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357" r:id="rId2"/>
    <p:sldId id="256" r:id="rId3"/>
    <p:sldId id="299" r:id="rId4"/>
    <p:sldId id="313" r:id="rId5"/>
    <p:sldId id="301" r:id="rId6"/>
    <p:sldId id="358" r:id="rId7"/>
    <p:sldId id="303" r:id="rId8"/>
    <p:sldId id="304"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60"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59" r:id="rId44"/>
    <p:sldId id="347" r:id="rId45"/>
    <p:sldId id="348" r:id="rId46"/>
    <p:sldId id="349" r:id="rId47"/>
    <p:sldId id="350" r:id="rId48"/>
    <p:sldId id="351" r:id="rId49"/>
    <p:sldId id="352" r:id="rId50"/>
    <p:sldId id="353" r:id="rId51"/>
    <p:sldId id="354" r:id="rId52"/>
    <p:sldId id="355" r:id="rId53"/>
    <p:sldId id="356" r:id="rId54"/>
  </p:sldIdLst>
  <p:sldSz cx="9144000" cy="6858000" type="screen4x3"/>
  <p:notesSz cx="6858000" cy="9144000"/>
  <p:defaultTextStyle>
    <a:defPPr>
      <a:defRPr lang="zh-CN"/>
    </a:defPPr>
    <a:lvl1pPr algn="ctr" rtl="0" fontAlgn="base">
      <a:spcBef>
        <a:spcPct val="0"/>
      </a:spcBef>
      <a:spcAft>
        <a:spcPct val="0"/>
      </a:spcAft>
      <a:defRPr kumimoji="1" sz="2400" kern="1200">
        <a:solidFill>
          <a:schemeClr val="tx1"/>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楷体_GB2312" pitchFamily="49" charset="-122"/>
        <a:cs typeface="+mn-cs"/>
      </a:defRPr>
    </a:lvl5pPr>
    <a:lvl6pPr marL="2286000" algn="l" defTabSz="914400" rtl="0" eaLnBrk="1" latinLnBrk="0" hangingPunct="1">
      <a:defRPr kumimoji="1" sz="2400" kern="1200">
        <a:solidFill>
          <a:schemeClr val="tx1"/>
        </a:solidFill>
        <a:latin typeface="Times New Roman" pitchFamily="18" charset="0"/>
        <a:ea typeface="楷体_GB2312" pitchFamily="49" charset="-122"/>
        <a:cs typeface="+mn-cs"/>
      </a:defRPr>
    </a:lvl6pPr>
    <a:lvl7pPr marL="2743200" algn="l" defTabSz="914400" rtl="0" eaLnBrk="1" latinLnBrk="0" hangingPunct="1">
      <a:defRPr kumimoji="1" sz="2400" kern="1200">
        <a:solidFill>
          <a:schemeClr val="tx1"/>
        </a:solidFill>
        <a:latin typeface="Times New Roman" pitchFamily="18" charset="0"/>
        <a:ea typeface="楷体_GB2312" pitchFamily="49" charset="-122"/>
        <a:cs typeface="+mn-cs"/>
      </a:defRPr>
    </a:lvl7pPr>
    <a:lvl8pPr marL="3200400" algn="l" defTabSz="914400" rtl="0" eaLnBrk="1" latinLnBrk="0" hangingPunct="1">
      <a:defRPr kumimoji="1" sz="2400" kern="1200">
        <a:solidFill>
          <a:schemeClr val="tx1"/>
        </a:solidFill>
        <a:latin typeface="Times New Roman" pitchFamily="18" charset="0"/>
        <a:ea typeface="楷体_GB2312" pitchFamily="49" charset="-122"/>
        <a:cs typeface="+mn-cs"/>
      </a:defRPr>
    </a:lvl8pPr>
    <a:lvl9pPr marL="3657600" algn="l" defTabSz="914400" rtl="0" eaLnBrk="1" latinLnBrk="0" hangingPunct="1">
      <a:defRPr kumimoji="1" sz="2400" kern="1200">
        <a:solidFill>
          <a:schemeClr val="tx1"/>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BFBFFF"/>
    <a:srgbClr val="AFAFFF"/>
    <a:srgbClr val="FF0000"/>
    <a:srgbClr val="32BBCE"/>
    <a:srgbClr val="CC0000"/>
    <a:srgbClr val="8000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11" autoAdjust="0"/>
  </p:normalViewPr>
  <p:slideViewPr>
    <p:cSldViewPr>
      <p:cViewPr varScale="1">
        <p:scale>
          <a:sx n="109" d="100"/>
          <a:sy n="109" d="100"/>
        </p:scale>
        <p:origin x="167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08" y="153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image" Target="../media/image44.wmf"/><Relationship Id="rId7" Type="http://schemas.openxmlformats.org/officeDocument/2006/relationships/image" Target="../media/image48.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image" Target="../media/image33.wmf"/><Relationship Id="rId7" Type="http://schemas.openxmlformats.org/officeDocument/2006/relationships/image" Target="../media/image37.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 Id="rId9"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ea typeface="宋体" pitchFamily="2" charset="-122"/>
              </a:defRPr>
            </a:lvl1pPr>
          </a:lstStyle>
          <a:p>
            <a:endParaRPr lang="en-US" altLang="zh-CN"/>
          </a:p>
        </p:txBody>
      </p:sp>
      <p:sp>
        <p:nvSpPr>
          <p:cNvPr id="15363"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endParaRPr lang="en-US" altLang="zh-CN"/>
          </a:p>
        </p:txBody>
      </p:sp>
      <p:sp>
        <p:nvSpPr>
          <p:cNvPr id="15364"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5365"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5366"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ea typeface="宋体" pitchFamily="2" charset="-122"/>
              </a:defRPr>
            </a:lvl1pPr>
          </a:lstStyle>
          <a:p>
            <a:endParaRPr lang="en-US" altLang="zh-CN"/>
          </a:p>
        </p:txBody>
      </p:sp>
      <p:sp>
        <p:nvSpPr>
          <p:cNvPr id="15367"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fld id="{F40A630B-AC18-40C4-872D-B53702D91289}"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696B476-DC77-4AAB-8AAE-683946A9399F}" type="slidenum">
              <a:rPr lang="en-US" altLang="zh-CN"/>
              <a:pPr/>
              <a:t>44</a:t>
            </a:fld>
            <a:endParaRPr lang="en-US" altLang="zh-CN"/>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r>
              <a:rPr lang="zh-CN" altLang="en-US"/>
              <a:t>动画先播放开头，然后停住分析可能将要发生的变化，再播放动画。</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EEBC2F2-9037-4AFD-AEAE-59BDB345480B}" type="slidenum">
              <a:rPr lang="en-US" altLang="zh-CN"/>
              <a:pPr/>
              <a:t>‹#›</a:t>
            </a:fld>
            <a:endParaRPr lang="en-US" altLang="zh-CN"/>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7384016-8777-4F08-9ACA-D191317966BF}" type="slidenum">
              <a:rPr lang="en-US" altLang="zh-CN"/>
              <a:pPr/>
              <a:t>‹#›</a:t>
            </a:fld>
            <a:endParaRPr lang="en-US" altLang="zh-CN"/>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6A76BA1-13A4-4F31-9AC0-FE22288940A8}" type="slidenum">
              <a:rPr lang="en-US" altLang="zh-CN"/>
              <a:pPr/>
              <a:t>‹#›</a:t>
            </a:fld>
            <a:endParaRPr lang="en-US" altLang="zh-CN"/>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8400"/>
            <a:ext cx="1905000" cy="457200"/>
          </a:xfrm>
        </p:spPr>
        <p:txBody>
          <a:bodyPr/>
          <a:lstStyle>
            <a:lvl1pPr>
              <a:defRPr/>
            </a:lvl1pPr>
          </a:lstStyle>
          <a:p>
            <a:fld id="{A4FF7D5E-05BC-4DC4-B635-8F4F63E73BCE}" type="slidenum">
              <a:rPr lang="en-US" altLang="zh-CN"/>
              <a:pPr/>
              <a:t>‹#›</a:t>
            </a:fld>
            <a:endParaRPr lang="en-US" altLang="zh-CN"/>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EE16DE5-F9B6-402A-A12A-615FE89D6015}" type="slidenum">
              <a:rPr lang="en-US" altLang="zh-CN"/>
              <a:pPr/>
              <a:t>‹#›</a:t>
            </a:fld>
            <a:endParaRPr lang="en-US" altLang="zh-CN"/>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60AD7E1-2E15-446A-9938-DDC346DBEDB6}" type="slidenum">
              <a:rPr lang="en-US" altLang="zh-CN"/>
              <a:pPr/>
              <a:t>‹#›</a:t>
            </a:fld>
            <a:endParaRPr lang="en-US" altLang="zh-CN"/>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DA345E7-7C10-4FA8-A89A-EC02889BDC01}" type="slidenum">
              <a:rPr lang="en-US" altLang="zh-CN"/>
              <a:pPr/>
              <a:t>‹#›</a:t>
            </a:fld>
            <a:endParaRPr lang="en-US" altLang="zh-CN"/>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16641E8-FA80-42D1-882A-7F2B8F979E74}" type="slidenum">
              <a:rPr lang="en-US" altLang="zh-CN"/>
              <a:pPr/>
              <a:t>‹#›</a:t>
            </a:fld>
            <a:endParaRPr lang="en-US" altLang="zh-CN"/>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DB9DFBFA-1413-4ED0-B29A-2FC051F623DF}" type="slidenum">
              <a:rPr lang="en-US" altLang="zh-CN"/>
              <a:pPr/>
              <a:t>‹#›</a:t>
            </a:fld>
            <a:endParaRPr lang="en-US" altLang="zh-CN"/>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397AE19D-141A-4B24-BE66-02A74B20A064}" type="slidenum">
              <a:rPr lang="en-US" altLang="zh-CN"/>
              <a:pPr/>
              <a:t>‹#›</a:t>
            </a:fld>
            <a:endParaRPr lang="en-US" altLang="zh-CN"/>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8AD86C0-B914-4BBB-9629-73687BC77875}" type="slidenum">
              <a:rPr lang="en-US" altLang="zh-CN"/>
              <a:pPr/>
              <a:t>‹#›</a:t>
            </a:fld>
            <a:endParaRPr lang="en-US" altLang="zh-CN"/>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AFA5E4E-CD69-4CC9-833D-75475AD6D633}" type="slidenum">
              <a:rPr lang="en-US" altLang="zh-CN"/>
              <a:pPr/>
              <a:t>‹#›</a:t>
            </a:fld>
            <a:endParaRPr lang="en-US" altLang="zh-CN"/>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ea typeface="+mn-ea"/>
              </a:defRPr>
            </a:lvl1pPr>
          </a:lstStyle>
          <a:p>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defRPr>
            </a:lvl1pPr>
          </a:lstStyle>
          <a:p>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mn-ea"/>
              </a:defRPr>
            </a:lvl1pPr>
          </a:lstStyle>
          <a:p>
            <a:fld id="{279A81FF-A451-4F05-A680-04069A4E093D}" type="slidenum">
              <a:rPr lang="en-US" altLang="zh-CN"/>
              <a:pPr/>
              <a:t>‹#›</a:t>
            </a:fld>
            <a:endParaRPr lang="en-US" altLang="zh-CN"/>
          </a:p>
        </p:txBody>
      </p:sp>
      <p:sp>
        <p:nvSpPr>
          <p:cNvPr id="1040" name="AutoShape 16"/>
          <p:cNvSpPr>
            <a:spLocks noChangeArrowheads="1"/>
          </p:cNvSpPr>
          <p:nvPr/>
        </p:nvSpPr>
        <p:spPr bwMode="auto">
          <a:xfrm>
            <a:off x="50800" y="31750"/>
            <a:ext cx="331788" cy="388938"/>
          </a:xfrm>
          <a:prstGeom prst="star4">
            <a:avLst>
              <a:gd name="adj" fmla="val 12500"/>
            </a:avLst>
          </a:prstGeom>
          <a:gradFill rotWithShape="0">
            <a:gsLst>
              <a:gs pos="0">
                <a:srgbClr val="FFFFCC"/>
              </a:gs>
              <a:gs pos="100000">
                <a:srgbClr val="CCFFFF"/>
              </a:gs>
            </a:gsLst>
            <a:path path="shape">
              <a:fillToRect l="50000" t="50000" r="50000" b="50000"/>
            </a:path>
          </a:gradFill>
          <a:ln w="0" cap="sq">
            <a:solidFill>
              <a:srgbClr val="CCECFF"/>
            </a:solidFill>
            <a:miter lim="800000"/>
            <a:headEnd type="none" w="sm" len="sm"/>
            <a:tailEnd type="none" w="sm" len="sm"/>
          </a:ln>
          <a:effec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random/>
  </p:transition>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CH03-3.PPT" TargetMode="External"/><Relationship Id="rId2" Type="http://schemas.openxmlformats.org/officeDocument/2006/relationships/hyperlink" Target="CH03-1.PPT" TargetMode="External"/><Relationship Id="rId1" Type="http://schemas.openxmlformats.org/officeDocument/2006/relationships/slideLayout" Target="../slideLayouts/slideLayout7.xml"/><Relationship Id="rId6" Type="http://schemas.openxmlformats.org/officeDocument/2006/relationships/hyperlink" Target="CH03-2.PPT" TargetMode="External"/><Relationship Id="rId5" Type="http://schemas.openxmlformats.org/officeDocument/2006/relationships/hyperlink" Target="CH03-5.PPT" TargetMode="External"/><Relationship Id="rId4" Type="http://schemas.openxmlformats.org/officeDocument/2006/relationships/hyperlink" Target="CH03-4.PPT" TargetMode="Externa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4.xml"/><Relationship Id="rId1" Type="http://schemas.openxmlformats.org/officeDocument/2006/relationships/slideLayout" Target="../slideLayouts/slideLayout7.xml"/><Relationship Id="rId5" Type="http://schemas.openxmlformats.org/officeDocument/2006/relationships/slide" Target="slide24.xml"/><Relationship Id="rId4" Type="http://schemas.openxmlformats.org/officeDocument/2006/relationships/slide" Target="slide22.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0.png"/><Relationship Id="rId5" Type="http://schemas.openxmlformats.org/officeDocument/2006/relationships/oleObject" Target="../embeddings/oleObject1.bin"/><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7.xml"/><Relationship Id="rId4" Type="http://schemas.openxmlformats.org/officeDocument/2006/relationships/slide" Target="slide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slide" Target="slide2.xml"/><Relationship Id="rId7" Type="http://schemas.openxmlformats.org/officeDocument/2006/relationships/image" Target="../media/image12.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1.wmf"/><Relationship Id="rId10" Type="http://schemas.openxmlformats.org/officeDocument/2006/relationships/image" Target="../media/image14.jpeg"/><Relationship Id="rId4" Type="http://schemas.openxmlformats.org/officeDocument/2006/relationships/oleObject" Target="../embeddings/oleObject2.bin"/><Relationship Id="rId9" Type="http://schemas.openxmlformats.org/officeDocument/2006/relationships/image" Target="../media/image13.wmf"/></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0.png"/><Relationship Id="rId4"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slide" Target="slide2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7.png"/><Relationship Id="rId4" Type="http://schemas.openxmlformats.org/officeDocument/2006/relationships/oleObject" Target="../embeddings/oleObject6.bin"/></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21.jpeg"/><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0.jpeg"/><Relationship Id="rId5" Type="http://schemas.openxmlformats.org/officeDocument/2006/relationships/image" Target="../media/image19.wmf"/><Relationship Id="rId4" Type="http://schemas.openxmlformats.org/officeDocument/2006/relationships/oleObject" Target="../embeddings/oleObject7.bin"/></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 Target="slide3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slide" Target="slide2.xml"/><Relationship Id="rId7" Type="http://schemas.openxmlformats.org/officeDocument/2006/relationships/image" Target="../media/image23.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22.wmf"/><Relationship Id="rId4" Type="http://schemas.openxmlformats.org/officeDocument/2006/relationships/oleObject" Target="../embeddings/oleObject8.bin"/></Relationships>
</file>

<file path=ppt/slides/_rels/slide3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6.jpeg"/><Relationship Id="rId5" Type="http://schemas.openxmlformats.org/officeDocument/2006/relationships/image" Target="../media/image25.wmf"/><Relationship Id="rId4" Type="http://schemas.openxmlformats.org/officeDocument/2006/relationships/oleObject" Target="../embeddings/oleObject10.bin"/></Relationships>
</file>

<file path=ppt/slides/_rels/slide3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3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9.wmf"/><Relationship Id="rId5" Type="http://schemas.openxmlformats.org/officeDocument/2006/relationships/oleObject" Target="../embeddings/oleObject11.bin"/><Relationship Id="rId4" Type="http://schemas.openxmlformats.org/officeDocument/2006/relationships/slide" Target="slide2.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35.wmf"/><Relationship Id="rId18" Type="http://schemas.openxmlformats.org/officeDocument/2006/relationships/oleObject" Target="../embeddings/oleObject19.bin"/><Relationship Id="rId3" Type="http://schemas.openxmlformats.org/officeDocument/2006/relationships/slide" Target="slide2.xml"/><Relationship Id="rId21" Type="http://schemas.openxmlformats.org/officeDocument/2006/relationships/image" Target="../media/image39.wmf"/><Relationship Id="rId7" Type="http://schemas.openxmlformats.org/officeDocument/2006/relationships/image" Target="../media/image32.wmf"/><Relationship Id="rId12" Type="http://schemas.openxmlformats.org/officeDocument/2006/relationships/oleObject" Target="../embeddings/oleObject16.bin"/><Relationship Id="rId17" Type="http://schemas.openxmlformats.org/officeDocument/2006/relationships/image" Target="../media/image37.wmf"/><Relationship Id="rId2" Type="http://schemas.openxmlformats.org/officeDocument/2006/relationships/slideLayout" Target="../slideLayouts/slideLayout7.xml"/><Relationship Id="rId16" Type="http://schemas.openxmlformats.org/officeDocument/2006/relationships/oleObject" Target="../embeddings/oleObject18.bin"/><Relationship Id="rId20" Type="http://schemas.openxmlformats.org/officeDocument/2006/relationships/oleObject" Target="../embeddings/oleObject20.bin"/><Relationship Id="rId1" Type="http://schemas.openxmlformats.org/officeDocument/2006/relationships/vmlDrawing" Target="../drawings/vmlDrawing9.vml"/><Relationship Id="rId6" Type="http://schemas.openxmlformats.org/officeDocument/2006/relationships/oleObject" Target="../embeddings/oleObject13.bin"/><Relationship Id="rId11" Type="http://schemas.openxmlformats.org/officeDocument/2006/relationships/image" Target="../media/image34.wmf"/><Relationship Id="rId5" Type="http://schemas.openxmlformats.org/officeDocument/2006/relationships/image" Target="../media/image31.wmf"/><Relationship Id="rId15" Type="http://schemas.openxmlformats.org/officeDocument/2006/relationships/image" Target="../media/image36.wmf"/><Relationship Id="rId10" Type="http://schemas.openxmlformats.org/officeDocument/2006/relationships/oleObject" Target="../embeddings/oleObject15.bin"/><Relationship Id="rId19" Type="http://schemas.openxmlformats.org/officeDocument/2006/relationships/image" Target="../media/image38.wmf"/><Relationship Id="rId4" Type="http://schemas.openxmlformats.org/officeDocument/2006/relationships/oleObject" Target="../embeddings/oleObject12.bin"/><Relationship Id="rId9" Type="http://schemas.openxmlformats.org/officeDocument/2006/relationships/image" Target="../media/image33.wmf"/><Relationship Id="rId14" Type="http://schemas.openxmlformats.org/officeDocument/2006/relationships/oleObject" Target="../embeddings/oleObject17.bin"/><Relationship Id="rId22" Type="http://schemas.openxmlformats.org/officeDocument/2006/relationships/image" Target="../media/image40.jpeg"/></Relationships>
</file>

<file path=ppt/slides/_rels/slide3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40.jpeg"/></Relationships>
</file>

<file path=ppt/slides/_rels/slide39.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oleObject" Target="../embeddings/oleObject26.bin"/><Relationship Id="rId18" Type="http://schemas.openxmlformats.org/officeDocument/2006/relationships/image" Target="../media/image49.wmf"/><Relationship Id="rId3" Type="http://schemas.openxmlformats.org/officeDocument/2006/relationships/oleObject" Target="../embeddings/oleObject21.bin"/><Relationship Id="rId21" Type="http://schemas.openxmlformats.org/officeDocument/2006/relationships/image" Target="../media/image52.jpeg"/><Relationship Id="rId7" Type="http://schemas.openxmlformats.org/officeDocument/2006/relationships/oleObject" Target="../embeddings/oleObject23.bin"/><Relationship Id="rId12" Type="http://schemas.openxmlformats.org/officeDocument/2006/relationships/image" Target="../media/image46.wmf"/><Relationship Id="rId17" Type="http://schemas.openxmlformats.org/officeDocument/2006/relationships/oleObject" Target="../embeddings/oleObject28.bin"/><Relationship Id="rId2" Type="http://schemas.openxmlformats.org/officeDocument/2006/relationships/slideLayout" Target="../slideLayouts/slideLayout7.xml"/><Relationship Id="rId16" Type="http://schemas.openxmlformats.org/officeDocument/2006/relationships/image" Target="../media/image48.wmf"/><Relationship Id="rId20" Type="http://schemas.openxmlformats.org/officeDocument/2006/relationships/image" Target="../media/image51.jpeg"/><Relationship Id="rId1" Type="http://schemas.openxmlformats.org/officeDocument/2006/relationships/vmlDrawing" Target="../drawings/vmlDrawing10.vml"/><Relationship Id="rId6" Type="http://schemas.openxmlformats.org/officeDocument/2006/relationships/image" Target="../media/image43.wmf"/><Relationship Id="rId11" Type="http://schemas.openxmlformats.org/officeDocument/2006/relationships/oleObject" Target="../embeddings/oleObject25.bin"/><Relationship Id="rId5" Type="http://schemas.openxmlformats.org/officeDocument/2006/relationships/oleObject" Target="../embeddings/oleObject22.bin"/><Relationship Id="rId15" Type="http://schemas.openxmlformats.org/officeDocument/2006/relationships/oleObject" Target="../embeddings/oleObject27.bin"/><Relationship Id="rId10" Type="http://schemas.openxmlformats.org/officeDocument/2006/relationships/image" Target="../media/image45.wmf"/><Relationship Id="rId19" Type="http://schemas.openxmlformats.org/officeDocument/2006/relationships/image" Target="../media/image50.jpeg"/><Relationship Id="rId4" Type="http://schemas.openxmlformats.org/officeDocument/2006/relationships/image" Target="../media/image42.wmf"/><Relationship Id="rId9" Type="http://schemas.openxmlformats.org/officeDocument/2006/relationships/oleObject" Target="../embeddings/oleObject24.bin"/><Relationship Id="rId14" Type="http://schemas.openxmlformats.org/officeDocument/2006/relationships/image" Target="../media/image47.wmf"/><Relationship Id="rId22" Type="http://schemas.openxmlformats.org/officeDocument/2006/relationships/image" Target="../media/image53.jpeg"/></Relationships>
</file>

<file path=ppt/slides/_rels/slide41.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image" Target="../media/image30.jpeg"/><Relationship Id="rId7" Type="http://schemas.openxmlformats.org/officeDocument/2006/relationships/image" Target="../media/image57.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30.bin"/><Relationship Id="rId5" Type="http://schemas.openxmlformats.org/officeDocument/2006/relationships/image" Target="../media/image56.wmf"/><Relationship Id="rId4" Type="http://schemas.openxmlformats.org/officeDocument/2006/relationships/oleObject" Target="../embeddings/oleObject29.bin"/><Relationship Id="rId9" Type="http://schemas.openxmlformats.org/officeDocument/2006/relationships/image" Target="../media/image58.w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59.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32.bin"/><Relationship Id="rId5" Type="http://schemas.openxmlformats.org/officeDocument/2006/relationships/image" Target="../media/image60.jpeg"/><Relationship Id="rId4" Type="http://schemas.openxmlformats.org/officeDocument/2006/relationships/image" Target="../media/image8.jpeg"/></Relationships>
</file>

<file path=ppt/slides/_rels/slide45.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slide" Target="slide49.xml"/><Relationship Id="rId1" Type="http://schemas.openxmlformats.org/officeDocument/2006/relationships/slideLayout" Target="../slideLayouts/slideLayout7.xml"/><Relationship Id="rId4" Type="http://schemas.openxmlformats.org/officeDocument/2006/relationships/slide" Target="slide51.xml"/></Relationships>
</file>

<file path=ppt/slides/_rels/slide46.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slideLayout" Target="../slideLayouts/slideLayout12.xml"/><Relationship Id="rId1" Type="http://schemas.openxmlformats.org/officeDocument/2006/relationships/vmlDrawing" Target="../drawings/vmlDrawing13.vml"/><Relationship Id="rId5" Type="http://schemas.openxmlformats.org/officeDocument/2006/relationships/image" Target="../media/image61.wmf"/><Relationship Id="rId4" Type="http://schemas.openxmlformats.org/officeDocument/2006/relationships/oleObject" Target="../embeddings/oleObject33.bin"/></Relationships>
</file>

<file path=ppt/slides/_rels/slide47.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image" Target="../media/image68.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 Target="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Line 2"/>
          <p:cNvSpPr>
            <a:spLocks noChangeShapeType="1"/>
          </p:cNvSpPr>
          <p:nvPr/>
        </p:nvSpPr>
        <p:spPr bwMode="auto">
          <a:xfrm>
            <a:off x="685800" y="1752600"/>
            <a:ext cx="7696200"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sp>
        <p:nvSpPr>
          <p:cNvPr id="163843" name="WordArt 3"/>
          <p:cNvSpPr>
            <a:spLocks noChangeArrowheads="1" noChangeShapeType="1" noTextEdit="1"/>
          </p:cNvSpPr>
          <p:nvPr/>
        </p:nvSpPr>
        <p:spPr bwMode="auto">
          <a:xfrm>
            <a:off x="990600" y="533400"/>
            <a:ext cx="6934200" cy="990600"/>
          </a:xfrm>
          <a:prstGeom prst="rect">
            <a:avLst/>
          </a:prstGeom>
        </p:spPr>
        <p:txBody>
          <a:bodyPr wrap="none" fromWordArt="1">
            <a:prstTxWarp prst="textPlain">
              <a:avLst>
                <a:gd name="adj" fmla="val 50000"/>
              </a:avLst>
            </a:prstTxWarp>
          </a:bodyPr>
          <a:lstStyle/>
          <a:p>
            <a:r>
              <a:rPr lang="en-US" altLang="zh-CN" sz="5400" b="1" kern="10" dirty="0">
                <a:ln w="3175">
                  <a:solidFill>
                    <a:srgbClr val="993300"/>
                  </a:solidFill>
                  <a:round/>
                  <a:headEnd/>
                  <a:tailEnd/>
                </a:ln>
                <a:solidFill>
                  <a:srgbClr val="FF0000"/>
                </a:solidFill>
                <a:latin typeface="黑体"/>
                <a:ea typeface="黑体"/>
              </a:rPr>
              <a:t>3 </a:t>
            </a:r>
            <a:r>
              <a:rPr lang="zh-CN" altLang="en-US" sz="5400" b="1" kern="10" dirty="0">
                <a:ln w="3175">
                  <a:solidFill>
                    <a:srgbClr val="993300"/>
                  </a:solidFill>
                  <a:round/>
                  <a:headEnd/>
                  <a:tailEnd/>
                </a:ln>
                <a:solidFill>
                  <a:srgbClr val="FF0000"/>
                </a:solidFill>
                <a:latin typeface="黑体"/>
                <a:ea typeface="黑体"/>
              </a:rPr>
              <a:t>二极管及其基本电路</a:t>
            </a:r>
          </a:p>
        </p:txBody>
      </p:sp>
      <p:sp>
        <p:nvSpPr>
          <p:cNvPr id="163844" name="Text Box 4">
            <a:hlinkClick r:id="rId2" action="ppaction://hlinkpres?slideindex=1&amp;slidetitle="/>
          </p:cNvPr>
          <p:cNvSpPr txBox="1">
            <a:spLocks noChangeArrowheads="1"/>
          </p:cNvSpPr>
          <p:nvPr/>
        </p:nvSpPr>
        <p:spPr bwMode="auto">
          <a:xfrm>
            <a:off x="1066800" y="2179638"/>
            <a:ext cx="6019800" cy="549275"/>
          </a:xfrm>
          <a:prstGeom prst="rect">
            <a:avLst/>
          </a:prstGeom>
          <a:noFill/>
          <a:ln w="9525">
            <a:noFill/>
            <a:miter lim="800000"/>
            <a:headEnd/>
            <a:tailEnd/>
          </a:ln>
          <a:effectLst/>
        </p:spPr>
        <p:txBody>
          <a:bodyPr lIns="0" tIns="0" rIns="0" bIns="0" anchor="ctr">
            <a:spAutoFit/>
          </a:bodyPr>
          <a:lstStyle/>
          <a:p>
            <a:pPr algn="l">
              <a:spcBef>
                <a:spcPct val="50000"/>
              </a:spcBef>
            </a:pPr>
            <a:r>
              <a:rPr lang="en-US" altLang="zh-CN" sz="3600" b="1">
                <a:solidFill>
                  <a:srgbClr val="000066"/>
                </a:solidFill>
                <a:ea typeface="黑体" pitchFamily="2" charset="-122"/>
              </a:rPr>
              <a:t>3.1  </a:t>
            </a:r>
            <a:r>
              <a:rPr lang="zh-CN" altLang="en-US" sz="3600" b="1">
                <a:solidFill>
                  <a:srgbClr val="000066"/>
                </a:solidFill>
                <a:ea typeface="黑体" pitchFamily="2" charset="-122"/>
              </a:rPr>
              <a:t>半导体的基本知识</a:t>
            </a:r>
          </a:p>
        </p:txBody>
      </p:sp>
      <p:sp>
        <p:nvSpPr>
          <p:cNvPr id="163845" name="Text Box 5">
            <a:hlinkClick r:id="rId3" action="ppaction://hlinkpres?slideindex=1&amp;slidetitle="/>
          </p:cNvPr>
          <p:cNvSpPr txBox="1">
            <a:spLocks noChangeArrowheads="1"/>
          </p:cNvSpPr>
          <p:nvPr/>
        </p:nvSpPr>
        <p:spPr bwMode="auto">
          <a:xfrm>
            <a:off x="1066800" y="3611563"/>
            <a:ext cx="4495800" cy="549275"/>
          </a:xfrm>
          <a:prstGeom prst="rect">
            <a:avLst/>
          </a:prstGeom>
          <a:noFill/>
          <a:ln w="12700" cap="sq">
            <a:noFill/>
            <a:miter lim="800000"/>
            <a:headEnd type="none" w="sm" len="sm"/>
            <a:tailEnd type="none" w="sm" len="sm"/>
          </a:ln>
          <a:effectLst/>
        </p:spPr>
        <p:txBody>
          <a:bodyPr lIns="0" tIns="0" rIns="0" bIns="0" anchor="ctr">
            <a:spAutoFit/>
          </a:bodyPr>
          <a:lstStyle/>
          <a:p>
            <a:pPr algn="l">
              <a:spcBef>
                <a:spcPct val="50000"/>
              </a:spcBef>
            </a:pPr>
            <a:r>
              <a:rPr lang="en-US" altLang="zh-CN" sz="3600" b="1">
                <a:solidFill>
                  <a:srgbClr val="000066"/>
                </a:solidFill>
                <a:ea typeface="黑体" pitchFamily="2" charset="-122"/>
              </a:rPr>
              <a:t>3.3  </a:t>
            </a:r>
            <a:r>
              <a:rPr lang="zh-CN" altLang="en-US" sz="3600" b="1">
                <a:solidFill>
                  <a:srgbClr val="000066"/>
                </a:solidFill>
                <a:ea typeface="黑体" pitchFamily="2" charset="-122"/>
              </a:rPr>
              <a:t>二极管</a:t>
            </a:r>
          </a:p>
        </p:txBody>
      </p:sp>
      <p:sp>
        <p:nvSpPr>
          <p:cNvPr id="163846" name="Text Box 6">
            <a:hlinkClick r:id="rId4" action="ppaction://hlinkpres?slideindex=1&amp;slidetitle="/>
          </p:cNvPr>
          <p:cNvSpPr txBox="1">
            <a:spLocks noChangeArrowheads="1"/>
          </p:cNvSpPr>
          <p:nvPr/>
        </p:nvSpPr>
        <p:spPr bwMode="auto">
          <a:xfrm>
            <a:off x="1066800" y="4327525"/>
            <a:ext cx="7608888" cy="549275"/>
          </a:xfrm>
          <a:prstGeom prst="rect">
            <a:avLst/>
          </a:prstGeom>
          <a:noFill/>
          <a:ln w="12700" cap="sq">
            <a:noFill/>
            <a:miter lim="800000"/>
            <a:headEnd type="none" w="sm" len="sm"/>
            <a:tailEnd type="none" w="sm" len="sm"/>
          </a:ln>
          <a:effectLst/>
        </p:spPr>
        <p:txBody>
          <a:bodyPr lIns="0" tIns="0" rIns="0" bIns="0" anchor="ctr">
            <a:spAutoFit/>
          </a:bodyPr>
          <a:lstStyle/>
          <a:p>
            <a:pPr algn="l">
              <a:spcBef>
                <a:spcPct val="50000"/>
              </a:spcBef>
            </a:pPr>
            <a:r>
              <a:rPr lang="en-US" altLang="zh-CN" sz="3600" b="1">
                <a:solidFill>
                  <a:srgbClr val="000066"/>
                </a:solidFill>
                <a:ea typeface="黑体" pitchFamily="2" charset="-122"/>
              </a:rPr>
              <a:t>3.4  </a:t>
            </a:r>
            <a:r>
              <a:rPr lang="zh-CN" altLang="en-US" sz="3600" b="1">
                <a:solidFill>
                  <a:srgbClr val="000066"/>
                </a:solidFill>
                <a:ea typeface="黑体" pitchFamily="2" charset="-122"/>
              </a:rPr>
              <a:t>二极管的基本电路及其分析方法</a:t>
            </a:r>
          </a:p>
        </p:txBody>
      </p:sp>
      <p:sp>
        <p:nvSpPr>
          <p:cNvPr id="163847" name="Text Box 7">
            <a:hlinkClick r:id="rId5" action="ppaction://hlinkpres?slideindex=1&amp;slidetitle="/>
          </p:cNvPr>
          <p:cNvSpPr txBox="1">
            <a:spLocks noChangeArrowheads="1"/>
          </p:cNvSpPr>
          <p:nvPr/>
        </p:nvSpPr>
        <p:spPr bwMode="auto">
          <a:xfrm>
            <a:off x="1066800" y="5043488"/>
            <a:ext cx="6400800" cy="549275"/>
          </a:xfrm>
          <a:prstGeom prst="rect">
            <a:avLst/>
          </a:prstGeom>
          <a:noFill/>
          <a:ln w="12700" cap="sq">
            <a:noFill/>
            <a:miter lim="800000"/>
            <a:headEnd type="none" w="sm" len="sm"/>
            <a:tailEnd type="none" w="sm" len="sm"/>
          </a:ln>
          <a:effectLst/>
        </p:spPr>
        <p:txBody>
          <a:bodyPr lIns="0" tIns="0" rIns="0" bIns="0" anchor="ctr">
            <a:spAutoFit/>
          </a:bodyPr>
          <a:lstStyle/>
          <a:p>
            <a:pPr algn="l">
              <a:spcBef>
                <a:spcPct val="50000"/>
              </a:spcBef>
            </a:pPr>
            <a:r>
              <a:rPr lang="en-US" altLang="zh-CN" sz="3600" b="1">
                <a:solidFill>
                  <a:srgbClr val="000066"/>
                </a:solidFill>
                <a:ea typeface="黑体" pitchFamily="2" charset="-122"/>
              </a:rPr>
              <a:t>3.5  </a:t>
            </a:r>
            <a:r>
              <a:rPr lang="zh-CN" altLang="en-US" sz="3600" b="1">
                <a:solidFill>
                  <a:srgbClr val="000066"/>
                </a:solidFill>
                <a:ea typeface="黑体" pitchFamily="2" charset="-122"/>
              </a:rPr>
              <a:t>特殊二极管</a:t>
            </a:r>
          </a:p>
        </p:txBody>
      </p:sp>
      <p:sp>
        <p:nvSpPr>
          <p:cNvPr id="163848" name="Text Box 8">
            <a:hlinkClick r:id="rId6" action="ppaction://hlinkpres?slideindex=1&amp;slidetitle="/>
          </p:cNvPr>
          <p:cNvSpPr txBox="1">
            <a:spLocks noChangeArrowheads="1"/>
          </p:cNvSpPr>
          <p:nvPr/>
        </p:nvSpPr>
        <p:spPr bwMode="auto">
          <a:xfrm>
            <a:off x="1066800" y="2895600"/>
            <a:ext cx="6019800" cy="549275"/>
          </a:xfrm>
          <a:prstGeom prst="rect">
            <a:avLst/>
          </a:prstGeom>
          <a:noFill/>
          <a:ln w="9525">
            <a:noFill/>
            <a:miter lim="800000"/>
            <a:headEnd/>
            <a:tailEnd/>
          </a:ln>
          <a:effectLst/>
        </p:spPr>
        <p:txBody>
          <a:bodyPr lIns="0" tIns="0" rIns="0" bIns="0" anchor="ctr">
            <a:spAutoFit/>
          </a:bodyPr>
          <a:lstStyle/>
          <a:p>
            <a:pPr algn="l">
              <a:spcBef>
                <a:spcPct val="50000"/>
              </a:spcBef>
            </a:pPr>
            <a:r>
              <a:rPr lang="en-US" altLang="zh-CN" sz="3600" b="1">
                <a:solidFill>
                  <a:srgbClr val="000066"/>
                </a:solidFill>
                <a:ea typeface="黑体" pitchFamily="2" charset="-122"/>
              </a:rPr>
              <a:t>3.2  PN</a:t>
            </a:r>
            <a:r>
              <a:rPr lang="zh-CN" altLang="zh-CN" sz="3600" b="1">
                <a:solidFill>
                  <a:srgbClr val="000066"/>
                </a:solidFill>
                <a:ea typeface="黑体" pitchFamily="2" charset="-122"/>
              </a:rPr>
              <a:t>结的形成及特性</a:t>
            </a:r>
            <a:endParaRPr lang="zh-CN" altLang="en-US" sz="3600" b="1">
              <a:solidFill>
                <a:srgbClr val="000066"/>
              </a:solidFill>
              <a:ea typeface="黑体" pitchFamily="2" charset="-122"/>
            </a:endParaRP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Rectangle 4"/>
          <p:cNvSpPr>
            <a:spLocks noChangeArrowheads="1"/>
          </p:cNvSpPr>
          <p:nvPr/>
        </p:nvSpPr>
        <p:spPr bwMode="auto">
          <a:xfrm>
            <a:off x="381000" y="914400"/>
            <a:ext cx="8229600" cy="519113"/>
          </a:xfrm>
          <a:prstGeom prst="rect">
            <a:avLst/>
          </a:prstGeom>
          <a:noFill/>
          <a:ln w="12700" cap="sq">
            <a:noFill/>
            <a:miter lim="800000"/>
            <a:headEnd type="none" w="sm" len="sm"/>
            <a:tailEnd type="none" w="sm" len="sm"/>
          </a:ln>
          <a:effectLst/>
        </p:spPr>
        <p:txBody>
          <a:bodyPr>
            <a:spAutoFit/>
          </a:bodyPr>
          <a:lstStyle/>
          <a:p>
            <a:pPr algn="l">
              <a:spcBef>
                <a:spcPct val="20000"/>
              </a:spcBef>
              <a:buClr>
                <a:srgbClr val="0000FF"/>
              </a:buClr>
              <a:buSzPct val="85000"/>
              <a:buFont typeface="Monotype Sorts" pitchFamily="2" charset="2"/>
              <a:buNone/>
            </a:pPr>
            <a:r>
              <a:rPr lang="en-US" altLang="zh-CN" sz="2800" b="1">
                <a:solidFill>
                  <a:srgbClr val="000000"/>
                </a:solidFill>
              </a:rPr>
              <a:t> 3.  </a:t>
            </a:r>
            <a:r>
              <a:rPr lang="zh-CN" altLang="en-US" sz="2800" b="1">
                <a:solidFill>
                  <a:srgbClr val="000000"/>
                </a:solidFill>
              </a:rPr>
              <a:t>杂质对半导体导电性的影响</a:t>
            </a:r>
          </a:p>
        </p:txBody>
      </p:sp>
      <p:sp>
        <p:nvSpPr>
          <p:cNvPr id="108580" name="Line 36"/>
          <p:cNvSpPr>
            <a:spLocks noChangeShapeType="1"/>
          </p:cNvSpPr>
          <p:nvPr/>
        </p:nvSpPr>
        <p:spPr bwMode="auto">
          <a:xfrm>
            <a:off x="533400" y="762000"/>
            <a:ext cx="3276600"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sp>
        <p:nvSpPr>
          <p:cNvPr id="108581" name="Rectangle 37">
            <a:hlinkClick r:id="rId2" action="ppaction://hlinksldjump"/>
          </p:cNvPr>
          <p:cNvSpPr>
            <a:spLocks noChangeArrowheads="1"/>
          </p:cNvSpPr>
          <p:nvPr/>
        </p:nvSpPr>
        <p:spPr bwMode="auto">
          <a:xfrm>
            <a:off x="533400" y="106363"/>
            <a:ext cx="6248400" cy="579437"/>
          </a:xfrm>
          <a:prstGeom prst="rect">
            <a:avLst/>
          </a:prstGeom>
          <a:noFill/>
          <a:ln w="9525">
            <a:noFill/>
            <a:miter lim="800000"/>
            <a:headEnd/>
            <a:tailEnd/>
          </a:ln>
        </p:spPr>
        <p:txBody>
          <a:bodyPr>
            <a:spAutoFit/>
          </a:bodyPr>
          <a:lstStyle/>
          <a:p>
            <a:pPr algn="l"/>
            <a:r>
              <a:rPr lang="en-US" altLang="zh-CN" sz="3200" b="1">
                <a:solidFill>
                  <a:srgbClr val="000066"/>
                </a:solidFill>
                <a:ea typeface="黑体" pitchFamily="2" charset="-122"/>
              </a:rPr>
              <a:t> 3.1.4 </a:t>
            </a:r>
            <a:r>
              <a:rPr lang="zh-CN" altLang="en-US" sz="3200" b="1">
                <a:solidFill>
                  <a:srgbClr val="000066"/>
                </a:solidFill>
                <a:ea typeface="黑体" pitchFamily="2" charset="-122"/>
              </a:rPr>
              <a:t>杂质半导体</a:t>
            </a:r>
          </a:p>
        </p:txBody>
      </p:sp>
      <p:sp>
        <p:nvSpPr>
          <p:cNvPr id="108582" name="Text Box 38"/>
          <p:cNvSpPr txBox="1">
            <a:spLocks noChangeArrowheads="1"/>
          </p:cNvSpPr>
          <p:nvPr/>
        </p:nvSpPr>
        <p:spPr bwMode="auto">
          <a:xfrm>
            <a:off x="685800" y="1309688"/>
            <a:ext cx="8001000" cy="1117600"/>
          </a:xfrm>
          <a:prstGeom prst="rect">
            <a:avLst/>
          </a:prstGeom>
          <a:noFill/>
          <a:ln w="9525">
            <a:noFill/>
            <a:miter lim="800000"/>
            <a:headEnd/>
            <a:tailEnd/>
          </a:ln>
          <a:effectLst/>
        </p:spPr>
        <p:txBody>
          <a:bodyPr>
            <a:spAutoFit/>
          </a:bodyPr>
          <a:lstStyle/>
          <a:p>
            <a:pPr algn="l">
              <a:lnSpc>
                <a:spcPct val="120000"/>
              </a:lnSpc>
            </a:pPr>
            <a:r>
              <a:rPr lang="en-US" altLang="zh-CN" sz="2800" b="1">
                <a:latin typeface="楷体_GB2312" pitchFamily="49" charset="-122"/>
              </a:rPr>
              <a:t>    </a:t>
            </a:r>
            <a:r>
              <a:rPr lang="zh-CN" altLang="en-US" sz="2800" b="1">
                <a:latin typeface="楷体_GB2312" pitchFamily="49" charset="-122"/>
              </a:rPr>
              <a:t>掺入杂质对本征半导体的导电性有很大的影响，一些典型的数据如下</a:t>
            </a:r>
            <a:r>
              <a:rPr lang="en-US" altLang="zh-CN" sz="2800" b="1">
                <a:latin typeface="楷体_GB2312" pitchFamily="49" charset="-122"/>
              </a:rPr>
              <a:t>:</a:t>
            </a:r>
          </a:p>
        </p:txBody>
      </p:sp>
      <p:grpSp>
        <p:nvGrpSpPr>
          <p:cNvPr id="108583" name="Group 39"/>
          <p:cNvGrpSpPr>
            <a:grpSpLocks/>
          </p:cNvGrpSpPr>
          <p:nvPr/>
        </p:nvGrpSpPr>
        <p:grpSpPr bwMode="auto">
          <a:xfrm>
            <a:off x="609600" y="2528888"/>
            <a:ext cx="7696200" cy="946150"/>
            <a:chOff x="912" y="1795"/>
            <a:chExt cx="4560" cy="596"/>
          </a:xfrm>
        </p:grpSpPr>
        <p:sp>
          <p:nvSpPr>
            <p:cNvPr id="108584" name="Text Box 40"/>
            <p:cNvSpPr txBox="1">
              <a:spLocks noChangeArrowheads="1"/>
            </p:cNvSpPr>
            <p:nvPr/>
          </p:nvSpPr>
          <p:spPr bwMode="auto">
            <a:xfrm>
              <a:off x="912" y="1795"/>
              <a:ext cx="4560" cy="596"/>
            </a:xfrm>
            <a:prstGeom prst="rect">
              <a:avLst/>
            </a:prstGeom>
            <a:noFill/>
            <a:ln w="9525">
              <a:noFill/>
              <a:miter lim="800000"/>
              <a:headEnd/>
              <a:tailEnd/>
            </a:ln>
            <a:effectLst/>
          </p:spPr>
          <p:txBody>
            <a:bodyPr>
              <a:spAutoFit/>
            </a:bodyPr>
            <a:lstStyle/>
            <a:p>
              <a:pPr algn="l"/>
              <a:r>
                <a:rPr lang="en-US" altLang="zh-CN" sz="2800" b="1" i="1">
                  <a:solidFill>
                    <a:srgbClr val="003300"/>
                  </a:solidFill>
                </a:rPr>
                <a:t>      T</a:t>
              </a:r>
              <a:r>
                <a:rPr lang="en-US" altLang="zh-CN" sz="2800" b="1">
                  <a:solidFill>
                    <a:srgbClr val="003300"/>
                  </a:solidFill>
                </a:rPr>
                <a:t>=300 K</a:t>
              </a:r>
              <a:r>
                <a:rPr lang="zh-CN" altLang="en-US" sz="2800" b="1">
                  <a:solidFill>
                    <a:srgbClr val="003300"/>
                  </a:solidFill>
                </a:rPr>
                <a:t>室温下</a:t>
              </a:r>
              <a:r>
                <a:rPr lang="en-US" altLang="zh-CN" sz="2800" b="1">
                  <a:solidFill>
                    <a:srgbClr val="003300"/>
                  </a:solidFill>
                </a:rPr>
                <a:t>,</a:t>
              </a:r>
              <a:r>
                <a:rPr lang="zh-CN" altLang="en-US" sz="2800" b="1">
                  <a:solidFill>
                    <a:srgbClr val="003300"/>
                  </a:solidFill>
                </a:rPr>
                <a:t>本征硅的电子和空穴浓度</a:t>
              </a:r>
              <a:r>
                <a:rPr lang="en-US" altLang="zh-CN" sz="2800" b="1">
                  <a:solidFill>
                    <a:srgbClr val="003300"/>
                  </a:solidFill>
                </a:rPr>
                <a:t>: </a:t>
              </a:r>
              <a:r>
                <a:rPr lang="en-US" altLang="zh-CN" b="1">
                  <a:solidFill>
                    <a:srgbClr val="003300"/>
                  </a:solidFill>
                </a:rPr>
                <a:t>                                                     </a:t>
              </a:r>
            </a:p>
            <a:p>
              <a:pPr algn="l"/>
              <a:r>
                <a:rPr lang="en-US" altLang="zh-CN" sz="2800" b="1" i="1">
                  <a:solidFill>
                    <a:srgbClr val="FF3300"/>
                  </a:solidFill>
                </a:rPr>
                <a:t>                              n </a:t>
              </a:r>
              <a:r>
                <a:rPr lang="en-US" altLang="zh-CN" sz="2800" b="1">
                  <a:solidFill>
                    <a:srgbClr val="FF3300"/>
                  </a:solidFill>
                </a:rPr>
                <a:t>= </a:t>
              </a:r>
              <a:r>
                <a:rPr lang="en-US" altLang="zh-CN" sz="2800" b="1" i="1">
                  <a:solidFill>
                    <a:srgbClr val="FF3300"/>
                  </a:solidFill>
                </a:rPr>
                <a:t>p </a:t>
              </a:r>
              <a:r>
                <a:rPr lang="en-US" altLang="zh-CN" sz="2800" b="1">
                  <a:solidFill>
                    <a:srgbClr val="FF3300"/>
                  </a:solidFill>
                </a:rPr>
                <a:t>=1.4×10</a:t>
              </a:r>
              <a:r>
                <a:rPr lang="en-US" altLang="zh-CN" sz="2800" b="1" baseline="30000">
                  <a:solidFill>
                    <a:srgbClr val="FF3300"/>
                  </a:solidFill>
                </a:rPr>
                <a:t>10</a:t>
              </a:r>
              <a:r>
                <a:rPr lang="en-US" altLang="zh-CN" sz="2800" b="1">
                  <a:solidFill>
                    <a:srgbClr val="FF3300"/>
                  </a:solidFill>
                </a:rPr>
                <a:t>/cm</a:t>
              </a:r>
              <a:r>
                <a:rPr lang="en-US" altLang="zh-CN" sz="2800" b="1" baseline="30000">
                  <a:solidFill>
                    <a:srgbClr val="FF3300"/>
                  </a:solidFill>
                </a:rPr>
                <a:t>3</a:t>
              </a:r>
              <a:endParaRPr lang="en-US" altLang="zh-CN" sz="2800" b="1">
                <a:solidFill>
                  <a:srgbClr val="003300"/>
                </a:solidFill>
              </a:endParaRPr>
            </a:p>
          </p:txBody>
        </p:sp>
        <p:sp>
          <p:nvSpPr>
            <p:cNvPr id="108585" name="Oval 41"/>
            <p:cNvSpPr>
              <a:spLocks noChangeArrowheads="1"/>
            </p:cNvSpPr>
            <p:nvPr/>
          </p:nvSpPr>
          <p:spPr bwMode="auto">
            <a:xfrm>
              <a:off x="960" y="1824"/>
              <a:ext cx="240" cy="240"/>
            </a:xfrm>
            <a:prstGeom prst="ellipse">
              <a:avLst/>
            </a:prstGeom>
            <a:noFill/>
            <a:ln w="28575">
              <a:solidFill>
                <a:srgbClr val="0000FF"/>
              </a:solidFill>
              <a:round/>
              <a:headEnd/>
              <a:tailEnd/>
            </a:ln>
            <a:effectLst/>
          </p:spPr>
          <p:txBody>
            <a:bodyPr wrap="none" anchor="ctr"/>
            <a:lstStyle/>
            <a:p>
              <a:r>
                <a:rPr lang="en-US" altLang="zh-CN" b="1">
                  <a:solidFill>
                    <a:srgbClr val="FF3300"/>
                  </a:solidFill>
                </a:rPr>
                <a:t>1</a:t>
              </a:r>
              <a:endParaRPr lang="en-US" altLang="zh-CN" b="1"/>
            </a:p>
          </p:txBody>
        </p:sp>
      </p:grpSp>
      <p:grpSp>
        <p:nvGrpSpPr>
          <p:cNvPr id="108586" name="Group 42"/>
          <p:cNvGrpSpPr>
            <a:grpSpLocks/>
          </p:cNvGrpSpPr>
          <p:nvPr/>
        </p:nvGrpSpPr>
        <p:grpSpPr bwMode="auto">
          <a:xfrm>
            <a:off x="609600" y="4572000"/>
            <a:ext cx="7315200" cy="519113"/>
            <a:chOff x="912" y="2899"/>
            <a:chExt cx="4608" cy="327"/>
          </a:xfrm>
        </p:grpSpPr>
        <p:sp>
          <p:nvSpPr>
            <p:cNvPr id="108587" name="Text Box 43"/>
            <p:cNvSpPr txBox="1">
              <a:spLocks noChangeArrowheads="1"/>
            </p:cNvSpPr>
            <p:nvPr/>
          </p:nvSpPr>
          <p:spPr bwMode="auto">
            <a:xfrm>
              <a:off x="912" y="2899"/>
              <a:ext cx="4608" cy="327"/>
            </a:xfrm>
            <a:prstGeom prst="rect">
              <a:avLst/>
            </a:prstGeom>
            <a:noFill/>
            <a:ln w="9525">
              <a:noFill/>
              <a:miter lim="800000"/>
              <a:headEnd/>
              <a:tailEnd/>
            </a:ln>
            <a:effectLst/>
          </p:spPr>
          <p:txBody>
            <a:bodyPr>
              <a:spAutoFit/>
            </a:bodyPr>
            <a:lstStyle/>
            <a:p>
              <a:pPr algn="l"/>
              <a:r>
                <a:rPr lang="en-US" altLang="zh-CN" sz="2800" b="1">
                  <a:solidFill>
                    <a:srgbClr val="003300"/>
                  </a:solidFill>
                </a:rPr>
                <a:t>     </a:t>
              </a:r>
              <a:r>
                <a:rPr lang="zh-CN" altLang="en-US" sz="2800" b="1">
                  <a:solidFill>
                    <a:srgbClr val="003300"/>
                  </a:solidFill>
                </a:rPr>
                <a:t>本征硅的原子浓度</a:t>
              </a:r>
              <a:r>
                <a:rPr lang="en-US" altLang="zh-CN" sz="2800" b="1">
                  <a:solidFill>
                    <a:srgbClr val="003300"/>
                  </a:solidFill>
                </a:rPr>
                <a:t>:</a:t>
              </a:r>
              <a:endParaRPr lang="en-US" altLang="zh-CN" b="1">
                <a:solidFill>
                  <a:srgbClr val="003300"/>
                </a:solidFill>
              </a:endParaRPr>
            </a:p>
          </p:txBody>
        </p:sp>
        <p:sp>
          <p:nvSpPr>
            <p:cNvPr id="108588" name="Oval 44"/>
            <p:cNvSpPr>
              <a:spLocks noChangeArrowheads="1"/>
            </p:cNvSpPr>
            <p:nvPr/>
          </p:nvSpPr>
          <p:spPr bwMode="auto">
            <a:xfrm>
              <a:off x="972" y="2947"/>
              <a:ext cx="228" cy="221"/>
            </a:xfrm>
            <a:prstGeom prst="ellipse">
              <a:avLst/>
            </a:prstGeom>
            <a:noFill/>
            <a:ln w="28575">
              <a:solidFill>
                <a:srgbClr val="0000FF"/>
              </a:solidFill>
              <a:round/>
              <a:headEnd/>
              <a:tailEnd/>
            </a:ln>
            <a:effectLst/>
          </p:spPr>
          <p:txBody>
            <a:bodyPr wrap="none" anchor="ctr"/>
            <a:lstStyle/>
            <a:p>
              <a:r>
                <a:rPr lang="en-US" altLang="zh-CN" b="1">
                  <a:solidFill>
                    <a:srgbClr val="FF3300"/>
                  </a:solidFill>
                </a:rPr>
                <a:t>3</a:t>
              </a:r>
              <a:endParaRPr lang="en-US" altLang="zh-CN" b="1"/>
            </a:p>
          </p:txBody>
        </p:sp>
      </p:grpSp>
      <p:sp>
        <p:nvSpPr>
          <p:cNvPr id="108589" name="Text Box 45"/>
          <p:cNvSpPr txBox="1">
            <a:spLocks noChangeArrowheads="1"/>
          </p:cNvSpPr>
          <p:nvPr/>
        </p:nvSpPr>
        <p:spPr bwMode="auto">
          <a:xfrm>
            <a:off x="990600" y="5589588"/>
            <a:ext cx="7315200" cy="519112"/>
          </a:xfrm>
          <a:prstGeom prst="rect">
            <a:avLst/>
          </a:prstGeom>
          <a:noFill/>
          <a:ln w="9525">
            <a:noFill/>
            <a:miter lim="800000"/>
            <a:headEnd/>
            <a:tailEnd/>
          </a:ln>
          <a:effectLst/>
        </p:spPr>
        <p:txBody>
          <a:bodyPr>
            <a:spAutoFit/>
          </a:bodyPr>
          <a:lstStyle/>
          <a:p>
            <a:pPr algn="l"/>
            <a:r>
              <a:rPr lang="zh-CN" altLang="en-US" sz="2800" b="1"/>
              <a:t>以上三个浓度基本上依次相差约</a:t>
            </a:r>
            <a:r>
              <a:rPr lang="en-US" altLang="zh-CN" sz="2800" b="1"/>
              <a:t>10</a:t>
            </a:r>
            <a:r>
              <a:rPr lang="en-US" altLang="zh-CN" sz="2800" b="1" baseline="30000"/>
              <a:t>6</a:t>
            </a:r>
            <a:r>
              <a:rPr lang="en-US" altLang="zh-CN" sz="2800" b="1"/>
              <a:t>/cm</a:t>
            </a:r>
            <a:r>
              <a:rPr lang="en-US" altLang="zh-CN" sz="2800" b="1" baseline="30000"/>
              <a:t>3</a:t>
            </a:r>
            <a:r>
              <a:rPr lang="en-US" altLang="zh-CN" sz="2800" b="1"/>
              <a:t> </a:t>
            </a:r>
            <a:r>
              <a:rPr lang="zh-CN" altLang="en-US" sz="2800" b="1"/>
              <a:t>。</a:t>
            </a:r>
            <a:endParaRPr lang="zh-CN" altLang="en-US" sz="2800" b="1">
              <a:solidFill>
                <a:srgbClr val="FF00FF"/>
              </a:solidFill>
            </a:endParaRPr>
          </a:p>
        </p:txBody>
      </p:sp>
      <p:grpSp>
        <p:nvGrpSpPr>
          <p:cNvPr id="108590" name="Group 46"/>
          <p:cNvGrpSpPr>
            <a:grpSpLocks/>
          </p:cNvGrpSpPr>
          <p:nvPr/>
        </p:nvGrpSpPr>
        <p:grpSpPr bwMode="auto">
          <a:xfrm>
            <a:off x="685800" y="3581400"/>
            <a:ext cx="6858000" cy="946150"/>
            <a:chOff x="816" y="2332"/>
            <a:chExt cx="4320" cy="596"/>
          </a:xfrm>
        </p:grpSpPr>
        <p:sp>
          <p:nvSpPr>
            <p:cNvPr id="108591" name="Text Box 47"/>
            <p:cNvSpPr txBox="1">
              <a:spLocks noChangeArrowheads="1"/>
            </p:cNvSpPr>
            <p:nvPr/>
          </p:nvSpPr>
          <p:spPr bwMode="auto">
            <a:xfrm>
              <a:off x="816" y="2371"/>
              <a:ext cx="4320" cy="288"/>
            </a:xfrm>
            <a:prstGeom prst="rect">
              <a:avLst/>
            </a:prstGeom>
            <a:noFill/>
            <a:ln w="9525">
              <a:noFill/>
              <a:miter lim="800000"/>
              <a:headEnd/>
              <a:tailEnd/>
            </a:ln>
            <a:effectLst/>
          </p:spPr>
          <p:txBody>
            <a:bodyPr>
              <a:spAutoFit/>
            </a:bodyPr>
            <a:lstStyle/>
            <a:p>
              <a:pPr algn="l"/>
              <a:r>
                <a:rPr lang="en-US" altLang="zh-CN" b="1">
                  <a:solidFill>
                    <a:srgbClr val="003300"/>
                  </a:solidFill>
                </a:rPr>
                <a:t>                                   </a:t>
              </a:r>
            </a:p>
          </p:txBody>
        </p:sp>
        <p:sp>
          <p:nvSpPr>
            <p:cNvPr id="108592" name="Oval 48"/>
            <p:cNvSpPr>
              <a:spLocks noChangeArrowheads="1"/>
            </p:cNvSpPr>
            <p:nvPr/>
          </p:nvSpPr>
          <p:spPr bwMode="auto">
            <a:xfrm>
              <a:off x="816" y="2352"/>
              <a:ext cx="263" cy="240"/>
            </a:xfrm>
            <a:prstGeom prst="ellipse">
              <a:avLst/>
            </a:prstGeom>
            <a:noFill/>
            <a:ln w="28575">
              <a:solidFill>
                <a:srgbClr val="0000FF"/>
              </a:solidFill>
              <a:round/>
              <a:headEnd/>
              <a:tailEnd/>
            </a:ln>
            <a:effectLst/>
          </p:spPr>
          <p:txBody>
            <a:bodyPr wrap="none" anchor="ctr"/>
            <a:lstStyle/>
            <a:p>
              <a:r>
                <a:rPr lang="en-US" altLang="zh-CN" b="1">
                  <a:solidFill>
                    <a:srgbClr val="FF3300"/>
                  </a:solidFill>
                </a:rPr>
                <a:t>2</a:t>
              </a:r>
              <a:endParaRPr lang="en-US" altLang="zh-CN" b="1"/>
            </a:p>
          </p:txBody>
        </p:sp>
        <p:sp>
          <p:nvSpPr>
            <p:cNvPr id="108593" name="Text Box 49"/>
            <p:cNvSpPr txBox="1">
              <a:spLocks noChangeArrowheads="1"/>
            </p:cNvSpPr>
            <p:nvPr/>
          </p:nvSpPr>
          <p:spPr bwMode="auto">
            <a:xfrm>
              <a:off x="1084" y="2332"/>
              <a:ext cx="3956" cy="596"/>
            </a:xfrm>
            <a:prstGeom prst="rect">
              <a:avLst/>
            </a:prstGeom>
            <a:noFill/>
            <a:ln w="9525">
              <a:noFill/>
              <a:miter lim="800000"/>
              <a:headEnd/>
              <a:tailEnd/>
            </a:ln>
            <a:effectLst/>
          </p:spPr>
          <p:txBody>
            <a:bodyPr>
              <a:spAutoFit/>
            </a:bodyPr>
            <a:lstStyle/>
            <a:p>
              <a:pPr algn="l"/>
              <a:r>
                <a:rPr lang="zh-CN" altLang="en-US" sz="2800" b="1">
                  <a:solidFill>
                    <a:srgbClr val="003300"/>
                  </a:solidFill>
                </a:rPr>
                <a:t>掺杂后 </a:t>
              </a:r>
              <a:r>
                <a:rPr lang="en-US" altLang="zh-CN" sz="2800" b="1">
                  <a:solidFill>
                    <a:srgbClr val="003300"/>
                  </a:solidFill>
                </a:rPr>
                <a:t>N </a:t>
              </a:r>
              <a:r>
                <a:rPr lang="zh-CN" altLang="en-US" sz="2800" b="1">
                  <a:solidFill>
                    <a:srgbClr val="003300"/>
                  </a:solidFill>
                </a:rPr>
                <a:t>型半导体中的自由电子浓度</a:t>
              </a:r>
              <a:r>
                <a:rPr lang="en-US" altLang="zh-CN" sz="2800" b="1">
                  <a:solidFill>
                    <a:srgbClr val="003300"/>
                  </a:solidFill>
                </a:rPr>
                <a:t>:</a:t>
              </a:r>
              <a:r>
                <a:rPr lang="en-US" altLang="zh-CN" b="1">
                  <a:solidFill>
                    <a:srgbClr val="003300"/>
                  </a:solidFill>
                </a:rPr>
                <a:t> </a:t>
              </a:r>
            </a:p>
            <a:p>
              <a:pPr algn="l"/>
              <a:r>
                <a:rPr lang="en-US" altLang="zh-CN" b="1">
                  <a:solidFill>
                    <a:srgbClr val="003300"/>
                  </a:solidFill>
                </a:rPr>
                <a:t>                             </a:t>
              </a:r>
              <a:r>
                <a:rPr lang="en-US" altLang="zh-CN" sz="2800" b="1" i="1">
                  <a:solidFill>
                    <a:srgbClr val="FF00FF"/>
                  </a:solidFill>
                </a:rPr>
                <a:t>n=</a:t>
              </a:r>
              <a:r>
                <a:rPr lang="en-US" altLang="zh-CN" sz="2800" b="1">
                  <a:solidFill>
                    <a:srgbClr val="FF00FF"/>
                  </a:solidFill>
                </a:rPr>
                <a:t>5×10</a:t>
              </a:r>
              <a:r>
                <a:rPr lang="en-US" altLang="zh-CN" sz="2800" b="1" baseline="30000">
                  <a:solidFill>
                    <a:srgbClr val="FF00FF"/>
                  </a:solidFill>
                </a:rPr>
                <a:t>16</a:t>
              </a:r>
              <a:r>
                <a:rPr lang="en-US" altLang="zh-CN" sz="2800" b="1">
                  <a:solidFill>
                    <a:srgbClr val="FF00FF"/>
                  </a:solidFill>
                </a:rPr>
                <a:t>/cm</a:t>
              </a:r>
              <a:r>
                <a:rPr lang="en-US" altLang="zh-CN" sz="2800" b="1" baseline="30000">
                  <a:solidFill>
                    <a:srgbClr val="FF00FF"/>
                  </a:solidFill>
                </a:rPr>
                <a:t>3</a:t>
              </a:r>
            </a:p>
          </p:txBody>
        </p:sp>
      </p:grpSp>
      <p:sp>
        <p:nvSpPr>
          <p:cNvPr id="108595" name="Text Box 51"/>
          <p:cNvSpPr txBox="1">
            <a:spLocks noChangeArrowheads="1"/>
          </p:cNvSpPr>
          <p:nvPr/>
        </p:nvSpPr>
        <p:spPr bwMode="auto">
          <a:xfrm>
            <a:off x="3132138" y="5070475"/>
            <a:ext cx="4794250" cy="519113"/>
          </a:xfrm>
          <a:prstGeom prst="rect">
            <a:avLst/>
          </a:prstGeom>
          <a:noFill/>
          <a:ln w="9525">
            <a:noFill/>
            <a:miter lim="800000"/>
            <a:headEnd/>
            <a:tailEnd/>
          </a:ln>
          <a:effectLst/>
        </p:spPr>
        <p:txBody>
          <a:bodyPr>
            <a:spAutoFit/>
          </a:bodyPr>
          <a:lstStyle/>
          <a:p>
            <a:pPr algn="l"/>
            <a:r>
              <a:rPr lang="en-US" altLang="zh-CN" sz="2800" b="1">
                <a:solidFill>
                  <a:srgbClr val="003300"/>
                </a:solidFill>
              </a:rPr>
              <a:t> </a:t>
            </a:r>
            <a:r>
              <a:rPr lang="en-US" altLang="zh-CN" sz="2800" b="1">
                <a:solidFill>
                  <a:srgbClr val="0000FF"/>
                </a:solidFill>
              </a:rPr>
              <a:t>4.96×10</a:t>
            </a:r>
            <a:r>
              <a:rPr lang="en-US" altLang="zh-CN" sz="2800" b="1" baseline="30000">
                <a:solidFill>
                  <a:srgbClr val="0000FF"/>
                </a:solidFill>
              </a:rPr>
              <a:t>22</a:t>
            </a:r>
            <a:r>
              <a:rPr lang="en-US" altLang="zh-CN" sz="2800" b="1">
                <a:solidFill>
                  <a:srgbClr val="0000FF"/>
                </a:solidFill>
              </a:rPr>
              <a:t>/cm</a:t>
            </a:r>
            <a:r>
              <a:rPr lang="en-US" altLang="zh-CN" sz="2800" b="1" baseline="30000">
                <a:solidFill>
                  <a:srgbClr val="0000FF"/>
                </a:solidFill>
              </a:rPr>
              <a:t>3</a:t>
            </a:r>
            <a:r>
              <a:rPr lang="en-US" altLang="zh-CN" b="1">
                <a:solidFill>
                  <a:srgbClr val="003300"/>
                </a:solidFill>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8583"/>
                                        </p:tgtEl>
                                        <p:attrNameLst>
                                          <p:attrName>style.visibility</p:attrName>
                                        </p:attrNameLst>
                                      </p:cBhvr>
                                      <p:to>
                                        <p:strVal val="visible"/>
                                      </p:to>
                                    </p:set>
                                    <p:animEffect transition="in" filter="wipe(left)">
                                      <p:cBhvr>
                                        <p:cTn id="7" dur="500"/>
                                        <p:tgtEl>
                                          <p:spTgt spid="1085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8590"/>
                                        </p:tgtEl>
                                        <p:attrNameLst>
                                          <p:attrName>style.visibility</p:attrName>
                                        </p:attrNameLst>
                                      </p:cBhvr>
                                      <p:to>
                                        <p:strVal val="visible"/>
                                      </p:to>
                                    </p:set>
                                    <p:animEffect transition="in" filter="wipe(left)">
                                      <p:cBhvr>
                                        <p:cTn id="12" dur="500"/>
                                        <p:tgtEl>
                                          <p:spTgt spid="10859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8586"/>
                                        </p:tgtEl>
                                        <p:attrNameLst>
                                          <p:attrName>style.visibility</p:attrName>
                                        </p:attrNameLst>
                                      </p:cBhvr>
                                      <p:to>
                                        <p:strVal val="visible"/>
                                      </p:to>
                                    </p:set>
                                    <p:animEffect transition="in" filter="wipe(left)">
                                      <p:cBhvr>
                                        <p:cTn id="17" dur="500"/>
                                        <p:tgtEl>
                                          <p:spTgt spid="108586"/>
                                        </p:tgtEl>
                                      </p:cBhvr>
                                    </p:animEffect>
                                  </p:childTnLst>
                                </p:cTn>
                              </p:par>
                            </p:childTnLst>
                          </p:cTn>
                        </p:par>
                        <p:par>
                          <p:cTn id="18" fill="hold">
                            <p:stCondLst>
                              <p:cond delay="500"/>
                            </p:stCondLst>
                            <p:childTnLst>
                              <p:par>
                                <p:cTn id="19" presetID="18" presetClass="entr" presetSubtype="6" fill="hold" grpId="0" nodeType="afterEffect">
                                  <p:stCondLst>
                                    <p:cond delay="0"/>
                                  </p:stCondLst>
                                  <p:childTnLst>
                                    <p:set>
                                      <p:cBhvr>
                                        <p:cTn id="20" dur="1" fill="hold">
                                          <p:stCondLst>
                                            <p:cond delay="0"/>
                                          </p:stCondLst>
                                        </p:cTn>
                                        <p:tgtEl>
                                          <p:spTgt spid="108595"/>
                                        </p:tgtEl>
                                        <p:attrNameLst>
                                          <p:attrName>style.visibility</p:attrName>
                                        </p:attrNameLst>
                                      </p:cBhvr>
                                      <p:to>
                                        <p:strVal val="visible"/>
                                      </p:to>
                                    </p:set>
                                    <p:animEffect transition="in" filter="strips(downRight)">
                                      <p:cBhvr>
                                        <p:cTn id="21" dur="500"/>
                                        <p:tgtEl>
                                          <p:spTgt spid="10859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8589"/>
                                        </p:tgtEl>
                                        <p:attrNameLst>
                                          <p:attrName>style.visibility</p:attrName>
                                        </p:attrNameLst>
                                      </p:cBhvr>
                                      <p:to>
                                        <p:strVal val="visible"/>
                                      </p:to>
                                    </p:set>
                                    <p:animEffect transition="in" filter="wipe(left)">
                                      <p:cBhvr>
                                        <p:cTn id="26" dur="500"/>
                                        <p:tgtEl>
                                          <p:spTgt spid="108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89" grpId="0" autoUpdateAnimBg="0"/>
      <p:bldP spid="10859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83" name="Line 15"/>
          <p:cNvSpPr>
            <a:spLocks noChangeShapeType="1"/>
          </p:cNvSpPr>
          <p:nvPr/>
        </p:nvSpPr>
        <p:spPr bwMode="auto">
          <a:xfrm>
            <a:off x="2352675" y="808038"/>
            <a:ext cx="3662363" cy="0"/>
          </a:xfrm>
          <a:prstGeom prst="line">
            <a:avLst/>
          </a:prstGeom>
          <a:noFill/>
          <a:ln w="76200" cap="sq" cmpd="tri">
            <a:solidFill>
              <a:srgbClr val="FF00FF"/>
            </a:solidFill>
            <a:round/>
            <a:headEnd type="none" w="sm" len="sm"/>
            <a:tailEnd type="none" w="sm" len="sm"/>
          </a:ln>
          <a:effectLst/>
        </p:spPr>
        <p:txBody>
          <a:bodyPr wrap="none" anchor="ctr"/>
          <a:lstStyle/>
          <a:p>
            <a:endParaRPr lang="zh-CN" altLang="en-US"/>
          </a:p>
        </p:txBody>
      </p:sp>
      <p:sp>
        <p:nvSpPr>
          <p:cNvPr id="109584" name="Text Box 16"/>
          <p:cNvSpPr txBox="1">
            <a:spLocks noChangeArrowheads="1"/>
          </p:cNvSpPr>
          <p:nvPr/>
        </p:nvSpPr>
        <p:spPr bwMode="auto">
          <a:xfrm>
            <a:off x="1057275" y="1116013"/>
            <a:ext cx="5065713" cy="604837"/>
          </a:xfrm>
          <a:prstGeom prst="rect">
            <a:avLst/>
          </a:prstGeom>
          <a:noFill/>
          <a:ln w="9525">
            <a:noFill/>
            <a:miter lim="800000"/>
            <a:headEnd/>
            <a:tailEnd/>
          </a:ln>
          <a:effectLst/>
        </p:spPr>
        <p:txBody>
          <a:bodyPr>
            <a:spAutoFit/>
          </a:bodyPr>
          <a:lstStyle/>
          <a:p>
            <a:pPr algn="l">
              <a:lnSpc>
                <a:spcPct val="120000"/>
              </a:lnSpc>
              <a:buFontTx/>
              <a:buChar char="•"/>
            </a:pPr>
            <a:r>
              <a:rPr lang="en-US" altLang="zh-CN" sz="2800" b="1">
                <a:solidFill>
                  <a:srgbClr val="000066"/>
                </a:solidFill>
                <a:latin typeface="楷体_GB2312" pitchFamily="49" charset="-122"/>
              </a:rPr>
              <a:t> </a:t>
            </a:r>
            <a:r>
              <a:rPr lang="zh-CN" altLang="en-US" sz="2800" b="1">
                <a:solidFill>
                  <a:srgbClr val="000066"/>
                </a:solidFill>
                <a:latin typeface="楷体_GB2312" pitchFamily="49" charset="-122"/>
              </a:rPr>
              <a:t>本征半导体、杂质半导体</a:t>
            </a:r>
            <a:endParaRPr lang="zh-CN" altLang="en-US" sz="3200" b="1">
              <a:solidFill>
                <a:srgbClr val="000066"/>
              </a:solidFill>
              <a:latin typeface="楷体_GB2312" pitchFamily="49" charset="-122"/>
            </a:endParaRPr>
          </a:p>
        </p:txBody>
      </p:sp>
      <p:sp>
        <p:nvSpPr>
          <p:cNvPr id="109585" name="Text Box 17"/>
          <p:cNvSpPr txBox="1">
            <a:spLocks noChangeArrowheads="1"/>
          </p:cNvSpPr>
          <p:nvPr/>
        </p:nvSpPr>
        <p:spPr bwMode="auto">
          <a:xfrm>
            <a:off x="2332038" y="228600"/>
            <a:ext cx="4140200" cy="579438"/>
          </a:xfrm>
          <a:prstGeom prst="rect">
            <a:avLst/>
          </a:prstGeom>
          <a:noFill/>
          <a:ln w="9525">
            <a:noFill/>
            <a:miter lim="800000"/>
            <a:headEnd/>
            <a:tailEnd/>
          </a:ln>
          <a:effectLst/>
        </p:spPr>
        <p:txBody>
          <a:bodyPr anchor="ctr">
            <a:spAutoFit/>
          </a:bodyPr>
          <a:lstStyle/>
          <a:p>
            <a:pPr algn="l"/>
            <a:r>
              <a:rPr lang="en-US" altLang="zh-CN" b="1">
                <a:ea typeface="宋体" pitchFamily="2" charset="-122"/>
              </a:rPr>
              <a:t> </a:t>
            </a:r>
            <a:r>
              <a:rPr lang="zh-CN" altLang="en-US" sz="3200" b="1">
                <a:solidFill>
                  <a:srgbClr val="A50021"/>
                </a:solidFill>
                <a:ea typeface="黑体" pitchFamily="2" charset="-122"/>
              </a:rPr>
              <a:t>本节中的有关概念</a:t>
            </a:r>
            <a:endParaRPr lang="zh-CN" altLang="en-US" sz="3600">
              <a:solidFill>
                <a:srgbClr val="0000FF"/>
              </a:solidFill>
              <a:latin typeface="黑体" pitchFamily="2" charset="-122"/>
              <a:ea typeface="黑体" pitchFamily="2" charset="-122"/>
            </a:endParaRPr>
          </a:p>
        </p:txBody>
      </p:sp>
      <p:sp>
        <p:nvSpPr>
          <p:cNvPr id="109586" name="Text Box 18"/>
          <p:cNvSpPr txBox="1">
            <a:spLocks noChangeArrowheads="1"/>
          </p:cNvSpPr>
          <p:nvPr/>
        </p:nvSpPr>
        <p:spPr bwMode="auto">
          <a:xfrm>
            <a:off x="1057275" y="3495675"/>
            <a:ext cx="3644900" cy="604838"/>
          </a:xfrm>
          <a:prstGeom prst="rect">
            <a:avLst/>
          </a:prstGeom>
          <a:noFill/>
          <a:ln w="9525">
            <a:noFill/>
            <a:miter lim="800000"/>
            <a:headEnd/>
            <a:tailEnd/>
          </a:ln>
          <a:effectLst/>
        </p:spPr>
        <p:txBody>
          <a:bodyPr>
            <a:spAutoFit/>
          </a:bodyPr>
          <a:lstStyle/>
          <a:p>
            <a:pPr algn="l">
              <a:lnSpc>
                <a:spcPct val="120000"/>
              </a:lnSpc>
              <a:buFontTx/>
              <a:buChar char="•"/>
            </a:pPr>
            <a:r>
              <a:rPr lang="en-US" altLang="zh-CN" sz="2800" b="1">
                <a:solidFill>
                  <a:srgbClr val="000066"/>
                </a:solidFill>
                <a:latin typeface="楷体_GB2312" pitchFamily="49" charset="-122"/>
              </a:rPr>
              <a:t> </a:t>
            </a:r>
            <a:r>
              <a:rPr lang="zh-CN" altLang="en-US" sz="2800" b="1">
                <a:solidFill>
                  <a:srgbClr val="000066"/>
                </a:solidFill>
                <a:latin typeface="楷体_GB2312" pitchFamily="49" charset="-122"/>
              </a:rPr>
              <a:t>自由电子、空穴</a:t>
            </a:r>
            <a:endParaRPr lang="zh-CN" altLang="en-US" sz="3200" b="1">
              <a:solidFill>
                <a:srgbClr val="000066"/>
              </a:solidFill>
              <a:latin typeface="楷体_GB2312" pitchFamily="49" charset="-122"/>
            </a:endParaRPr>
          </a:p>
        </p:txBody>
      </p:sp>
      <p:sp>
        <p:nvSpPr>
          <p:cNvPr id="109587" name="Text Box 19"/>
          <p:cNvSpPr txBox="1">
            <a:spLocks noChangeArrowheads="1"/>
          </p:cNvSpPr>
          <p:nvPr/>
        </p:nvSpPr>
        <p:spPr bwMode="auto">
          <a:xfrm>
            <a:off x="1057275" y="2701925"/>
            <a:ext cx="5516563" cy="604838"/>
          </a:xfrm>
          <a:prstGeom prst="rect">
            <a:avLst/>
          </a:prstGeom>
          <a:noFill/>
          <a:ln w="9525">
            <a:noFill/>
            <a:miter lim="800000"/>
            <a:headEnd/>
            <a:tailEnd/>
          </a:ln>
          <a:effectLst/>
        </p:spPr>
        <p:txBody>
          <a:bodyPr>
            <a:spAutoFit/>
          </a:bodyPr>
          <a:lstStyle/>
          <a:p>
            <a:pPr algn="l">
              <a:lnSpc>
                <a:spcPct val="120000"/>
              </a:lnSpc>
              <a:buFontTx/>
              <a:buChar char="•"/>
            </a:pPr>
            <a:r>
              <a:rPr lang="en-US" altLang="zh-CN" sz="2800" b="1">
                <a:solidFill>
                  <a:srgbClr val="000066"/>
                </a:solidFill>
                <a:latin typeface="楷体_GB2312" pitchFamily="49" charset="-122"/>
              </a:rPr>
              <a:t> N</a:t>
            </a:r>
            <a:r>
              <a:rPr lang="zh-CN" altLang="en-US" sz="2800" b="1">
                <a:solidFill>
                  <a:srgbClr val="000066"/>
                </a:solidFill>
                <a:latin typeface="楷体_GB2312" pitchFamily="49" charset="-122"/>
              </a:rPr>
              <a:t>型半导体、</a:t>
            </a:r>
            <a:r>
              <a:rPr lang="en-US" altLang="zh-CN" sz="2800" b="1">
                <a:solidFill>
                  <a:srgbClr val="000066"/>
                </a:solidFill>
                <a:latin typeface="楷体_GB2312" pitchFamily="49" charset="-122"/>
              </a:rPr>
              <a:t>P</a:t>
            </a:r>
            <a:r>
              <a:rPr lang="zh-CN" altLang="en-US" sz="2800" b="1">
                <a:solidFill>
                  <a:srgbClr val="000066"/>
                </a:solidFill>
                <a:latin typeface="楷体_GB2312" pitchFamily="49" charset="-122"/>
              </a:rPr>
              <a:t>型半导体</a:t>
            </a:r>
            <a:endParaRPr lang="zh-CN" altLang="en-US" sz="3200" b="1">
              <a:solidFill>
                <a:srgbClr val="000066"/>
              </a:solidFill>
              <a:latin typeface="楷体_GB2312" pitchFamily="49" charset="-122"/>
            </a:endParaRPr>
          </a:p>
        </p:txBody>
      </p:sp>
      <p:sp>
        <p:nvSpPr>
          <p:cNvPr id="109588" name="Text Box 20"/>
          <p:cNvSpPr txBox="1">
            <a:spLocks noChangeArrowheads="1"/>
          </p:cNvSpPr>
          <p:nvPr/>
        </p:nvSpPr>
        <p:spPr bwMode="auto">
          <a:xfrm>
            <a:off x="1057275" y="4289425"/>
            <a:ext cx="5176838" cy="604838"/>
          </a:xfrm>
          <a:prstGeom prst="rect">
            <a:avLst/>
          </a:prstGeom>
          <a:noFill/>
          <a:ln w="9525">
            <a:noFill/>
            <a:miter lim="800000"/>
            <a:headEnd/>
            <a:tailEnd/>
          </a:ln>
          <a:effectLst/>
        </p:spPr>
        <p:txBody>
          <a:bodyPr>
            <a:spAutoFit/>
          </a:bodyPr>
          <a:lstStyle/>
          <a:p>
            <a:pPr algn="l">
              <a:lnSpc>
                <a:spcPct val="120000"/>
              </a:lnSpc>
              <a:buFontTx/>
              <a:buChar char="•"/>
            </a:pPr>
            <a:r>
              <a:rPr lang="en-US" altLang="zh-CN" sz="2800" b="1">
                <a:solidFill>
                  <a:srgbClr val="000066"/>
                </a:solidFill>
                <a:latin typeface="楷体_GB2312" pitchFamily="49" charset="-122"/>
              </a:rPr>
              <a:t> </a:t>
            </a:r>
            <a:r>
              <a:rPr lang="zh-CN" altLang="en-US" sz="2800" b="1">
                <a:solidFill>
                  <a:srgbClr val="000066"/>
                </a:solidFill>
                <a:latin typeface="楷体_GB2312" pitchFamily="49" charset="-122"/>
              </a:rPr>
              <a:t>多数载流子、少数载流子</a:t>
            </a:r>
            <a:endParaRPr lang="zh-CN" altLang="en-US" sz="3200" b="1">
              <a:solidFill>
                <a:srgbClr val="000066"/>
              </a:solidFill>
              <a:latin typeface="楷体_GB2312" pitchFamily="49" charset="-122"/>
            </a:endParaRPr>
          </a:p>
        </p:txBody>
      </p:sp>
      <p:sp>
        <p:nvSpPr>
          <p:cNvPr id="109589" name="Text Box 21"/>
          <p:cNvSpPr txBox="1">
            <a:spLocks noChangeArrowheads="1"/>
          </p:cNvSpPr>
          <p:nvPr/>
        </p:nvSpPr>
        <p:spPr bwMode="auto">
          <a:xfrm>
            <a:off x="1057275" y="1908175"/>
            <a:ext cx="5516563" cy="604838"/>
          </a:xfrm>
          <a:prstGeom prst="rect">
            <a:avLst/>
          </a:prstGeom>
          <a:noFill/>
          <a:ln w="9525">
            <a:noFill/>
            <a:miter lim="800000"/>
            <a:headEnd/>
            <a:tailEnd/>
          </a:ln>
          <a:effectLst/>
        </p:spPr>
        <p:txBody>
          <a:bodyPr>
            <a:spAutoFit/>
          </a:bodyPr>
          <a:lstStyle/>
          <a:p>
            <a:pPr algn="l">
              <a:lnSpc>
                <a:spcPct val="120000"/>
              </a:lnSpc>
              <a:buFontTx/>
              <a:buChar char="•"/>
            </a:pPr>
            <a:r>
              <a:rPr lang="en-US" altLang="zh-CN" sz="2800" b="1">
                <a:solidFill>
                  <a:srgbClr val="000066"/>
                </a:solidFill>
                <a:latin typeface="楷体_GB2312" pitchFamily="49" charset="-122"/>
              </a:rPr>
              <a:t> </a:t>
            </a:r>
            <a:r>
              <a:rPr lang="zh-CN" altLang="en-US" sz="2800" b="1">
                <a:solidFill>
                  <a:srgbClr val="000066"/>
                </a:solidFill>
                <a:latin typeface="楷体_GB2312" pitchFamily="49" charset="-122"/>
              </a:rPr>
              <a:t>施主杂质、受主杂质</a:t>
            </a:r>
            <a:endParaRPr lang="zh-CN" altLang="en-US" sz="3200" b="1">
              <a:solidFill>
                <a:srgbClr val="000066"/>
              </a:solidFill>
              <a:latin typeface="楷体_GB2312" pitchFamily="49" charset="-122"/>
            </a:endParaRPr>
          </a:p>
        </p:txBody>
      </p:sp>
      <p:sp>
        <p:nvSpPr>
          <p:cNvPr id="109590" name="Text Box 22"/>
          <p:cNvSpPr txBox="1">
            <a:spLocks noChangeArrowheads="1"/>
          </p:cNvSpPr>
          <p:nvPr/>
        </p:nvSpPr>
        <p:spPr bwMode="auto">
          <a:xfrm>
            <a:off x="6897688" y="6307138"/>
            <a:ext cx="762000" cy="457200"/>
          </a:xfrm>
          <a:prstGeom prst="rect">
            <a:avLst/>
          </a:prstGeom>
          <a:noFill/>
          <a:ln w="9525">
            <a:noFill/>
            <a:miter lim="800000"/>
            <a:headEnd/>
            <a:tailEnd/>
          </a:ln>
          <a:effectLst/>
        </p:spPr>
        <p:txBody>
          <a:bodyPr>
            <a:spAutoFit/>
          </a:bodyPr>
          <a:lstStyle/>
          <a:p>
            <a:pPr algn="l">
              <a:spcBef>
                <a:spcPct val="50000"/>
              </a:spcBef>
            </a:pPr>
            <a:r>
              <a:rPr lang="en-US" altLang="zh-CN" b="1">
                <a:solidFill>
                  <a:srgbClr val="FF0000"/>
                </a:solidFill>
                <a:ea typeface="宋体" pitchFamily="2" charset="-122"/>
              </a:rPr>
              <a:t>end</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9584"/>
                                        </p:tgtEl>
                                        <p:attrNameLst>
                                          <p:attrName>style.visibility</p:attrName>
                                        </p:attrNameLst>
                                      </p:cBhvr>
                                      <p:to>
                                        <p:strVal val="visible"/>
                                      </p:to>
                                    </p:set>
                                    <p:animEffect transition="in" filter="wipe(left)">
                                      <p:cBhvr>
                                        <p:cTn id="7" dur="500"/>
                                        <p:tgtEl>
                                          <p:spTgt spid="1095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9589"/>
                                        </p:tgtEl>
                                        <p:attrNameLst>
                                          <p:attrName>style.visibility</p:attrName>
                                        </p:attrNameLst>
                                      </p:cBhvr>
                                      <p:to>
                                        <p:strVal val="visible"/>
                                      </p:to>
                                    </p:set>
                                    <p:animEffect transition="in" filter="wipe(left)">
                                      <p:cBhvr>
                                        <p:cTn id="12" dur="500"/>
                                        <p:tgtEl>
                                          <p:spTgt spid="1095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9587"/>
                                        </p:tgtEl>
                                        <p:attrNameLst>
                                          <p:attrName>style.visibility</p:attrName>
                                        </p:attrNameLst>
                                      </p:cBhvr>
                                      <p:to>
                                        <p:strVal val="visible"/>
                                      </p:to>
                                    </p:set>
                                    <p:animEffect transition="in" filter="wipe(left)">
                                      <p:cBhvr>
                                        <p:cTn id="17" dur="500"/>
                                        <p:tgtEl>
                                          <p:spTgt spid="10958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9586"/>
                                        </p:tgtEl>
                                        <p:attrNameLst>
                                          <p:attrName>style.visibility</p:attrName>
                                        </p:attrNameLst>
                                      </p:cBhvr>
                                      <p:to>
                                        <p:strVal val="visible"/>
                                      </p:to>
                                    </p:set>
                                    <p:animEffect transition="in" filter="wipe(left)">
                                      <p:cBhvr>
                                        <p:cTn id="22" dur="500"/>
                                        <p:tgtEl>
                                          <p:spTgt spid="10958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9588"/>
                                        </p:tgtEl>
                                        <p:attrNameLst>
                                          <p:attrName>style.visibility</p:attrName>
                                        </p:attrNameLst>
                                      </p:cBhvr>
                                      <p:to>
                                        <p:strVal val="visible"/>
                                      </p:to>
                                    </p:set>
                                    <p:animEffect transition="in" filter="wipe(left)">
                                      <p:cBhvr>
                                        <p:cTn id="27" dur="500"/>
                                        <p:tgtEl>
                                          <p:spTgt spid="109588"/>
                                        </p:tgtEl>
                                      </p:cBhvr>
                                    </p:animEffect>
                                  </p:childTnLst>
                                </p:cTn>
                              </p:par>
                            </p:childTnLst>
                          </p:cTn>
                        </p:par>
                        <p:par>
                          <p:cTn id="28" fill="hold">
                            <p:stCondLst>
                              <p:cond delay="500"/>
                            </p:stCondLst>
                            <p:childTnLst>
                              <p:par>
                                <p:cTn id="29" presetID="2" presetClass="entr" presetSubtype="4" fill="hold" grpId="0" nodeType="afterEffect">
                                  <p:stCondLst>
                                    <p:cond delay="200"/>
                                  </p:stCondLst>
                                  <p:childTnLst>
                                    <p:set>
                                      <p:cBhvr>
                                        <p:cTn id="30" dur="1" fill="hold">
                                          <p:stCondLst>
                                            <p:cond delay="0"/>
                                          </p:stCondLst>
                                        </p:cTn>
                                        <p:tgtEl>
                                          <p:spTgt spid="109590"/>
                                        </p:tgtEl>
                                        <p:attrNameLst>
                                          <p:attrName>style.visibility</p:attrName>
                                        </p:attrNameLst>
                                      </p:cBhvr>
                                      <p:to>
                                        <p:strVal val="visible"/>
                                      </p:to>
                                    </p:set>
                                    <p:anim calcmode="lin" valueType="num">
                                      <p:cBhvr additive="base">
                                        <p:cTn id="31" dur="500" fill="hold"/>
                                        <p:tgtEl>
                                          <p:spTgt spid="109590"/>
                                        </p:tgtEl>
                                        <p:attrNameLst>
                                          <p:attrName>ppt_x</p:attrName>
                                        </p:attrNameLst>
                                      </p:cBhvr>
                                      <p:tavLst>
                                        <p:tav tm="0">
                                          <p:val>
                                            <p:strVal val="#ppt_x"/>
                                          </p:val>
                                        </p:tav>
                                        <p:tav tm="100000">
                                          <p:val>
                                            <p:strVal val="#ppt_x"/>
                                          </p:val>
                                        </p:tav>
                                      </p:tavLst>
                                    </p:anim>
                                    <p:anim calcmode="lin" valueType="num">
                                      <p:cBhvr additive="base">
                                        <p:cTn id="32" dur="500" fill="hold"/>
                                        <p:tgtEl>
                                          <p:spTgt spid="1095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84" grpId="0" autoUpdateAnimBg="0"/>
      <p:bldP spid="109586" grpId="0" autoUpdateAnimBg="0"/>
      <p:bldP spid="109587" grpId="0" autoUpdateAnimBg="0"/>
      <p:bldP spid="109588" grpId="0" autoUpdateAnimBg="0"/>
      <p:bldP spid="109589" grpId="0" autoUpdateAnimBg="0"/>
      <p:bldP spid="109590"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1066800" y="762000"/>
            <a:ext cx="6705600" cy="695325"/>
          </a:xfrm>
          <a:prstGeom prst="rect">
            <a:avLst/>
          </a:prstGeom>
          <a:noFill/>
          <a:ln w="9525">
            <a:noFill/>
            <a:miter lim="800000"/>
            <a:headEnd/>
            <a:tailEnd/>
          </a:ln>
          <a:effectLst/>
        </p:spPr>
        <p:txBody>
          <a:bodyPr lIns="92075" tIns="46038" rIns="92075" bIns="46038" anchor="ctr">
            <a:spAutoFit/>
          </a:bodyPr>
          <a:lstStyle/>
          <a:p>
            <a:pPr>
              <a:lnSpc>
                <a:spcPct val="90000"/>
              </a:lnSpc>
            </a:pPr>
            <a:r>
              <a:rPr lang="en-US" altLang="zh-CN" sz="4400" b="1">
                <a:solidFill>
                  <a:srgbClr val="FF0000"/>
                </a:solidFill>
                <a:ea typeface="黑体" pitchFamily="2" charset="-122"/>
              </a:rPr>
              <a:t>3.2  PN</a:t>
            </a:r>
            <a:r>
              <a:rPr lang="zh-CN" altLang="zh-CN" sz="4400" b="1">
                <a:solidFill>
                  <a:srgbClr val="FF0000"/>
                </a:solidFill>
                <a:ea typeface="黑体" pitchFamily="2" charset="-122"/>
              </a:rPr>
              <a:t>结的形成及特性</a:t>
            </a:r>
            <a:endParaRPr lang="zh-CN" altLang="en-US" sz="6000" b="1">
              <a:solidFill>
                <a:srgbClr val="FF0000"/>
              </a:solidFill>
              <a:ea typeface="黑体" pitchFamily="2" charset="-122"/>
            </a:endParaRPr>
          </a:p>
        </p:txBody>
      </p:sp>
      <p:sp>
        <p:nvSpPr>
          <p:cNvPr id="121859" name="Line 3"/>
          <p:cNvSpPr>
            <a:spLocks noChangeShapeType="1"/>
          </p:cNvSpPr>
          <p:nvPr/>
        </p:nvSpPr>
        <p:spPr bwMode="auto">
          <a:xfrm>
            <a:off x="1066800" y="1597025"/>
            <a:ext cx="7010400" cy="0"/>
          </a:xfrm>
          <a:prstGeom prst="line">
            <a:avLst/>
          </a:prstGeom>
          <a:noFill/>
          <a:ln w="76200" cap="sq" cmpd="tri">
            <a:solidFill>
              <a:srgbClr val="FF00FF"/>
            </a:solidFill>
            <a:round/>
            <a:headEnd type="none" w="sm" len="sm"/>
            <a:tailEnd type="none" w="sm" len="sm"/>
          </a:ln>
          <a:effectLst/>
        </p:spPr>
        <p:txBody>
          <a:bodyPr wrap="none" anchor="ctr"/>
          <a:lstStyle/>
          <a:p>
            <a:endParaRPr lang="zh-CN" altLang="en-US"/>
          </a:p>
        </p:txBody>
      </p:sp>
      <p:sp>
        <p:nvSpPr>
          <p:cNvPr id="121860" name="Rectangle 4">
            <a:hlinkClick r:id="rId2" action="ppaction://hlinksldjump"/>
          </p:cNvPr>
          <p:cNvSpPr>
            <a:spLocks noChangeArrowheads="1"/>
          </p:cNvSpPr>
          <p:nvPr/>
        </p:nvSpPr>
        <p:spPr bwMode="auto">
          <a:xfrm>
            <a:off x="1182688" y="2590800"/>
            <a:ext cx="5410200" cy="641350"/>
          </a:xfrm>
          <a:prstGeom prst="rect">
            <a:avLst/>
          </a:prstGeom>
          <a:noFill/>
          <a:ln w="9525">
            <a:noFill/>
            <a:miter lim="800000"/>
            <a:headEnd/>
            <a:tailEnd/>
          </a:ln>
        </p:spPr>
        <p:txBody>
          <a:bodyPr>
            <a:spAutoFit/>
          </a:bodyPr>
          <a:lstStyle/>
          <a:p>
            <a:pPr algn="l"/>
            <a:r>
              <a:rPr lang="en-US" altLang="zh-CN" sz="3600">
                <a:solidFill>
                  <a:srgbClr val="000066"/>
                </a:solidFill>
                <a:ea typeface="宋体" pitchFamily="2" charset="-122"/>
              </a:rPr>
              <a:t> </a:t>
            </a:r>
            <a:r>
              <a:rPr lang="en-US" altLang="zh-CN" sz="3600" b="1">
                <a:solidFill>
                  <a:srgbClr val="000066"/>
                </a:solidFill>
                <a:ea typeface="黑体" pitchFamily="2" charset="-122"/>
              </a:rPr>
              <a:t>3.2.2</a:t>
            </a:r>
            <a:r>
              <a:rPr lang="en-US" altLang="zh-CN" sz="3600" b="1">
                <a:solidFill>
                  <a:srgbClr val="000066"/>
                </a:solidFill>
                <a:latin typeface="黑体" pitchFamily="2" charset="-122"/>
                <a:ea typeface="黑体" pitchFamily="2" charset="-122"/>
              </a:rPr>
              <a:t> </a:t>
            </a:r>
            <a:r>
              <a:rPr lang="en-US" altLang="zh-CN" sz="3600" b="1">
                <a:solidFill>
                  <a:srgbClr val="000066"/>
                </a:solidFill>
                <a:ea typeface="黑体" pitchFamily="2" charset="-122"/>
              </a:rPr>
              <a:t>PN</a:t>
            </a:r>
            <a:r>
              <a:rPr lang="zh-CN" altLang="en-US" sz="3600" b="1">
                <a:solidFill>
                  <a:srgbClr val="000066"/>
                </a:solidFill>
                <a:ea typeface="黑体" pitchFamily="2" charset="-122"/>
              </a:rPr>
              <a:t>结的形成</a:t>
            </a:r>
            <a:endParaRPr lang="zh-CN" altLang="en-US" sz="3600">
              <a:solidFill>
                <a:srgbClr val="000066"/>
              </a:solidFill>
              <a:latin typeface="幼圆" pitchFamily="49" charset="-122"/>
              <a:ea typeface="幼圆" pitchFamily="49" charset="-122"/>
            </a:endParaRPr>
          </a:p>
        </p:txBody>
      </p:sp>
      <p:sp>
        <p:nvSpPr>
          <p:cNvPr id="121861" name="Rectangle 5">
            <a:hlinkClick r:id="rId3" action="ppaction://hlinksldjump"/>
          </p:cNvPr>
          <p:cNvSpPr>
            <a:spLocks noChangeArrowheads="1"/>
          </p:cNvSpPr>
          <p:nvPr/>
        </p:nvSpPr>
        <p:spPr bwMode="auto">
          <a:xfrm>
            <a:off x="1182688" y="3352800"/>
            <a:ext cx="6132512" cy="641350"/>
          </a:xfrm>
          <a:prstGeom prst="rect">
            <a:avLst/>
          </a:prstGeom>
          <a:noFill/>
          <a:ln w="9525">
            <a:noFill/>
            <a:miter lim="800000"/>
            <a:headEnd/>
            <a:tailEnd/>
          </a:ln>
        </p:spPr>
        <p:txBody>
          <a:bodyPr>
            <a:spAutoFit/>
          </a:bodyPr>
          <a:lstStyle/>
          <a:p>
            <a:pPr algn="l"/>
            <a:r>
              <a:rPr lang="en-US" altLang="zh-CN" sz="3600">
                <a:solidFill>
                  <a:srgbClr val="000066"/>
                </a:solidFill>
                <a:ea typeface="宋体" pitchFamily="2" charset="-122"/>
              </a:rPr>
              <a:t> </a:t>
            </a:r>
            <a:r>
              <a:rPr lang="en-US" altLang="zh-CN" sz="3600" b="1">
                <a:solidFill>
                  <a:srgbClr val="000066"/>
                </a:solidFill>
                <a:ea typeface="黑体" pitchFamily="2" charset="-122"/>
              </a:rPr>
              <a:t>3.2.3</a:t>
            </a:r>
            <a:r>
              <a:rPr lang="en-US" altLang="zh-CN" sz="3600" b="1">
                <a:solidFill>
                  <a:srgbClr val="000066"/>
                </a:solidFill>
                <a:latin typeface="黑体" pitchFamily="2" charset="-122"/>
                <a:ea typeface="黑体" pitchFamily="2" charset="-122"/>
              </a:rPr>
              <a:t> </a:t>
            </a:r>
            <a:r>
              <a:rPr lang="en-US" altLang="zh-CN" sz="3600" b="1">
                <a:solidFill>
                  <a:srgbClr val="000066"/>
                </a:solidFill>
                <a:ea typeface="黑体" pitchFamily="2" charset="-122"/>
              </a:rPr>
              <a:t>PN</a:t>
            </a:r>
            <a:r>
              <a:rPr lang="zh-CN" altLang="en-US" sz="3600" b="1">
                <a:solidFill>
                  <a:srgbClr val="000066"/>
                </a:solidFill>
                <a:ea typeface="黑体" pitchFamily="2" charset="-122"/>
              </a:rPr>
              <a:t>结的单向导电性</a:t>
            </a:r>
            <a:endParaRPr lang="zh-CN" altLang="en-US" sz="3600" b="1">
              <a:solidFill>
                <a:srgbClr val="000066"/>
              </a:solidFill>
              <a:latin typeface="黑体" pitchFamily="2" charset="-122"/>
              <a:ea typeface="黑体" pitchFamily="2" charset="-122"/>
            </a:endParaRPr>
          </a:p>
        </p:txBody>
      </p:sp>
      <p:sp>
        <p:nvSpPr>
          <p:cNvPr id="121862" name="Rectangle 6">
            <a:hlinkClick r:id="rId4" action="ppaction://hlinksldjump"/>
          </p:cNvPr>
          <p:cNvSpPr>
            <a:spLocks noChangeArrowheads="1"/>
          </p:cNvSpPr>
          <p:nvPr/>
        </p:nvSpPr>
        <p:spPr bwMode="auto">
          <a:xfrm>
            <a:off x="1182688" y="4114800"/>
            <a:ext cx="6132512" cy="641350"/>
          </a:xfrm>
          <a:prstGeom prst="rect">
            <a:avLst/>
          </a:prstGeom>
          <a:noFill/>
          <a:ln w="9525">
            <a:noFill/>
            <a:miter lim="800000"/>
            <a:headEnd/>
            <a:tailEnd/>
          </a:ln>
        </p:spPr>
        <p:txBody>
          <a:bodyPr>
            <a:spAutoFit/>
          </a:bodyPr>
          <a:lstStyle/>
          <a:p>
            <a:pPr algn="l"/>
            <a:r>
              <a:rPr lang="en-US" altLang="zh-CN" sz="3600">
                <a:solidFill>
                  <a:srgbClr val="000066"/>
                </a:solidFill>
                <a:ea typeface="宋体" pitchFamily="2" charset="-122"/>
              </a:rPr>
              <a:t> </a:t>
            </a:r>
            <a:r>
              <a:rPr lang="en-US" altLang="zh-CN" sz="3600" b="1">
                <a:solidFill>
                  <a:srgbClr val="000066"/>
                </a:solidFill>
                <a:ea typeface="黑体" pitchFamily="2" charset="-122"/>
              </a:rPr>
              <a:t>3.2.4</a:t>
            </a:r>
            <a:r>
              <a:rPr lang="en-US" altLang="zh-CN" sz="3600" b="1">
                <a:solidFill>
                  <a:srgbClr val="000066"/>
                </a:solidFill>
                <a:latin typeface="黑体" pitchFamily="2" charset="-122"/>
                <a:ea typeface="黑体" pitchFamily="2" charset="-122"/>
              </a:rPr>
              <a:t> </a:t>
            </a:r>
            <a:r>
              <a:rPr lang="en-US" altLang="zh-CN" sz="3600" b="1">
                <a:solidFill>
                  <a:srgbClr val="000066"/>
                </a:solidFill>
                <a:ea typeface="黑体" pitchFamily="2" charset="-122"/>
              </a:rPr>
              <a:t>PN</a:t>
            </a:r>
            <a:r>
              <a:rPr lang="zh-CN" altLang="en-US" sz="3600" b="1">
                <a:solidFill>
                  <a:srgbClr val="000066"/>
                </a:solidFill>
                <a:ea typeface="黑体" pitchFamily="2" charset="-122"/>
              </a:rPr>
              <a:t>结的反向击穿</a:t>
            </a:r>
            <a:endParaRPr lang="zh-CN" altLang="en-US" sz="3600" b="1">
              <a:solidFill>
                <a:srgbClr val="000066"/>
              </a:solidFill>
              <a:latin typeface="黑体" pitchFamily="2" charset="-122"/>
              <a:ea typeface="黑体" pitchFamily="2" charset="-122"/>
            </a:endParaRPr>
          </a:p>
        </p:txBody>
      </p:sp>
      <p:sp>
        <p:nvSpPr>
          <p:cNvPr id="121863" name="Rectangle 7">
            <a:hlinkClick r:id="rId5" action="ppaction://hlinksldjump"/>
          </p:cNvPr>
          <p:cNvSpPr>
            <a:spLocks noChangeArrowheads="1"/>
          </p:cNvSpPr>
          <p:nvPr/>
        </p:nvSpPr>
        <p:spPr bwMode="auto">
          <a:xfrm>
            <a:off x="1182688" y="4832350"/>
            <a:ext cx="6132512" cy="641350"/>
          </a:xfrm>
          <a:prstGeom prst="rect">
            <a:avLst/>
          </a:prstGeom>
          <a:noFill/>
          <a:ln w="9525">
            <a:noFill/>
            <a:miter lim="800000"/>
            <a:headEnd/>
            <a:tailEnd/>
          </a:ln>
        </p:spPr>
        <p:txBody>
          <a:bodyPr>
            <a:spAutoFit/>
          </a:bodyPr>
          <a:lstStyle/>
          <a:p>
            <a:pPr algn="l"/>
            <a:r>
              <a:rPr lang="en-US" altLang="zh-CN" sz="3600">
                <a:solidFill>
                  <a:srgbClr val="000066"/>
                </a:solidFill>
                <a:ea typeface="宋体" pitchFamily="2" charset="-122"/>
              </a:rPr>
              <a:t> </a:t>
            </a:r>
            <a:r>
              <a:rPr lang="en-US" altLang="zh-CN" sz="3600" b="1">
                <a:solidFill>
                  <a:srgbClr val="000066"/>
                </a:solidFill>
                <a:ea typeface="黑体" pitchFamily="2" charset="-122"/>
              </a:rPr>
              <a:t>3.2.5</a:t>
            </a:r>
            <a:r>
              <a:rPr lang="en-US" altLang="zh-CN" sz="3600" b="1">
                <a:solidFill>
                  <a:srgbClr val="000066"/>
                </a:solidFill>
                <a:latin typeface="黑体" pitchFamily="2" charset="-122"/>
                <a:ea typeface="黑体" pitchFamily="2" charset="-122"/>
              </a:rPr>
              <a:t> </a:t>
            </a:r>
            <a:r>
              <a:rPr lang="en-US" altLang="zh-CN" sz="3600" b="1">
                <a:solidFill>
                  <a:srgbClr val="000066"/>
                </a:solidFill>
                <a:ea typeface="黑体" pitchFamily="2" charset="-122"/>
              </a:rPr>
              <a:t>PN</a:t>
            </a:r>
            <a:r>
              <a:rPr lang="zh-CN" altLang="en-US" sz="3600" b="1">
                <a:solidFill>
                  <a:srgbClr val="000066"/>
                </a:solidFill>
                <a:ea typeface="黑体" pitchFamily="2" charset="-122"/>
              </a:rPr>
              <a:t>结的电容效应</a:t>
            </a:r>
            <a:endParaRPr lang="zh-CN" altLang="en-US" sz="3600" b="1">
              <a:solidFill>
                <a:srgbClr val="000066"/>
              </a:solidFill>
              <a:latin typeface="黑体" pitchFamily="2" charset="-122"/>
              <a:ea typeface="黑体" pitchFamily="2" charset="-122"/>
            </a:endParaRPr>
          </a:p>
        </p:txBody>
      </p:sp>
      <p:sp>
        <p:nvSpPr>
          <p:cNvPr id="121864" name="Rectangle 8">
            <a:hlinkClick r:id="" action="ppaction://hlinkshowjump?jump=nextslide"/>
          </p:cNvPr>
          <p:cNvSpPr>
            <a:spLocks noChangeArrowheads="1"/>
          </p:cNvSpPr>
          <p:nvPr/>
        </p:nvSpPr>
        <p:spPr bwMode="auto">
          <a:xfrm>
            <a:off x="1219200" y="1828800"/>
            <a:ext cx="6553200" cy="641350"/>
          </a:xfrm>
          <a:prstGeom prst="rect">
            <a:avLst/>
          </a:prstGeom>
          <a:noFill/>
          <a:ln w="9525">
            <a:noFill/>
            <a:miter lim="800000"/>
            <a:headEnd/>
            <a:tailEnd/>
          </a:ln>
        </p:spPr>
        <p:txBody>
          <a:bodyPr>
            <a:spAutoFit/>
          </a:bodyPr>
          <a:lstStyle/>
          <a:p>
            <a:pPr algn="l"/>
            <a:r>
              <a:rPr lang="en-US" altLang="zh-CN" sz="3600">
                <a:solidFill>
                  <a:srgbClr val="000066"/>
                </a:solidFill>
                <a:ea typeface="宋体" pitchFamily="2" charset="-122"/>
              </a:rPr>
              <a:t> </a:t>
            </a:r>
            <a:r>
              <a:rPr lang="en-US" altLang="zh-CN" sz="3600" b="1">
                <a:solidFill>
                  <a:srgbClr val="000066"/>
                </a:solidFill>
                <a:ea typeface="黑体" pitchFamily="2" charset="-122"/>
              </a:rPr>
              <a:t>3.2.1</a:t>
            </a:r>
            <a:r>
              <a:rPr lang="en-US" altLang="zh-CN" sz="3600" b="1">
                <a:solidFill>
                  <a:srgbClr val="000066"/>
                </a:solidFill>
                <a:latin typeface="黑体" pitchFamily="2" charset="-122"/>
                <a:ea typeface="黑体" pitchFamily="2" charset="-122"/>
              </a:rPr>
              <a:t> </a:t>
            </a:r>
            <a:r>
              <a:rPr lang="zh-CN" altLang="en-US" sz="3600" b="1">
                <a:solidFill>
                  <a:srgbClr val="000066"/>
                </a:solidFill>
                <a:ea typeface="黑体" pitchFamily="2" charset="-122"/>
              </a:rPr>
              <a:t>载流子的漂移与扩散</a:t>
            </a:r>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hlinkClick r:id="rId2" action="ppaction://hlinksldjump"/>
          </p:cNvPr>
          <p:cNvSpPr>
            <a:spLocks noChangeArrowheads="1"/>
          </p:cNvSpPr>
          <p:nvPr/>
        </p:nvSpPr>
        <p:spPr bwMode="auto">
          <a:xfrm>
            <a:off x="533400" y="106363"/>
            <a:ext cx="6248400" cy="579437"/>
          </a:xfrm>
          <a:prstGeom prst="rect">
            <a:avLst/>
          </a:prstGeom>
          <a:noFill/>
          <a:ln w="9525">
            <a:noFill/>
            <a:miter lim="800000"/>
            <a:headEnd/>
            <a:tailEnd/>
          </a:ln>
        </p:spPr>
        <p:txBody>
          <a:bodyPr>
            <a:spAutoFit/>
          </a:bodyPr>
          <a:lstStyle/>
          <a:p>
            <a:pPr algn="l"/>
            <a:r>
              <a:rPr lang="en-US" altLang="zh-CN" sz="3200" b="1">
                <a:solidFill>
                  <a:srgbClr val="000066"/>
                </a:solidFill>
                <a:ea typeface="黑体" pitchFamily="2" charset="-122"/>
              </a:rPr>
              <a:t> 3.2.1 </a:t>
            </a:r>
            <a:r>
              <a:rPr lang="zh-CN" altLang="en-US" sz="3200" b="1">
                <a:solidFill>
                  <a:srgbClr val="000066"/>
                </a:solidFill>
                <a:ea typeface="黑体" pitchFamily="2" charset="-122"/>
              </a:rPr>
              <a:t>载流子的漂移与扩散</a:t>
            </a:r>
          </a:p>
        </p:txBody>
      </p:sp>
      <p:sp>
        <p:nvSpPr>
          <p:cNvPr id="122883" name="Rectangle 3"/>
          <p:cNvSpPr>
            <a:spLocks noChangeArrowheads="1"/>
          </p:cNvSpPr>
          <p:nvPr/>
        </p:nvSpPr>
        <p:spPr bwMode="auto">
          <a:xfrm>
            <a:off x="0" y="2505075"/>
            <a:ext cx="9144000" cy="0"/>
          </a:xfrm>
          <a:prstGeom prst="rect">
            <a:avLst/>
          </a:prstGeom>
          <a:noFill/>
          <a:ln w="9525">
            <a:noFill/>
            <a:miter lim="800000"/>
            <a:headEnd/>
            <a:tailEnd/>
          </a:ln>
          <a:effectLst/>
        </p:spPr>
        <p:txBody>
          <a:bodyPr>
            <a:spAutoFit/>
          </a:bodyPr>
          <a:lstStyle/>
          <a:p>
            <a:endParaRPr lang="zh-CN" altLang="en-US"/>
          </a:p>
        </p:txBody>
      </p:sp>
      <p:sp>
        <p:nvSpPr>
          <p:cNvPr id="122884" name="Line 4"/>
          <p:cNvSpPr>
            <a:spLocks noChangeShapeType="1"/>
          </p:cNvSpPr>
          <p:nvPr/>
        </p:nvSpPr>
        <p:spPr bwMode="auto">
          <a:xfrm>
            <a:off x="533400" y="762000"/>
            <a:ext cx="5029200"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sp>
        <p:nvSpPr>
          <p:cNvPr id="122885" name="Text Box 5"/>
          <p:cNvSpPr txBox="1">
            <a:spLocks noChangeArrowheads="1"/>
          </p:cNvSpPr>
          <p:nvPr/>
        </p:nvSpPr>
        <p:spPr bwMode="auto">
          <a:xfrm>
            <a:off x="457200" y="1066800"/>
            <a:ext cx="8435975" cy="1158875"/>
          </a:xfrm>
          <a:prstGeom prst="rect">
            <a:avLst/>
          </a:prstGeom>
          <a:noFill/>
          <a:ln w="19050">
            <a:noFill/>
            <a:miter lim="800000"/>
            <a:headEnd/>
            <a:tailEnd/>
          </a:ln>
          <a:effectLst/>
        </p:spPr>
        <p:txBody>
          <a:bodyPr>
            <a:spAutoFit/>
          </a:bodyPr>
          <a:lstStyle/>
          <a:p>
            <a:pPr algn="l">
              <a:lnSpc>
                <a:spcPct val="125000"/>
              </a:lnSpc>
            </a:pPr>
            <a:r>
              <a:rPr lang="zh-CN" altLang="en-US" sz="2800" b="1">
                <a:solidFill>
                  <a:srgbClr val="000000"/>
                </a:solidFill>
                <a:latin typeface="楷体_GB2312" pitchFamily="49" charset="-122"/>
              </a:rPr>
              <a:t>漂移运动：</a:t>
            </a:r>
          </a:p>
          <a:p>
            <a:pPr algn="l">
              <a:lnSpc>
                <a:spcPct val="125000"/>
              </a:lnSpc>
            </a:pPr>
            <a:r>
              <a:rPr lang="zh-CN" altLang="en-US" sz="2800" b="1">
                <a:solidFill>
                  <a:srgbClr val="000000"/>
                </a:solidFill>
                <a:latin typeface="楷体_GB2312" pitchFamily="49" charset="-122"/>
              </a:rPr>
              <a:t>    由电场作用引起的载流子的运动称为</a:t>
            </a:r>
            <a:r>
              <a:rPr lang="zh-CN" altLang="en-US" sz="2800" b="1">
                <a:solidFill>
                  <a:srgbClr val="FF0000"/>
                </a:solidFill>
                <a:latin typeface="楷体_GB2312" pitchFamily="49" charset="-122"/>
              </a:rPr>
              <a:t>漂移运动</a:t>
            </a:r>
            <a:r>
              <a:rPr lang="zh-CN" altLang="en-US" sz="2800" b="1">
                <a:solidFill>
                  <a:srgbClr val="000000"/>
                </a:solidFill>
                <a:latin typeface="楷体_GB2312" pitchFamily="49" charset="-122"/>
              </a:rPr>
              <a:t>。</a:t>
            </a:r>
            <a:endParaRPr lang="zh-CN" altLang="en-US" sz="2800" b="1">
              <a:latin typeface="楷体_GB2312" pitchFamily="49" charset="-122"/>
            </a:endParaRPr>
          </a:p>
        </p:txBody>
      </p:sp>
      <p:sp>
        <p:nvSpPr>
          <p:cNvPr id="122886" name="Text Box 6"/>
          <p:cNvSpPr txBox="1">
            <a:spLocks noChangeArrowheads="1"/>
          </p:cNvSpPr>
          <p:nvPr/>
        </p:nvSpPr>
        <p:spPr bwMode="auto">
          <a:xfrm>
            <a:off x="457200" y="3125788"/>
            <a:ext cx="8153400" cy="1692275"/>
          </a:xfrm>
          <a:prstGeom prst="rect">
            <a:avLst/>
          </a:prstGeom>
          <a:noFill/>
          <a:ln w="19050">
            <a:noFill/>
            <a:miter lim="800000"/>
            <a:headEnd/>
            <a:tailEnd/>
          </a:ln>
          <a:effectLst/>
        </p:spPr>
        <p:txBody>
          <a:bodyPr>
            <a:spAutoFit/>
          </a:bodyPr>
          <a:lstStyle/>
          <a:p>
            <a:pPr algn="l">
              <a:lnSpc>
                <a:spcPct val="125000"/>
              </a:lnSpc>
            </a:pPr>
            <a:r>
              <a:rPr lang="zh-CN" altLang="en-US" sz="2800" b="1">
                <a:solidFill>
                  <a:srgbClr val="000000"/>
                </a:solidFill>
                <a:latin typeface="楷体_GB2312" pitchFamily="49" charset="-122"/>
              </a:rPr>
              <a:t>扩散运动：</a:t>
            </a:r>
          </a:p>
          <a:p>
            <a:pPr algn="l">
              <a:lnSpc>
                <a:spcPct val="125000"/>
              </a:lnSpc>
            </a:pPr>
            <a:r>
              <a:rPr lang="zh-CN" altLang="en-US" sz="2800" b="1">
                <a:solidFill>
                  <a:srgbClr val="000000"/>
                </a:solidFill>
                <a:latin typeface="楷体_GB2312" pitchFamily="49" charset="-122"/>
              </a:rPr>
              <a:t>    由载流子浓度差引起的载流子的运动称为</a:t>
            </a:r>
            <a:r>
              <a:rPr lang="zh-CN" altLang="en-US" sz="2800" b="1">
                <a:solidFill>
                  <a:srgbClr val="FF0000"/>
                </a:solidFill>
                <a:latin typeface="楷体_GB2312" pitchFamily="49" charset="-122"/>
              </a:rPr>
              <a:t>扩散运动</a:t>
            </a:r>
            <a:r>
              <a:rPr lang="zh-CN" altLang="en-US" sz="2800" b="1">
                <a:solidFill>
                  <a:srgbClr val="000000"/>
                </a:solidFill>
                <a:latin typeface="楷体_GB2312" pitchFamily="49" charset="-122"/>
              </a:rPr>
              <a:t>。</a:t>
            </a:r>
            <a:endParaRPr lang="zh-CN" altLang="en-US" sz="2800" b="1">
              <a:latin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2885"/>
                                        </p:tgtEl>
                                        <p:attrNameLst>
                                          <p:attrName>style.visibility</p:attrName>
                                        </p:attrNameLst>
                                      </p:cBhvr>
                                      <p:to>
                                        <p:strVal val="visible"/>
                                      </p:to>
                                    </p:set>
                                    <p:animEffect transition="in" filter="strips(downRight)">
                                      <p:cBhvr>
                                        <p:cTn id="7" dur="500"/>
                                        <p:tgtEl>
                                          <p:spTgt spid="12288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2886"/>
                                        </p:tgtEl>
                                        <p:attrNameLst>
                                          <p:attrName>style.visibility</p:attrName>
                                        </p:attrNameLst>
                                      </p:cBhvr>
                                      <p:to>
                                        <p:strVal val="visible"/>
                                      </p:to>
                                    </p:set>
                                    <p:animEffect transition="in" filter="strips(downRight)">
                                      <p:cBhvr>
                                        <p:cTn id="12" dur="500"/>
                                        <p:tgtEl>
                                          <p:spTgt spid="122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5" grpId="0" autoUpdateAnimBg="0"/>
      <p:bldP spid="122886"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Line 2"/>
          <p:cNvSpPr>
            <a:spLocks noChangeShapeType="1"/>
          </p:cNvSpPr>
          <p:nvPr/>
        </p:nvSpPr>
        <p:spPr bwMode="auto">
          <a:xfrm>
            <a:off x="533400" y="762000"/>
            <a:ext cx="3657600"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sp>
        <p:nvSpPr>
          <p:cNvPr id="123907" name="Rectangle 3">
            <a:hlinkClick r:id="rId2" action="ppaction://hlinksldjump"/>
          </p:cNvPr>
          <p:cNvSpPr>
            <a:spLocks noChangeArrowheads="1"/>
          </p:cNvSpPr>
          <p:nvPr/>
        </p:nvSpPr>
        <p:spPr bwMode="auto">
          <a:xfrm>
            <a:off x="533400" y="106363"/>
            <a:ext cx="6248400" cy="579437"/>
          </a:xfrm>
          <a:prstGeom prst="rect">
            <a:avLst/>
          </a:prstGeom>
          <a:noFill/>
          <a:ln w="9525">
            <a:noFill/>
            <a:miter lim="800000"/>
            <a:headEnd/>
            <a:tailEnd/>
          </a:ln>
        </p:spPr>
        <p:txBody>
          <a:bodyPr>
            <a:spAutoFit/>
          </a:bodyPr>
          <a:lstStyle/>
          <a:p>
            <a:pPr algn="l"/>
            <a:r>
              <a:rPr lang="en-US" altLang="zh-CN" sz="3200" b="1">
                <a:solidFill>
                  <a:srgbClr val="000066"/>
                </a:solidFill>
                <a:ea typeface="黑体" pitchFamily="2" charset="-122"/>
              </a:rPr>
              <a:t> 3.2.2  PN</a:t>
            </a:r>
            <a:r>
              <a:rPr lang="zh-CN" altLang="en-US" sz="3200" b="1">
                <a:solidFill>
                  <a:srgbClr val="000066"/>
                </a:solidFill>
                <a:ea typeface="黑体" pitchFamily="2" charset="-122"/>
              </a:rPr>
              <a:t>结的形成</a:t>
            </a:r>
          </a:p>
        </p:txBody>
      </p:sp>
      <p:sp>
        <p:nvSpPr>
          <p:cNvPr id="123908" name="Rectangle 4"/>
          <p:cNvSpPr>
            <a:spLocks noChangeArrowheads="1"/>
          </p:cNvSpPr>
          <p:nvPr/>
        </p:nvSpPr>
        <p:spPr bwMode="auto">
          <a:xfrm>
            <a:off x="0" y="2505075"/>
            <a:ext cx="9144000" cy="0"/>
          </a:xfrm>
          <a:prstGeom prst="rect">
            <a:avLst/>
          </a:prstGeom>
          <a:noFill/>
          <a:ln w="9525">
            <a:noFill/>
            <a:miter lim="800000"/>
            <a:headEnd/>
            <a:tailEnd/>
          </a:ln>
          <a:effectLst/>
        </p:spPr>
        <p:txBody>
          <a:bodyPr>
            <a:spAutoFit/>
          </a:bodyPr>
          <a:lstStyle/>
          <a:p>
            <a:endParaRPr lang="zh-CN" altLang="en-US"/>
          </a:p>
        </p:txBody>
      </p:sp>
      <p:pic>
        <p:nvPicPr>
          <p:cNvPr id="123909" name="Picture 5" descr="未标题-1 拷贝"/>
          <p:cNvPicPr>
            <a:picLocks noChangeAspect="1" noChangeArrowheads="1"/>
          </p:cNvPicPr>
          <p:nvPr/>
        </p:nvPicPr>
        <p:blipFill>
          <a:blip r:embed="rId3"/>
          <a:srcRect/>
          <a:stretch>
            <a:fillRect/>
          </a:stretch>
        </p:blipFill>
        <p:spPr bwMode="auto">
          <a:xfrm>
            <a:off x="971550" y="1196975"/>
            <a:ext cx="6985000" cy="3702050"/>
          </a:xfrm>
          <a:prstGeom prst="rect">
            <a:avLst/>
          </a:prstGeom>
          <a:noFill/>
        </p:spPr>
      </p:pic>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0" y="2505075"/>
            <a:ext cx="9144000" cy="0"/>
          </a:xfrm>
          <a:prstGeom prst="rect">
            <a:avLst/>
          </a:prstGeom>
          <a:noFill/>
          <a:ln w="9525">
            <a:noFill/>
            <a:miter lim="800000"/>
            <a:headEnd/>
            <a:tailEnd/>
          </a:ln>
          <a:effectLst/>
        </p:spPr>
        <p:txBody>
          <a:bodyPr>
            <a:spAutoFit/>
          </a:bodyPr>
          <a:lstStyle/>
          <a:p>
            <a:endParaRPr lang="zh-CN" altLang="en-US"/>
          </a:p>
        </p:txBody>
      </p:sp>
      <p:sp>
        <p:nvSpPr>
          <p:cNvPr id="124931" name="Line 3"/>
          <p:cNvSpPr>
            <a:spLocks noChangeShapeType="1"/>
          </p:cNvSpPr>
          <p:nvPr/>
        </p:nvSpPr>
        <p:spPr bwMode="auto">
          <a:xfrm>
            <a:off x="533400" y="762000"/>
            <a:ext cx="3657600"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sp>
        <p:nvSpPr>
          <p:cNvPr id="124932" name="Rectangle 4">
            <a:hlinkClick r:id="rId2" action="ppaction://hlinksldjump"/>
          </p:cNvPr>
          <p:cNvSpPr>
            <a:spLocks noChangeArrowheads="1"/>
          </p:cNvSpPr>
          <p:nvPr/>
        </p:nvSpPr>
        <p:spPr bwMode="auto">
          <a:xfrm>
            <a:off x="533400" y="106363"/>
            <a:ext cx="6248400" cy="579437"/>
          </a:xfrm>
          <a:prstGeom prst="rect">
            <a:avLst/>
          </a:prstGeom>
          <a:noFill/>
          <a:ln w="9525">
            <a:noFill/>
            <a:miter lim="800000"/>
            <a:headEnd/>
            <a:tailEnd/>
          </a:ln>
        </p:spPr>
        <p:txBody>
          <a:bodyPr>
            <a:spAutoFit/>
          </a:bodyPr>
          <a:lstStyle/>
          <a:p>
            <a:pPr algn="l"/>
            <a:r>
              <a:rPr lang="en-US" altLang="zh-CN" sz="3200" b="1">
                <a:solidFill>
                  <a:srgbClr val="000066"/>
                </a:solidFill>
                <a:ea typeface="黑体" pitchFamily="2" charset="-122"/>
              </a:rPr>
              <a:t> 3.2.2  PN</a:t>
            </a:r>
            <a:r>
              <a:rPr lang="zh-CN" altLang="en-US" sz="3200" b="1">
                <a:solidFill>
                  <a:srgbClr val="000066"/>
                </a:solidFill>
                <a:ea typeface="黑体" pitchFamily="2" charset="-122"/>
              </a:rPr>
              <a:t>结的形成</a:t>
            </a:r>
          </a:p>
        </p:txBody>
      </p:sp>
      <p:sp>
        <p:nvSpPr>
          <p:cNvPr id="124933" name="Rectangle 5"/>
          <p:cNvSpPr>
            <a:spLocks noChangeArrowheads="1"/>
          </p:cNvSpPr>
          <p:nvPr/>
        </p:nvSpPr>
        <p:spPr bwMode="auto">
          <a:xfrm>
            <a:off x="0" y="2505075"/>
            <a:ext cx="9144000" cy="0"/>
          </a:xfrm>
          <a:prstGeom prst="rect">
            <a:avLst/>
          </a:prstGeom>
          <a:noFill/>
          <a:ln w="9525">
            <a:noFill/>
            <a:miter lim="800000"/>
            <a:headEnd/>
            <a:tailEnd/>
          </a:ln>
          <a:effectLst/>
        </p:spPr>
        <p:txBody>
          <a:bodyPr>
            <a:spAutoFit/>
          </a:bodyPr>
          <a:lstStyle/>
          <a:p>
            <a:endParaRPr lang="zh-CN" altLang="en-US"/>
          </a:p>
        </p:txBody>
      </p:sp>
      <p:pic>
        <p:nvPicPr>
          <p:cNvPr id="124934" name="Picture 6" descr="未标题-3 拷贝"/>
          <p:cNvPicPr>
            <a:picLocks noChangeAspect="1" noChangeArrowheads="1"/>
          </p:cNvPicPr>
          <p:nvPr/>
        </p:nvPicPr>
        <p:blipFill>
          <a:blip r:embed="rId3"/>
          <a:srcRect/>
          <a:stretch>
            <a:fillRect/>
          </a:stretch>
        </p:blipFill>
        <p:spPr bwMode="auto">
          <a:xfrm>
            <a:off x="2124075" y="1052513"/>
            <a:ext cx="4529138" cy="4529137"/>
          </a:xfrm>
          <a:prstGeom prst="rect">
            <a:avLst/>
          </a:prstGeom>
          <a:noFill/>
        </p:spPr>
      </p:pic>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533400" y="152400"/>
            <a:ext cx="8077200" cy="1630363"/>
          </a:xfrm>
          <a:prstGeom prst="rect">
            <a:avLst/>
          </a:prstGeom>
          <a:noFill/>
          <a:ln w="9525">
            <a:noFill/>
            <a:miter lim="800000"/>
            <a:headEnd/>
            <a:tailEnd/>
          </a:ln>
          <a:effectLst/>
        </p:spPr>
        <p:txBody>
          <a:bodyPr anchor="ctr">
            <a:spAutoFit/>
          </a:bodyPr>
          <a:lstStyle/>
          <a:p>
            <a:pPr algn="l">
              <a:lnSpc>
                <a:spcPct val="120000"/>
              </a:lnSpc>
            </a:pPr>
            <a:r>
              <a:rPr lang="en-US" altLang="zh-CN" sz="2800" b="1">
                <a:latin typeface="楷体_GB2312" pitchFamily="49" charset="-122"/>
              </a:rPr>
              <a:t>    </a:t>
            </a:r>
            <a:r>
              <a:rPr lang="zh-CN" altLang="en-US" sz="2800" b="1">
                <a:latin typeface="楷体_GB2312" pitchFamily="49" charset="-122"/>
              </a:rPr>
              <a:t>在一块本征半导体两侧通过扩散不同的杂质</a:t>
            </a:r>
            <a:r>
              <a:rPr lang="en-US" altLang="zh-CN" sz="2800" b="1">
                <a:latin typeface="楷体_GB2312" pitchFamily="49" charset="-122"/>
              </a:rPr>
              <a:t>,</a:t>
            </a:r>
            <a:r>
              <a:rPr lang="zh-CN" altLang="en-US" sz="2800" b="1">
                <a:latin typeface="楷体_GB2312" pitchFamily="49" charset="-122"/>
              </a:rPr>
              <a:t>分别形成</a:t>
            </a:r>
            <a:r>
              <a:rPr lang="en-US" altLang="zh-CN" sz="2800" b="1">
                <a:solidFill>
                  <a:srgbClr val="FF0000"/>
                </a:solidFill>
                <a:latin typeface="楷体_GB2312" pitchFamily="49" charset="-122"/>
              </a:rPr>
              <a:t>N</a:t>
            </a:r>
            <a:r>
              <a:rPr lang="zh-CN" altLang="en-US" sz="2800" b="1">
                <a:latin typeface="楷体_GB2312" pitchFamily="49" charset="-122"/>
              </a:rPr>
              <a:t>型半导体和</a:t>
            </a:r>
            <a:r>
              <a:rPr lang="en-US" altLang="zh-CN" sz="2800" b="1">
                <a:solidFill>
                  <a:srgbClr val="FF0000"/>
                </a:solidFill>
                <a:latin typeface="楷体_GB2312" pitchFamily="49" charset="-122"/>
              </a:rPr>
              <a:t>P</a:t>
            </a:r>
            <a:r>
              <a:rPr lang="zh-CN" altLang="en-US" sz="2800" b="1">
                <a:latin typeface="楷体_GB2312" pitchFamily="49" charset="-122"/>
              </a:rPr>
              <a:t>型半导体。此时将在</a:t>
            </a:r>
            <a:r>
              <a:rPr lang="en-US" altLang="zh-CN" sz="2800" b="1">
                <a:solidFill>
                  <a:srgbClr val="FF0000"/>
                </a:solidFill>
                <a:latin typeface="楷体_GB2312" pitchFamily="49" charset="-122"/>
              </a:rPr>
              <a:t>N</a:t>
            </a:r>
            <a:r>
              <a:rPr lang="zh-CN" altLang="en-US" sz="2800" b="1">
                <a:latin typeface="楷体_GB2312" pitchFamily="49" charset="-122"/>
              </a:rPr>
              <a:t>型半导体和</a:t>
            </a:r>
            <a:r>
              <a:rPr lang="en-US" altLang="zh-CN" sz="2800" b="1">
                <a:solidFill>
                  <a:srgbClr val="FF0000"/>
                </a:solidFill>
                <a:latin typeface="楷体_GB2312" pitchFamily="49" charset="-122"/>
              </a:rPr>
              <a:t>P</a:t>
            </a:r>
            <a:r>
              <a:rPr lang="zh-CN" altLang="en-US" sz="2800" b="1">
                <a:latin typeface="楷体_GB2312" pitchFamily="49" charset="-122"/>
              </a:rPr>
              <a:t>型半导体的结合面上形成如下物理过程</a:t>
            </a:r>
            <a:r>
              <a:rPr lang="en-US" altLang="zh-CN" sz="2800" b="1">
                <a:latin typeface="楷体_GB2312" pitchFamily="49" charset="-122"/>
              </a:rPr>
              <a:t>:</a:t>
            </a:r>
            <a:endParaRPr lang="en-US" altLang="zh-CN" b="1">
              <a:latin typeface="楷体_GB2312" pitchFamily="49" charset="-122"/>
            </a:endParaRPr>
          </a:p>
        </p:txBody>
      </p:sp>
      <p:sp>
        <p:nvSpPr>
          <p:cNvPr id="125955" name="Text Box 3"/>
          <p:cNvSpPr txBox="1">
            <a:spLocks noChangeArrowheads="1"/>
          </p:cNvSpPr>
          <p:nvPr/>
        </p:nvSpPr>
        <p:spPr bwMode="auto">
          <a:xfrm>
            <a:off x="276225" y="1905000"/>
            <a:ext cx="2847975" cy="946150"/>
          </a:xfrm>
          <a:prstGeom prst="rect">
            <a:avLst/>
          </a:prstGeom>
          <a:noFill/>
          <a:ln w="9525">
            <a:noFill/>
            <a:miter lim="800000"/>
            <a:headEnd/>
            <a:tailEnd/>
          </a:ln>
          <a:effectLst/>
        </p:spPr>
        <p:txBody>
          <a:bodyPr anchor="ctr">
            <a:spAutoFit/>
          </a:bodyPr>
          <a:lstStyle/>
          <a:p>
            <a:pPr algn="l"/>
            <a:r>
              <a:rPr lang="en-US" altLang="zh-CN" sz="2800" b="1">
                <a:latin typeface="楷体_GB2312" pitchFamily="49" charset="-122"/>
              </a:rPr>
              <a:t>      </a:t>
            </a:r>
            <a:r>
              <a:rPr lang="zh-CN" altLang="en-US" sz="2800" b="1">
                <a:latin typeface="楷体_GB2312" pitchFamily="49" charset="-122"/>
              </a:rPr>
              <a:t>因浓度差</a:t>
            </a:r>
            <a:endParaRPr lang="zh-CN" altLang="en-US" sz="2800" b="1">
              <a:solidFill>
                <a:srgbClr val="FF0000"/>
              </a:solidFill>
              <a:latin typeface="楷体_GB2312" pitchFamily="49" charset="-122"/>
            </a:endParaRPr>
          </a:p>
          <a:p>
            <a:pPr algn="l"/>
            <a:r>
              <a:rPr lang="zh-CN" altLang="en-US" sz="2800" b="1">
                <a:solidFill>
                  <a:srgbClr val="0000FF"/>
                </a:solidFill>
                <a:latin typeface="楷体_GB2312" pitchFamily="49" charset="-122"/>
              </a:rPr>
              <a:t>         </a:t>
            </a:r>
            <a:r>
              <a:rPr lang="zh-CN" altLang="en-US" sz="2800" b="1">
                <a:solidFill>
                  <a:srgbClr val="FF0000"/>
                </a:solidFill>
                <a:latin typeface="楷体_GB2312" pitchFamily="49" charset="-122"/>
                <a:sym typeface="Symbol" pitchFamily="18" charset="2"/>
              </a:rPr>
              <a:t></a:t>
            </a:r>
            <a:r>
              <a:rPr lang="zh-CN" altLang="en-US" sz="2800" b="1">
                <a:solidFill>
                  <a:srgbClr val="0000FF"/>
                </a:solidFill>
                <a:latin typeface="楷体_GB2312" pitchFamily="49" charset="-122"/>
              </a:rPr>
              <a:t>      </a:t>
            </a:r>
            <a:endParaRPr lang="zh-CN" altLang="en-US" sz="2800" b="1">
              <a:solidFill>
                <a:srgbClr val="FF0000"/>
              </a:solidFill>
              <a:latin typeface="楷体_GB2312" pitchFamily="49" charset="-122"/>
              <a:sym typeface="Symbol" pitchFamily="18" charset="2"/>
            </a:endParaRPr>
          </a:p>
        </p:txBody>
      </p:sp>
      <p:sp>
        <p:nvSpPr>
          <p:cNvPr id="125956" name="Text Box 4"/>
          <p:cNvSpPr txBox="1">
            <a:spLocks noChangeArrowheads="1"/>
          </p:cNvSpPr>
          <p:nvPr/>
        </p:nvSpPr>
        <p:spPr bwMode="auto">
          <a:xfrm>
            <a:off x="3254375" y="3703638"/>
            <a:ext cx="3756025" cy="519112"/>
          </a:xfrm>
          <a:prstGeom prst="rect">
            <a:avLst/>
          </a:prstGeom>
          <a:noFill/>
          <a:ln w="9525">
            <a:noFill/>
            <a:miter lim="800000"/>
            <a:headEnd/>
            <a:tailEnd/>
          </a:ln>
          <a:effectLst/>
        </p:spPr>
        <p:txBody>
          <a:bodyPr wrap="none" anchor="ctr">
            <a:spAutoFit/>
          </a:bodyPr>
          <a:lstStyle/>
          <a:p>
            <a:pPr algn="l"/>
            <a:r>
              <a:rPr lang="zh-CN" altLang="en-US" sz="2800" b="1">
                <a:latin typeface="楷体_GB2312" pitchFamily="49" charset="-122"/>
              </a:rPr>
              <a:t>空间电荷区形成内电场</a:t>
            </a:r>
            <a:endParaRPr lang="zh-CN" altLang="en-US" b="1">
              <a:latin typeface="楷体_GB2312" pitchFamily="49" charset="-122"/>
            </a:endParaRPr>
          </a:p>
        </p:txBody>
      </p:sp>
      <p:sp>
        <p:nvSpPr>
          <p:cNvPr id="125957" name="Text Box 5"/>
          <p:cNvSpPr txBox="1">
            <a:spLocks noChangeArrowheads="1"/>
          </p:cNvSpPr>
          <p:nvPr/>
        </p:nvSpPr>
        <p:spPr bwMode="auto">
          <a:xfrm>
            <a:off x="276225" y="4222750"/>
            <a:ext cx="4267200" cy="946150"/>
          </a:xfrm>
          <a:prstGeom prst="rect">
            <a:avLst/>
          </a:prstGeom>
          <a:noFill/>
          <a:ln w="9525">
            <a:noFill/>
            <a:miter lim="800000"/>
            <a:headEnd/>
            <a:tailEnd/>
          </a:ln>
          <a:effectLst/>
        </p:spPr>
        <p:txBody>
          <a:bodyPr anchor="ctr">
            <a:spAutoFit/>
          </a:bodyPr>
          <a:lstStyle/>
          <a:p>
            <a:pPr algn="l"/>
            <a:r>
              <a:rPr lang="en-US" altLang="zh-CN" sz="2800" b="1">
                <a:solidFill>
                  <a:srgbClr val="FF0000"/>
                </a:solidFill>
                <a:latin typeface="楷体_GB2312" pitchFamily="49" charset="-122"/>
                <a:sym typeface="Symbol" pitchFamily="18" charset="2"/>
              </a:rPr>
              <a:t>                  </a:t>
            </a:r>
          </a:p>
          <a:p>
            <a:pPr algn="l"/>
            <a:r>
              <a:rPr lang="en-US" altLang="zh-CN" sz="2800" b="1">
                <a:solidFill>
                  <a:schemeClr val="accent2"/>
                </a:solidFill>
                <a:latin typeface="楷体_GB2312" pitchFamily="49" charset="-122"/>
                <a:sym typeface="Symbol" pitchFamily="18" charset="2"/>
              </a:rPr>
              <a:t>   </a:t>
            </a:r>
            <a:r>
              <a:rPr lang="zh-CN" altLang="en-US" sz="2800" b="1">
                <a:latin typeface="楷体_GB2312" pitchFamily="49" charset="-122"/>
              </a:rPr>
              <a:t>内电场促使少子漂移</a:t>
            </a:r>
            <a:r>
              <a:rPr lang="zh-CN" altLang="en-US" sz="2800" b="1">
                <a:solidFill>
                  <a:srgbClr val="660066"/>
                </a:solidFill>
                <a:latin typeface="楷体_GB2312" pitchFamily="49" charset="-122"/>
              </a:rPr>
              <a:t>       </a:t>
            </a:r>
          </a:p>
        </p:txBody>
      </p:sp>
      <p:sp>
        <p:nvSpPr>
          <p:cNvPr id="125958" name="Text Box 6"/>
          <p:cNvSpPr txBox="1">
            <a:spLocks noChangeArrowheads="1"/>
          </p:cNvSpPr>
          <p:nvPr/>
        </p:nvSpPr>
        <p:spPr bwMode="auto">
          <a:xfrm>
            <a:off x="5105400" y="4267200"/>
            <a:ext cx="3657600" cy="946150"/>
          </a:xfrm>
          <a:prstGeom prst="rect">
            <a:avLst/>
          </a:prstGeom>
          <a:noFill/>
          <a:ln w="9525">
            <a:noFill/>
            <a:miter lim="800000"/>
            <a:headEnd/>
            <a:tailEnd/>
          </a:ln>
          <a:effectLst/>
        </p:spPr>
        <p:txBody>
          <a:bodyPr anchor="ctr">
            <a:spAutoFit/>
          </a:bodyPr>
          <a:lstStyle/>
          <a:p>
            <a:pPr algn="l"/>
            <a:r>
              <a:rPr lang="en-US" altLang="zh-CN" sz="2800" b="1">
                <a:solidFill>
                  <a:srgbClr val="FF0000"/>
                </a:solidFill>
                <a:latin typeface="楷体_GB2312" pitchFamily="49" charset="-122"/>
                <a:sym typeface="Symbol" pitchFamily="18" charset="2"/>
              </a:rPr>
              <a:t>      </a:t>
            </a:r>
            <a:endParaRPr lang="en-US" altLang="zh-CN" sz="2800" b="1">
              <a:solidFill>
                <a:srgbClr val="CC6600"/>
              </a:solidFill>
              <a:latin typeface="楷体_GB2312" pitchFamily="49" charset="-122"/>
              <a:sym typeface="Symbol" pitchFamily="18" charset="2"/>
            </a:endParaRPr>
          </a:p>
          <a:p>
            <a:r>
              <a:rPr lang="zh-CN" altLang="en-US" sz="2800" b="1">
                <a:latin typeface="楷体_GB2312" pitchFamily="49" charset="-122"/>
              </a:rPr>
              <a:t>内电场阻止多子扩散</a:t>
            </a:r>
            <a:r>
              <a:rPr lang="zh-CN" altLang="en-US" sz="2800" b="1">
                <a:solidFill>
                  <a:srgbClr val="660066"/>
                </a:solidFill>
                <a:latin typeface="楷体_GB2312" pitchFamily="49" charset="-122"/>
              </a:rPr>
              <a:t>       </a:t>
            </a:r>
          </a:p>
        </p:txBody>
      </p:sp>
      <p:sp>
        <p:nvSpPr>
          <p:cNvPr id="125959" name="Rectangle 7" descr="绿色大理石"/>
          <p:cNvSpPr>
            <a:spLocks noChangeArrowheads="1"/>
          </p:cNvSpPr>
          <p:nvPr/>
        </p:nvSpPr>
        <p:spPr bwMode="auto">
          <a:xfrm>
            <a:off x="831850" y="5337175"/>
            <a:ext cx="7905750" cy="561975"/>
          </a:xfrm>
          <a:prstGeom prst="rect">
            <a:avLst/>
          </a:prstGeom>
          <a:noFill/>
          <a:ln w="9525">
            <a:noFill/>
            <a:miter lim="800000"/>
            <a:headEnd/>
            <a:tailEnd/>
          </a:ln>
          <a:effectLst/>
        </p:spPr>
        <p:txBody>
          <a:bodyPr anchor="ctr">
            <a:spAutoFit/>
          </a:bodyPr>
          <a:lstStyle/>
          <a:p>
            <a:pPr algn="l">
              <a:lnSpc>
                <a:spcPct val="110000"/>
              </a:lnSpc>
            </a:pPr>
            <a:r>
              <a:rPr lang="zh-CN" altLang="en-US" sz="2800" b="1">
                <a:latin typeface="楷体_GB2312" pitchFamily="49" charset="-122"/>
              </a:rPr>
              <a:t>最后</a:t>
            </a:r>
            <a:r>
              <a:rPr lang="en-US" altLang="zh-CN" sz="2800" b="1">
                <a:latin typeface="楷体_GB2312" pitchFamily="49" charset="-122"/>
              </a:rPr>
              <a:t>,</a:t>
            </a:r>
            <a:r>
              <a:rPr lang="zh-CN" altLang="en-US" sz="2800" b="1">
                <a:latin typeface="楷体_GB2312" pitchFamily="49" charset="-122"/>
              </a:rPr>
              <a:t>多子的</a:t>
            </a:r>
            <a:r>
              <a:rPr lang="zh-CN" altLang="en-US" sz="2800" b="1">
                <a:solidFill>
                  <a:srgbClr val="FF0000"/>
                </a:solidFill>
                <a:latin typeface="楷体_GB2312" pitchFamily="49" charset="-122"/>
              </a:rPr>
              <a:t>扩散</a:t>
            </a:r>
            <a:r>
              <a:rPr lang="zh-CN" altLang="en-US" sz="2800" b="1">
                <a:latin typeface="楷体_GB2312" pitchFamily="49" charset="-122"/>
              </a:rPr>
              <a:t>和少子的</a:t>
            </a:r>
            <a:r>
              <a:rPr lang="zh-CN" altLang="en-US" sz="2800" b="1">
                <a:solidFill>
                  <a:srgbClr val="FF0000"/>
                </a:solidFill>
                <a:latin typeface="楷体_GB2312" pitchFamily="49" charset="-122"/>
              </a:rPr>
              <a:t>漂移</a:t>
            </a:r>
            <a:r>
              <a:rPr lang="zh-CN" altLang="en-US" sz="2800" b="1">
                <a:latin typeface="楷体_GB2312" pitchFamily="49" charset="-122"/>
              </a:rPr>
              <a:t>达到</a:t>
            </a:r>
            <a:r>
              <a:rPr lang="zh-CN" altLang="en-US" sz="2800" b="1">
                <a:solidFill>
                  <a:srgbClr val="FF0000"/>
                </a:solidFill>
                <a:latin typeface="楷体_GB2312" pitchFamily="49" charset="-122"/>
              </a:rPr>
              <a:t>动态平衡</a:t>
            </a:r>
            <a:r>
              <a:rPr lang="zh-CN" altLang="en-US" sz="2800" b="1">
                <a:latin typeface="楷体_GB2312" pitchFamily="49" charset="-122"/>
              </a:rPr>
              <a:t>。</a:t>
            </a:r>
          </a:p>
        </p:txBody>
      </p:sp>
      <p:sp>
        <p:nvSpPr>
          <p:cNvPr id="125960" name="Line 8"/>
          <p:cNvSpPr>
            <a:spLocks noChangeShapeType="1"/>
          </p:cNvSpPr>
          <p:nvPr/>
        </p:nvSpPr>
        <p:spPr bwMode="auto">
          <a:xfrm>
            <a:off x="276225" y="5213350"/>
            <a:ext cx="8461375" cy="0"/>
          </a:xfrm>
          <a:prstGeom prst="line">
            <a:avLst/>
          </a:prstGeom>
          <a:noFill/>
          <a:ln w="15875">
            <a:solidFill>
              <a:srgbClr val="FF0000"/>
            </a:solidFill>
            <a:round/>
            <a:headEnd/>
            <a:tailEnd/>
          </a:ln>
          <a:effectLst/>
        </p:spPr>
        <p:txBody>
          <a:bodyPr wrap="none" anchor="ctr"/>
          <a:lstStyle/>
          <a:p>
            <a:endParaRPr lang="zh-CN" altLang="en-US"/>
          </a:p>
        </p:txBody>
      </p:sp>
      <p:sp>
        <p:nvSpPr>
          <p:cNvPr id="125961" name="Line 9"/>
          <p:cNvSpPr>
            <a:spLocks noChangeShapeType="1"/>
          </p:cNvSpPr>
          <p:nvPr/>
        </p:nvSpPr>
        <p:spPr bwMode="auto">
          <a:xfrm>
            <a:off x="276225" y="1828800"/>
            <a:ext cx="8461375" cy="0"/>
          </a:xfrm>
          <a:prstGeom prst="line">
            <a:avLst/>
          </a:prstGeom>
          <a:noFill/>
          <a:ln w="15875">
            <a:solidFill>
              <a:srgbClr val="FF0000"/>
            </a:solidFill>
            <a:round/>
            <a:headEnd/>
            <a:tailEnd/>
          </a:ln>
          <a:effectLst/>
        </p:spPr>
        <p:txBody>
          <a:bodyPr wrap="none" anchor="ctr"/>
          <a:lstStyle/>
          <a:p>
            <a:endParaRPr lang="zh-CN" altLang="en-US"/>
          </a:p>
        </p:txBody>
      </p:sp>
      <p:sp>
        <p:nvSpPr>
          <p:cNvPr id="125962" name="Text Box 10"/>
          <p:cNvSpPr txBox="1">
            <a:spLocks noChangeArrowheads="1"/>
          </p:cNvSpPr>
          <p:nvPr/>
        </p:nvSpPr>
        <p:spPr bwMode="auto">
          <a:xfrm>
            <a:off x="581025" y="2774950"/>
            <a:ext cx="3305175" cy="519113"/>
          </a:xfrm>
          <a:prstGeom prst="rect">
            <a:avLst/>
          </a:prstGeom>
          <a:noFill/>
          <a:ln w="9525">
            <a:noFill/>
            <a:miter lim="800000"/>
            <a:headEnd/>
            <a:tailEnd/>
          </a:ln>
          <a:effectLst/>
        </p:spPr>
        <p:txBody>
          <a:bodyPr anchor="ctr">
            <a:spAutoFit/>
          </a:bodyPr>
          <a:lstStyle/>
          <a:p>
            <a:pPr algn="l"/>
            <a:r>
              <a:rPr lang="zh-CN" altLang="en-US" sz="2800" b="1">
                <a:latin typeface="楷体_GB2312" pitchFamily="49" charset="-122"/>
              </a:rPr>
              <a:t>多子的扩散运动</a:t>
            </a:r>
            <a:r>
              <a:rPr lang="zh-CN" altLang="en-US" sz="2800" b="1">
                <a:solidFill>
                  <a:srgbClr val="FF0000"/>
                </a:solidFill>
                <a:latin typeface="楷体_GB2312" pitchFamily="49" charset="-122"/>
                <a:sym typeface="Symbol" pitchFamily="18" charset="2"/>
              </a:rPr>
              <a:t></a:t>
            </a:r>
          </a:p>
        </p:txBody>
      </p:sp>
      <p:sp>
        <p:nvSpPr>
          <p:cNvPr id="125963" name="Text Box 11"/>
          <p:cNvSpPr txBox="1">
            <a:spLocks noChangeArrowheads="1"/>
          </p:cNvSpPr>
          <p:nvPr/>
        </p:nvSpPr>
        <p:spPr bwMode="auto">
          <a:xfrm>
            <a:off x="3562350" y="2794000"/>
            <a:ext cx="4772025" cy="946150"/>
          </a:xfrm>
          <a:prstGeom prst="rect">
            <a:avLst/>
          </a:prstGeom>
          <a:noFill/>
          <a:ln w="9525">
            <a:noFill/>
            <a:miter lim="800000"/>
            <a:headEnd/>
            <a:tailEnd/>
          </a:ln>
          <a:effectLst/>
        </p:spPr>
        <p:txBody>
          <a:bodyPr anchor="ctr">
            <a:spAutoFit/>
          </a:bodyPr>
          <a:lstStyle/>
          <a:p>
            <a:pPr algn="l"/>
            <a:r>
              <a:rPr lang="zh-CN" altLang="en-US" sz="2800" b="1">
                <a:latin typeface="楷体_GB2312" pitchFamily="49" charset="-122"/>
                <a:sym typeface="Symbol" pitchFamily="18" charset="2"/>
              </a:rPr>
              <a:t>由</a:t>
            </a:r>
            <a:r>
              <a:rPr lang="zh-CN" altLang="en-US" sz="2800" b="1">
                <a:latin typeface="楷体_GB2312" pitchFamily="49" charset="-122"/>
              </a:rPr>
              <a:t>杂质离子形成空间电荷区</a:t>
            </a:r>
          </a:p>
          <a:p>
            <a:pPr algn="l"/>
            <a:r>
              <a:rPr lang="zh-CN" altLang="en-US" sz="2800" b="1">
                <a:solidFill>
                  <a:srgbClr val="FF0000"/>
                </a:solidFill>
                <a:latin typeface="楷体_GB2312" pitchFamily="49" charset="-122"/>
                <a:sym typeface="Symbol" pitchFamily="18" charset="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5955"/>
                                        </p:tgtEl>
                                        <p:attrNameLst>
                                          <p:attrName>style.visibility</p:attrName>
                                        </p:attrNameLst>
                                      </p:cBhvr>
                                      <p:to>
                                        <p:strVal val="visible"/>
                                      </p:to>
                                    </p:set>
                                    <p:animEffect transition="in" filter="wipe(left)">
                                      <p:cBhvr>
                                        <p:cTn id="7" dur="500"/>
                                        <p:tgtEl>
                                          <p:spTgt spid="1259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5962"/>
                                        </p:tgtEl>
                                        <p:attrNameLst>
                                          <p:attrName>style.visibility</p:attrName>
                                        </p:attrNameLst>
                                      </p:cBhvr>
                                      <p:to>
                                        <p:strVal val="visible"/>
                                      </p:to>
                                    </p:set>
                                    <p:animEffect transition="in" filter="wipe(left)">
                                      <p:cBhvr>
                                        <p:cTn id="12" dur="500"/>
                                        <p:tgtEl>
                                          <p:spTgt spid="1259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5963"/>
                                        </p:tgtEl>
                                        <p:attrNameLst>
                                          <p:attrName>style.visibility</p:attrName>
                                        </p:attrNameLst>
                                      </p:cBhvr>
                                      <p:to>
                                        <p:strVal val="visible"/>
                                      </p:to>
                                    </p:set>
                                    <p:animEffect transition="in" filter="wipe(up)">
                                      <p:cBhvr>
                                        <p:cTn id="17" dur="500"/>
                                        <p:tgtEl>
                                          <p:spTgt spid="12596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25956"/>
                                        </p:tgtEl>
                                        <p:attrNameLst>
                                          <p:attrName>style.visibility</p:attrName>
                                        </p:attrNameLst>
                                      </p:cBhvr>
                                      <p:to>
                                        <p:strVal val="visible"/>
                                      </p:to>
                                    </p:set>
                                    <p:animEffect transition="in" filter="wipe(up)">
                                      <p:cBhvr>
                                        <p:cTn id="22" dur="500"/>
                                        <p:tgtEl>
                                          <p:spTgt spid="125956"/>
                                        </p:tgtEl>
                                      </p:cBhvr>
                                    </p:animEffect>
                                  </p:childTnLst>
                                </p:cTn>
                              </p:par>
                            </p:childTnLst>
                          </p:cTn>
                        </p:par>
                      </p:childTnLst>
                    </p:cTn>
                  </p:par>
                  <p:par>
                    <p:cTn id="23" fill="hold">
                      <p:stCondLst>
                        <p:cond delay="indefinite"/>
                      </p:stCondLst>
                      <p:childTnLst>
                        <p:par>
                          <p:cTn id="24" fill="hold">
                            <p:stCondLst>
                              <p:cond delay="0"/>
                            </p:stCondLst>
                            <p:childTnLst>
                              <p:par>
                                <p:cTn id="25" presetID="17" presetClass="entr" presetSubtype="8" fill="hold" grpId="0" nodeType="clickEffect">
                                  <p:stCondLst>
                                    <p:cond delay="0"/>
                                  </p:stCondLst>
                                  <p:childTnLst>
                                    <p:set>
                                      <p:cBhvr>
                                        <p:cTn id="26" dur="1" fill="hold">
                                          <p:stCondLst>
                                            <p:cond delay="0"/>
                                          </p:stCondLst>
                                        </p:cTn>
                                        <p:tgtEl>
                                          <p:spTgt spid="125957"/>
                                        </p:tgtEl>
                                        <p:attrNameLst>
                                          <p:attrName>style.visibility</p:attrName>
                                        </p:attrNameLst>
                                      </p:cBhvr>
                                      <p:to>
                                        <p:strVal val="visible"/>
                                      </p:to>
                                    </p:set>
                                    <p:anim calcmode="lin" valueType="num">
                                      <p:cBhvr>
                                        <p:cTn id="27" dur="500" fill="hold"/>
                                        <p:tgtEl>
                                          <p:spTgt spid="125957"/>
                                        </p:tgtEl>
                                        <p:attrNameLst>
                                          <p:attrName>ppt_x</p:attrName>
                                        </p:attrNameLst>
                                      </p:cBhvr>
                                      <p:tavLst>
                                        <p:tav tm="0">
                                          <p:val>
                                            <p:strVal val="#ppt_x-#ppt_w/2"/>
                                          </p:val>
                                        </p:tav>
                                        <p:tav tm="100000">
                                          <p:val>
                                            <p:strVal val="#ppt_x"/>
                                          </p:val>
                                        </p:tav>
                                      </p:tavLst>
                                    </p:anim>
                                    <p:anim calcmode="lin" valueType="num">
                                      <p:cBhvr>
                                        <p:cTn id="28" dur="500" fill="hold"/>
                                        <p:tgtEl>
                                          <p:spTgt spid="125957"/>
                                        </p:tgtEl>
                                        <p:attrNameLst>
                                          <p:attrName>ppt_y</p:attrName>
                                        </p:attrNameLst>
                                      </p:cBhvr>
                                      <p:tavLst>
                                        <p:tav tm="0">
                                          <p:val>
                                            <p:strVal val="#ppt_y"/>
                                          </p:val>
                                        </p:tav>
                                        <p:tav tm="100000">
                                          <p:val>
                                            <p:strVal val="#ppt_y"/>
                                          </p:val>
                                        </p:tav>
                                      </p:tavLst>
                                    </p:anim>
                                    <p:anim calcmode="lin" valueType="num">
                                      <p:cBhvr>
                                        <p:cTn id="29" dur="500" fill="hold"/>
                                        <p:tgtEl>
                                          <p:spTgt spid="125957"/>
                                        </p:tgtEl>
                                        <p:attrNameLst>
                                          <p:attrName>ppt_w</p:attrName>
                                        </p:attrNameLst>
                                      </p:cBhvr>
                                      <p:tavLst>
                                        <p:tav tm="0">
                                          <p:val>
                                            <p:fltVal val="0"/>
                                          </p:val>
                                        </p:tav>
                                        <p:tav tm="100000">
                                          <p:val>
                                            <p:strVal val="#ppt_w"/>
                                          </p:val>
                                        </p:tav>
                                      </p:tavLst>
                                    </p:anim>
                                    <p:anim calcmode="lin" valueType="num">
                                      <p:cBhvr>
                                        <p:cTn id="30" dur="500" fill="hold"/>
                                        <p:tgtEl>
                                          <p:spTgt spid="125957"/>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2" fill="hold" grpId="0" nodeType="clickEffect">
                                  <p:stCondLst>
                                    <p:cond delay="0"/>
                                  </p:stCondLst>
                                  <p:childTnLst>
                                    <p:set>
                                      <p:cBhvr>
                                        <p:cTn id="34" dur="1" fill="hold">
                                          <p:stCondLst>
                                            <p:cond delay="0"/>
                                          </p:stCondLst>
                                        </p:cTn>
                                        <p:tgtEl>
                                          <p:spTgt spid="125958"/>
                                        </p:tgtEl>
                                        <p:attrNameLst>
                                          <p:attrName>style.visibility</p:attrName>
                                        </p:attrNameLst>
                                      </p:cBhvr>
                                      <p:to>
                                        <p:strVal val="visible"/>
                                      </p:to>
                                    </p:set>
                                    <p:anim calcmode="lin" valueType="num">
                                      <p:cBhvr>
                                        <p:cTn id="35" dur="500" fill="hold"/>
                                        <p:tgtEl>
                                          <p:spTgt spid="125958"/>
                                        </p:tgtEl>
                                        <p:attrNameLst>
                                          <p:attrName>ppt_x</p:attrName>
                                        </p:attrNameLst>
                                      </p:cBhvr>
                                      <p:tavLst>
                                        <p:tav tm="0">
                                          <p:val>
                                            <p:strVal val="#ppt_x+#ppt_w/2"/>
                                          </p:val>
                                        </p:tav>
                                        <p:tav tm="100000">
                                          <p:val>
                                            <p:strVal val="#ppt_x"/>
                                          </p:val>
                                        </p:tav>
                                      </p:tavLst>
                                    </p:anim>
                                    <p:anim calcmode="lin" valueType="num">
                                      <p:cBhvr>
                                        <p:cTn id="36" dur="500" fill="hold"/>
                                        <p:tgtEl>
                                          <p:spTgt spid="125958"/>
                                        </p:tgtEl>
                                        <p:attrNameLst>
                                          <p:attrName>ppt_y</p:attrName>
                                        </p:attrNameLst>
                                      </p:cBhvr>
                                      <p:tavLst>
                                        <p:tav tm="0">
                                          <p:val>
                                            <p:strVal val="#ppt_y"/>
                                          </p:val>
                                        </p:tav>
                                        <p:tav tm="100000">
                                          <p:val>
                                            <p:strVal val="#ppt_y"/>
                                          </p:val>
                                        </p:tav>
                                      </p:tavLst>
                                    </p:anim>
                                    <p:anim calcmode="lin" valueType="num">
                                      <p:cBhvr>
                                        <p:cTn id="37" dur="500" fill="hold"/>
                                        <p:tgtEl>
                                          <p:spTgt spid="125958"/>
                                        </p:tgtEl>
                                        <p:attrNameLst>
                                          <p:attrName>ppt_w</p:attrName>
                                        </p:attrNameLst>
                                      </p:cBhvr>
                                      <p:tavLst>
                                        <p:tav tm="0">
                                          <p:val>
                                            <p:fltVal val="0"/>
                                          </p:val>
                                        </p:tav>
                                        <p:tav tm="100000">
                                          <p:val>
                                            <p:strVal val="#ppt_w"/>
                                          </p:val>
                                        </p:tav>
                                      </p:tavLst>
                                    </p:anim>
                                    <p:anim calcmode="lin" valueType="num">
                                      <p:cBhvr>
                                        <p:cTn id="38" dur="500" fill="hold"/>
                                        <p:tgtEl>
                                          <p:spTgt spid="125958"/>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5959"/>
                                        </p:tgtEl>
                                        <p:attrNameLst>
                                          <p:attrName>style.visibility</p:attrName>
                                        </p:attrNameLst>
                                      </p:cBhvr>
                                      <p:to>
                                        <p:strVal val="visible"/>
                                      </p:to>
                                    </p:set>
                                    <p:anim calcmode="lin" valueType="num">
                                      <p:cBhvr additive="base">
                                        <p:cTn id="43" dur="500" fill="hold"/>
                                        <p:tgtEl>
                                          <p:spTgt spid="125959"/>
                                        </p:tgtEl>
                                        <p:attrNameLst>
                                          <p:attrName>ppt_x</p:attrName>
                                        </p:attrNameLst>
                                      </p:cBhvr>
                                      <p:tavLst>
                                        <p:tav tm="0">
                                          <p:val>
                                            <p:strVal val="#ppt_x"/>
                                          </p:val>
                                        </p:tav>
                                        <p:tav tm="100000">
                                          <p:val>
                                            <p:strVal val="#ppt_x"/>
                                          </p:val>
                                        </p:tav>
                                      </p:tavLst>
                                    </p:anim>
                                    <p:anim calcmode="lin" valueType="num">
                                      <p:cBhvr additive="base">
                                        <p:cTn id="44" dur="500" fill="hold"/>
                                        <p:tgtEl>
                                          <p:spTgt spid="1259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autoUpdateAnimBg="0"/>
      <p:bldP spid="125956" grpId="0" autoUpdateAnimBg="0"/>
      <p:bldP spid="125957" grpId="0" autoUpdateAnimBg="0"/>
      <p:bldP spid="125958" grpId="0" autoUpdateAnimBg="0"/>
      <p:bldP spid="125959" grpId="0" autoUpdateAnimBg="0"/>
      <p:bldP spid="125962" grpId="0" autoUpdateAnimBg="0"/>
      <p:bldP spid="12596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978" name="Group 2"/>
          <p:cNvGrpSpPr>
            <a:grpSpLocks/>
          </p:cNvGrpSpPr>
          <p:nvPr/>
        </p:nvGrpSpPr>
        <p:grpSpPr bwMode="auto">
          <a:xfrm>
            <a:off x="838200" y="1371600"/>
            <a:ext cx="7572375" cy="2206625"/>
            <a:chOff x="912" y="2592"/>
            <a:chExt cx="4770" cy="1390"/>
          </a:xfrm>
        </p:grpSpPr>
        <p:sp>
          <p:nvSpPr>
            <p:cNvPr id="126979" name="AutoShape 3" descr="羊皮纸"/>
            <p:cNvSpPr>
              <a:spLocks noChangeArrowheads="1"/>
            </p:cNvSpPr>
            <p:nvPr/>
          </p:nvSpPr>
          <p:spPr bwMode="auto">
            <a:xfrm>
              <a:off x="912" y="2592"/>
              <a:ext cx="4770" cy="1390"/>
            </a:xfrm>
            <a:prstGeom prst="roundRect">
              <a:avLst>
                <a:gd name="adj" fmla="val 16667"/>
              </a:avLst>
            </a:prstGeom>
            <a:blipFill dpi="0" rotWithShape="0">
              <a:blip r:embed="rId2"/>
              <a:srcRect/>
              <a:tile tx="0" ty="0" sx="100000" sy="100000" flip="none" algn="tl"/>
            </a:blipFill>
            <a:ln w="12700">
              <a:noFill/>
              <a:round/>
              <a:headEnd/>
              <a:tailEnd/>
            </a:ln>
            <a:effectLst/>
          </p:spPr>
          <p:txBody>
            <a:bodyPr wrap="none" anchor="ctr"/>
            <a:lstStyle/>
            <a:p>
              <a:endParaRPr lang="zh-CN" altLang="en-US"/>
            </a:p>
          </p:txBody>
        </p:sp>
        <p:sp>
          <p:nvSpPr>
            <p:cNvPr id="126980" name="Rectangle 4" descr="绿色大理石"/>
            <p:cNvSpPr>
              <a:spLocks noChangeArrowheads="1"/>
            </p:cNvSpPr>
            <p:nvPr/>
          </p:nvSpPr>
          <p:spPr bwMode="auto">
            <a:xfrm>
              <a:off x="1008" y="2642"/>
              <a:ext cx="4560" cy="1242"/>
            </a:xfrm>
            <a:prstGeom prst="rect">
              <a:avLst/>
            </a:prstGeom>
            <a:noFill/>
            <a:ln w="9525">
              <a:noFill/>
              <a:miter lim="800000"/>
              <a:headEnd/>
              <a:tailEnd/>
            </a:ln>
            <a:effectLst/>
          </p:spPr>
          <p:txBody>
            <a:bodyPr anchor="ctr">
              <a:spAutoFit/>
            </a:bodyPr>
            <a:lstStyle/>
            <a:p>
              <a:pPr algn="l">
                <a:lnSpc>
                  <a:spcPct val="110000"/>
                </a:lnSpc>
              </a:pPr>
              <a:r>
                <a:rPr lang="en-US" altLang="zh-CN" sz="2800" b="1">
                  <a:latin typeface="楷体_GB2312" pitchFamily="49" charset="-122"/>
                </a:rPr>
                <a:t>    </a:t>
              </a:r>
              <a:r>
                <a:rPr lang="zh-CN" altLang="en-US" sz="2800" b="1">
                  <a:latin typeface="楷体_GB2312" pitchFamily="49" charset="-122"/>
                </a:rPr>
                <a:t>对于</a:t>
              </a:r>
              <a:r>
                <a:rPr lang="en-US" altLang="zh-CN" sz="2800" b="1">
                  <a:latin typeface="楷体_GB2312" pitchFamily="49" charset="-122"/>
                </a:rPr>
                <a:t>P</a:t>
              </a:r>
              <a:r>
                <a:rPr lang="zh-CN" altLang="en-US" sz="2800" b="1">
                  <a:latin typeface="楷体_GB2312" pitchFamily="49" charset="-122"/>
                </a:rPr>
                <a:t>型半导体和</a:t>
              </a:r>
              <a:r>
                <a:rPr lang="en-US" altLang="zh-CN" sz="2800" b="1">
                  <a:latin typeface="楷体_GB2312" pitchFamily="49" charset="-122"/>
                </a:rPr>
                <a:t>N</a:t>
              </a:r>
              <a:r>
                <a:rPr lang="zh-CN" altLang="en-US" sz="2800" b="1">
                  <a:latin typeface="楷体_GB2312" pitchFamily="49" charset="-122"/>
                </a:rPr>
                <a:t>型半导体结合面，离子薄层形成的</a:t>
              </a:r>
              <a:r>
                <a:rPr lang="zh-CN" altLang="en-US" sz="2800" b="1">
                  <a:solidFill>
                    <a:srgbClr val="FF0000"/>
                  </a:solidFill>
                  <a:latin typeface="楷体_GB2312" pitchFamily="49" charset="-122"/>
                </a:rPr>
                <a:t>空间电荷区</a:t>
              </a:r>
              <a:r>
                <a:rPr lang="zh-CN" altLang="en-US" sz="2800" b="1">
                  <a:latin typeface="楷体_GB2312" pitchFamily="49" charset="-122"/>
                </a:rPr>
                <a:t>称为</a:t>
              </a:r>
              <a:r>
                <a:rPr lang="en-US" altLang="zh-CN" sz="2800" b="1">
                  <a:solidFill>
                    <a:srgbClr val="FF0000"/>
                  </a:solidFill>
                  <a:latin typeface="楷体_GB2312" pitchFamily="49" charset="-122"/>
                </a:rPr>
                <a:t>PN</a:t>
              </a:r>
              <a:r>
                <a:rPr lang="zh-CN" altLang="en-US" sz="2800" b="1">
                  <a:solidFill>
                    <a:srgbClr val="FF0000"/>
                  </a:solidFill>
                  <a:latin typeface="楷体_GB2312" pitchFamily="49" charset="-122"/>
                </a:rPr>
                <a:t>结</a:t>
              </a:r>
              <a:r>
                <a:rPr lang="zh-CN" altLang="en-US" sz="2800" b="1">
                  <a:latin typeface="楷体_GB2312" pitchFamily="49" charset="-122"/>
                </a:rPr>
                <a:t>。</a:t>
              </a:r>
            </a:p>
            <a:p>
              <a:pPr algn="l">
                <a:lnSpc>
                  <a:spcPct val="110000"/>
                </a:lnSpc>
              </a:pPr>
              <a:r>
                <a:rPr lang="zh-CN" altLang="en-US" sz="2800" b="1">
                  <a:latin typeface="楷体_GB2312" pitchFamily="49" charset="-122"/>
                </a:rPr>
                <a:t>    在空间电荷区，由于缺少多子，所以也称</a:t>
              </a:r>
              <a:r>
                <a:rPr lang="zh-CN" altLang="en-US" sz="2800" b="1">
                  <a:solidFill>
                    <a:srgbClr val="FF0000"/>
                  </a:solidFill>
                  <a:latin typeface="楷体_GB2312" pitchFamily="49" charset="-122"/>
                </a:rPr>
                <a:t>耗尽层</a:t>
              </a:r>
              <a:r>
                <a:rPr lang="zh-CN" altLang="en-US" sz="2800" b="1">
                  <a:latin typeface="楷体_GB2312" pitchFamily="49" charset="-122"/>
                </a:rPr>
                <a:t>。        </a:t>
              </a:r>
            </a:p>
          </p:txBody>
        </p:sp>
      </p:gr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Line 2"/>
          <p:cNvSpPr>
            <a:spLocks noChangeShapeType="1"/>
          </p:cNvSpPr>
          <p:nvPr/>
        </p:nvSpPr>
        <p:spPr bwMode="auto">
          <a:xfrm>
            <a:off x="533400" y="762000"/>
            <a:ext cx="4800600"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sp>
        <p:nvSpPr>
          <p:cNvPr id="128003" name="Rectangle 3">
            <a:hlinkClick r:id="rId2" action="ppaction://hlinksldjump"/>
          </p:cNvPr>
          <p:cNvSpPr>
            <a:spLocks noChangeArrowheads="1"/>
          </p:cNvSpPr>
          <p:nvPr/>
        </p:nvSpPr>
        <p:spPr bwMode="auto">
          <a:xfrm>
            <a:off x="533400" y="106363"/>
            <a:ext cx="6248400" cy="579437"/>
          </a:xfrm>
          <a:prstGeom prst="rect">
            <a:avLst/>
          </a:prstGeom>
          <a:noFill/>
          <a:ln w="9525">
            <a:noFill/>
            <a:miter lim="800000"/>
            <a:headEnd/>
            <a:tailEnd/>
          </a:ln>
        </p:spPr>
        <p:txBody>
          <a:bodyPr>
            <a:spAutoFit/>
          </a:bodyPr>
          <a:lstStyle/>
          <a:p>
            <a:pPr algn="l"/>
            <a:r>
              <a:rPr lang="en-US" altLang="zh-CN" sz="3200" b="1">
                <a:solidFill>
                  <a:srgbClr val="000066"/>
                </a:solidFill>
                <a:ea typeface="黑体" pitchFamily="2" charset="-122"/>
              </a:rPr>
              <a:t> 3.2.3  PN</a:t>
            </a:r>
            <a:r>
              <a:rPr lang="zh-CN" altLang="en-US" sz="3200" b="1">
                <a:solidFill>
                  <a:srgbClr val="000066"/>
                </a:solidFill>
                <a:ea typeface="黑体" pitchFamily="2" charset="-122"/>
              </a:rPr>
              <a:t>结的单向导电性</a:t>
            </a:r>
          </a:p>
        </p:txBody>
      </p:sp>
      <p:sp>
        <p:nvSpPr>
          <p:cNvPr id="128004" name="Text Box 4"/>
          <p:cNvSpPr txBox="1">
            <a:spLocks noChangeArrowheads="1"/>
          </p:cNvSpPr>
          <p:nvPr/>
        </p:nvSpPr>
        <p:spPr bwMode="auto">
          <a:xfrm>
            <a:off x="539750" y="836613"/>
            <a:ext cx="8286750" cy="895350"/>
          </a:xfrm>
          <a:prstGeom prst="rect">
            <a:avLst/>
          </a:prstGeom>
          <a:noFill/>
          <a:ln w="9525">
            <a:noFill/>
            <a:miter lim="800000"/>
            <a:headEnd/>
            <a:tailEnd/>
          </a:ln>
          <a:effectLst/>
        </p:spPr>
        <p:txBody>
          <a:bodyPr anchor="ctr">
            <a:spAutoFit/>
          </a:bodyPr>
          <a:lstStyle/>
          <a:p>
            <a:pPr algn="l">
              <a:lnSpc>
                <a:spcPct val="110000"/>
              </a:lnSpc>
            </a:pPr>
            <a:r>
              <a:rPr lang="en-US" altLang="zh-CN" b="1">
                <a:latin typeface="楷体_GB2312" pitchFamily="49" charset="-122"/>
              </a:rPr>
              <a:t>    </a:t>
            </a:r>
            <a:r>
              <a:rPr lang="zh-CN" altLang="en-US" b="1">
                <a:latin typeface="楷体_GB2312" pitchFamily="49" charset="-122"/>
              </a:rPr>
              <a:t>当外加电压使</a:t>
            </a:r>
            <a:r>
              <a:rPr lang="en-US" altLang="zh-CN" b="1">
                <a:latin typeface="楷体_GB2312" pitchFamily="49" charset="-122"/>
              </a:rPr>
              <a:t>PN</a:t>
            </a:r>
            <a:r>
              <a:rPr lang="zh-CN" altLang="en-US" b="1">
                <a:latin typeface="楷体_GB2312" pitchFamily="49" charset="-122"/>
              </a:rPr>
              <a:t>结中</a:t>
            </a:r>
            <a:r>
              <a:rPr lang="en-US" altLang="zh-CN" b="1">
                <a:solidFill>
                  <a:srgbClr val="FF0000"/>
                </a:solidFill>
                <a:latin typeface="楷体_GB2312" pitchFamily="49" charset="-122"/>
              </a:rPr>
              <a:t>P</a:t>
            </a:r>
            <a:r>
              <a:rPr lang="zh-CN" altLang="en-US" b="1">
                <a:latin typeface="楷体_GB2312" pitchFamily="49" charset="-122"/>
              </a:rPr>
              <a:t>区的电位高于</a:t>
            </a:r>
            <a:r>
              <a:rPr lang="en-US" altLang="zh-CN" b="1">
                <a:solidFill>
                  <a:srgbClr val="FF0000"/>
                </a:solidFill>
                <a:latin typeface="楷体_GB2312" pitchFamily="49" charset="-122"/>
              </a:rPr>
              <a:t>N</a:t>
            </a:r>
            <a:r>
              <a:rPr lang="zh-CN" altLang="en-US" b="1">
                <a:latin typeface="楷体_GB2312" pitchFamily="49" charset="-122"/>
              </a:rPr>
              <a:t>区的电位，称为加</a:t>
            </a:r>
            <a:r>
              <a:rPr lang="zh-CN" altLang="en-US" b="1">
                <a:solidFill>
                  <a:srgbClr val="FF0000"/>
                </a:solidFill>
                <a:latin typeface="楷体_GB2312" pitchFamily="49" charset="-122"/>
              </a:rPr>
              <a:t>正向电压</a:t>
            </a:r>
            <a:r>
              <a:rPr lang="zh-CN" altLang="en-US" b="1">
                <a:latin typeface="楷体_GB2312" pitchFamily="49" charset="-122"/>
              </a:rPr>
              <a:t>，简称</a:t>
            </a:r>
            <a:r>
              <a:rPr lang="zh-CN" altLang="en-US" b="1">
                <a:solidFill>
                  <a:srgbClr val="FF0000"/>
                </a:solidFill>
                <a:latin typeface="楷体_GB2312" pitchFamily="49" charset="-122"/>
              </a:rPr>
              <a:t>正偏</a:t>
            </a:r>
            <a:r>
              <a:rPr lang="zh-CN" altLang="en-US" b="1">
                <a:latin typeface="楷体_GB2312" pitchFamily="49" charset="-122"/>
              </a:rPr>
              <a:t>；反之称为加</a:t>
            </a:r>
            <a:r>
              <a:rPr lang="zh-CN" altLang="en-US" b="1">
                <a:solidFill>
                  <a:srgbClr val="FF0000"/>
                </a:solidFill>
                <a:latin typeface="楷体_GB2312" pitchFamily="49" charset="-122"/>
              </a:rPr>
              <a:t>反向电压</a:t>
            </a:r>
            <a:r>
              <a:rPr lang="zh-CN" altLang="en-US" b="1">
                <a:latin typeface="楷体_GB2312" pitchFamily="49" charset="-122"/>
              </a:rPr>
              <a:t>，简称</a:t>
            </a:r>
            <a:r>
              <a:rPr lang="zh-CN" altLang="en-US" b="1">
                <a:solidFill>
                  <a:srgbClr val="FF0000"/>
                </a:solidFill>
                <a:latin typeface="楷体_GB2312" pitchFamily="49" charset="-122"/>
              </a:rPr>
              <a:t>反偏</a:t>
            </a:r>
            <a:r>
              <a:rPr lang="zh-CN" altLang="en-US" b="1">
                <a:latin typeface="楷体_GB2312" pitchFamily="49" charset="-122"/>
              </a:rPr>
              <a:t>。 </a:t>
            </a:r>
          </a:p>
        </p:txBody>
      </p:sp>
      <p:sp>
        <p:nvSpPr>
          <p:cNvPr id="128005" name="Text Box 5"/>
          <p:cNvSpPr txBox="1">
            <a:spLocks noChangeArrowheads="1"/>
          </p:cNvSpPr>
          <p:nvPr/>
        </p:nvSpPr>
        <p:spPr bwMode="auto">
          <a:xfrm>
            <a:off x="250825" y="1773238"/>
            <a:ext cx="3632200" cy="493712"/>
          </a:xfrm>
          <a:prstGeom prst="rect">
            <a:avLst/>
          </a:prstGeom>
          <a:noFill/>
          <a:ln w="9525">
            <a:noFill/>
            <a:miter lim="800000"/>
            <a:headEnd/>
            <a:tailEnd/>
          </a:ln>
          <a:effectLst/>
        </p:spPr>
        <p:txBody>
          <a:bodyPr anchor="ctr">
            <a:spAutoFit/>
          </a:bodyPr>
          <a:lstStyle/>
          <a:p>
            <a:pPr algn="l">
              <a:lnSpc>
                <a:spcPct val="110000"/>
              </a:lnSpc>
            </a:pPr>
            <a:r>
              <a:rPr lang="en-US" altLang="zh-CN" b="1">
                <a:latin typeface="楷体_GB2312" pitchFamily="49" charset="-122"/>
              </a:rPr>
              <a:t> </a:t>
            </a:r>
            <a:r>
              <a:rPr lang="en-US" altLang="zh-CN" b="1">
                <a:solidFill>
                  <a:srgbClr val="A50021"/>
                </a:solidFill>
                <a:latin typeface="楷体_GB2312" pitchFamily="49" charset="-122"/>
              </a:rPr>
              <a:t>(1) PN</a:t>
            </a:r>
            <a:r>
              <a:rPr lang="zh-CN" altLang="en-US" b="1">
                <a:solidFill>
                  <a:srgbClr val="A50021"/>
                </a:solidFill>
                <a:latin typeface="楷体_GB2312" pitchFamily="49" charset="-122"/>
              </a:rPr>
              <a:t>结加正向电压时</a:t>
            </a:r>
            <a:endParaRPr lang="zh-CN" altLang="en-US" b="1">
              <a:latin typeface="楷体_GB2312" pitchFamily="49" charset="-122"/>
            </a:endParaRPr>
          </a:p>
        </p:txBody>
      </p:sp>
      <p:sp>
        <p:nvSpPr>
          <p:cNvPr id="128006" name="Text Box 6"/>
          <p:cNvSpPr txBox="1">
            <a:spLocks noChangeArrowheads="1"/>
          </p:cNvSpPr>
          <p:nvPr/>
        </p:nvSpPr>
        <p:spPr bwMode="auto">
          <a:xfrm>
            <a:off x="900113" y="2205038"/>
            <a:ext cx="2711450" cy="885825"/>
          </a:xfrm>
          <a:prstGeom prst="rect">
            <a:avLst/>
          </a:prstGeom>
          <a:noFill/>
          <a:ln w="9525">
            <a:noFill/>
            <a:miter lim="800000"/>
            <a:headEnd/>
            <a:tailEnd/>
          </a:ln>
          <a:effectLst/>
        </p:spPr>
        <p:txBody>
          <a:bodyPr anchor="ctr">
            <a:spAutoFit/>
          </a:bodyPr>
          <a:lstStyle/>
          <a:p>
            <a:pPr algn="l">
              <a:lnSpc>
                <a:spcPct val="130000"/>
              </a:lnSpc>
              <a:buFontTx/>
              <a:buChar char="•"/>
            </a:pPr>
            <a:r>
              <a:rPr lang="en-US" altLang="zh-CN" sz="2000" b="1">
                <a:latin typeface="楷体_GB2312" pitchFamily="49" charset="-122"/>
              </a:rPr>
              <a:t> </a:t>
            </a:r>
            <a:r>
              <a:rPr lang="zh-CN" altLang="en-US" sz="2000" b="1">
                <a:latin typeface="楷体_GB2312" pitchFamily="49" charset="-122"/>
              </a:rPr>
              <a:t>低电阻</a:t>
            </a:r>
          </a:p>
          <a:p>
            <a:pPr algn="l">
              <a:lnSpc>
                <a:spcPct val="130000"/>
              </a:lnSpc>
              <a:buFontTx/>
              <a:buChar char="•"/>
            </a:pPr>
            <a:r>
              <a:rPr lang="zh-CN" altLang="en-US" sz="2000" b="1">
                <a:latin typeface="楷体_GB2312" pitchFamily="49" charset="-122"/>
              </a:rPr>
              <a:t> 大的正向扩散电流</a:t>
            </a:r>
          </a:p>
        </p:txBody>
      </p:sp>
      <p:pic>
        <p:nvPicPr>
          <p:cNvPr id="128007" name="Picture 7" descr="未标题-3 拷贝"/>
          <p:cNvPicPr>
            <a:picLocks noChangeAspect="1" noChangeArrowheads="1"/>
          </p:cNvPicPr>
          <p:nvPr/>
        </p:nvPicPr>
        <p:blipFill>
          <a:blip r:embed="rId3"/>
          <a:srcRect/>
          <a:stretch>
            <a:fillRect/>
          </a:stretch>
        </p:blipFill>
        <p:spPr bwMode="auto">
          <a:xfrm>
            <a:off x="3779838" y="1773238"/>
            <a:ext cx="4956175" cy="4824412"/>
          </a:xfrm>
          <a:prstGeom prst="rect">
            <a:avLst/>
          </a:prstGeom>
          <a:noFill/>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8004"/>
                                        </p:tgtEl>
                                        <p:attrNameLst>
                                          <p:attrName>style.visibility</p:attrName>
                                        </p:attrNameLst>
                                      </p:cBhvr>
                                      <p:to>
                                        <p:strVal val="visible"/>
                                      </p:to>
                                    </p:set>
                                    <p:animEffect transition="in" filter="strips(downRight)">
                                      <p:cBhvr>
                                        <p:cTn id="7" dur="500"/>
                                        <p:tgtEl>
                                          <p:spTgt spid="1280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8005"/>
                                        </p:tgtEl>
                                        <p:attrNameLst>
                                          <p:attrName>style.visibility</p:attrName>
                                        </p:attrNameLst>
                                      </p:cBhvr>
                                      <p:to>
                                        <p:strVal val="visible"/>
                                      </p:to>
                                    </p:set>
                                    <p:animEffect transition="in" filter="wipe(left)">
                                      <p:cBhvr>
                                        <p:cTn id="12" dur="500"/>
                                        <p:tgtEl>
                                          <p:spTgt spid="12800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28007"/>
                                        </p:tgtEl>
                                        <p:attrNameLst>
                                          <p:attrName>style.visibility</p:attrName>
                                        </p:attrNameLst>
                                      </p:cBhvr>
                                      <p:to>
                                        <p:strVal val="visible"/>
                                      </p:to>
                                    </p:set>
                                    <p:animEffect transition="in" filter="box(in)">
                                      <p:cBhvr>
                                        <p:cTn id="17" dur="500"/>
                                        <p:tgtEl>
                                          <p:spTgt spid="12800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28006"/>
                                        </p:tgtEl>
                                        <p:attrNameLst>
                                          <p:attrName>style.visibility</p:attrName>
                                        </p:attrNameLst>
                                      </p:cBhvr>
                                      <p:to>
                                        <p:strVal val="visible"/>
                                      </p:to>
                                    </p:set>
                                    <p:animEffect transition="in" filter="strips(downRight)">
                                      <p:cBhvr>
                                        <p:cTn id="22" dur="500"/>
                                        <p:tgtEl>
                                          <p:spTgt spid="128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4" grpId="0" autoUpdateAnimBg="0"/>
      <p:bldP spid="128005" grpId="0" autoUpdateAnimBg="0"/>
      <p:bldP spid="12800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Line 2"/>
          <p:cNvSpPr>
            <a:spLocks noChangeShapeType="1"/>
          </p:cNvSpPr>
          <p:nvPr/>
        </p:nvSpPr>
        <p:spPr bwMode="auto">
          <a:xfrm>
            <a:off x="533400" y="762000"/>
            <a:ext cx="4800600"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sp>
        <p:nvSpPr>
          <p:cNvPr id="129027" name="Rectangle 3">
            <a:hlinkClick r:id="rId3" action="ppaction://hlinksldjump"/>
          </p:cNvPr>
          <p:cNvSpPr>
            <a:spLocks noChangeArrowheads="1"/>
          </p:cNvSpPr>
          <p:nvPr/>
        </p:nvSpPr>
        <p:spPr bwMode="auto">
          <a:xfrm>
            <a:off x="533400" y="106363"/>
            <a:ext cx="6248400" cy="579437"/>
          </a:xfrm>
          <a:prstGeom prst="rect">
            <a:avLst/>
          </a:prstGeom>
          <a:noFill/>
          <a:ln w="9525">
            <a:noFill/>
            <a:miter lim="800000"/>
            <a:headEnd/>
            <a:tailEnd/>
          </a:ln>
        </p:spPr>
        <p:txBody>
          <a:bodyPr>
            <a:spAutoFit/>
          </a:bodyPr>
          <a:lstStyle/>
          <a:p>
            <a:pPr algn="l"/>
            <a:r>
              <a:rPr lang="en-US" altLang="zh-CN" sz="3200" b="1">
                <a:solidFill>
                  <a:srgbClr val="000066"/>
                </a:solidFill>
                <a:ea typeface="黑体" pitchFamily="2" charset="-122"/>
              </a:rPr>
              <a:t> 3.2.3  PN</a:t>
            </a:r>
            <a:r>
              <a:rPr lang="zh-CN" altLang="en-US" sz="3200" b="1">
                <a:solidFill>
                  <a:srgbClr val="000066"/>
                </a:solidFill>
                <a:ea typeface="黑体" pitchFamily="2" charset="-122"/>
              </a:rPr>
              <a:t>结的单向导电性</a:t>
            </a:r>
          </a:p>
        </p:txBody>
      </p:sp>
      <p:sp>
        <p:nvSpPr>
          <p:cNvPr id="129028" name="Text Box 4"/>
          <p:cNvSpPr txBox="1">
            <a:spLocks noChangeArrowheads="1"/>
          </p:cNvSpPr>
          <p:nvPr/>
        </p:nvSpPr>
        <p:spPr bwMode="auto">
          <a:xfrm>
            <a:off x="533400" y="914400"/>
            <a:ext cx="8286750" cy="895350"/>
          </a:xfrm>
          <a:prstGeom prst="rect">
            <a:avLst/>
          </a:prstGeom>
          <a:noFill/>
          <a:ln w="9525">
            <a:noFill/>
            <a:miter lim="800000"/>
            <a:headEnd/>
            <a:tailEnd/>
          </a:ln>
          <a:effectLst/>
        </p:spPr>
        <p:txBody>
          <a:bodyPr anchor="ctr">
            <a:spAutoFit/>
          </a:bodyPr>
          <a:lstStyle/>
          <a:p>
            <a:pPr algn="l">
              <a:lnSpc>
                <a:spcPct val="110000"/>
              </a:lnSpc>
            </a:pPr>
            <a:r>
              <a:rPr lang="en-US" altLang="zh-CN" b="1">
                <a:latin typeface="楷体_GB2312" pitchFamily="49" charset="-122"/>
              </a:rPr>
              <a:t>    </a:t>
            </a:r>
            <a:r>
              <a:rPr lang="zh-CN" altLang="en-US" b="1">
                <a:latin typeface="楷体_GB2312" pitchFamily="49" charset="-122"/>
              </a:rPr>
              <a:t>当外加电压使</a:t>
            </a:r>
            <a:r>
              <a:rPr lang="en-US" altLang="zh-CN" b="1">
                <a:latin typeface="楷体_GB2312" pitchFamily="49" charset="-122"/>
              </a:rPr>
              <a:t>PN</a:t>
            </a:r>
            <a:r>
              <a:rPr lang="zh-CN" altLang="en-US" b="1">
                <a:latin typeface="楷体_GB2312" pitchFamily="49" charset="-122"/>
              </a:rPr>
              <a:t>结中</a:t>
            </a:r>
            <a:r>
              <a:rPr lang="en-US" altLang="zh-CN" b="1">
                <a:solidFill>
                  <a:srgbClr val="FF0000"/>
                </a:solidFill>
                <a:latin typeface="楷体_GB2312" pitchFamily="49" charset="-122"/>
              </a:rPr>
              <a:t>P</a:t>
            </a:r>
            <a:r>
              <a:rPr lang="zh-CN" altLang="en-US" b="1">
                <a:latin typeface="楷体_GB2312" pitchFamily="49" charset="-122"/>
              </a:rPr>
              <a:t>区的电位高于</a:t>
            </a:r>
            <a:r>
              <a:rPr lang="en-US" altLang="zh-CN" b="1">
                <a:solidFill>
                  <a:srgbClr val="FF0000"/>
                </a:solidFill>
                <a:latin typeface="楷体_GB2312" pitchFamily="49" charset="-122"/>
              </a:rPr>
              <a:t>N</a:t>
            </a:r>
            <a:r>
              <a:rPr lang="zh-CN" altLang="en-US" b="1">
                <a:latin typeface="楷体_GB2312" pitchFamily="49" charset="-122"/>
              </a:rPr>
              <a:t>区的电位，称为加</a:t>
            </a:r>
            <a:r>
              <a:rPr lang="zh-CN" altLang="en-US" b="1">
                <a:solidFill>
                  <a:srgbClr val="FF0000"/>
                </a:solidFill>
                <a:latin typeface="楷体_GB2312" pitchFamily="49" charset="-122"/>
              </a:rPr>
              <a:t>正向电压</a:t>
            </a:r>
            <a:r>
              <a:rPr lang="zh-CN" altLang="en-US" b="1">
                <a:latin typeface="楷体_GB2312" pitchFamily="49" charset="-122"/>
              </a:rPr>
              <a:t>，简称</a:t>
            </a:r>
            <a:r>
              <a:rPr lang="zh-CN" altLang="en-US" b="1">
                <a:solidFill>
                  <a:srgbClr val="FF0000"/>
                </a:solidFill>
                <a:latin typeface="楷体_GB2312" pitchFamily="49" charset="-122"/>
              </a:rPr>
              <a:t>正偏</a:t>
            </a:r>
            <a:r>
              <a:rPr lang="zh-CN" altLang="en-US" b="1">
                <a:latin typeface="楷体_GB2312" pitchFamily="49" charset="-122"/>
              </a:rPr>
              <a:t>；反之称为加</a:t>
            </a:r>
            <a:r>
              <a:rPr lang="zh-CN" altLang="en-US" b="1">
                <a:solidFill>
                  <a:srgbClr val="FF0000"/>
                </a:solidFill>
                <a:latin typeface="楷体_GB2312" pitchFamily="49" charset="-122"/>
              </a:rPr>
              <a:t>反向电压</a:t>
            </a:r>
            <a:r>
              <a:rPr lang="zh-CN" altLang="en-US" b="1">
                <a:latin typeface="楷体_GB2312" pitchFamily="49" charset="-122"/>
              </a:rPr>
              <a:t>，简称</a:t>
            </a:r>
            <a:r>
              <a:rPr lang="zh-CN" altLang="en-US" b="1">
                <a:solidFill>
                  <a:srgbClr val="FF0000"/>
                </a:solidFill>
                <a:latin typeface="楷体_GB2312" pitchFamily="49" charset="-122"/>
              </a:rPr>
              <a:t>反偏</a:t>
            </a:r>
            <a:r>
              <a:rPr lang="zh-CN" altLang="en-US" b="1">
                <a:latin typeface="楷体_GB2312" pitchFamily="49" charset="-122"/>
              </a:rPr>
              <a:t>。 </a:t>
            </a:r>
          </a:p>
        </p:txBody>
      </p:sp>
      <p:sp>
        <p:nvSpPr>
          <p:cNvPr id="129029" name="Text Box 5"/>
          <p:cNvSpPr txBox="1">
            <a:spLocks noChangeArrowheads="1"/>
          </p:cNvSpPr>
          <p:nvPr/>
        </p:nvSpPr>
        <p:spPr bwMode="auto">
          <a:xfrm>
            <a:off x="228600" y="1828800"/>
            <a:ext cx="3632200" cy="493713"/>
          </a:xfrm>
          <a:prstGeom prst="rect">
            <a:avLst/>
          </a:prstGeom>
          <a:noFill/>
          <a:ln w="9525">
            <a:noFill/>
            <a:miter lim="800000"/>
            <a:headEnd/>
            <a:tailEnd/>
          </a:ln>
          <a:effectLst/>
        </p:spPr>
        <p:txBody>
          <a:bodyPr anchor="ctr">
            <a:spAutoFit/>
          </a:bodyPr>
          <a:lstStyle/>
          <a:p>
            <a:pPr algn="l">
              <a:lnSpc>
                <a:spcPct val="110000"/>
              </a:lnSpc>
            </a:pPr>
            <a:r>
              <a:rPr lang="en-US" altLang="zh-CN" b="1">
                <a:latin typeface="楷体_GB2312" pitchFamily="49" charset="-122"/>
              </a:rPr>
              <a:t> </a:t>
            </a:r>
            <a:r>
              <a:rPr lang="en-US" altLang="zh-CN" b="1">
                <a:solidFill>
                  <a:srgbClr val="A50021"/>
                </a:solidFill>
                <a:latin typeface="楷体_GB2312" pitchFamily="49" charset="-122"/>
              </a:rPr>
              <a:t>(2) PN</a:t>
            </a:r>
            <a:r>
              <a:rPr lang="zh-CN" altLang="en-US" b="1">
                <a:solidFill>
                  <a:srgbClr val="A50021"/>
                </a:solidFill>
                <a:latin typeface="楷体_GB2312" pitchFamily="49" charset="-122"/>
              </a:rPr>
              <a:t>结加反向电压时</a:t>
            </a:r>
            <a:endParaRPr lang="zh-CN" altLang="en-US" b="1">
              <a:latin typeface="楷体_GB2312" pitchFamily="49" charset="-122"/>
            </a:endParaRPr>
          </a:p>
        </p:txBody>
      </p:sp>
      <p:sp>
        <p:nvSpPr>
          <p:cNvPr id="129030" name="Text Box 6"/>
          <p:cNvSpPr txBox="1">
            <a:spLocks noChangeArrowheads="1"/>
          </p:cNvSpPr>
          <p:nvPr/>
        </p:nvSpPr>
        <p:spPr bwMode="auto">
          <a:xfrm>
            <a:off x="990600" y="2289175"/>
            <a:ext cx="3429000" cy="885825"/>
          </a:xfrm>
          <a:prstGeom prst="rect">
            <a:avLst/>
          </a:prstGeom>
          <a:noFill/>
          <a:ln w="9525">
            <a:noFill/>
            <a:miter lim="800000"/>
            <a:headEnd/>
            <a:tailEnd/>
          </a:ln>
          <a:effectLst/>
        </p:spPr>
        <p:txBody>
          <a:bodyPr anchor="ctr">
            <a:spAutoFit/>
          </a:bodyPr>
          <a:lstStyle/>
          <a:p>
            <a:pPr algn="l">
              <a:lnSpc>
                <a:spcPct val="130000"/>
              </a:lnSpc>
              <a:buFontTx/>
              <a:buChar char="•"/>
            </a:pPr>
            <a:r>
              <a:rPr lang="en-US" altLang="zh-CN" sz="2000" b="1">
                <a:latin typeface="楷体_GB2312" pitchFamily="49" charset="-122"/>
              </a:rPr>
              <a:t> </a:t>
            </a:r>
            <a:r>
              <a:rPr lang="zh-CN" altLang="en-US" sz="2000" b="1">
                <a:latin typeface="楷体_GB2312" pitchFamily="49" charset="-122"/>
              </a:rPr>
              <a:t>高电阻</a:t>
            </a:r>
          </a:p>
          <a:p>
            <a:pPr algn="l">
              <a:lnSpc>
                <a:spcPct val="130000"/>
              </a:lnSpc>
              <a:buFontTx/>
              <a:buChar char="•"/>
            </a:pPr>
            <a:r>
              <a:rPr lang="zh-CN" altLang="en-US" sz="2000" b="1">
                <a:latin typeface="楷体_GB2312" pitchFamily="49" charset="-122"/>
              </a:rPr>
              <a:t> 很小的反向漂移电流</a:t>
            </a:r>
          </a:p>
        </p:txBody>
      </p:sp>
      <p:grpSp>
        <p:nvGrpSpPr>
          <p:cNvPr id="129031" name="Group 7"/>
          <p:cNvGrpSpPr>
            <a:grpSpLocks/>
          </p:cNvGrpSpPr>
          <p:nvPr/>
        </p:nvGrpSpPr>
        <p:grpSpPr bwMode="auto">
          <a:xfrm>
            <a:off x="179388" y="3357563"/>
            <a:ext cx="4464050" cy="2667000"/>
            <a:chOff x="2448" y="1776"/>
            <a:chExt cx="3168" cy="1680"/>
          </a:xfrm>
        </p:grpSpPr>
        <p:sp>
          <p:nvSpPr>
            <p:cNvPr id="129032" name="AutoShape 8" descr="羊皮纸"/>
            <p:cNvSpPr>
              <a:spLocks noChangeArrowheads="1"/>
            </p:cNvSpPr>
            <p:nvPr/>
          </p:nvSpPr>
          <p:spPr bwMode="auto">
            <a:xfrm>
              <a:off x="2448" y="1776"/>
              <a:ext cx="3168" cy="1680"/>
            </a:xfrm>
            <a:prstGeom prst="roundRect">
              <a:avLst>
                <a:gd name="adj" fmla="val 16667"/>
              </a:avLst>
            </a:prstGeom>
            <a:blipFill dpi="0" rotWithShape="0">
              <a:blip r:embed="rId4"/>
              <a:srcRect/>
              <a:tile tx="0" ty="0" sx="100000" sy="100000" flip="none" algn="tl"/>
            </a:blipFill>
            <a:ln w="12700">
              <a:noFill/>
              <a:round/>
              <a:headEnd/>
              <a:tailEnd/>
            </a:ln>
            <a:effectLst/>
          </p:spPr>
          <p:txBody>
            <a:bodyPr wrap="none" anchor="ctr"/>
            <a:lstStyle/>
            <a:p>
              <a:endParaRPr lang="zh-CN" altLang="zh-CN" sz="2000"/>
            </a:p>
          </p:txBody>
        </p:sp>
        <p:sp>
          <p:nvSpPr>
            <p:cNvPr id="129033" name="Text Box 9"/>
            <p:cNvSpPr txBox="1">
              <a:spLocks noChangeArrowheads="1"/>
            </p:cNvSpPr>
            <p:nvPr/>
          </p:nvSpPr>
          <p:spPr bwMode="auto">
            <a:xfrm>
              <a:off x="2544" y="1994"/>
              <a:ext cx="2975" cy="1250"/>
            </a:xfrm>
            <a:prstGeom prst="rect">
              <a:avLst/>
            </a:prstGeom>
            <a:noFill/>
            <a:ln w="9525">
              <a:noFill/>
              <a:miter lim="800000"/>
              <a:headEnd/>
              <a:tailEnd/>
            </a:ln>
            <a:effectLst/>
          </p:spPr>
          <p:txBody>
            <a:bodyPr lIns="36000" tIns="0" rIns="36000" bIns="0" anchor="ctr">
              <a:spAutoFit/>
            </a:bodyPr>
            <a:lstStyle/>
            <a:p>
              <a:pPr algn="l">
                <a:lnSpc>
                  <a:spcPct val="130000"/>
                </a:lnSpc>
              </a:pPr>
              <a:r>
                <a:rPr lang="en-US" altLang="zh-CN" sz="2000" b="1">
                  <a:latin typeface="楷体_GB2312" pitchFamily="49" charset="-122"/>
                </a:rPr>
                <a:t>    </a:t>
              </a:r>
              <a:r>
                <a:rPr lang="zh-CN" altLang="en-US" sz="2000" b="1">
                  <a:latin typeface="楷体_GB2312" pitchFamily="49" charset="-122"/>
                </a:rPr>
                <a:t>在一定的温度条件下，由本征激发决定的少子浓度是一定的，故少子形成的漂移电流是恒定的，基本上与所加反向电压的大小无关，</a:t>
              </a:r>
              <a:r>
                <a:rPr lang="zh-CN" altLang="en-US" sz="2000" b="1">
                  <a:solidFill>
                    <a:srgbClr val="000000"/>
                  </a:solidFill>
                  <a:latin typeface="楷体_GB2312" pitchFamily="49" charset="-122"/>
                </a:rPr>
                <a:t>这个电流也称为</a:t>
              </a:r>
              <a:r>
                <a:rPr lang="zh-CN" altLang="en-US" sz="2000" b="1">
                  <a:solidFill>
                    <a:srgbClr val="FF0000"/>
                  </a:solidFill>
                  <a:latin typeface="楷体_GB2312" pitchFamily="49" charset="-122"/>
                </a:rPr>
                <a:t>反向饱和电流</a:t>
              </a:r>
              <a:r>
                <a:rPr lang="zh-CN" altLang="en-US" sz="2000" b="1">
                  <a:latin typeface="楷体_GB2312" pitchFamily="49" charset="-122"/>
                </a:rPr>
                <a:t>。        </a:t>
              </a:r>
              <a:endParaRPr lang="zh-CN" altLang="en-US" sz="2000" b="1">
                <a:solidFill>
                  <a:srgbClr val="000000"/>
                </a:solidFill>
                <a:latin typeface="楷体_GB2312" pitchFamily="49" charset="-122"/>
              </a:endParaRPr>
            </a:p>
          </p:txBody>
        </p:sp>
      </p:grpSp>
      <p:graphicFrame>
        <p:nvGraphicFramePr>
          <p:cNvPr id="129034" name="Object 10"/>
          <p:cNvGraphicFramePr>
            <a:graphicFrameLocks noChangeAspect="1"/>
          </p:cNvGraphicFramePr>
          <p:nvPr/>
        </p:nvGraphicFramePr>
        <p:xfrm>
          <a:off x="4759325" y="1916113"/>
          <a:ext cx="4133850" cy="4321175"/>
        </p:xfrm>
        <a:graphic>
          <a:graphicData uri="http://schemas.openxmlformats.org/presentationml/2006/ole">
            <mc:AlternateContent xmlns:mc="http://schemas.openxmlformats.org/markup-compatibility/2006">
              <mc:Choice xmlns:v="urn:schemas-microsoft-com:vml" Requires="v">
                <p:oleObj spid="_x0000_s129036" name="Image" r:id="rId5" imgW="2170088" imgH="2269048" progId="">
                  <p:embed/>
                </p:oleObj>
              </mc:Choice>
              <mc:Fallback>
                <p:oleObj name="Image" r:id="rId5" imgW="2170088" imgH="2269048" progId="">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9325" y="1916113"/>
                        <a:ext cx="4133850"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9034"/>
                                        </p:tgtEl>
                                        <p:attrNameLst>
                                          <p:attrName>style.visibility</p:attrName>
                                        </p:attrNameLst>
                                      </p:cBhvr>
                                      <p:to>
                                        <p:strVal val="visible"/>
                                      </p:to>
                                    </p:set>
                                    <p:animEffect transition="in" filter="box(in)">
                                      <p:cBhvr>
                                        <p:cTn id="7" dur="500"/>
                                        <p:tgtEl>
                                          <p:spTgt spid="12903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9030"/>
                                        </p:tgtEl>
                                        <p:attrNameLst>
                                          <p:attrName>style.visibility</p:attrName>
                                        </p:attrNameLst>
                                      </p:cBhvr>
                                      <p:to>
                                        <p:strVal val="visible"/>
                                      </p:to>
                                    </p:set>
                                    <p:animEffect transition="in" filter="strips(downRight)">
                                      <p:cBhvr>
                                        <p:cTn id="12" dur="500"/>
                                        <p:tgtEl>
                                          <p:spTgt spid="129030"/>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nodeType="clickEffect">
                                  <p:stCondLst>
                                    <p:cond delay="0"/>
                                  </p:stCondLst>
                                  <p:childTnLst>
                                    <p:set>
                                      <p:cBhvr>
                                        <p:cTn id="16" dur="1" fill="hold">
                                          <p:stCondLst>
                                            <p:cond delay="0"/>
                                          </p:stCondLst>
                                        </p:cTn>
                                        <p:tgtEl>
                                          <p:spTgt spid="129031"/>
                                        </p:tgtEl>
                                        <p:attrNameLst>
                                          <p:attrName>style.visibility</p:attrName>
                                        </p:attrNameLst>
                                      </p:cBhvr>
                                      <p:to>
                                        <p:strVal val="visible"/>
                                      </p:to>
                                    </p:set>
                                    <p:anim calcmode="lin" valueType="num">
                                      <p:cBhvr>
                                        <p:cTn id="17" dur="500" fill="hold"/>
                                        <p:tgtEl>
                                          <p:spTgt spid="129031"/>
                                        </p:tgtEl>
                                        <p:attrNameLst>
                                          <p:attrName>ppt_w</p:attrName>
                                        </p:attrNameLst>
                                      </p:cBhvr>
                                      <p:tavLst>
                                        <p:tav tm="0">
                                          <p:val>
                                            <p:fltVal val="0"/>
                                          </p:val>
                                        </p:tav>
                                        <p:tav tm="100000">
                                          <p:val>
                                            <p:strVal val="#ppt_w"/>
                                          </p:val>
                                        </p:tav>
                                      </p:tavLst>
                                    </p:anim>
                                    <p:anim calcmode="lin" valueType="num">
                                      <p:cBhvr>
                                        <p:cTn id="18" dur="500" fill="hold"/>
                                        <p:tgtEl>
                                          <p:spTgt spid="12903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8" name="Line 80"/>
          <p:cNvSpPr>
            <a:spLocks noChangeShapeType="1"/>
          </p:cNvSpPr>
          <p:nvPr/>
        </p:nvSpPr>
        <p:spPr bwMode="auto">
          <a:xfrm>
            <a:off x="1066800" y="1295400"/>
            <a:ext cx="7010400" cy="0"/>
          </a:xfrm>
          <a:prstGeom prst="line">
            <a:avLst/>
          </a:prstGeom>
          <a:noFill/>
          <a:ln w="76200" cap="sq" cmpd="tri">
            <a:solidFill>
              <a:srgbClr val="FF00FF"/>
            </a:solidFill>
            <a:round/>
            <a:headEnd type="none" w="sm" len="sm"/>
            <a:tailEnd type="none" w="sm" len="sm"/>
          </a:ln>
          <a:effectLst/>
        </p:spPr>
        <p:txBody>
          <a:bodyPr wrap="none" anchor="ctr"/>
          <a:lstStyle/>
          <a:p>
            <a:endParaRPr lang="zh-CN" altLang="en-US"/>
          </a:p>
        </p:txBody>
      </p:sp>
      <p:sp>
        <p:nvSpPr>
          <p:cNvPr id="2129" name="Rectangle 81"/>
          <p:cNvSpPr>
            <a:spLocks noChangeArrowheads="1"/>
          </p:cNvSpPr>
          <p:nvPr/>
        </p:nvSpPr>
        <p:spPr bwMode="auto">
          <a:xfrm>
            <a:off x="1066800" y="460375"/>
            <a:ext cx="6705600" cy="695325"/>
          </a:xfrm>
          <a:prstGeom prst="rect">
            <a:avLst/>
          </a:prstGeom>
          <a:noFill/>
          <a:ln w="9525">
            <a:noFill/>
            <a:miter lim="800000"/>
            <a:headEnd/>
            <a:tailEnd/>
          </a:ln>
          <a:effectLst/>
        </p:spPr>
        <p:txBody>
          <a:bodyPr lIns="92075" tIns="46038" rIns="92075" bIns="46038" anchor="ctr">
            <a:spAutoFit/>
          </a:bodyPr>
          <a:lstStyle/>
          <a:p>
            <a:pPr>
              <a:lnSpc>
                <a:spcPct val="90000"/>
              </a:lnSpc>
            </a:pPr>
            <a:r>
              <a:rPr lang="en-US" altLang="zh-CN" sz="4400" b="1">
                <a:solidFill>
                  <a:srgbClr val="FF0000"/>
                </a:solidFill>
                <a:ea typeface="黑体" pitchFamily="2" charset="-122"/>
              </a:rPr>
              <a:t>3.1  </a:t>
            </a:r>
            <a:r>
              <a:rPr lang="zh-CN" altLang="en-US" sz="4400" b="1">
                <a:solidFill>
                  <a:srgbClr val="FF0000"/>
                </a:solidFill>
                <a:ea typeface="黑体" pitchFamily="2" charset="-122"/>
              </a:rPr>
              <a:t>半导体的基本知识</a:t>
            </a:r>
            <a:endParaRPr lang="zh-CN" altLang="en-US" sz="6000" b="1">
              <a:solidFill>
                <a:srgbClr val="FF0000"/>
              </a:solidFill>
              <a:ea typeface="黑体" pitchFamily="2" charset="-122"/>
            </a:endParaRPr>
          </a:p>
        </p:txBody>
      </p:sp>
      <p:sp>
        <p:nvSpPr>
          <p:cNvPr id="2130" name="Rectangle 82">
            <a:hlinkClick r:id="" action="ppaction://hlinkshowjump?jump=nextslide"/>
          </p:cNvPr>
          <p:cNvSpPr>
            <a:spLocks noChangeArrowheads="1"/>
          </p:cNvSpPr>
          <p:nvPr/>
        </p:nvSpPr>
        <p:spPr bwMode="auto">
          <a:xfrm>
            <a:off x="755650" y="1676400"/>
            <a:ext cx="5410200" cy="641350"/>
          </a:xfrm>
          <a:prstGeom prst="rect">
            <a:avLst/>
          </a:prstGeom>
          <a:noFill/>
          <a:ln w="9525">
            <a:noFill/>
            <a:miter lim="800000"/>
            <a:headEnd/>
            <a:tailEnd/>
          </a:ln>
        </p:spPr>
        <p:txBody>
          <a:bodyPr>
            <a:spAutoFit/>
          </a:bodyPr>
          <a:lstStyle/>
          <a:p>
            <a:pPr algn="l"/>
            <a:r>
              <a:rPr lang="en-US" altLang="zh-CN" sz="3600">
                <a:solidFill>
                  <a:srgbClr val="000066"/>
                </a:solidFill>
                <a:ea typeface="宋体" pitchFamily="2" charset="-122"/>
              </a:rPr>
              <a:t> </a:t>
            </a:r>
            <a:r>
              <a:rPr lang="en-US" altLang="zh-CN" sz="3600" b="1">
                <a:solidFill>
                  <a:srgbClr val="000066"/>
                </a:solidFill>
                <a:ea typeface="黑体" pitchFamily="2" charset="-122"/>
              </a:rPr>
              <a:t>3.1.1</a:t>
            </a:r>
            <a:r>
              <a:rPr lang="en-US" altLang="zh-CN" sz="3600" b="1">
                <a:solidFill>
                  <a:srgbClr val="000066"/>
                </a:solidFill>
                <a:latin typeface="黑体" pitchFamily="2" charset="-122"/>
                <a:ea typeface="黑体" pitchFamily="2" charset="-122"/>
              </a:rPr>
              <a:t> </a:t>
            </a:r>
            <a:r>
              <a:rPr lang="zh-CN" altLang="en-US" sz="3600" b="1">
                <a:solidFill>
                  <a:srgbClr val="000066"/>
                </a:solidFill>
                <a:latin typeface="黑体" pitchFamily="2" charset="-122"/>
                <a:ea typeface="黑体" pitchFamily="2" charset="-122"/>
              </a:rPr>
              <a:t>半导体材料</a:t>
            </a:r>
            <a:endParaRPr lang="zh-CN" altLang="en-US" sz="3600">
              <a:solidFill>
                <a:srgbClr val="000066"/>
              </a:solidFill>
              <a:latin typeface="幼圆" pitchFamily="49" charset="-122"/>
              <a:ea typeface="幼圆" pitchFamily="49" charset="-122"/>
            </a:endParaRPr>
          </a:p>
        </p:txBody>
      </p:sp>
      <p:sp>
        <p:nvSpPr>
          <p:cNvPr id="2131" name="Rectangle 83">
            <a:hlinkClick r:id="rId2" action="ppaction://hlinksldjump"/>
          </p:cNvPr>
          <p:cNvSpPr>
            <a:spLocks noChangeArrowheads="1"/>
          </p:cNvSpPr>
          <p:nvPr/>
        </p:nvSpPr>
        <p:spPr bwMode="auto">
          <a:xfrm>
            <a:off x="755650" y="2565400"/>
            <a:ext cx="6132513" cy="641350"/>
          </a:xfrm>
          <a:prstGeom prst="rect">
            <a:avLst/>
          </a:prstGeom>
          <a:noFill/>
          <a:ln w="9525">
            <a:noFill/>
            <a:miter lim="800000"/>
            <a:headEnd/>
            <a:tailEnd/>
          </a:ln>
        </p:spPr>
        <p:txBody>
          <a:bodyPr>
            <a:spAutoFit/>
          </a:bodyPr>
          <a:lstStyle/>
          <a:p>
            <a:pPr algn="l"/>
            <a:r>
              <a:rPr lang="en-US" altLang="zh-CN" sz="3600">
                <a:solidFill>
                  <a:srgbClr val="000066"/>
                </a:solidFill>
                <a:ea typeface="宋体" pitchFamily="2" charset="-122"/>
              </a:rPr>
              <a:t> </a:t>
            </a:r>
            <a:r>
              <a:rPr lang="en-US" altLang="zh-CN" sz="3600" b="1">
                <a:solidFill>
                  <a:srgbClr val="000066"/>
                </a:solidFill>
                <a:ea typeface="黑体" pitchFamily="2" charset="-122"/>
              </a:rPr>
              <a:t>3.1.2</a:t>
            </a:r>
            <a:r>
              <a:rPr lang="en-US" altLang="zh-CN" sz="3600" b="1">
                <a:solidFill>
                  <a:srgbClr val="000066"/>
                </a:solidFill>
                <a:latin typeface="黑体" pitchFamily="2" charset="-122"/>
                <a:ea typeface="黑体" pitchFamily="2" charset="-122"/>
              </a:rPr>
              <a:t> </a:t>
            </a:r>
            <a:r>
              <a:rPr lang="zh-CN" altLang="en-US" sz="3600" b="1">
                <a:solidFill>
                  <a:srgbClr val="000066"/>
                </a:solidFill>
                <a:latin typeface="黑体" pitchFamily="2" charset="-122"/>
                <a:ea typeface="黑体" pitchFamily="2" charset="-122"/>
              </a:rPr>
              <a:t>半导体的共价键结构</a:t>
            </a:r>
            <a:endParaRPr lang="zh-CN" altLang="en-US" sz="3600">
              <a:solidFill>
                <a:srgbClr val="000066"/>
              </a:solidFill>
              <a:latin typeface="幼圆" pitchFamily="49" charset="-122"/>
              <a:ea typeface="幼圆" pitchFamily="49" charset="-122"/>
            </a:endParaRPr>
          </a:p>
        </p:txBody>
      </p:sp>
      <p:sp>
        <p:nvSpPr>
          <p:cNvPr id="2132" name="Rectangle 84">
            <a:hlinkClick r:id="rId3" action="ppaction://hlinksldjump"/>
          </p:cNvPr>
          <p:cNvSpPr>
            <a:spLocks noChangeArrowheads="1"/>
          </p:cNvSpPr>
          <p:nvPr/>
        </p:nvSpPr>
        <p:spPr bwMode="auto">
          <a:xfrm>
            <a:off x="755650" y="3454400"/>
            <a:ext cx="8077200" cy="641350"/>
          </a:xfrm>
          <a:prstGeom prst="rect">
            <a:avLst/>
          </a:prstGeom>
          <a:noFill/>
          <a:ln w="9525">
            <a:noFill/>
            <a:miter lim="800000"/>
            <a:headEnd/>
            <a:tailEnd/>
          </a:ln>
        </p:spPr>
        <p:txBody>
          <a:bodyPr>
            <a:spAutoFit/>
          </a:bodyPr>
          <a:lstStyle/>
          <a:p>
            <a:pPr algn="l"/>
            <a:r>
              <a:rPr lang="en-US" altLang="zh-CN" sz="3600">
                <a:solidFill>
                  <a:srgbClr val="000066"/>
                </a:solidFill>
                <a:ea typeface="宋体" pitchFamily="2" charset="-122"/>
              </a:rPr>
              <a:t> </a:t>
            </a:r>
            <a:r>
              <a:rPr lang="en-US" altLang="zh-CN" sz="3600" b="1">
                <a:solidFill>
                  <a:srgbClr val="000066"/>
                </a:solidFill>
                <a:ea typeface="黑体" pitchFamily="2" charset="-122"/>
              </a:rPr>
              <a:t>3.1.3</a:t>
            </a:r>
            <a:r>
              <a:rPr lang="en-US" altLang="zh-CN" sz="3600" b="1">
                <a:solidFill>
                  <a:srgbClr val="000066"/>
                </a:solidFill>
                <a:latin typeface="黑体" pitchFamily="2" charset="-122"/>
                <a:ea typeface="黑体" pitchFamily="2" charset="-122"/>
              </a:rPr>
              <a:t> </a:t>
            </a:r>
            <a:r>
              <a:rPr lang="zh-CN" altLang="en-US" sz="3600" b="1">
                <a:solidFill>
                  <a:srgbClr val="000066"/>
                </a:solidFill>
                <a:latin typeface="黑体" pitchFamily="2" charset="-122"/>
                <a:ea typeface="黑体" pitchFamily="2" charset="-122"/>
              </a:rPr>
              <a:t>本征半导体、空穴及其导电作用</a:t>
            </a:r>
            <a:endParaRPr lang="zh-CN" altLang="en-US" sz="3600">
              <a:solidFill>
                <a:srgbClr val="000066"/>
              </a:solidFill>
              <a:latin typeface="幼圆" pitchFamily="49" charset="-122"/>
              <a:ea typeface="幼圆" pitchFamily="49" charset="-122"/>
            </a:endParaRPr>
          </a:p>
        </p:txBody>
      </p:sp>
      <p:sp>
        <p:nvSpPr>
          <p:cNvPr id="2133" name="Rectangle 85">
            <a:hlinkClick r:id="rId4" action="ppaction://hlinksldjump"/>
          </p:cNvPr>
          <p:cNvSpPr>
            <a:spLocks noChangeArrowheads="1"/>
          </p:cNvSpPr>
          <p:nvPr/>
        </p:nvSpPr>
        <p:spPr bwMode="auto">
          <a:xfrm>
            <a:off x="755650" y="4343400"/>
            <a:ext cx="5410200" cy="641350"/>
          </a:xfrm>
          <a:prstGeom prst="rect">
            <a:avLst/>
          </a:prstGeom>
          <a:noFill/>
          <a:ln w="9525">
            <a:noFill/>
            <a:miter lim="800000"/>
            <a:headEnd/>
            <a:tailEnd/>
          </a:ln>
        </p:spPr>
        <p:txBody>
          <a:bodyPr>
            <a:spAutoFit/>
          </a:bodyPr>
          <a:lstStyle/>
          <a:p>
            <a:pPr algn="l"/>
            <a:r>
              <a:rPr lang="en-US" altLang="zh-CN" sz="3600">
                <a:solidFill>
                  <a:srgbClr val="000066"/>
                </a:solidFill>
                <a:ea typeface="宋体" pitchFamily="2" charset="-122"/>
              </a:rPr>
              <a:t> </a:t>
            </a:r>
            <a:r>
              <a:rPr lang="en-US" altLang="zh-CN" sz="3600" b="1">
                <a:solidFill>
                  <a:srgbClr val="000066"/>
                </a:solidFill>
                <a:ea typeface="黑体" pitchFamily="2" charset="-122"/>
              </a:rPr>
              <a:t>3.1.4</a:t>
            </a:r>
            <a:r>
              <a:rPr lang="en-US" altLang="zh-CN" sz="3600" b="1">
                <a:solidFill>
                  <a:srgbClr val="000066"/>
                </a:solidFill>
                <a:latin typeface="黑体" pitchFamily="2" charset="-122"/>
                <a:ea typeface="黑体" pitchFamily="2" charset="-122"/>
              </a:rPr>
              <a:t> </a:t>
            </a:r>
            <a:r>
              <a:rPr lang="zh-CN" altLang="en-US" sz="3600" b="1">
                <a:solidFill>
                  <a:srgbClr val="000066"/>
                </a:solidFill>
                <a:latin typeface="黑体" pitchFamily="2" charset="-122"/>
                <a:ea typeface="黑体" pitchFamily="2" charset="-122"/>
              </a:rPr>
              <a:t>杂质半导体</a:t>
            </a:r>
            <a:endParaRPr lang="zh-CN" altLang="en-US" sz="3600">
              <a:solidFill>
                <a:srgbClr val="000066"/>
              </a:solidFill>
              <a:latin typeface="幼圆" pitchFamily="49" charset="-122"/>
              <a:ea typeface="幼圆" pitchFamily="49" charset="-122"/>
            </a:endParaRPr>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990600" y="1141413"/>
            <a:ext cx="7086600" cy="3892550"/>
          </a:xfrm>
          <a:prstGeom prst="rect">
            <a:avLst/>
          </a:prstGeom>
          <a:noFill/>
          <a:ln w="9525">
            <a:noFill/>
            <a:miter lim="800000"/>
            <a:headEnd/>
            <a:tailEnd/>
          </a:ln>
          <a:effectLst/>
        </p:spPr>
        <p:txBody>
          <a:bodyPr anchor="ctr">
            <a:spAutoFit/>
          </a:bodyPr>
          <a:lstStyle/>
          <a:p>
            <a:pPr algn="l">
              <a:lnSpc>
                <a:spcPct val="130000"/>
              </a:lnSpc>
            </a:pPr>
            <a:r>
              <a:rPr lang="en-US" altLang="zh-CN" sz="2800" b="1">
                <a:latin typeface="楷体_GB2312" pitchFamily="49" charset="-122"/>
              </a:rPr>
              <a:t>     </a:t>
            </a:r>
            <a:r>
              <a:rPr lang="en-US" altLang="zh-CN" sz="3200" b="1">
                <a:latin typeface="楷体_GB2312" pitchFamily="49" charset="-122"/>
              </a:rPr>
              <a:t>PN</a:t>
            </a:r>
            <a:r>
              <a:rPr lang="zh-CN" altLang="en-US" sz="3200" b="1">
                <a:latin typeface="楷体_GB2312" pitchFamily="49" charset="-122"/>
              </a:rPr>
              <a:t>结加正向电压时，呈现低电阻，具有较大的正向扩散电流；</a:t>
            </a:r>
            <a:endParaRPr lang="zh-CN" altLang="en-US" sz="3200" b="1">
              <a:solidFill>
                <a:srgbClr val="FF0000"/>
              </a:solidFill>
              <a:latin typeface="楷体_GB2312" pitchFamily="49" charset="-122"/>
            </a:endParaRPr>
          </a:p>
          <a:p>
            <a:pPr algn="l">
              <a:lnSpc>
                <a:spcPct val="130000"/>
              </a:lnSpc>
            </a:pPr>
            <a:r>
              <a:rPr lang="zh-CN" altLang="en-US" sz="3200" b="1">
                <a:latin typeface="楷体_GB2312" pitchFamily="49" charset="-122"/>
              </a:rPr>
              <a:t>    </a:t>
            </a:r>
            <a:r>
              <a:rPr lang="en-US" altLang="zh-CN" sz="3200" b="1">
                <a:latin typeface="楷体_GB2312" pitchFamily="49" charset="-122"/>
              </a:rPr>
              <a:t>PN</a:t>
            </a:r>
            <a:r>
              <a:rPr lang="zh-CN" altLang="en-US" sz="3200" b="1">
                <a:latin typeface="楷体_GB2312" pitchFamily="49" charset="-122"/>
              </a:rPr>
              <a:t>结加反向电压时，呈现高电阻，具有很小的反向漂移电流。</a:t>
            </a:r>
            <a:endParaRPr lang="zh-CN" altLang="en-US" sz="3200" b="1">
              <a:solidFill>
                <a:srgbClr val="0000FF"/>
              </a:solidFill>
              <a:latin typeface="楷体_GB2312" pitchFamily="49" charset="-122"/>
            </a:endParaRPr>
          </a:p>
          <a:p>
            <a:pPr algn="l">
              <a:lnSpc>
                <a:spcPct val="130000"/>
              </a:lnSpc>
            </a:pPr>
            <a:r>
              <a:rPr lang="zh-CN" altLang="en-US" sz="3200" b="1">
                <a:solidFill>
                  <a:srgbClr val="0000FF"/>
                </a:solidFill>
                <a:latin typeface="楷体_GB2312" pitchFamily="49" charset="-122"/>
              </a:rPr>
              <a:t>    </a:t>
            </a:r>
            <a:r>
              <a:rPr lang="zh-CN" altLang="en-US" sz="3200" b="1">
                <a:latin typeface="楷体_GB2312" pitchFamily="49" charset="-122"/>
              </a:rPr>
              <a:t>由此可以得出结论：</a:t>
            </a:r>
            <a:r>
              <a:rPr lang="en-US" altLang="zh-CN" sz="3200" b="1">
                <a:solidFill>
                  <a:srgbClr val="FF0000"/>
                </a:solidFill>
                <a:latin typeface="楷体_GB2312" pitchFamily="49" charset="-122"/>
              </a:rPr>
              <a:t>PN</a:t>
            </a:r>
            <a:r>
              <a:rPr lang="zh-CN" altLang="en-US" sz="3200" b="1">
                <a:solidFill>
                  <a:srgbClr val="FF0000"/>
                </a:solidFill>
                <a:latin typeface="楷体_GB2312" pitchFamily="49" charset="-122"/>
              </a:rPr>
              <a:t>结具有单向导电性。</a:t>
            </a:r>
            <a:endParaRPr lang="zh-CN" altLang="en-US" sz="3200" b="1">
              <a:latin typeface="楷体_GB2312" pitchFamily="49" charset="-122"/>
            </a:endParaRPr>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Line 2"/>
          <p:cNvSpPr>
            <a:spLocks noChangeShapeType="1"/>
          </p:cNvSpPr>
          <p:nvPr/>
        </p:nvSpPr>
        <p:spPr bwMode="auto">
          <a:xfrm>
            <a:off x="533400" y="762000"/>
            <a:ext cx="4800600"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sp>
        <p:nvSpPr>
          <p:cNvPr id="131075" name="Rectangle 3">
            <a:hlinkClick r:id="rId3" action="ppaction://hlinksldjump"/>
          </p:cNvPr>
          <p:cNvSpPr>
            <a:spLocks noChangeArrowheads="1"/>
          </p:cNvSpPr>
          <p:nvPr/>
        </p:nvSpPr>
        <p:spPr bwMode="auto">
          <a:xfrm>
            <a:off x="533400" y="106363"/>
            <a:ext cx="6248400" cy="579437"/>
          </a:xfrm>
          <a:prstGeom prst="rect">
            <a:avLst/>
          </a:prstGeom>
          <a:noFill/>
          <a:ln w="9525">
            <a:noFill/>
            <a:miter lim="800000"/>
            <a:headEnd/>
            <a:tailEnd/>
          </a:ln>
        </p:spPr>
        <p:txBody>
          <a:bodyPr>
            <a:spAutoFit/>
          </a:bodyPr>
          <a:lstStyle/>
          <a:p>
            <a:pPr algn="l"/>
            <a:r>
              <a:rPr lang="en-US" altLang="zh-CN" sz="3200" b="1">
                <a:solidFill>
                  <a:srgbClr val="000066"/>
                </a:solidFill>
                <a:ea typeface="黑体" pitchFamily="2" charset="-122"/>
              </a:rPr>
              <a:t> 3.2.3  PN</a:t>
            </a:r>
            <a:r>
              <a:rPr lang="zh-CN" altLang="en-US" sz="3200" b="1">
                <a:solidFill>
                  <a:srgbClr val="000066"/>
                </a:solidFill>
                <a:ea typeface="黑体" pitchFamily="2" charset="-122"/>
              </a:rPr>
              <a:t>结的单向导电性</a:t>
            </a:r>
          </a:p>
        </p:txBody>
      </p:sp>
      <p:sp>
        <p:nvSpPr>
          <p:cNvPr id="131076" name="Text Box 4"/>
          <p:cNvSpPr txBox="1">
            <a:spLocks noChangeArrowheads="1"/>
          </p:cNvSpPr>
          <p:nvPr/>
        </p:nvSpPr>
        <p:spPr bwMode="auto">
          <a:xfrm>
            <a:off x="228600" y="990600"/>
            <a:ext cx="4648200" cy="493713"/>
          </a:xfrm>
          <a:prstGeom prst="rect">
            <a:avLst/>
          </a:prstGeom>
          <a:noFill/>
          <a:ln w="9525">
            <a:noFill/>
            <a:miter lim="800000"/>
            <a:headEnd/>
            <a:tailEnd/>
          </a:ln>
          <a:effectLst/>
        </p:spPr>
        <p:txBody>
          <a:bodyPr anchor="ctr">
            <a:spAutoFit/>
          </a:bodyPr>
          <a:lstStyle/>
          <a:p>
            <a:pPr algn="l">
              <a:lnSpc>
                <a:spcPct val="110000"/>
              </a:lnSpc>
            </a:pPr>
            <a:r>
              <a:rPr lang="en-US" altLang="zh-CN" b="1">
                <a:latin typeface="楷体_GB2312" pitchFamily="49" charset="-122"/>
              </a:rPr>
              <a:t> </a:t>
            </a:r>
            <a:r>
              <a:rPr lang="en-US" altLang="zh-CN" b="1">
                <a:solidFill>
                  <a:srgbClr val="A50021"/>
                </a:solidFill>
                <a:latin typeface="楷体_GB2312" pitchFamily="49" charset="-122"/>
              </a:rPr>
              <a:t>(3) PN</a:t>
            </a:r>
            <a:r>
              <a:rPr lang="zh-CN" altLang="en-US" b="1">
                <a:solidFill>
                  <a:srgbClr val="A50021"/>
                </a:solidFill>
                <a:latin typeface="楷体_GB2312" pitchFamily="49" charset="-122"/>
              </a:rPr>
              <a:t>结</a:t>
            </a:r>
            <a:r>
              <a:rPr lang="en-US" altLang="zh-CN" b="1" i="1">
                <a:solidFill>
                  <a:srgbClr val="A50021"/>
                </a:solidFill>
                <a:latin typeface="楷体_GB2312" pitchFamily="49" charset="-122"/>
              </a:rPr>
              <a:t>V</a:t>
            </a:r>
            <a:r>
              <a:rPr lang="en-US" altLang="zh-CN" b="1">
                <a:solidFill>
                  <a:srgbClr val="A50021"/>
                </a:solidFill>
                <a:latin typeface="楷体_GB2312" pitchFamily="49" charset="-122"/>
              </a:rPr>
              <a:t>-</a:t>
            </a:r>
            <a:r>
              <a:rPr lang="en-US" altLang="zh-CN" b="1" i="1">
                <a:solidFill>
                  <a:srgbClr val="A50021"/>
                </a:solidFill>
                <a:latin typeface="楷体_GB2312" pitchFamily="49" charset="-122"/>
              </a:rPr>
              <a:t>I </a:t>
            </a:r>
            <a:r>
              <a:rPr lang="zh-CN" altLang="en-US" b="1">
                <a:solidFill>
                  <a:srgbClr val="A50021"/>
                </a:solidFill>
                <a:latin typeface="楷体_GB2312" pitchFamily="49" charset="-122"/>
              </a:rPr>
              <a:t>特性表达式</a:t>
            </a:r>
            <a:endParaRPr lang="zh-CN" altLang="en-US" b="1">
              <a:latin typeface="楷体_GB2312" pitchFamily="49" charset="-122"/>
            </a:endParaRPr>
          </a:p>
        </p:txBody>
      </p:sp>
      <p:sp>
        <p:nvSpPr>
          <p:cNvPr id="131077" name="Text Box 5"/>
          <p:cNvSpPr txBox="1">
            <a:spLocks noChangeArrowheads="1"/>
          </p:cNvSpPr>
          <p:nvPr/>
        </p:nvSpPr>
        <p:spPr bwMode="auto">
          <a:xfrm>
            <a:off x="381000" y="2400300"/>
            <a:ext cx="1066800" cy="566738"/>
          </a:xfrm>
          <a:prstGeom prst="rect">
            <a:avLst/>
          </a:prstGeom>
          <a:noFill/>
          <a:ln w="9525">
            <a:noFill/>
            <a:miter lim="800000"/>
            <a:headEnd/>
            <a:tailEnd/>
          </a:ln>
          <a:effectLst/>
        </p:spPr>
        <p:txBody>
          <a:bodyPr anchor="ctr">
            <a:spAutoFit/>
          </a:bodyPr>
          <a:lstStyle/>
          <a:p>
            <a:pPr algn="l">
              <a:lnSpc>
                <a:spcPct val="130000"/>
              </a:lnSpc>
            </a:pPr>
            <a:r>
              <a:rPr lang="zh-CN" altLang="en-US" b="1">
                <a:latin typeface="楷体_GB2312" pitchFamily="49" charset="-122"/>
              </a:rPr>
              <a:t>其中</a:t>
            </a:r>
          </a:p>
        </p:txBody>
      </p:sp>
      <p:sp>
        <p:nvSpPr>
          <p:cNvPr id="131078" name="Text Box 6"/>
          <p:cNvSpPr txBox="1">
            <a:spLocks noChangeArrowheads="1"/>
          </p:cNvSpPr>
          <p:nvPr/>
        </p:nvSpPr>
        <p:spPr bwMode="auto">
          <a:xfrm>
            <a:off x="5715000" y="4613275"/>
            <a:ext cx="2057400" cy="366713"/>
          </a:xfrm>
          <a:prstGeom prst="rect">
            <a:avLst/>
          </a:prstGeom>
          <a:noFill/>
          <a:ln w="9525">
            <a:noFill/>
            <a:miter lim="800000"/>
            <a:headEnd/>
            <a:tailEnd/>
          </a:ln>
          <a:effectLst/>
        </p:spPr>
        <p:txBody>
          <a:bodyPr anchor="ctr">
            <a:spAutoFit/>
          </a:bodyPr>
          <a:lstStyle/>
          <a:p>
            <a:pPr algn="l"/>
            <a:r>
              <a:rPr lang="en-US" altLang="zh-CN" sz="1800" b="1">
                <a:solidFill>
                  <a:srgbClr val="0000FF"/>
                </a:solidFill>
                <a:latin typeface="楷体_GB2312" pitchFamily="49" charset="-122"/>
              </a:rPr>
              <a:t>PN</a:t>
            </a:r>
            <a:r>
              <a:rPr lang="zh-CN" altLang="en-US" sz="1800" b="1">
                <a:solidFill>
                  <a:srgbClr val="0000FF"/>
                </a:solidFill>
                <a:latin typeface="楷体_GB2312" pitchFamily="49" charset="-122"/>
              </a:rPr>
              <a:t>结的伏安特性</a:t>
            </a:r>
            <a:endParaRPr lang="zh-CN" altLang="en-US" sz="2000">
              <a:solidFill>
                <a:srgbClr val="0000FF"/>
              </a:solidFill>
              <a:latin typeface="楷体_GB2312" pitchFamily="49" charset="-122"/>
            </a:endParaRPr>
          </a:p>
        </p:txBody>
      </p:sp>
      <p:graphicFrame>
        <p:nvGraphicFramePr>
          <p:cNvPr id="131079" name="Object 7"/>
          <p:cNvGraphicFramePr>
            <a:graphicFrameLocks noChangeAspect="1"/>
          </p:cNvGraphicFramePr>
          <p:nvPr/>
        </p:nvGraphicFramePr>
        <p:xfrm>
          <a:off x="539750" y="1700213"/>
          <a:ext cx="2851150" cy="635000"/>
        </p:xfrm>
        <a:graphic>
          <a:graphicData uri="http://schemas.openxmlformats.org/presentationml/2006/ole">
            <mc:AlternateContent xmlns:mc="http://schemas.openxmlformats.org/markup-compatibility/2006">
              <mc:Choice xmlns:v="urn:schemas-microsoft-com:vml" Requires="v">
                <p:oleObj spid="_x0000_s131088" name="公式" r:id="rId4" imgW="1130040" imgH="253800" progId="Equation.3">
                  <p:embed/>
                </p:oleObj>
              </mc:Choice>
              <mc:Fallback>
                <p:oleObj name="公式" r:id="rId4" imgW="1130040" imgH="253800" progId="Equation.3">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1700213"/>
                        <a:ext cx="2851150"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1080" name="Text Box 8"/>
          <p:cNvSpPr txBox="1">
            <a:spLocks noChangeArrowheads="1"/>
          </p:cNvSpPr>
          <p:nvPr/>
        </p:nvSpPr>
        <p:spPr bwMode="auto">
          <a:xfrm>
            <a:off x="395288" y="2924175"/>
            <a:ext cx="3241675" cy="566738"/>
          </a:xfrm>
          <a:prstGeom prst="rect">
            <a:avLst/>
          </a:prstGeom>
          <a:noFill/>
          <a:ln w="9525">
            <a:noFill/>
            <a:miter lim="800000"/>
            <a:headEnd/>
            <a:tailEnd/>
          </a:ln>
          <a:effectLst/>
        </p:spPr>
        <p:txBody>
          <a:bodyPr anchor="ctr">
            <a:spAutoFit/>
          </a:bodyPr>
          <a:lstStyle/>
          <a:p>
            <a:pPr algn="l">
              <a:lnSpc>
                <a:spcPct val="130000"/>
              </a:lnSpc>
            </a:pPr>
            <a:r>
              <a:rPr lang="en-US" altLang="zh-CN" b="1" i="1">
                <a:latin typeface="楷体_GB2312" pitchFamily="49" charset="-122"/>
              </a:rPr>
              <a:t>I</a:t>
            </a:r>
            <a:r>
              <a:rPr lang="en-US" altLang="zh-CN" b="1" baseline="-25000">
                <a:latin typeface="楷体_GB2312" pitchFamily="49" charset="-122"/>
              </a:rPr>
              <a:t>S </a:t>
            </a:r>
            <a:r>
              <a:rPr lang="en-US" altLang="zh-CN" b="1">
                <a:latin typeface="Times New Roman"/>
              </a:rPr>
              <a:t>——</a:t>
            </a:r>
            <a:r>
              <a:rPr lang="zh-CN" altLang="en-US" b="1">
                <a:latin typeface="楷体_GB2312" pitchFamily="49" charset="-122"/>
              </a:rPr>
              <a:t>反向饱和电流</a:t>
            </a:r>
          </a:p>
        </p:txBody>
      </p:sp>
      <p:sp>
        <p:nvSpPr>
          <p:cNvPr id="131081" name="Text Box 9"/>
          <p:cNvSpPr txBox="1">
            <a:spLocks noChangeArrowheads="1"/>
          </p:cNvSpPr>
          <p:nvPr/>
        </p:nvSpPr>
        <p:spPr bwMode="auto">
          <a:xfrm>
            <a:off x="395288" y="3573463"/>
            <a:ext cx="3505200" cy="566737"/>
          </a:xfrm>
          <a:prstGeom prst="rect">
            <a:avLst/>
          </a:prstGeom>
          <a:noFill/>
          <a:ln w="9525">
            <a:noFill/>
            <a:miter lim="800000"/>
            <a:headEnd/>
            <a:tailEnd/>
          </a:ln>
          <a:effectLst/>
        </p:spPr>
        <p:txBody>
          <a:bodyPr anchor="ctr">
            <a:spAutoFit/>
          </a:bodyPr>
          <a:lstStyle/>
          <a:p>
            <a:pPr algn="l">
              <a:lnSpc>
                <a:spcPct val="130000"/>
              </a:lnSpc>
            </a:pPr>
            <a:r>
              <a:rPr lang="en-US" altLang="zh-CN" b="1" i="1">
                <a:latin typeface="楷体_GB2312" pitchFamily="49" charset="-122"/>
              </a:rPr>
              <a:t>V</a:t>
            </a:r>
            <a:r>
              <a:rPr lang="en-US" altLang="zh-CN" b="1" i="1" baseline="-25000">
                <a:latin typeface="楷体_GB2312" pitchFamily="49" charset="-122"/>
              </a:rPr>
              <a:t>T</a:t>
            </a:r>
            <a:r>
              <a:rPr lang="en-US" altLang="zh-CN" b="1" baseline="-25000">
                <a:latin typeface="楷体_GB2312" pitchFamily="49" charset="-122"/>
              </a:rPr>
              <a:t> </a:t>
            </a:r>
            <a:r>
              <a:rPr lang="en-US" altLang="zh-CN" b="1">
                <a:latin typeface="Times New Roman"/>
              </a:rPr>
              <a:t>——</a:t>
            </a:r>
            <a:r>
              <a:rPr lang="zh-CN" altLang="en-US" b="1">
                <a:latin typeface="楷体_GB2312" pitchFamily="49" charset="-122"/>
              </a:rPr>
              <a:t>温度的电压当量</a:t>
            </a:r>
          </a:p>
        </p:txBody>
      </p:sp>
      <p:sp>
        <p:nvSpPr>
          <p:cNvPr id="131082" name="Text Box 10"/>
          <p:cNvSpPr txBox="1">
            <a:spLocks noChangeArrowheads="1"/>
          </p:cNvSpPr>
          <p:nvPr/>
        </p:nvSpPr>
        <p:spPr bwMode="auto">
          <a:xfrm>
            <a:off x="395288" y="4221163"/>
            <a:ext cx="3330575" cy="566737"/>
          </a:xfrm>
          <a:prstGeom prst="rect">
            <a:avLst/>
          </a:prstGeom>
          <a:noFill/>
          <a:ln w="9525">
            <a:noFill/>
            <a:miter lim="800000"/>
            <a:headEnd/>
            <a:tailEnd/>
          </a:ln>
          <a:effectLst/>
        </p:spPr>
        <p:txBody>
          <a:bodyPr anchor="ctr">
            <a:spAutoFit/>
          </a:bodyPr>
          <a:lstStyle/>
          <a:p>
            <a:pPr algn="l">
              <a:lnSpc>
                <a:spcPct val="130000"/>
              </a:lnSpc>
            </a:pPr>
            <a:r>
              <a:rPr lang="zh-CN" altLang="en-US" b="1">
                <a:latin typeface="楷体_GB2312" pitchFamily="49" charset="-122"/>
              </a:rPr>
              <a:t>且在常温下（</a:t>
            </a:r>
            <a:r>
              <a:rPr lang="en-US" altLang="zh-CN" b="1" i="1">
                <a:latin typeface="楷体_GB2312" pitchFamily="49" charset="-122"/>
              </a:rPr>
              <a:t>T</a:t>
            </a:r>
            <a:r>
              <a:rPr lang="en-US" altLang="zh-CN" b="1">
                <a:latin typeface="楷体_GB2312" pitchFamily="49" charset="-122"/>
              </a:rPr>
              <a:t>=300K</a:t>
            </a:r>
            <a:r>
              <a:rPr lang="zh-CN" altLang="en-US" b="1">
                <a:latin typeface="楷体_GB2312" pitchFamily="49" charset="-122"/>
              </a:rPr>
              <a:t>）</a:t>
            </a:r>
          </a:p>
        </p:txBody>
      </p:sp>
      <p:graphicFrame>
        <p:nvGraphicFramePr>
          <p:cNvPr id="131083" name="Object 11"/>
          <p:cNvGraphicFramePr>
            <a:graphicFrameLocks noChangeAspect="1"/>
          </p:cNvGraphicFramePr>
          <p:nvPr/>
        </p:nvGraphicFramePr>
        <p:xfrm>
          <a:off x="755650" y="4797425"/>
          <a:ext cx="2754313" cy="987425"/>
        </p:xfrm>
        <a:graphic>
          <a:graphicData uri="http://schemas.openxmlformats.org/presentationml/2006/ole">
            <mc:AlternateContent xmlns:mc="http://schemas.openxmlformats.org/markup-compatibility/2006">
              <mc:Choice xmlns:v="urn:schemas-microsoft-com:vml" Requires="v">
                <p:oleObj spid="_x0000_s131089" name="Equation" r:id="rId6" imgW="1091880" imgH="393480" progId="Equation.3">
                  <p:embed/>
                </p:oleObj>
              </mc:Choice>
              <mc:Fallback>
                <p:oleObj name="Equation" r:id="rId6" imgW="1091880" imgH="393480" progId="Equation.3">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650" y="4797425"/>
                        <a:ext cx="2754313" cy="98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1084" name="Object 12"/>
          <p:cNvGraphicFramePr>
            <a:graphicFrameLocks noChangeAspect="1"/>
          </p:cNvGraphicFramePr>
          <p:nvPr/>
        </p:nvGraphicFramePr>
        <p:xfrm>
          <a:off x="3492500" y="5013325"/>
          <a:ext cx="1374775" cy="411163"/>
        </p:xfrm>
        <a:graphic>
          <a:graphicData uri="http://schemas.openxmlformats.org/presentationml/2006/ole">
            <mc:AlternateContent xmlns:mc="http://schemas.openxmlformats.org/markup-compatibility/2006">
              <mc:Choice xmlns:v="urn:schemas-microsoft-com:vml" Requires="v">
                <p:oleObj spid="_x0000_s131090" name="公式" r:id="rId8" imgW="545760" imgH="164880" progId="Equation.3">
                  <p:embed/>
                </p:oleObj>
              </mc:Choice>
              <mc:Fallback>
                <p:oleObj name="公式" r:id="rId8" imgW="545760" imgH="164880" progId="Equation.3">
                  <p:embed/>
                  <p:pic>
                    <p:nvPicPr>
                      <p:cNvPr id="0"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92500" y="5013325"/>
                        <a:ext cx="1374775"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31085" name="Picture 13" descr="未标题-2 拷贝"/>
          <p:cNvPicPr>
            <a:picLocks noChangeAspect="1" noChangeArrowheads="1"/>
          </p:cNvPicPr>
          <p:nvPr/>
        </p:nvPicPr>
        <p:blipFill>
          <a:blip r:embed="rId10"/>
          <a:srcRect/>
          <a:stretch>
            <a:fillRect/>
          </a:stretch>
        </p:blipFill>
        <p:spPr bwMode="auto">
          <a:xfrm>
            <a:off x="3924300" y="1484313"/>
            <a:ext cx="5076825" cy="3024187"/>
          </a:xfrm>
          <a:prstGeom prst="rect">
            <a:avLst/>
          </a:prstGeom>
          <a:noFill/>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31079"/>
                                        </p:tgtEl>
                                        <p:attrNameLst>
                                          <p:attrName>style.visibility</p:attrName>
                                        </p:attrNameLst>
                                      </p:cBhvr>
                                      <p:to>
                                        <p:strVal val="visible"/>
                                      </p:to>
                                    </p:set>
                                    <p:animEffect transition="in" filter="strips(downRight)">
                                      <p:cBhvr>
                                        <p:cTn id="7" dur="500"/>
                                        <p:tgtEl>
                                          <p:spTgt spid="13107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1077"/>
                                        </p:tgtEl>
                                        <p:attrNameLst>
                                          <p:attrName>style.visibility</p:attrName>
                                        </p:attrNameLst>
                                      </p:cBhvr>
                                      <p:to>
                                        <p:strVal val="visible"/>
                                      </p:to>
                                    </p:set>
                                    <p:animEffect transition="in" filter="strips(downRight)">
                                      <p:cBhvr>
                                        <p:cTn id="12" dur="500"/>
                                        <p:tgtEl>
                                          <p:spTgt spid="13107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1080"/>
                                        </p:tgtEl>
                                        <p:attrNameLst>
                                          <p:attrName>style.visibility</p:attrName>
                                        </p:attrNameLst>
                                      </p:cBhvr>
                                      <p:to>
                                        <p:strVal val="visible"/>
                                      </p:to>
                                    </p:set>
                                    <p:animEffect transition="in" filter="strips(downRight)">
                                      <p:cBhvr>
                                        <p:cTn id="17" dur="500"/>
                                        <p:tgtEl>
                                          <p:spTgt spid="131080"/>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1081"/>
                                        </p:tgtEl>
                                        <p:attrNameLst>
                                          <p:attrName>style.visibility</p:attrName>
                                        </p:attrNameLst>
                                      </p:cBhvr>
                                      <p:to>
                                        <p:strVal val="visible"/>
                                      </p:to>
                                    </p:set>
                                    <p:animEffect transition="in" filter="strips(downRight)">
                                      <p:cBhvr>
                                        <p:cTn id="22" dur="500"/>
                                        <p:tgtEl>
                                          <p:spTgt spid="131081"/>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31082"/>
                                        </p:tgtEl>
                                        <p:attrNameLst>
                                          <p:attrName>style.visibility</p:attrName>
                                        </p:attrNameLst>
                                      </p:cBhvr>
                                      <p:to>
                                        <p:strVal val="visible"/>
                                      </p:to>
                                    </p:set>
                                    <p:animEffect transition="in" filter="strips(downRight)">
                                      <p:cBhvr>
                                        <p:cTn id="27" dur="500"/>
                                        <p:tgtEl>
                                          <p:spTgt spid="131082"/>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131083"/>
                                        </p:tgtEl>
                                        <p:attrNameLst>
                                          <p:attrName>style.visibility</p:attrName>
                                        </p:attrNameLst>
                                      </p:cBhvr>
                                      <p:to>
                                        <p:strVal val="visible"/>
                                      </p:to>
                                    </p:set>
                                    <p:animEffect transition="in" filter="strips(downRight)">
                                      <p:cBhvr>
                                        <p:cTn id="32" dur="500"/>
                                        <p:tgtEl>
                                          <p:spTgt spid="131083"/>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131084"/>
                                        </p:tgtEl>
                                        <p:attrNameLst>
                                          <p:attrName>style.visibility</p:attrName>
                                        </p:attrNameLst>
                                      </p:cBhvr>
                                      <p:to>
                                        <p:strVal val="visible"/>
                                      </p:to>
                                    </p:set>
                                    <p:animEffect transition="in" filter="strips(downRight)">
                                      <p:cBhvr>
                                        <p:cTn id="37" dur="500"/>
                                        <p:tgtEl>
                                          <p:spTgt spid="131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7" grpId="0" autoUpdateAnimBg="0"/>
      <p:bldP spid="131080" grpId="0" autoUpdateAnimBg="0"/>
      <p:bldP spid="131081" grpId="0" autoUpdateAnimBg="0"/>
      <p:bldP spid="13108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Line 2"/>
          <p:cNvSpPr>
            <a:spLocks noChangeShapeType="1"/>
          </p:cNvSpPr>
          <p:nvPr/>
        </p:nvSpPr>
        <p:spPr bwMode="auto">
          <a:xfrm>
            <a:off x="533400" y="762000"/>
            <a:ext cx="4800600"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sp>
        <p:nvSpPr>
          <p:cNvPr id="132099" name="Rectangle 3">
            <a:hlinkClick r:id="rId2" action="ppaction://hlinksldjump"/>
          </p:cNvPr>
          <p:cNvSpPr>
            <a:spLocks noChangeArrowheads="1"/>
          </p:cNvSpPr>
          <p:nvPr/>
        </p:nvSpPr>
        <p:spPr bwMode="auto">
          <a:xfrm>
            <a:off x="533400" y="106363"/>
            <a:ext cx="6248400" cy="579437"/>
          </a:xfrm>
          <a:prstGeom prst="rect">
            <a:avLst/>
          </a:prstGeom>
          <a:noFill/>
          <a:ln w="9525">
            <a:noFill/>
            <a:miter lim="800000"/>
            <a:headEnd/>
            <a:tailEnd/>
          </a:ln>
        </p:spPr>
        <p:txBody>
          <a:bodyPr>
            <a:spAutoFit/>
          </a:bodyPr>
          <a:lstStyle/>
          <a:p>
            <a:pPr algn="l"/>
            <a:r>
              <a:rPr lang="en-US" altLang="zh-CN" sz="3200" b="1">
                <a:solidFill>
                  <a:srgbClr val="000066"/>
                </a:solidFill>
                <a:ea typeface="黑体" pitchFamily="2" charset="-122"/>
              </a:rPr>
              <a:t> 3.2.4  PN</a:t>
            </a:r>
            <a:r>
              <a:rPr lang="zh-CN" altLang="en-US" sz="3200" b="1">
                <a:solidFill>
                  <a:srgbClr val="000066"/>
                </a:solidFill>
                <a:ea typeface="黑体" pitchFamily="2" charset="-122"/>
              </a:rPr>
              <a:t>结的反向击穿</a:t>
            </a:r>
          </a:p>
        </p:txBody>
      </p:sp>
      <p:sp>
        <p:nvSpPr>
          <p:cNvPr id="132100" name="Text Box 4"/>
          <p:cNvSpPr txBox="1">
            <a:spLocks noChangeArrowheads="1"/>
          </p:cNvSpPr>
          <p:nvPr/>
        </p:nvSpPr>
        <p:spPr bwMode="auto">
          <a:xfrm>
            <a:off x="630238" y="914400"/>
            <a:ext cx="3429000" cy="2282825"/>
          </a:xfrm>
          <a:prstGeom prst="rect">
            <a:avLst/>
          </a:prstGeom>
          <a:noFill/>
          <a:ln w="9525">
            <a:noFill/>
            <a:miter lim="800000"/>
            <a:headEnd/>
            <a:tailEnd/>
          </a:ln>
          <a:effectLst/>
        </p:spPr>
        <p:txBody>
          <a:bodyPr anchor="ctr">
            <a:spAutoFit/>
          </a:bodyPr>
          <a:lstStyle/>
          <a:p>
            <a:pPr algn="l">
              <a:lnSpc>
                <a:spcPct val="120000"/>
              </a:lnSpc>
            </a:pPr>
            <a:r>
              <a:rPr lang="en-US" altLang="zh-CN" b="1">
                <a:latin typeface="楷体_GB2312" pitchFamily="49" charset="-122"/>
              </a:rPr>
              <a:t>    </a:t>
            </a:r>
            <a:r>
              <a:rPr lang="zh-CN" altLang="en-US" b="1">
                <a:latin typeface="楷体_GB2312" pitchFamily="49" charset="-122"/>
              </a:rPr>
              <a:t>当</a:t>
            </a:r>
            <a:r>
              <a:rPr lang="en-US" altLang="zh-CN" b="1">
                <a:latin typeface="楷体_GB2312" pitchFamily="49" charset="-122"/>
              </a:rPr>
              <a:t>PN</a:t>
            </a:r>
            <a:r>
              <a:rPr lang="zh-CN" altLang="en-US" b="1">
                <a:latin typeface="楷体_GB2312" pitchFamily="49" charset="-122"/>
              </a:rPr>
              <a:t>结的反向电压增加到一定数值时，反向电流突然快速增加，此现象称为</a:t>
            </a:r>
            <a:r>
              <a:rPr lang="en-US" altLang="zh-CN" b="1">
                <a:latin typeface="楷体_GB2312" pitchFamily="49" charset="-122"/>
              </a:rPr>
              <a:t>PN</a:t>
            </a:r>
            <a:r>
              <a:rPr lang="zh-CN" altLang="en-US" b="1">
                <a:latin typeface="楷体_GB2312" pitchFamily="49" charset="-122"/>
              </a:rPr>
              <a:t>结的</a:t>
            </a:r>
            <a:r>
              <a:rPr lang="zh-CN" altLang="en-US" b="1">
                <a:solidFill>
                  <a:srgbClr val="FF0000"/>
                </a:solidFill>
                <a:latin typeface="楷体_GB2312" pitchFamily="49" charset="-122"/>
              </a:rPr>
              <a:t>反向击穿。</a:t>
            </a:r>
            <a:endParaRPr lang="zh-CN" altLang="en-US" b="1">
              <a:latin typeface="楷体_GB2312" pitchFamily="49" charset="-122"/>
            </a:endParaRPr>
          </a:p>
        </p:txBody>
      </p:sp>
      <p:sp>
        <p:nvSpPr>
          <p:cNvPr id="132101" name="Text Box 5"/>
          <p:cNvSpPr txBox="1">
            <a:spLocks noChangeArrowheads="1"/>
          </p:cNvSpPr>
          <p:nvPr/>
        </p:nvSpPr>
        <p:spPr bwMode="auto">
          <a:xfrm>
            <a:off x="642910" y="4786322"/>
            <a:ext cx="2895600" cy="396875"/>
          </a:xfrm>
          <a:prstGeom prst="rect">
            <a:avLst/>
          </a:prstGeom>
          <a:noFill/>
          <a:ln w="9525">
            <a:noFill/>
            <a:miter lim="800000"/>
            <a:headEnd/>
            <a:tailEnd/>
          </a:ln>
          <a:effectLst/>
        </p:spPr>
        <p:txBody>
          <a:bodyPr anchor="ctr">
            <a:spAutoFit/>
          </a:bodyPr>
          <a:lstStyle/>
          <a:p>
            <a:pPr algn="l"/>
            <a:r>
              <a:rPr lang="zh-CN" altLang="en-US" sz="2000" b="1" dirty="0">
                <a:latin typeface="楷体_GB2312" pitchFamily="49" charset="-122"/>
              </a:rPr>
              <a:t>热击穿</a:t>
            </a:r>
            <a:r>
              <a:rPr lang="en-US" altLang="zh-CN" sz="2000" b="1" dirty="0">
                <a:latin typeface="Times New Roman"/>
              </a:rPr>
              <a:t>——</a:t>
            </a:r>
            <a:r>
              <a:rPr lang="zh-CN" altLang="en-US" sz="2000" b="1" dirty="0">
                <a:latin typeface="楷体_GB2312" pitchFamily="49" charset="-122"/>
              </a:rPr>
              <a:t>不可逆</a:t>
            </a:r>
          </a:p>
        </p:txBody>
      </p:sp>
      <p:grpSp>
        <p:nvGrpSpPr>
          <p:cNvPr id="132102" name="Group 6"/>
          <p:cNvGrpSpPr>
            <a:grpSpLocks/>
          </p:cNvGrpSpPr>
          <p:nvPr/>
        </p:nvGrpSpPr>
        <p:grpSpPr bwMode="auto">
          <a:xfrm>
            <a:off x="500034" y="3429000"/>
            <a:ext cx="1524000" cy="854075"/>
            <a:chOff x="288" y="1104"/>
            <a:chExt cx="960" cy="538"/>
          </a:xfrm>
        </p:grpSpPr>
        <p:sp>
          <p:nvSpPr>
            <p:cNvPr id="132103" name="Text Box 7"/>
            <p:cNvSpPr txBox="1">
              <a:spLocks noChangeArrowheads="1"/>
            </p:cNvSpPr>
            <p:nvPr/>
          </p:nvSpPr>
          <p:spPr bwMode="auto">
            <a:xfrm>
              <a:off x="288" y="1104"/>
              <a:ext cx="960" cy="250"/>
            </a:xfrm>
            <a:prstGeom prst="rect">
              <a:avLst/>
            </a:prstGeom>
            <a:noFill/>
            <a:ln w="9525">
              <a:noFill/>
              <a:miter lim="800000"/>
              <a:headEnd/>
              <a:tailEnd/>
            </a:ln>
            <a:effectLst/>
          </p:spPr>
          <p:txBody>
            <a:bodyPr anchor="ctr">
              <a:spAutoFit/>
            </a:bodyPr>
            <a:lstStyle/>
            <a:p>
              <a:pPr algn="l"/>
              <a:r>
                <a:rPr lang="en-US" altLang="zh-CN" sz="2000" b="1">
                  <a:latin typeface="楷体_GB2312" pitchFamily="49" charset="-122"/>
                </a:rPr>
                <a:t> </a:t>
              </a:r>
              <a:r>
                <a:rPr lang="zh-CN" altLang="en-US" sz="2000" b="1">
                  <a:latin typeface="楷体_GB2312" pitchFamily="49" charset="-122"/>
                </a:rPr>
                <a:t>雪崩击穿</a:t>
              </a:r>
            </a:p>
          </p:txBody>
        </p:sp>
        <p:sp>
          <p:nvSpPr>
            <p:cNvPr id="132104" name="Text Box 8"/>
            <p:cNvSpPr txBox="1">
              <a:spLocks noChangeArrowheads="1"/>
            </p:cNvSpPr>
            <p:nvPr/>
          </p:nvSpPr>
          <p:spPr bwMode="auto">
            <a:xfrm>
              <a:off x="288" y="1392"/>
              <a:ext cx="960" cy="250"/>
            </a:xfrm>
            <a:prstGeom prst="rect">
              <a:avLst/>
            </a:prstGeom>
            <a:noFill/>
            <a:ln w="9525">
              <a:noFill/>
              <a:miter lim="800000"/>
              <a:headEnd/>
              <a:tailEnd/>
            </a:ln>
            <a:effectLst/>
          </p:spPr>
          <p:txBody>
            <a:bodyPr anchor="ctr">
              <a:spAutoFit/>
            </a:bodyPr>
            <a:lstStyle/>
            <a:p>
              <a:pPr algn="l"/>
              <a:r>
                <a:rPr lang="en-US" altLang="zh-CN" sz="2000" b="1">
                  <a:latin typeface="楷体_GB2312" pitchFamily="49" charset="-122"/>
                </a:rPr>
                <a:t> </a:t>
              </a:r>
              <a:r>
                <a:rPr lang="zh-CN" altLang="en-US" sz="2000" b="1">
                  <a:latin typeface="楷体_GB2312" pitchFamily="49" charset="-122"/>
                </a:rPr>
                <a:t>齐纳击穿</a:t>
              </a:r>
            </a:p>
          </p:txBody>
        </p:sp>
      </p:grpSp>
      <p:grpSp>
        <p:nvGrpSpPr>
          <p:cNvPr id="132105" name="Group 9"/>
          <p:cNvGrpSpPr>
            <a:grpSpLocks/>
          </p:cNvGrpSpPr>
          <p:nvPr/>
        </p:nvGrpSpPr>
        <p:grpSpPr bwMode="auto">
          <a:xfrm>
            <a:off x="1795434" y="3581400"/>
            <a:ext cx="2362200" cy="533400"/>
            <a:chOff x="1104" y="1200"/>
            <a:chExt cx="1488" cy="336"/>
          </a:xfrm>
        </p:grpSpPr>
        <p:sp>
          <p:nvSpPr>
            <p:cNvPr id="132106" name="Text Box 10"/>
            <p:cNvSpPr txBox="1">
              <a:spLocks noChangeArrowheads="1"/>
            </p:cNvSpPr>
            <p:nvPr/>
          </p:nvSpPr>
          <p:spPr bwMode="auto">
            <a:xfrm>
              <a:off x="1248" y="1248"/>
              <a:ext cx="1344" cy="250"/>
            </a:xfrm>
            <a:prstGeom prst="rect">
              <a:avLst/>
            </a:prstGeom>
            <a:noFill/>
            <a:ln w="9525">
              <a:noFill/>
              <a:miter lim="800000"/>
              <a:headEnd/>
              <a:tailEnd/>
            </a:ln>
            <a:effectLst/>
          </p:spPr>
          <p:txBody>
            <a:bodyPr anchor="ctr">
              <a:spAutoFit/>
            </a:bodyPr>
            <a:lstStyle/>
            <a:p>
              <a:pPr algn="l"/>
              <a:r>
                <a:rPr lang="en-US" altLang="zh-CN" sz="2000" b="1" dirty="0">
                  <a:latin typeface="楷体_GB2312" pitchFamily="49" charset="-122"/>
                </a:rPr>
                <a:t> </a:t>
              </a:r>
              <a:r>
                <a:rPr lang="zh-CN" altLang="en-US" sz="2000" b="1" dirty="0">
                  <a:latin typeface="楷体_GB2312" pitchFamily="49" charset="-122"/>
                </a:rPr>
                <a:t>电击穿</a:t>
              </a:r>
              <a:r>
                <a:rPr lang="en-US" altLang="zh-CN" sz="2000" b="1" dirty="0">
                  <a:latin typeface="Times New Roman"/>
                </a:rPr>
                <a:t>——</a:t>
              </a:r>
              <a:r>
                <a:rPr lang="zh-CN" altLang="en-US" sz="2000" b="1" dirty="0">
                  <a:latin typeface="楷体_GB2312" pitchFamily="49" charset="-122"/>
                </a:rPr>
                <a:t>可逆</a:t>
              </a:r>
            </a:p>
          </p:txBody>
        </p:sp>
        <p:sp>
          <p:nvSpPr>
            <p:cNvPr id="132107" name="AutoShape 11"/>
            <p:cNvSpPr>
              <a:spLocks/>
            </p:cNvSpPr>
            <p:nvPr/>
          </p:nvSpPr>
          <p:spPr bwMode="auto">
            <a:xfrm>
              <a:off x="1104" y="1200"/>
              <a:ext cx="144" cy="336"/>
            </a:xfrm>
            <a:prstGeom prst="rightBrace">
              <a:avLst>
                <a:gd name="adj1" fmla="val 19444"/>
                <a:gd name="adj2" fmla="val 50000"/>
              </a:avLst>
            </a:prstGeom>
            <a:noFill/>
            <a:ln w="12700">
              <a:solidFill>
                <a:schemeClr val="tx1"/>
              </a:solidFill>
              <a:round/>
              <a:headEnd/>
              <a:tailEnd/>
            </a:ln>
            <a:effectLst/>
          </p:spPr>
          <p:txBody>
            <a:bodyPr wrap="none" anchor="ctr"/>
            <a:lstStyle/>
            <a:p>
              <a:endParaRPr lang="zh-CN" altLang="en-US"/>
            </a:p>
          </p:txBody>
        </p:sp>
      </p:grpSp>
      <p:pic>
        <p:nvPicPr>
          <p:cNvPr id="132108" name="Picture 12" descr="未标题-2 拷贝"/>
          <p:cNvPicPr>
            <a:picLocks noChangeAspect="1" noChangeArrowheads="1"/>
          </p:cNvPicPr>
          <p:nvPr/>
        </p:nvPicPr>
        <p:blipFill>
          <a:blip r:embed="rId3"/>
          <a:srcRect/>
          <a:stretch>
            <a:fillRect/>
          </a:stretch>
        </p:blipFill>
        <p:spPr bwMode="auto">
          <a:xfrm>
            <a:off x="4572000" y="1196975"/>
            <a:ext cx="3975100" cy="4244975"/>
          </a:xfrm>
          <a:prstGeom prst="rect">
            <a:avLst/>
          </a:prstGeom>
          <a:noFill/>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2100"/>
                                        </p:tgtEl>
                                        <p:attrNameLst>
                                          <p:attrName>style.visibility</p:attrName>
                                        </p:attrNameLst>
                                      </p:cBhvr>
                                      <p:to>
                                        <p:strVal val="visible"/>
                                      </p:to>
                                    </p:set>
                                    <p:animEffect transition="in" filter="strips(downRight)">
                                      <p:cBhvr>
                                        <p:cTn id="7" dur="500"/>
                                        <p:tgtEl>
                                          <p:spTgt spid="13210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32108"/>
                                        </p:tgtEl>
                                        <p:attrNameLst>
                                          <p:attrName>style.visibility</p:attrName>
                                        </p:attrNameLst>
                                      </p:cBhvr>
                                      <p:to>
                                        <p:strVal val="visible"/>
                                      </p:to>
                                    </p:set>
                                    <p:animEffect transition="in" filter="box(in)">
                                      <p:cBhvr>
                                        <p:cTn id="12" dur="500"/>
                                        <p:tgtEl>
                                          <p:spTgt spid="13210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32102"/>
                                        </p:tgtEl>
                                        <p:attrNameLst>
                                          <p:attrName>style.visibility</p:attrName>
                                        </p:attrNameLst>
                                      </p:cBhvr>
                                      <p:to>
                                        <p:strVal val="visible"/>
                                      </p:to>
                                    </p:set>
                                    <p:animEffect transition="in" filter="strips(downRight)">
                                      <p:cBhvr>
                                        <p:cTn id="17" dur="500"/>
                                        <p:tgtEl>
                                          <p:spTgt spid="13210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132105"/>
                                        </p:tgtEl>
                                        <p:attrNameLst>
                                          <p:attrName>style.visibility</p:attrName>
                                        </p:attrNameLst>
                                      </p:cBhvr>
                                      <p:to>
                                        <p:strVal val="visible"/>
                                      </p:to>
                                    </p:set>
                                    <p:animEffect transition="in" filter="strips(downRight)">
                                      <p:cBhvr>
                                        <p:cTn id="22" dur="500"/>
                                        <p:tgtEl>
                                          <p:spTgt spid="132105"/>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32101"/>
                                        </p:tgtEl>
                                        <p:attrNameLst>
                                          <p:attrName>style.visibility</p:attrName>
                                        </p:attrNameLst>
                                      </p:cBhvr>
                                      <p:to>
                                        <p:strVal val="visible"/>
                                      </p:to>
                                    </p:set>
                                    <p:animEffect transition="in" filter="strips(downRight)">
                                      <p:cBhvr>
                                        <p:cTn id="27" dur="500"/>
                                        <p:tgtEl>
                                          <p:spTgt spid="132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0" grpId="0" autoUpdateAnimBg="0"/>
      <p:bldP spid="13210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Line 2"/>
          <p:cNvSpPr>
            <a:spLocks noChangeShapeType="1"/>
          </p:cNvSpPr>
          <p:nvPr/>
        </p:nvSpPr>
        <p:spPr bwMode="auto">
          <a:xfrm>
            <a:off x="533400" y="762000"/>
            <a:ext cx="4800600"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sp>
        <p:nvSpPr>
          <p:cNvPr id="133123" name="Rectangle 3">
            <a:hlinkClick r:id="rId2" action="ppaction://hlinksldjump"/>
          </p:cNvPr>
          <p:cNvSpPr>
            <a:spLocks noChangeArrowheads="1"/>
          </p:cNvSpPr>
          <p:nvPr/>
        </p:nvSpPr>
        <p:spPr bwMode="auto">
          <a:xfrm>
            <a:off x="533400" y="106363"/>
            <a:ext cx="6248400" cy="579437"/>
          </a:xfrm>
          <a:prstGeom prst="rect">
            <a:avLst/>
          </a:prstGeom>
          <a:noFill/>
          <a:ln w="9525">
            <a:noFill/>
            <a:miter lim="800000"/>
            <a:headEnd/>
            <a:tailEnd/>
          </a:ln>
        </p:spPr>
        <p:txBody>
          <a:bodyPr>
            <a:spAutoFit/>
          </a:bodyPr>
          <a:lstStyle/>
          <a:p>
            <a:pPr algn="l"/>
            <a:r>
              <a:rPr lang="en-US" altLang="zh-CN" sz="3200" b="1">
                <a:solidFill>
                  <a:srgbClr val="000066"/>
                </a:solidFill>
                <a:ea typeface="黑体" pitchFamily="2" charset="-122"/>
              </a:rPr>
              <a:t> 3.2.5  PN</a:t>
            </a:r>
            <a:r>
              <a:rPr lang="zh-CN" altLang="en-US" sz="3200" b="1">
                <a:solidFill>
                  <a:srgbClr val="000066"/>
                </a:solidFill>
                <a:ea typeface="黑体" pitchFamily="2" charset="-122"/>
              </a:rPr>
              <a:t>结的电容效应</a:t>
            </a:r>
          </a:p>
        </p:txBody>
      </p:sp>
      <p:sp>
        <p:nvSpPr>
          <p:cNvPr id="133124" name="Text Box 4"/>
          <p:cNvSpPr txBox="1">
            <a:spLocks noChangeArrowheads="1"/>
          </p:cNvSpPr>
          <p:nvPr/>
        </p:nvSpPr>
        <p:spPr bwMode="auto">
          <a:xfrm>
            <a:off x="609600" y="928688"/>
            <a:ext cx="3276600" cy="519112"/>
          </a:xfrm>
          <a:prstGeom prst="rect">
            <a:avLst/>
          </a:prstGeom>
          <a:noFill/>
          <a:ln w="9525">
            <a:noFill/>
            <a:miter lim="800000"/>
            <a:headEnd/>
            <a:tailEnd/>
          </a:ln>
          <a:effectLst/>
        </p:spPr>
        <p:txBody>
          <a:bodyPr anchor="ctr">
            <a:spAutoFit/>
          </a:bodyPr>
          <a:lstStyle/>
          <a:p>
            <a:pPr algn="l"/>
            <a:r>
              <a:rPr lang="en-US" altLang="zh-CN" sz="2800" b="1">
                <a:solidFill>
                  <a:srgbClr val="A50021"/>
                </a:solidFill>
                <a:latin typeface="楷体_GB2312" pitchFamily="49" charset="-122"/>
              </a:rPr>
              <a:t>(1) </a:t>
            </a:r>
            <a:r>
              <a:rPr lang="zh-CN" altLang="en-US" sz="2800" b="1">
                <a:solidFill>
                  <a:srgbClr val="A50021"/>
                </a:solidFill>
                <a:latin typeface="楷体_GB2312" pitchFamily="49" charset="-122"/>
              </a:rPr>
              <a:t>扩散电容</a:t>
            </a:r>
            <a:r>
              <a:rPr lang="en-US" altLang="zh-CN" sz="2800" b="1" i="1">
                <a:solidFill>
                  <a:srgbClr val="A50021"/>
                </a:solidFill>
              </a:rPr>
              <a:t>C</a:t>
            </a:r>
            <a:r>
              <a:rPr lang="en-US" altLang="zh-CN" sz="2800" b="1" baseline="-25000">
                <a:solidFill>
                  <a:srgbClr val="A50021"/>
                </a:solidFill>
              </a:rPr>
              <a:t>D</a:t>
            </a:r>
            <a:endParaRPr lang="en-US" altLang="zh-CN" sz="2800" b="1">
              <a:solidFill>
                <a:srgbClr val="A50021"/>
              </a:solidFill>
            </a:endParaRPr>
          </a:p>
        </p:txBody>
      </p:sp>
      <p:sp>
        <p:nvSpPr>
          <p:cNvPr id="133125" name="Text Box 5"/>
          <p:cNvSpPr txBox="1">
            <a:spLocks noChangeArrowheads="1"/>
          </p:cNvSpPr>
          <p:nvPr/>
        </p:nvSpPr>
        <p:spPr bwMode="auto">
          <a:xfrm>
            <a:off x="5661025" y="5419725"/>
            <a:ext cx="2328863" cy="457200"/>
          </a:xfrm>
          <a:prstGeom prst="rect">
            <a:avLst/>
          </a:prstGeom>
          <a:noFill/>
          <a:ln w="9525">
            <a:noFill/>
            <a:miter lim="800000"/>
            <a:headEnd/>
            <a:tailEnd/>
          </a:ln>
          <a:effectLst/>
        </p:spPr>
        <p:txBody>
          <a:bodyPr wrap="none" anchor="ctr">
            <a:spAutoFit/>
          </a:bodyPr>
          <a:lstStyle/>
          <a:p>
            <a:r>
              <a:rPr lang="zh-CN" altLang="en-US" b="1">
                <a:solidFill>
                  <a:srgbClr val="FF0066"/>
                </a:solidFill>
                <a:latin typeface="宋体" pitchFamily="2" charset="-122"/>
              </a:rPr>
              <a:t>扩散电容示意图</a:t>
            </a:r>
            <a:endParaRPr lang="zh-CN" altLang="en-US" sz="2000"/>
          </a:p>
        </p:txBody>
      </p:sp>
      <p:pic>
        <p:nvPicPr>
          <p:cNvPr id="133126" name="Picture 6" descr="未标题-2 拷贝"/>
          <p:cNvPicPr>
            <a:picLocks noChangeAspect="1" noChangeArrowheads="1"/>
          </p:cNvPicPr>
          <p:nvPr/>
        </p:nvPicPr>
        <p:blipFill>
          <a:blip r:embed="rId3"/>
          <a:srcRect/>
          <a:stretch>
            <a:fillRect/>
          </a:stretch>
        </p:blipFill>
        <p:spPr bwMode="auto">
          <a:xfrm>
            <a:off x="4500563" y="908050"/>
            <a:ext cx="4392612" cy="4440238"/>
          </a:xfrm>
          <a:prstGeom prst="rect">
            <a:avLst/>
          </a:prstGeom>
          <a:noFill/>
        </p:spPr>
      </p:pic>
      <p:sp>
        <p:nvSpPr>
          <p:cNvPr id="133127" name="Rectangle 7"/>
          <p:cNvSpPr>
            <a:spLocks noChangeArrowheads="1"/>
          </p:cNvSpPr>
          <p:nvPr/>
        </p:nvSpPr>
        <p:spPr bwMode="auto">
          <a:xfrm>
            <a:off x="250825" y="1557338"/>
            <a:ext cx="4176713" cy="4457700"/>
          </a:xfrm>
          <a:prstGeom prst="rect">
            <a:avLst/>
          </a:prstGeom>
          <a:noFill/>
          <a:ln w="9525">
            <a:noFill/>
            <a:miter lim="800000"/>
            <a:headEnd/>
            <a:tailEnd/>
          </a:ln>
          <a:effectLst/>
        </p:spPr>
        <p:txBody>
          <a:bodyPr anchor="ctr">
            <a:spAutoFit/>
          </a:bodyPr>
          <a:lstStyle/>
          <a:p>
            <a:pPr indent="269875" algn="l">
              <a:lnSpc>
                <a:spcPct val="130000"/>
              </a:lnSpc>
            </a:pPr>
            <a:r>
              <a:rPr lang="en-US" altLang="zh-CN" sz="2000" b="1"/>
              <a:t>   </a:t>
            </a:r>
            <a:r>
              <a:rPr lang="zh-CN" altLang="en-US" sz="2000" b="1"/>
              <a:t>当</a:t>
            </a:r>
            <a:r>
              <a:rPr lang="en-US" altLang="zh-CN" sz="2000" b="1"/>
              <a:t>PN</a:t>
            </a:r>
            <a:r>
              <a:rPr lang="zh-CN" altLang="en-US" sz="2000" b="1"/>
              <a:t>结处于正向偏置时，扩散运动使多数载流子穿过</a:t>
            </a:r>
            <a:r>
              <a:rPr lang="en-US" altLang="zh-CN" sz="2000" b="1"/>
              <a:t>PN</a:t>
            </a:r>
            <a:r>
              <a:rPr lang="zh-CN" altLang="en-US" sz="2000" b="1"/>
              <a:t>结，在对方区域</a:t>
            </a:r>
            <a:r>
              <a:rPr lang="en-US" altLang="zh-CN" sz="2000" b="1"/>
              <a:t>PN</a:t>
            </a:r>
            <a:r>
              <a:rPr lang="zh-CN" altLang="en-US" sz="2000" b="1"/>
              <a:t>结附近有高于正常情况时的电荷累积。存储电荷量的大小，取决于</a:t>
            </a:r>
            <a:r>
              <a:rPr lang="en-US" altLang="zh-CN" sz="2000" b="1"/>
              <a:t>PN</a:t>
            </a:r>
            <a:r>
              <a:rPr lang="zh-CN" altLang="en-US" sz="2000" b="1"/>
              <a:t>结上所加正向电压值的大小。离结越远，由于空穴与电子的复合，浓度将随之减小。</a:t>
            </a:r>
          </a:p>
          <a:p>
            <a:pPr indent="269875" algn="l">
              <a:lnSpc>
                <a:spcPct val="130000"/>
              </a:lnSpc>
            </a:pPr>
            <a:r>
              <a:rPr lang="zh-CN" altLang="en-US" sz="2000" b="1"/>
              <a:t>    若外加正向电压有一增量</a:t>
            </a:r>
            <a:r>
              <a:rPr lang="zh-CN" altLang="en-US" sz="2000" b="1">
                <a:sym typeface="Symbol" pitchFamily="18" charset="2"/>
              </a:rPr>
              <a:t></a:t>
            </a:r>
            <a:r>
              <a:rPr lang="en-US" altLang="zh-CN" sz="2000" b="1" i="1"/>
              <a:t>V</a:t>
            </a:r>
            <a:r>
              <a:rPr lang="zh-CN" altLang="en-US" sz="2000" b="1">
                <a:sym typeface="Symbol" pitchFamily="18" charset="2"/>
              </a:rPr>
              <a:t>，则相应的空穴（电子）扩散运动在结的附近产生一电荷增量</a:t>
            </a:r>
            <a:r>
              <a:rPr lang="en-US" altLang="zh-CN" sz="2000" b="1" i="1"/>
              <a:t>Q</a:t>
            </a:r>
            <a:r>
              <a:rPr lang="zh-CN" altLang="en-US" sz="2000" b="1">
                <a:sym typeface="Symbol" pitchFamily="18" charset="2"/>
              </a:rPr>
              <a:t>，二者之比</a:t>
            </a:r>
            <a:r>
              <a:rPr lang="en-US" altLang="zh-CN" sz="2000" b="1" i="1"/>
              <a:t>Q</a:t>
            </a:r>
            <a:r>
              <a:rPr lang="en-US" altLang="zh-CN" sz="2000" b="1">
                <a:sym typeface="Symbol" pitchFamily="18" charset="2"/>
              </a:rPr>
              <a:t>/</a:t>
            </a:r>
            <a:r>
              <a:rPr lang="en-US" altLang="zh-CN" sz="2000" b="1" i="1"/>
              <a:t>V</a:t>
            </a:r>
            <a:r>
              <a:rPr lang="zh-CN" altLang="en-US" sz="2000" b="1">
                <a:sym typeface="Symbol" pitchFamily="18" charset="2"/>
              </a:rPr>
              <a:t>为扩散电容</a:t>
            </a:r>
            <a:r>
              <a:rPr lang="en-US" altLang="zh-CN" sz="2000" b="1" i="1">
                <a:sym typeface="Symbol" pitchFamily="18" charset="2"/>
              </a:rPr>
              <a:t>C</a:t>
            </a:r>
            <a:r>
              <a:rPr lang="en-US" altLang="zh-CN" sz="2000" b="1" baseline="-25000">
                <a:sym typeface="Symbol" pitchFamily="18" charset="2"/>
              </a:rPr>
              <a:t>D</a:t>
            </a:r>
            <a:r>
              <a:rPr lang="zh-CN" altLang="en-US" sz="2000" b="1">
                <a:sym typeface="Symbol" pitchFamily="18" charset="2"/>
              </a:rPr>
              <a:t>。</a:t>
            </a:r>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Line 2"/>
          <p:cNvSpPr>
            <a:spLocks noChangeShapeType="1"/>
          </p:cNvSpPr>
          <p:nvPr/>
        </p:nvSpPr>
        <p:spPr bwMode="auto">
          <a:xfrm>
            <a:off x="533400" y="762000"/>
            <a:ext cx="4800600"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sp>
        <p:nvSpPr>
          <p:cNvPr id="134147" name="Rectangle 3">
            <a:hlinkClick r:id="rId3" action="ppaction://hlinksldjump"/>
          </p:cNvPr>
          <p:cNvSpPr>
            <a:spLocks noChangeArrowheads="1"/>
          </p:cNvSpPr>
          <p:nvPr/>
        </p:nvSpPr>
        <p:spPr bwMode="auto">
          <a:xfrm>
            <a:off x="533400" y="106363"/>
            <a:ext cx="6248400" cy="579437"/>
          </a:xfrm>
          <a:prstGeom prst="rect">
            <a:avLst/>
          </a:prstGeom>
          <a:noFill/>
          <a:ln w="9525">
            <a:noFill/>
            <a:miter lim="800000"/>
            <a:headEnd/>
            <a:tailEnd/>
          </a:ln>
        </p:spPr>
        <p:txBody>
          <a:bodyPr>
            <a:spAutoFit/>
          </a:bodyPr>
          <a:lstStyle/>
          <a:p>
            <a:pPr algn="l"/>
            <a:r>
              <a:rPr lang="en-US" altLang="zh-CN" sz="3200" b="1">
                <a:solidFill>
                  <a:srgbClr val="000066"/>
                </a:solidFill>
                <a:ea typeface="黑体" pitchFamily="2" charset="-122"/>
              </a:rPr>
              <a:t> 3.2.5  PN</a:t>
            </a:r>
            <a:r>
              <a:rPr lang="zh-CN" altLang="en-US" sz="3200" b="1">
                <a:solidFill>
                  <a:srgbClr val="000066"/>
                </a:solidFill>
                <a:ea typeface="黑体" pitchFamily="2" charset="-122"/>
              </a:rPr>
              <a:t>结的电容效应</a:t>
            </a:r>
          </a:p>
        </p:txBody>
      </p:sp>
      <p:sp>
        <p:nvSpPr>
          <p:cNvPr id="134148" name="Text Box 4"/>
          <p:cNvSpPr txBox="1">
            <a:spLocks noChangeArrowheads="1"/>
          </p:cNvSpPr>
          <p:nvPr/>
        </p:nvSpPr>
        <p:spPr bwMode="auto">
          <a:xfrm>
            <a:off x="457200" y="1004888"/>
            <a:ext cx="3352800" cy="519112"/>
          </a:xfrm>
          <a:prstGeom prst="rect">
            <a:avLst/>
          </a:prstGeom>
          <a:noFill/>
          <a:ln w="9525">
            <a:noFill/>
            <a:miter lim="800000"/>
            <a:headEnd/>
            <a:tailEnd/>
          </a:ln>
          <a:effectLst/>
        </p:spPr>
        <p:txBody>
          <a:bodyPr anchor="ctr">
            <a:spAutoFit/>
          </a:bodyPr>
          <a:lstStyle/>
          <a:p>
            <a:pPr algn="l"/>
            <a:r>
              <a:rPr lang="en-US" altLang="zh-CN" sz="2800" b="1">
                <a:latin typeface="楷体_GB2312" pitchFamily="49" charset="-122"/>
              </a:rPr>
              <a:t> </a:t>
            </a:r>
            <a:r>
              <a:rPr lang="en-US" altLang="zh-CN" sz="2800" b="1">
                <a:solidFill>
                  <a:srgbClr val="A50021"/>
                </a:solidFill>
                <a:latin typeface="楷体_GB2312" pitchFamily="49" charset="-122"/>
              </a:rPr>
              <a:t>(2) </a:t>
            </a:r>
            <a:r>
              <a:rPr lang="zh-CN" altLang="en-US" sz="2800" b="1">
                <a:solidFill>
                  <a:srgbClr val="A50021"/>
                </a:solidFill>
                <a:latin typeface="楷体_GB2312" pitchFamily="49" charset="-122"/>
              </a:rPr>
              <a:t>势垒电容</a:t>
            </a:r>
            <a:r>
              <a:rPr lang="en-US" altLang="zh-CN" sz="2800" b="1" i="1">
                <a:solidFill>
                  <a:srgbClr val="A50021"/>
                </a:solidFill>
                <a:latin typeface="楷体_GB2312" pitchFamily="49" charset="-122"/>
              </a:rPr>
              <a:t>C</a:t>
            </a:r>
            <a:r>
              <a:rPr lang="en-US" altLang="zh-CN" sz="2800" b="1" baseline="-25000">
                <a:solidFill>
                  <a:srgbClr val="A50021"/>
                </a:solidFill>
                <a:latin typeface="楷体_GB2312" pitchFamily="49" charset="-122"/>
              </a:rPr>
              <a:t>B</a:t>
            </a:r>
            <a:endParaRPr lang="en-US" altLang="zh-CN" sz="2800" b="1">
              <a:solidFill>
                <a:srgbClr val="0000FF"/>
              </a:solidFill>
              <a:latin typeface="楷体_GB2312" pitchFamily="49" charset="-122"/>
            </a:endParaRPr>
          </a:p>
        </p:txBody>
      </p:sp>
      <p:sp>
        <p:nvSpPr>
          <p:cNvPr id="134149" name="Text Box 5"/>
          <p:cNvSpPr txBox="1">
            <a:spLocks noChangeArrowheads="1"/>
          </p:cNvSpPr>
          <p:nvPr/>
        </p:nvSpPr>
        <p:spPr bwMode="auto">
          <a:xfrm>
            <a:off x="6897688" y="6307138"/>
            <a:ext cx="762000" cy="457200"/>
          </a:xfrm>
          <a:prstGeom prst="rect">
            <a:avLst/>
          </a:prstGeom>
          <a:noFill/>
          <a:ln w="9525">
            <a:noFill/>
            <a:miter lim="800000"/>
            <a:headEnd/>
            <a:tailEnd/>
          </a:ln>
          <a:effectLst/>
        </p:spPr>
        <p:txBody>
          <a:bodyPr>
            <a:spAutoFit/>
          </a:bodyPr>
          <a:lstStyle/>
          <a:p>
            <a:pPr algn="l">
              <a:spcBef>
                <a:spcPct val="50000"/>
              </a:spcBef>
            </a:pPr>
            <a:r>
              <a:rPr lang="en-US" altLang="zh-CN" b="1">
                <a:solidFill>
                  <a:srgbClr val="FF0000"/>
                </a:solidFill>
                <a:ea typeface="宋体" pitchFamily="2" charset="-122"/>
              </a:rPr>
              <a:t>end</a:t>
            </a:r>
          </a:p>
        </p:txBody>
      </p:sp>
      <p:graphicFrame>
        <p:nvGraphicFramePr>
          <p:cNvPr id="134150" name="Object 6"/>
          <p:cNvGraphicFramePr>
            <a:graphicFrameLocks noChangeAspect="1"/>
          </p:cNvGraphicFramePr>
          <p:nvPr/>
        </p:nvGraphicFramePr>
        <p:xfrm>
          <a:off x="4500563" y="1268413"/>
          <a:ext cx="4133850" cy="4752975"/>
        </p:xfrm>
        <a:graphic>
          <a:graphicData uri="http://schemas.openxmlformats.org/presentationml/2006/ole">
            <mc:AlternateContent xmlns:mc="http://schemas.openxmlformats.org/markup-compatibility/2006">
              <mc:Choice xmlns:v="urn:schemas-microsoft-com:vml" Requires="v">
                <p:oleObj spid="_x0000_s134152" name="Image" r:id="rId4" imgW="2170088" imgH="2269048" progId="">
                  <p:embed/>
                </p:oleObj>
              </mc:Choice>
              <mc:Fallback>
                <p:oleObj name="Image" r:id="rId4" imgW="2170088" imgH="2269048" progId="">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0563" y="1268413"/>
                        <a:ext cx="41338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4151" name="Rectangle 7"/>
          <p:cNvSpPr>
            <a:spLocks noChangeArrowheads="1"/>
          </p:cNvSpPr>
          <p:nvPr/>
        </p:nvSpPr>
        <p:spPr bwMode="auto">
          <a:xfrm>
            <a:off x="250825" y="1895475"/>
            <a:ext cx="4176713" cy="4060825"/>
          </a:xfrm>
          <a:prstGeom prst="rect">
            <a:avLst/>
          </a:prstGeom>
          <a:noFill/>
          <a:ln w="9525">
            <a:noFill/>
            <a:miter lim="800000"/>
            <a:headEnd/>
            <a:tailEnd/>
          </a:ln>
          <a:effectLst/>
        </p:spPr>
        <p:txBody>
          <a:bodyPr anchor="ctr">
            <a:spAutoFit/>
          </a:bodyPr>
          <a:lstStyle/>
          <a:p>
            <a:pPr indent="269875" algn="l">
              <a:lnSpc>
                <a:spcPct val="130000"/>
              </a:lnSpc>
            </a:pPr>
            <a:r>
              <a:rPr lang="en-US" altLang="zh-CN" sz="2000" b="1"/>
              <a:t>    </a:t>
            </a:r>
            <a:r>
              <a:rPr lang="zh-CN" altLang="en-US" sz="2000" b="1"/>
              <a:t>当</a:t>
            </a:r>
            <a:r>
              <a:rPr lang="en-US" altLang="zh-CN" sz="2000" b="1"/>
              <a:t>PN</a:t>
            </a:r>
            <a:r>
              <a:rPr lang="zh-CN" altLang="en-US" sz="2000" b="1"/>
              <a:t>结处于反向偏置时，电场使多数载流子离开</a:t>
            </a:r>
            <a:r>
              <a:rPr lang="en-US" altLang="zh-CN" sz="2000" b="1"/>
              <a:t>PN</a:t>
            </a:r>
            <a:r>
              <a:rPr lang="zh-CN" altLang="en-US" sz="2000" b="1"/>
              <a:t>结，</a:t>
            </a:r>
            <a:r>
              <a:rPr lang="en-US" altLang="zh-CN" sz="2000" b="1"/>
              <a:t>PN</a:t>
            </a:r>
            <a:r>
              <a:rPr lang="zh-CN" altLang="en-US" sz="2000" b="1"/>
              <a:t>结变厚，有高于正常情况时的正负离子电荷。存储正负离子电荷量的大小，取决于</a:t>
            </a:r>
            <a:r>
              <a:rPr lang="en-US" altLang="zh-CN" sz="2000" b="1"/>
              <a:t>PN</a:t>
            </a:r>
            <a:r>
              <a:rPr lang="zh-CN" altLang="en-US" sz="2000" b="1"/>
              <a:t>结上所加反向电压值的大小。</a:t>
            </a:r>
          </a:p>
          <a:p>
            <a:pPr indent="269875" algn="l">
              <a:lnSpc>
                <a:spcPct val="130000"/>
              </a:lnSpc>
            </a:pPr>
            <a:r>
              <a:rPr lang="zh-CN" altLang="en-US" sz="2000" b="1"/>
              <a:t>    若外加反向电压有一增量</a:t>
            </a:r>
            <a:r>
              <a:rPr lang="zh-CN" altLang="en-US" sz="2000" b="1">
                <a:sym typeface="Symbol" pitchFamily="18" charset="2"/>
              </a:rPr>
              <a:t></a:t>
            </a:r>
            <a:r>
              <a:rPr lang="en-US" altLang="zh-CN" sz="2000" b="1" i="1"/>
              <a:t>V</a:t>
            </a:r>
            <a:r>
              <a:rPr lang="zh-CN" altLang="en-US" sz="2000" b="1">
                <a:sym typeface="Symbol" pitchFamily="18" charset="2"/>
              </a:rPr>
              <a:t>，则相应</a:t>
            </a:r>
            <a:r>
              <a:rPr lang="en-US" altLang="zh-CN" sz="2000" b="1"/>
              <a:t>PN</a:t>
            </a:r>
            <a:r>
              <a:rPr lang="zh-CN" altLang="en-US" sz="2000" b="1"/>
              <a:t>结</a:t>
            </a:r>
            <a:r>
              <a:rPr lang="zh-CN" altLang="en-US" sz="2000" b="1">
                <a:sym typeface="Symbol" pitchFamily="18" charset="2"/>
              </a:rPr>
              <a:t>耗尽区的正负离子产生一电荷增量</a:t>
            </a:r>
            <a:r>
              <a:rPr lang="en-US" altLang="zh-CN" sz="2000" b="1" i="1"/>
              <a:t>Q</a:t>
            </a:r>
            <a:r>
              <a:rPr lang="zh-CN" altLang="en-US" sz="2000" b="1">
                <a:sym typeface="Symbol" pitchFamily="18" charset="2"/>
              </a:rPr>
              <a:t>，二者之比</a:t>
            </a:r>
            <a:r>
              <a:rPr lang="en-US" altLang="zh-CN" sz="2000" b="1" i="1"/>
              <a:t>Q</a:t>
            </a:r>
            <a:r>
              <a:rPr lang="en-US" altLang="zh-CN" sz="2000" b="1">
                <a:sym typeface="Symbol" pitchFamily="18" charset="2"/>
              </a:rPr>
              <a:t>/</a:t>
            </a:r>
            <a:r>
              <a:rPr lang="en-US" altLang="zh-CN" sz="2000" b="1" i="1"/>
              <a:t>V</a:t>
            </a:r>
            <a:r>
              <a:rPr lang="zh-CN" altLang="en-US" sz="2000" b="1">
                <a:sym typeface="Symbol" pitchFamily="18" charset="2"/>
              </a:rPr>
              <a:t>为势垒电容</a:t>
            </a:r>
            <a:r>
              <a:rPr lang="en-US" altLang="zh-CN" sz="2000" b="1" i="1">
                <a:sym typeface="Symbol" pitchFamily="18" charset="2"/>
              </a:rPr>
              <a:t>C</a:t>
            </a:r>
            <a:r>
              <a:rPr lang="en-US" altLang="zh-CN" sz="2000" b="1" baseline="-25000">
                <a:sym typeface="Symbol" pitchFamily="18" charset="2"/>
              </a:rPr>
              <a:t>B</a:t>
            </a:r>
            <a:r>
              <a:rPr lang="zh-CN" altLang="en-US" sz="2000" b="1">
                <a:sym typeface="Symbol" pitchFamily="18" charset="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200"/>
                                  </p:stCondLst>
                                  <p:childTnLst>
                                    <p:set>
                                      <p:cBhvr>
                                        <p:cTn id="6" dur="1" fill="hold">
                                          <p:stCondLst>
                                            <p:cond delay="0"/>
                                          </p:stCondLst>
                                        </p:cTn>
                                        <p:tgtEl>
                                          <p:spTgt spid="134149"/>
                                        </p:tgtEl>
                                        <p:attrNameLst>
                                          <p:attrName>style.visibility</p:attrName>
                                        </p:attrNameLst>
                                      </p:cBhvr>
                                      <p:to>
                                        <p:strVal val="visible"/>
                                      </p:to>
                                    </p:set>
                                    <p:anim calcmode="lin" valueType="num">
                                      <p:cBhvr additive="base">
                                        <p:cTn id="7" dur="500" fill="hold"/>
                                        <p:tgtEl>
                                          <p:spTgt spid="134149"/>
                                        </p:tgtEl>
                                        <p:attrNameLst>
                                          <p:attrName>ppt_x</p:attrName>
                                        </p:attrNameLst>
                                      </p:cBhvr>
                                      <p:tavLst>
                                        <p:tav tm="0">
                                          <p:val>
                                            <p:strVal val="#ppt_x"/>
                                          </p:val>
                                        </p:tav>
                                        <p:tav tm="100000">
                                          <p:val>
                                            <p:strVal val="#ppt_x"/>
                                          </p:val>
                                        </p:tav>
                                      </p:tavLst>
                                    </p:anim>
                                    <p:anim calcmode="lin" valueType="num">
                                      <p:cBhvr additive="base">
                                        <p:cTn id="8" dur="500" fill="hold"/>
                                        <p:tgtEl>
                                          <p:spTgt spid="1341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9"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539750" y="836613"/>
            <a:ext cx="2663825" cy="1143000"/>
          </a:xfrm>
        </p:spPr>
        <p:txBody>
          <a:bodyPr/>
          <a:lstStyle/>
          <a:p>
            <a:pPr algn="l"/>
            <a:r>
              <a:rPr lang="zh-CN" altLang="en-US" sz="3600">
                <a:latin typeface="华文行楷" pitchFamily="2" charset="-122"/>
                <a:ea typeface="华文行楷" pitchFamily="2" charset="-122"/>
              </a:rPr>
              <a:t>问题</a:t>
            </a:r>
          </a:p>
        </p:txBody>
      </p:sp>
      <p:sp>
        <p:nvSpPr>
          <p:cNvPr id="168963" name="Rectangle 3"/>
          <p:cNvSpPr>
            <a:spLocks noGrp="1" noChangeArrowheads="1"/>
          </p:cNvSpPr>
          <p:nvPr>
            <p:ph type="body" idx="1"/>
          </p:nvPr>
        </p:nvSpPr>
        <p:spPr>
          <a:xfrm>
            <a:off x="968375" y="2465388"/>
            <a:ext cx="7489825" cy="3630612"/>
          </a:xfrm>
          <a:noFill/>
          <a:ln/>
        </p:spPr>
        <p:txBody>
          <a:bodyPr/>
          <a:lstStyle/>
          <a:p>
            <a:r>
              <a:rPr lang="zh-CN" altLang="en-US" sz="2400" b="1"/>
              <a:t>为什么将自然界导电性能中等的半导体材料制成本征半导体，导电性能极差，又将其掺杂，改善导电性能？</a:t>
            </a:r>
          </a:p>
          <a:p>
            <a:r>
              <a:rPr lang="zh-CN" altLang="en-US" sz="2400" b="1"/>
              <a:t>为什么半导体器件的温度稳定性差？是多子还是少子是影响温度稳定性的主要因素？</a:t>
            </a:r>
          </a:p>
          <a:p>
            <a:r>
              <a:rPr lang="zh-CN" altLang="en-US" sz="2400" b="1"/>
              <a:t>为什么半导体器件有最高工作频率？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0" fill="hold">
                                          <p:stCondLst>
                                            <p:cond delay="0"/>
                                          </p:stCondLst>
                                        </p:cTn>
                                        <p:tgtEl>
                                          <p:spTgt spid="168962"/>
                                        </p:tgtEl>
                                        <p:attrNameLst>
                                          <p:attrName>style.visibility</p:attrName>
                                        </p:attrNameLst>
                                      </p:cBhvr>
                                      <p:to>
                                        <p:strVal val="visible"/>
                                      </p:to>
                                    </p:set>
                                    <p:anim calcmode="lin" valueType="num">
                                      <p:cBhvr>
                                        <p:cTn id="7" dur="500" fill="hold"/>
                                        <p:tgtEl>
                                          <p:spTgt spid="168962"/>
                                        </p:tgtEl>
                                        <p:attrNameLst>
                                          <p:attrName>ppt_w</p:attrName>
                                        </p:attrNameLst>
                                      </p:cBhvr>
                                      <p:tavLst>
                                        <p:tav tm="0">
                                          <p:val>
                                            <p:fltVal val="0"/>
                                          </p:val>
                                        </p:tav>
                                        <p:tav tm="100000">
                                          <p:val>
                                            <p:strVal val="#ppt_w"/>
                                          </p:val>
                                        </p:tav>
                                      </p:tavLst>
                                    </p:anim>
                                    <p:anim calcmode="lin" valueType="num">
                                      <p:cBhvr>
                                        <p:cTn id="8" dur="500" fill="hold"/>
                                        <p:tgtEl>
                                          <p:spTgt spid="168962"/>
                                        </p:tgtEl>
                                        <p:attrNameLst>
                                          <p:attrName>ppt_h</p:attrName>
                                        </p:attrNameLst>
                                      </p:cBhvr>
                                      <p:tavLst>
                                        <p:tav tm="0">
                                          <p:val>
                                            <p:fltVal val="0"/>
                                          </p:val>
                                        </p:tav>
                                        <p:tav tm="100000">
                                          <p:val>
                                            <p:strVal val="#ppt_h"/>
                                          </p:val>
                                        </p:tav>
                                      </p:tavLst>
                                    </p:anim>
                                    <p:anim calcmode="lin" valueType="num">
                                      <p:cBhvr>
                                        <p:cTn id="9" dur="500" fill="hold"/>
                                        <p:tgtEl>
                                          <p:spTgt spid="168962"/>
                                        </p:tgtEl>
                                        <p:attrNameLst>
                                          <p:attrName>style.rotation</p:attrName>
                                        </p:attrNameLst>
                                      </p:cBhvr>
                                      <p:tavLst>
                                        <p:tav tm="0">
                                          <p:val>
                                            <p:fltVal val="360"/>
                                          </p:val>
                                        </p:tav>
                                        <p:tav tm="100000">
                                          <p:val>
                                            <p:fltVal val="0"/>
                                          </p:val>
                                        </p:tav>
                                      </p:tavLst>
                                    </p:anim>
                                    <p:animEffect transition="in" filter="fade">
                                      <p:cBhvr>
                                        <p:cTn id="10" dur="500"/>
                                        <p:tgtEl>
                                          <p:spTgt spid="168962"/>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childTnLst>
                                    <p:set>
                                      <p:cBhvr>
                                        <p:cTn id="14" dur="0" fill="hold">
                                          <p:stCondLst>
                                            <p:cond delay="0"/>
                                          </p:stCondLst>
                                        </p:cTn>
                                        <p:tgtEl>
                                          <p:spTgt spid="168963">
                                            <p:txEl>
                                              <p:pRg st="0" end="0"/>
                                            </p:txEl>
                                          </p:spTgt>
                                        </p:tgtEl>
                                        <p:attrNameLst>
                                          <p:attrName>style.visibility</p:attrName>
                                        </p:attrNameLst>
                                      </p:cBhvr>
                                      <p:to>
                                        <p:strVal val="visible"/>
                                      </p:to>
                                    </p:set>
                                    <p:anim calcmode="lin" valueType="num">
                                      <p:cBhvr>
                                        <p:cTn id="15" dur="500" fill="hold"/>
                                        <p:tgtEl>
                                          <p:spTgt spid="168963">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168963">
                                            <p:txEl>
                                              <p:pRg st="0" end="0"/>
                                            </p:txEl>
                                          </p:spTgt>
                                        </p:tgtEl>
                                        <p:attrNameLst>
                                          <p:attrName>ppt_h</p:attrName>
                                        </p:attrNameLst>
                                      </p:cBhvr>
                                      <p:tavLst>
                                        <p:tav tm="0">
                                          <p:val>
                                            <p:fltVal val="0"/>
                                          </p:val>
                                        </p:tav>
                                        <p:tav tm="100000">
                                          <p:val>
                                            <p:strVal val="#ppt_h"/>
                                          </p:val>
                                        </p:tav>
                                      </p:tavLst>
                                    </p:anim>
                                    <p:anim calcmode="lin" valueType="num">
                                      <p:cBhvr>
                                        <p:cTn id="17" dur="500" fill="hold"/>
                                        <p:tgtEl>
                                          <p:spTgt spid="168963">
                                            <p:txEl>
                                              <p:pRg st="0" end="0"/>
                                            </p:txEl>
                                          </p:spTgt>
                                        </p:tgtEl>
                                        <p:attrNameLst>
                                          <p:attrName>style.rotation</p:attrName>
                                        </p:attrNameLst>
                                      </p:cBhvr>
                                      <p:tavLst>
                                        <p:tav tm="0">
                                          <p:val>
                                            <p:fltVal val="360"/>
                                          </p:val>
                                        </p:tav>
                                        <p:tav tm="100000">
                                          <p:val>
                                            <p:fltVal val="0"/>
                                          </p:val>
                                        </p:tav>
                                      </p:tavLst>
                                    </p:anim>
                                    <p:animEffect transition="in" filter="fade">
                                      <p:cBhvr>
                                        <p:cTn id="18" dur="500"/>
                                        <p:tgtEl>
                                          <p:spTgt spid="16896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grpId="0" nodeType="clickEffect">
                                  <p:stCondLst>
                                    <p:cond delay="0"/>
                                  </p:stCondLst>
                                  <p:childTnLst>
                                    <p:set>
                                      <p:cBhvr>
                                        <p:cTn id="22" dur="0" fill="hold">
                                          <p:stCondLst>
                                            <p:cond delay="0"/>
                                          </p:stCondLst>
                                        </p:cTn>
                                        <p:tgtEl>
                                          <p:spTgt spid="168963">
                                            <p:txEl>
                                              <p:pRg st="1" end="1"/>
                                            </p:txEl>
                                          </p:spTgt>
                                        </p:tgtEl>
                                        <p:attrNameLst>
                                          <p:attrName>style.visibility</p:attrName>
                                        </p:attrNameLst>
                                      </p:cBhvr>
                                      <p:to>
                                        <p:strVal val="visible"/>
                                      </p:to>
                                    </p:set>
                                    <p:anim calcmode="lin" valueType="num">
                                      <p:cBhvr>
                                        <p:cTn id="23" dur="500" fill="hold"/>
                                        <p:tgtEl>
                                          <p:spTgt spid="168963">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168963">
                                            <p:txEl>
                                              <p:pRg st="1" end="1"/>
                                            </p:txEl>
                                          </p:spTgt>
                                        </p:tgtEl>
                                        <p:attrNameLst>
                                          <p:attrName>ppt_h</p:attrName>
                                        </p:attrNameLst>
                                      </p:cBhvr>
                                      <p:tavLst>
                                        <p:tav tm="0">
                                          <p:val>
                                            <p:fltVal val="0"/>
                                          </p:val>
                                        </p:tav>
                                        <p:tav tm="100000">
                                          <p:val>
                                            <p:strVal val="#ppt_h"/>
                                          </p:val>
                                        </p:tav>
                                      </p:tavLst>
                                    </p:anim>
                                    <p:anim calcmode="lin" valueType="num">
                                      <p:cBhvr>
                                        <p:cTn id="25" dur="500" fill="hold"/>
                                        <p:tgtEl>
                                          <p:spTgt spid="168963">
                                            <p:txEl>
                                              <p:pRg st="1" end="1"/>
                                            </p:txEl>
                                          </p:spTgt>
                                        </p:tgtEl>
                                        <p:attrNameLst>
                                          <p:attrName>style.rotation</p:attrName>
                                        </p:attrNameLst>
                                      </p:cBhvr>
                                      <p:tavLst>
                                        <p:tav tm="0">
                                          <p:val>
                                            <p:fltVal val="360"/>
                                          </p:val>
                                        </p:tav>
                                        <p:tav tm="100000">
                                          <p:val>
                                            <p:fltVal val="0"/>
                                          </p:val>
                                        </p:tav>
                                      </p:tavLst>
                                    </p:anim>
                                    <p:animEffect transition="in" filter="fade">
                                      <p:cBhvr>
                                        <p:cTn id="26" dur="500"/>
                                        <p:tgtEl>
                                          <p:spTgt spid="16896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9" presetClass="entr" presetSubtype="0" decel="100000" fill="hold" grpId="0" nodeType="clickEffect">
                                  <p:stCondLst>
                                    <p:cond delay="0"/>
                                  </p:stCondLst>
                                  <p:childTnLst>
                                    <p:set>
                                      <p:cBhvr>
                                        <p:cTn id="30" dur="0" fill="hold">
                                          <p:stCondLst>
                                            <p:cond delay="0"/>
                                          </p:stCondLst>
                                        </p:cTn>
                                        <p:tgtEl>
                                          <p:spTgt spid="168963">
                                            <p:txEl>
                                              <p:pRg st="2" end="2"/>
                                            </p:txEl>
                                          </p:spTgt>
                                        </p:tgtEl>
                                        <p:attrNameLst>
                                          <p:attrName>style.visibility</p:attrName>
                                        </p:attrNameLst>
                                      </p:cBhvr>
                                      <p:to>
                                        <p:strVal val="visible"/>
                                      </p:to>
                                    </p:set>
                                    <p:anim calcmode="lin" valueType="num">
                                      <p:cBhvr>
                                        <p:cTn id="31" dur="500" fill="hold"/>
                                        <p:tgtEl>
                                          <p:spTgt spid="168963">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168963">
                                            <p:txEl>
                                              <p:pRg st="2" end="2"/>
                                            </p:txEl>
                                          </p:spTgt>
                                        </p:tgtEl>
                                        <p:attrNameLst>
                                          <p:attrName>ppt_h</p:attrName>
                                        </p:attrNameLst>
                                      </p:cBhvr>
                                      <p:tavLst>
                                        <p:tav tm="0">
                                          <p:val>
                                            <p:fltVal val="0"/>
                                          </p:val>
                                        </p:tav>
                                        <p:tav tm="100000">
                                          <p:val>
                                            <p:strVal val="#ppt_h"/>
                                          </p:val>
                                        </p:tav>
                                      </p:tavLst>
                                    </p:anim>
                                    <p:anim calcmode="lin" valueType="num">
                                      <p:cBhvr>
                                        <p:cTn id="33" dur="500" fill="hold"/>
                                        <p:tgtEl>
                                          <p:spTgt spid="168963">
                                            <p:txEl>
                                              <p:pRg st="2" end="2"/>
                                            </p:txEl>
                                          </p:spTgt>
                                        </p:tgtEl>
                                        <p:attrNameLst>
                                          <p:attrName>style.rotation</p:attrName>
                                        </p:attrNameLst>
                                      </p:cBhvr>
                                      <p:tavLst>
                                        <p:tav tm="0">
                                          <p:val>
                                            <p:fltVal val="360"/>
                                          </p:val>
                                        </p:tav>
                                        <p:tav tm="100000">
                                          <p:val>
                                            <p:fltVal val="0"/>
                                          </p:val>
                                        </p:tav>
                                      </p:tavLst>
                                    </p:anim>
                                    <p:animEffect transition="in" filter="fade">
                                      <p:cBhvr>
                                        <p:cTn id="34" dur="500"/>
                                        <p:tgtEl>
                                          <p:spTgt spid="1689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2" grpId="0"/>
      <p:bldP spid="16896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ChangeArrowheads="1"/>
          </p:cNvSpPr>
          <p:nvPr/>
        </p:nvSpPr>
        <p:spPr bwMode="auto">
          <a:xfrm>
            <a:off x="1066800" y="990600"/>
            <a:ext cx="6705600" cy="695325"/>
          </a:xfrm>
          <a:prstGeom prst="rect">
            <a:avLst/>
          </a:prstGeom>
          <a:noFill/>
          <a:ln w="9525">
            <a:noFill/>
            <a:miter lim="800000"/>
            <a:headEnd/>
            <a:tailEnd/>
          </a:ln>
          <a:effectLst/>
        </p:spPr>
        <p:txBody>
          <a:bodyPr lIns="92075" tIns="46038" rIns="92075" bIns="46038" anchor="ctr">
            <a:spAutoFit/>
          </a:bodyPr>
          <a:lstStyle/>
          <a:p>
            <a:pPr>
              <a:lnSpc>
                <a:spcPct val="90000"/>
              </a:lnSpc>
            </a:pPr>
            <a:r>
              <a:rPr lang="en-US" altLang="zh-CN" sz="4400" b="1">
                <a:solidFill>
                  <a:srgbClr val="FF0000"/>
                </a:solidFill>
                <a:ea typeface="黑体" pitchFamily="2" charset="-122"/>
              </a:rPr>
              <a:t>3.3  </a:t>
            </a:r>
            <a:r>
              <a:rPr lang="zh-CN" altLang="en-US" sz="4400" b="1">
                <a:solidFill>
                  <a:srgbClr val="FF0000"/>
                </a:solidFill>
                <a:ea typeface="黑体" pitchFamily="2" charset="-122"/>
              </a:rPr>
              <a:t>二极管</a:t>
            </a:r>
            <a:endParaRPr lang="zh-CN" altLang="en-US" sz="6000" b="1">
              <a:solidFill>
                <a:srgbClr val="FF0000"/>
              </a:solidFill>
              <a:ea typeface="黑体" pitchFamily="2" charset="-122"/>
            </a:endParaRPr>
          </a:p>
        </p:txBody>
      </p:sp>
      <p:sp>
        <p:nvSpPr>
          <p:cNvPr id="135171" name="Line 3"/>
          <p:cNvSpPr>
            <a:spLocks noChangeShapeType="1"/>
          </p:cNvSpPr>
          <p:nvPr/>
        </p:nvSpPr>
        <p:spPr bwMode="auto">
          <a:xfrm>
            <a:off x="1066800" y="1825625"/>
            <a:ext cx="7010400" cy="0"/>
          </a:xfrm>
          <a:prstGeom prst="line">
            <a:avLst/>
          </a:prstGeom>
          <a:noFill/>
          <a:ln w="76200" cap="sq" cmpd="tri">
            <a:solidFill>
              <a:srgbClr val="FF00FF"/>
            </a:solidFill>
            <a:round/>
            <a:headEnd type="none" w="sm" len="sm"/>
            <a:tailEnd type="none" w="sm" len="sm"/>
          </a:ln>
          <a:effectLst/>
        </p:spPr>
        <p:txBody>
          <a:bodyPr wrap="none" anchor="ctr"/>
          <a:lstStyle/>
          <a:p>
            <a:endParaRPr lang="zh-CN" altLang="en-US"/>
          </a:p>
        </p:txBody>
      </p:sp>
      <p:sp>
        <p:nvSpPr>
          <p:cNvPr id="135172" name="Rectangle 4">
            <a:hlinkClick r:id="" action="ppaction://hlinkshowjump?jump=nextslide"/>
          </p:cNvPr>
          <p:cNvSpPr>
            <a:spLocks noChangeArrowheads="1"/>
          </p:cNvSpPr>
          <p:nvPr/>
        </p:nvSpPr>
        <p:spPr bwMode="auto">
          <a:xfrm>
            <a:off x="1335088" y="2206625"/>
            <a:ext cx="6132512" cy="641350"/>
          </a:xfrm>
          <a:prstGeom prst="rect">
            <a:avLst/>
          </a:prstGeom>
          <a:noFill/>
          <a:ln w="9525">
            <a:noFill/>
            <a:miter lim="800000"/>
            <a:headEnd/>
            <a:tailEnd/>
          </a:ln>
        </p:spPr>
        <p:txBody>
          <a:bodyPr>
            <a:spAutoFit/>
          </a:bodyPr>
          <a:lstStyle/>
          <a:p>
            <a:pPr algn="l"/>
            <a:r>
              <a:rPr lang="en-US" altLang="zh-CN" sz="3600">
                <a:solidFill>
                  <a:srgbClr val="000066"/>
                </a:solidFill>
                <a:ea typeface="宋体" pitchFamily="2" charset="-122"/>
              </a:rPr>
              <a:t> </a:t>
            </a:r>
            <a:r>
              <a:rPr lang="en-US" altLang="zh-CN" sz="3600" b="1">
                <a:solidFill>
                  <a:srgbClr val="000066"/>
                </a:solidFill>
                <a:ea typeface="黑体" pitchFamily="2" charset="-122"/>
              </a:rPr>
              <a:t>3.3.1</a:t>
            </a:r>
            <a:r>
              <a:rPr lang="en-US" altLang="zh-CN" sz="3600" b="1">
                <a:solidFill>
                  <a:srgbClr val="000066"/>
                </a:solidFill>
                <a:latin typeface="黑体" pitchFamily="2" charset="-122"/>
                <a:ea typeface="黑体" pitchFamily="2" charset="-122"/>
              </a:rPr>
              <a:t> </a:t>
            </a:r>
            <a:r>
              <a:rPr lang="zh-CN" altLang="en-US" sz="3600" b="1">
                <a:solidFill>
                  <a:srgbClr val="000066"/>
                </a:solidFill>
                <a:latin typeface="黑体" pitchFamily="2" charset="-122"/>
                <a:ea typeface="黑体" pitchFamily="2" charset="-122"/>
              </a:rPr>
              <a:t>二极管的结构</a:t>
            </a:r>
            <a:endParaRPr lang="zh-CN" altLang="en-US" sz="3600">
              <a:solidFill>
                <a:srgbClr val="000066"/>
              </a:solidFill>
              <a:latin typeface="幼圆" pitchFamily="49" charset="-122"/>
              <a:ea typeface="幼圆" pitchFamily="49" charset="-122"/>
            </a:endParaRPr>
          </a:p>
        </p:txBody>
      </p:sp>
      <p:sp>
        <p:nvSpPr>
          <p:cNvPr id="135173" name="Rectangle 5">
            <a:hlinkClick r:id="rId2" action="ppaction://hlinksldjump"/>
          </p:cNvPr>
          <p:cNvSpPr>
            <a:spLocks noChangeArrowheads="1"/>
          </p:cNvSpPr>
          <p:nvPr/>
        </p:nvSpPr>
        <p:spPr bwMode="auto">
          <a:xfrm>
            <a:off x="1335088" y="3095625"/>
            <a:ext cx="6132512" cy="641350"/>
          </a:xfrm>
          <a:prstGeom prst="rect">
            <a:avLst/>
          </a:prstGeom>
          <a:noFill/>
          <a:ln w="9525">
            <a:noFill/>
            <a:miter lim="800000"/>
            <a:headEnd/>
            <a:tailEnd/>
          </a:ln>
        </p:spPr>
        <p:txBody>
          <a:bodyPr>
            <a:spAutoFit/>
          </a:bodyPr>
          <a:lstStyle/>
          <a:p>
            <a:pPr algn="l"/>
            <a:r>
              <a:rPr lang="en-US" altLang="zh-CN" sz="3600">
                <a:solidFill>
                  <a:srgbClr val="000066"/>
                </a:solidFill>
                <a:ea typeface="宋体" pitchFamily="2" charset="-122"/>
              </a:rPr>
              <a:t> </a:t>
            </a:r>
            <a:r>
              <a:rPr lang="en-US" altLang="zh-CN" sz="3600" b="1">
                <a:solidFill>
                  <a:srgbClr val="000066"/>
                </a:solidFill>
                <a:ea typeface="黑体" pitchFamily="2" charset="-122"/>
              </a:rPr>
              <a:t>3.3.2</a:t>
            </a:r>
            <a:r>
              <a:rPr lang="en-US" altLang="zh-CN" sz="3600" b="1">
                <a:solidFill>
                  <a:srgbClr val="000066"/>
                </a:solidFill>
                <a:latin typeface="黑体" pitchFamily="2" charset="-122"/>
                <a:ea typeface="黑体" pitchFamily="2" charset="-122"/>
              </a:rPr>
              <a:t> </a:t>
            </a:r>
            <a:r>
              <a:rPr lang="zh-CN" altLang="en-US" sz="3600" b="1">
                <a:solidFill>
                  <a:srgbClr val="000066"/>
                </a:solidFill>
                <a:latin typeface="黑体" pitchFamily="2" charset="-122"/>
                <a:ea typeface="黑体" pitchFamily="2" charset="-122"/>
              </a:rPr>
              <a:t>二极管的伏安特性</a:t>
            </a:r>
            <a:endParaRPr lang="zh-CN" altLang="en-US" sz="3600">
              <a:solidFill>
                <a:srgbClr val="000066"/>
              </a:solidFill>
              <a:latin typeface="幼圆" pitchFamily="49" charset="-122"/>
              <a:ea typeface="幼圆" pitchFamily="49" charset="-122"/>
            </a:endParaRPr>
          </a:p>
        </p:txBody>
      </p:sp>
      <p:sp>
        <p:nvSpPr>
          <p:cNvPr id="135174" name="Rectangle 6">
            <a:hlinkClick r:id="rId3" action="ppaction://hlinksldjump"/>
          </p:cNvPr>
          <p:cNvSpPr>
            <a:spLocks noChangeArrowheads="1"/>
          </p:cNvSpPr>
          <p:nvPr/>
        </p:nvSpPr>
        <p:spPr bwMode="auto">
          <a:xfrm>
            <a:off x="1335088" y="3984625"/>
            <a:ext cx="6132512" cy="641350"/>
          </a:xfrm>
          <a:prstGeom prst="rect">
            <a:avLst/>
          </a:prstGeom>
          <a:noFill/>
          <a:ln w="9525">
            <a:noFill/>
            <a:miter lim="800000"/>
            <a:headEnd/>
            <a:tailEnd/>
          </a:ln>
        </p:spPr>
        <p:txBody>
          <a:bodyPr>
            <a:spAutoFit/>
          </a:bodyPr>
          <a:lstStyle/>
          <a:p>
            <a:pPr algn="l"/>
            <a:r>
              <a:rPr lang="en-US" altLang="zh-CN" sz="3600">
                <a:solidFill>
                  <a:srgbClr val="000066"/>
                </a:solidFill>
                <a:ea typeface="宋体" pitchFamily="2" charset="-122"/>
              </a:rPr>
              <a:t> </a:t>
            </a:r>
            <a:r>
              <a:rPr lang="en-US" altLang="zh-CN" sz="3600" b="1">
                <a:solidFill>
                  <a:srgbClr val="000066"/>
                </a:solidFill>
                <a:ea typeface="黑体" pitchFamily="2" charset="-122"/>
              </a:rPr>
              <a:t>3.3.3</a:t>
            </a:r>
            <a:r>
              <a:rPr lang="en-US" altLang="zh-CN" sz="3600" b="1">
                <a:solidFill>
                  <a:srgbClr val="000066"/>
                </a:solidFill>
                <a:latin typeface="黑体" pitchFamily="2" charset="-122"/>
                <a:ea typeface="黑体" pitchFamily="2" charset="-122"/>
              </a:rPr>
              <a:t> </a:t>
            </a:r>
            <a:r>
              <a:rPr lang="zh-CN" altLang="en-US" sz="3600" b="1">
                <a:solidFill>
                  <a:srgbClr val="000066"/>
                </a:solidFill>
                <a:latin typeface="黑体" pitchFamily="2" charset="-122"/>
                <a:ea typeface="黑体" pitchFamily="2" charset="-122"/>
              </a:rPr>
              <a:t>二极管的主要参数</a:t>
            </a:r>
            <a:endParaRPr lang="zh-CN" altLang="en-US" sz="3600">
              <a:solidFill>
                <a:srgbClr val="000066"/>
              </a:solidFill>
              <a:latin typeface="幼圆" pitchFamily="49" charset="-122"/>
              <a:ea typeface="幼圆" pitchFamily="49" charset="-122"/>
            </a:endParaRPr>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hlinkClick r:id="rId3" action="ppaction://hlinksldjump"/>
          </p:cNvPr>
          <p:cNvSpPr>
            <a:spLocks noChangeArrowheads="1"/>
          </p:cNvSpPr>
          <p:nvPr/>
        </p:nvSpPr>
        <p:spPr bwMode="auto">
          <a:xfrm>
            <a:off x="533400" y="106363"/>
            <a:ext cx="6248400" cy="579437"/>
          </a:xfrm>
          <a:prstGeom prst="rect">
            <a:avLst/>
          </a:prstGeom>
          <a:noFill/>
          <a:ln w="9525">
            <a:noFill/>
            <a:miter lim="800000"/>
            <a:headEnd/>
            <a:tailEnd/>
          </a:ln>
        </p:spPr>
        <p:txBody>
          <a:bodyPr>
            <a:spAutoFit/>
          </a:bodyPr>
          <a:lstStyle/>
          <a:p>
            <a:pPr algn="l"/>
            <a:r>
              <a:rPr lang="en-US" altLang="zh-CN" sz="3200" b="1">
                <a:solidFill>
                  <a:srgbClr val="000066"/>
                </a:solidFill>
                <a:ea typeface="黑体" pitchFamily="2" charset="-122"/>
              </a:rPr>
              <a:t>3.3.1 </a:t>
            </a:r>
            <a:r>
              <a:rPr lang="zh-CN" altLang="en-US" sz="3200" b="1">
                <a:solidFill>
                  <a:srgbClr val="000066"/>
                </a:solidFill>
                <a:ea typeface="黑体" pitchFamily="2" charset="-122"/>
              </a:rPr>
              <a:t>二极管的结构</a:t>
            </a:r>
          </a:p>
        </p:txBody>
      </p:sp>
      <p:sp>
        <p:nvSpPr>
          <p:cNvPr id="136195" name="Rectangle 3"/>
          <p:cNvSpPr>
            <a:spLocks noChangeArrowheads="1"/>
          </p:cNvSpPr>
          <p:nvPr/>
        </p:nvSpPr>
        <p:spPr bwMode="auto">
          <a:xfrm>
            <a:off x="0" y="2505075"/>
            <a:ext cx="9144000" cy="0"/>
          </a:xfrm>
          <a:prstGeom prst="rect">
            <a:avLst/>
          </a:prstGeom>
          <a:noFill/>
          <a:ln w="9525">
            <a:noFill/>
            <a:miter lim="800000"/>
            <a:headEnd/>
            <a:tailEnd/>
          </a:ln>
          <a:effectLst/>
        </p:spPr>
        <p:txBody>
          <a:bodyPr>
            <a:spAutoFit/>
          </a:bodyPr>
          <a:lstStyle/>
          <a:p>
            <a:endParaRPr lang="zh-CN" altLang="en-US"/>
          </a:p>
        </p:txBody>
      </p:sp>
      <p:sp>
        <p:nvSpPr>
          <p:cNvPr id="136196" name="Line 4"/>
          <p:cNvSpPr>
            <a:spLocks noChangeShapeType="1"/>
          </p:cNvSpPr>
          <p:nvPr/>
        </p:nvSpPr>
        <p:spPr bwMode="auto">
          <a:xfrm>
            <a:off x="533400" y="762000"/>
            <a:ext cx="5029200"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sp>
        <p:nvSpPr>
          <p:cNvPr id="136197" name="Text Box 5"/>
          <p:cNvSpPr txBox="1">
            <a:spLocks noChangeArrowheads="1"/>
          </p:cNvSpPr>
          <p:nvPr/>
        </p:nvSpPr>
        <p:spPr bwMode="auto">
          <a:xfrm>
            <a:off x="533400" y="914400"/>
            <a:ext cx="7924800" cy="1630363"/>
          </a:xfrm>
          <a:prstGeom prst="rect">
            <a:avLst/>
          </a:prstGeom>
          <a:noFill/>
          <a:ln w="9525">
            <a:noFill/>
            <a:miter lim="800000"/>
            <a:headEnd/>
            <a:tailEnd/>
          </a:ln>
          <a:effectLst/>
        </p:spPr>
        <p:txBody>
          <a:bodyPr anchor="ctr">
            <a:spAutoFit/>
          </a:bodyPr>
          <a:lstStyle/>
          <a:p>
            <a:pPr algn="l">
              <a:lnSpc>
                <a:spcPct val="120000"/>
              </a:lnSpc>
            </a:pPr>
            <a:r>
              <a:rPr lang="en-US" altLang="zh-CN" sz="2800" b="1">
                <a:latin typeface="楷体_GB2312" pitchFamily="49" charset="-122"/>
              </a:rPr>
              <a:t>    </a:t>
            </a:r>
            <a:r>
              <a:rPr lang="zh-CN" altLang="en-US" sz="2800" b="1">
                <a:latin typeface="楷体_GB2312" pitchFamily="49" charset="-122"/>
              </a:rPr>
              <a:t>在</a:t>
            </a:r>
            <a:r>
              <a:rPr lang="en-US" altLang="zh-CN" sz="2800" b="1">
                <a:latin typeface="楷体_GB2312" pitchFamily="49" charset="-122"/>
              </a:rPr>
              <a:t>PN</a:t>
            </a:r>
            <a:r>
              <a:rPr lang="zh-CN" altLang="en-US" sz="2800" b="1">
                <a:latin typeface="楷体_GB2312" pitchFamily="49" charset="-122"/>
              </a:rPr>
              <a:t>结上加上引线和封装，就成为一个二极管。二极管按结构分有</a:t>
            </a:r>
            <a:r>
              <a:rPr lang="zh-CN" altLang="en-US" sz="2800" b="1">
                <a:solidFill>
                  <a:srgbClr val="FF0000"/>
                </a:solidFill>
                <a:latin typeface="楷体_GB2312" pitchFamily="49" charset="-122"/>
              </a:rPr>
              <a:t>点接触型、面接触型</a:t>
            </a:r>
            <a:r>
              <a:rPr lang="zh-CN" altLang="en-US" sz="2800" b="1">
                <a:latin typeface="楷体_GB2312" pitchFamily="49" charset="-122"/>
              </a:rPr>
              <a:t>两大类。</a:t>
            </a:r>
          </a:p>
        </p:txBody>
      </p:sp>
      <p:sp>
        <p:nvSpPr>
          <p:cNvPr id="136198" name="Text Box 6"/>
          <p:cNvSpPr txBox="1">
            <a:spLocks noChangeArrowheads="1"/>
          </p:cNvSpPr>
          <p:nvPr/>
        </p:nvSpPr>
        <p:spPr bwMode="auto">
          <a:xfrm>
            <a:off x="762000" y="2667000"/>
            <a:ext cx="3402013" cy="519113"/>
          </a:xfrm>
          <a:prstGeom prst="rect">
            <a:avLst/>
          </a:prstGeom>
          <a:noFill/>
          <a:ln w="9525">
            <a:noFill/>
            <a:miter lim="800000"/>
            <a:headEnd/>
            <a:tailEnd/>
          </a:ln>
          <a:effectLst/>
        </p:spPr>
        <p:txBody>
          <a:bodyPr wrap="none" anchor="ctr">
            <a:spAutoFit/>
          </a:bodyPr>
          <a:lstStyle/>
          <a:p>
            <a:pPr algn="l">
              <a:spcBef>
                <a:spcPct val="50000"/>
              </a:spcBef>
            </a:pPr>
            <a:r>
              <a:rPr lang="en-US" altLang="zh-CN" sz="2800" b="1">
                <a:solidFill>
                  <a:srgbClr val="CC6600"/>
                </a:solidFill>
                <a:latin typeface="楷体_GB2312" pitchFamily="49" charset="-122"/>
              </a:rPr>
              <a:t>(1) </a:t>
            </a:r>
            <a:r>
              <a:rPr lang="zh-CN" altLang="en-US" sz="2800" b="1">
                <a:solidFill>
                  <a:srgbClr val="CC6600"/>
                </a:solidFill>
                <a:latin typeface="楷体_GB2312" pitchFamily="49" charset="-122"/>
              </a:rPr>
              <a:t>点接触型二极管</a:t>
            </a:r>
            <a:endParaRPr lang="zh-CN" altLang="en-US" b="1">
              <a:solidFill>
                <a:srgbClr val="CC6600"/>
              </a:solidFill>
              <a:latin typeface="楷体_GB2312" pitchFamily="49" charset="-122"/>
            </a:endParaRPr>
          </a:p>
        </p:txBody>
      </p:sp>
      <p:grpSp>
        <p:nvGrpSpPr>
          <p:cNvPr id="136199" name="Group 7"/>
          <p:cNvGrpSpPr>
            <a:grpSpLocks/>
          </p:cNvGrpSpPr>
          <p:nvPr/>
        </p:nvGrpSpPr>
        <p:grpSpPr bwMode="auto">
          <a:xfrm>
            <a:off x="533400" y="3429000"/>
            <a:ext cx="5353050" cy="2362200"/>
            <a:chOff x="1124" y="2448"/>
            <a:chExt cx="3372" cy="1488"/>
          </a:xfrm>
        </p:grpSpPr>
        <p:graphicFrame>
          <p:nvGraphicFramePr>
            <p:cNvPr id="136200" name="Object 8"/>
            <p:cNvGraphicFramePr>
              <a:graphicFrameLocks/>
            </p:cNvGraphicFramePr>
            <p:nvPr/>
          </p:nvGraphicFramePr>
          <p:xfrm>
            <a:off x="1441" y="2448"/>
            <a:ext cx="2831" cy="1161"/>
          </p:xfrm>
          <a:graphic>
            <a:graphicData uri="http://schemas.openxmlformats.org/presentationml/2006/ole">
              <mc:AlternateContent xmlns:mc="http://schemas.openxmlformats.org/markup-compatibility/2006">
                <mc:Choice xmlns:v="urn:schemas-microsoft-com:vml" Requires="v">
                  <p:oleObj spid="_x0000_s136202" name="位图图像" r:id="rId4" imgW="2314286" imgH="1190476" progId="PBrush">
                    <p:embed/>
                  </p:oleObj>
                </mc:Choice>
                <mc:Fallback>
                  <p:oleObj name="位图图像" r:id="rId4" imgW="2314286" imgH="1190476" progId="PBrush">
                    <p:embed/>
                    <p:pic>
                      <p:nvPicPr>
                        <p:cNvPr id="0" name="Picture 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1" y="2448"/>
                          <a:ext cx="2831" cy="1161"/>
                        </a:xfrm>
                        <a:prstGeom prst="rect">
                          <a:avLst/>
                        </a:prstGeom>
                        <a:noFill/>
                        <a:ln/>
                        <a:extLst>
                          <a:ext uri="{909E8E84-426E-40DD-AFC4-6F175D3DCCD1}">
                            <a14:hiddenFill xmlns:a14="http://schemas.microsoft.com/office/drawing/2010/main">
                              <a:gradFill rotWithShape="0">
                                <a:gsLst>
                                  <a:gs pos="0">
                                    <a:srgbClr val="00FF00"/>
                                  </a:gs>
                                  <a:gs pos="100000">
                                    <a:srgbClr val="66FFFF"/>
                                  </a:gs>
                                </a:gsLst>
                                <a:path path="rect">
                                  <a:fillToRect t="100000" r="100000"/>
                                </a:path>
                              </a:gradFill>
                            </a14:hiddenFill>
                          </a:ext>
                        </a:extLst>
                      </p:spPr>
                    </p:pic>
                  </p:oleObj>
                </mc:Fallback>
              </mc:AlternateContent>
            </a:graphicData>
          </a:graphic>
        </p:graphicFrame>
        <p:sp>
          <p:nvSpPr>
            <p:cNvPr id="136201" name="Text Box 9"/>
            <p:cNvSpPr txBox="1">
              <a:spLocks noChangeArrowheads="1"/>
            </p:cNvSpPr>
            <p:nvPr/>
          </p:nvSpPr>
          <p:spPr bwMode="auto">
            <a:xfrm>
              <a:off x="3397" y="3648"/>
              <a:ext cx="1099" cy="288"/>
            </a:xfrm>
            <a:prstGeom prst="rect">
              <a:avLst/>
            </a:prstGeom>
            <a:noFill/>
            <a:ln w="9525">
              <a:noFill/>
              <a:miter lim="800000"/>
              <a:headEnd/>
              <a:tailEnd/>
            </a:ln>
            <a:effectLst/>
          </p:spPr>
          <p:txBody>
            <a:bodyPr wrap="none" anchor="ctr">
              <a:spAutoFit/>
            </a:bodyPr>
            <a:lstStyle/>
            <a:p>
              <a:pPr>
                <a:spcBef>
                  <a:spcPct val="50000"/>
                </a:spcBef>
              </a:pPr>
              <a:r>
                <a:rPr lang="en-US" altLang="zh-CN" sz="2000" b="1">
                  <a:solidFill>
                    <a:srgbClr val="FF0066"/>
                  </a:solidFill>
                  <a:latin typeface="楷体_GB2312" pitchFamily="49" charset="-122"/>
                </a:rPr>
                <a:t>(a)</a:t>
              </a:r>
              <a:r>
                <a:rPr lang="zh-CN" altLang="zh-CN" sz="2000" b="1">
                  <a:solidFill>
                    <a:srgbClr val="FF0066"/>
                  </a:solidFill>
                  <a:latin typeface="楷体_GB2312" pitchFamily="49" charset="-122"/>
                </a:rPr>
                <a:t>点接触型</a:t>
              </a:r>
              <a:r>
                <a:rPr lang="zh-CN" altLang="zh-CN">
                  <a:solidFill>
                    <a:srgbClr val="FF0066"/>
                  </a:solidFill>
                  <a:latin typeface="楷体_GB2312" pitchFamily="49" charset="-122"/>
                </a:rPr>
                <a:t> </a:t>
              </a:r>
              <a:endParaRPr lang="zh-CN" altLang="en-US">
                <a:solidFill>
                  <a:srgbClr val="FF0066"/>
                </a:solidFill>
                <a:latin typeface="楷体_GB2312" pitchFamily="49" charset="-122"/>
              </a:endParaRPr>
            </a:p>
          </p:txBody>
        </p:sp>
        <p:sp>
          <p:nvSpPr>
            <p:cNvPr id="136202" name="Rectangle 10"/>
            <p:cNvSpPr>
              <a:spLocks noChangeArrowheads="1"/>
            </p:cNvSpPr>
            <p:nvPr/>
          </p:nvSpPr>
          <p:spPr bwMode="auto">
            <a:xfrm>
              <a:off x="1124" y="3667"/>
              <a:ext cx="1565" cy="250"/>
            </a:xfrm>
            <a:prstGeom prst="rect">
              <a:avLst/>
            </a:prstGeom>
            <a:noFill/>
            <a:ln w="9525">
              <a:noFill/>
              <a:miter lim="800000"/>
              <a:headEnd/>
              <a:tailEnd/>
            </a:ln>
            <a:effectLst/>
          </p:spPr>
          <p:txBody>
            <a:bodyPr wrap="none" anchor="ctr">
              <a:spAutoFit/>
            </a:bodyPr>
            <a:lstStyle/>
            <a:p>
              <a:r>
                <a:rPr lang="zh-CN" altLang="en-US" sz="2000" b="1">
                  <a:solidFill>
                    <a:srgbClr val="FF0066"/>
                  </a:solidFill>
                  <a:latin typeface="楷体_GB2312" pitchFamily="49" charset="-122"/>
                </a:rPr>
                <a:t>二极管的结构示意图</a:t>
              </a:r>
              <a:endParaRPr lang="zh-CN" altLang="en-US">
                <a:solidFill>
                  <a:srgbClr val="FF0066"/>
                </a:solidFill>
                <a:latin typeface="楷体_GB2312" pitchFamily="49" charset="-122"/>
              </a:endParaRPr>
            </a:p>
          </p:txBody>
        </p:sp>
      </p:grpSp>
      <p:sp>
        <p:nvSpPr>
          <p:cNvPr id="136203" name="AutoShape 11"/>
          <p:cNvSpPr>
            <a:spLocks noChangeArrowheads="1"/>
          </p:cNvSpPr>
          <p:nvPr/>
        </p:nvSpPr>
        <p:spPr bwMode="auto">
          <a:xfrm>
            <a:off x="4724400" y="2133600"/>
            <a:ext cx="4191000" cy="1641475"/>
          </a:xfrm>
          <a:prstGeom prst="wedgeEllipseCallout">
            <a:avLst>
              <a:gd name="adj1" fmla="val -65718"/>
              <a:gd name="adj2" fmla="val -6963"/>
            </a:avLst>
          </a:prstGeom>
          <a:gradFill rotWithShape="0">
            <a:gsLst>
              <a:gs pos="0">
                <a:srgbClr val="00FF00"/>
              </a:gs>
              <a:gs pos="100000">
                <a:srgbClr val="66FFFF"/>
              </a:gs>
            </a:gsLst>
            <a:path path="rect">
              <a:fillToRect t="100000" r="100000"/>
            </a:path>
          </a:gradFill>
          <a:ln w="9525">
            <a:noFill/>
            <a:miter lim="800000"/>
            <a:headEnd/>
            <a:tailEnd/>
          </a:ln>
          <a:effectLst/>
        </p:spPr>
        <p:txBody>
          <a:bodyPr lIns="0" rIns="0" anchor="ctr">
            <a:spAutoFit/>
          </a:bodyPr>
          <a:lstStyle/>
          <a:p>
            <a:pPr algn="l"/>
            <a:r>
              <a:rPr lang="en-US" altLang="zh-CN" b="1">
                <a:latin typeface="楷体_GB2312" pitchFamily="49" charset="-122"/>
              </a:rPr>
              <a:t>    PN</a:t>
            </a:r>
            <a:r>
              <a:rPr lang="zh-CN" altLang="en-US" b="1">
                <a:latin typeface="楷体_GB2312" pitchFamily="49" charset="-122"/>
              </a:rPr>
              <a:t>结面积小，结电容小，用于检波和变频等高频电路。</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6197"/>
                                        </p:tgtEl>
                                        <p:attrNameLst>
                                          <p:attrName>style.visibility</p:attrName>
                                        </p:attrNameLst>
                                      </p:cBhvr>
                                      <p:to>
                                        <p:strVal val="visible"/>
                                      </p:to>
                                    </p:set>
                                    <p:animEffect transition="in" filter="strips(downRight)">
                                      <p:cBhvr>
                                        <p:cTn id="7" dur="500"/>
                                        <p:tgtEl>
                                          <p:spTgt spid="13619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6198"/>
                                        </p:tgtEl>
                                        <p:attrNameLst>
                                          <p:attrName>style.visibility</p:attrName>
                                        </p:attrNameLst>
                                      </p:cBhvr>
                                      <p:to>
                                        <p:strVal val="visible"/>
                                      </p:to>
                                    </p:set>
                                    <p:animEffect transition="in" filter="strips(downRight)">
                                      <p:cBhvr>
                                        <p:cTn id="12" dur="500"/>
                                        <p:tgtEl>
                                          <p:spTgt spid="13619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6203"/>
                                        </p:tgtEl>
                                        <p:attrNameLst>
                                          <p:attrName>style.visibility</p:attrName>
                                        </p:attrNameLst>
                                      </p:cBhvr>
                                      <p:to>
                                        <p:strVal val="visible"/>
                                      </p:to>
                                    </p:set>
                                    <p:animEffect transition="in" filter="dissolve">
                                      <p:cBhvr>
                                        <p:cTn id="17" dur="500"/>
                                        <p:tgtEl>
                                          <p:spTgt spid="13620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36199"/>
                                        </p:tgtEl>
                                        <p:attrNameLst>
                                          <p:attrName>style.visibility</p:attrName>
                                        </p:attrNameLst>
                                      </p:cBhvr>
                                      <p:to>
                                        <p:strVal val="visible"/>
                                      </p:to>
                                    </p:set>
                                    <p:animEffect transition="in" filter="box(out)">
                                      <p:cBhvr>
                                        <p:cTn id="22" dur="500"/>
                                        <p:tgtEl>
                                          <p:spTgt spid="136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7" grpId="0" autoUpdateAnimBg="0"/>
      <p:bldP spid="136198" grpId="0" autoUpdateAnimBg="0"/>
      <p:bldP spid="136203"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ChangeArrowheads="1"/>
          </p:cNvSpPr>
          <p:nvPr/>
        </p:nvSpPr>
        <p:spPr bwMode="auto">
          <a:xfrm>
            <a:off x="0" y="2505075"/>
            <a:ext cx="9144000" cy="0"/>
          </a:xfrm>
          <a:prstGeom prst="rect">
            <a:avLst/>
          </a:prstGeom>
          <a:noFill/>
          <a:ln w="9525">
            <a:noFill/>
            <a:miter lim="800000"/>
            <a:headEnd/>
            <a:tailEnd/>
          </a:ln>
          <a:effectLst/>
        </p:spPr>
        <p:txBody>
          <a:bodyPr>
            <a:spAutoFit/>
          </a:bodyPr>
          <a:lstStyle/>
          <a:p>
            <a:endParaRPr lang="zh-CN" altLang="en-US"/>
          </a:p>
        </p:txBody>
      </p:sp>
      <p:sp>
        <p:nvSpPr>
          <p:cNvPr id="137219" name="Text Box 3"/>
          <p:cNvSpPr txBox="1">
            <a:spLocks noChangeArrowheads="1"/>
          </p:cNvSpPr>
          <p:nvPr/>
        </p:nvSpPr>
        <p:spPr bwMode="auto">
          <a:xfrm>
            <a:off x="755650" y="4832350"/>
            <a:ext cx="7632700" cy="396875"/>
          </a:xfrm>
          <a:prstGeom prst="rect">
            <a:avLst/>
          </a:prstGeom>
          <a:noFill/>
          <a:ln w="9525">
            <a:noFill/>
            <a:miter lim="800000"/>
            <a:headEnd/>
            <a:tailEnd/>
          </a:ln>
          <a:effectLst/>
        </p:spPr>
        <p:txBody>
          <a:bodyPr anchor="ctr">
            <a:spAutoFit/>
          </a:bodyPr>
          <a:lstStyle/>
          <a:p>
            <a:pPr>
              <a:spcBef>
                <a:spcPct val="50000"/>
              </a:spcBef>
            </a:pPr>
            <a:r>
              <a:rPr lang="zh-CN" altLang="en-US" sz="2000" b="1"/>
              <a:t>（</a:t>
            </a:r>
            <a:r>
              <a:rPr lang="en-US" altLang="zh-CN" sz="2000" b="1"/>
              <a:t>a</a:t>
            </a:r>
            <a:r>
              <a:rPr lang="zh-CN" altLang="en-US" sz="2000" b="1"/>
              <a:t>）面接触型    （</a:t>
            </a:r>
            <a:r>
              <a:rPr lang="en-US" altLang="zh-CN" sz="2000" b="1"/>
              <a:t>b</a:t>
            </a:r>
            <a:r>
              <a:rPr lang="zh-CN" altLang="en-US" sz="2000" b="1"/>
              <a:t>）集成电路中的平面型    （</a:t>
            </a:r>
            <a:r>
              <a:rPr lang="en-US" altLang="zh-CN" sz="2000" b="1"/>
              <a:t>c</a:t>
            </a:r>
            <a:r>
              <a:rPr lang="zh-CN" altLang="en-US" sz="2000" b="1"/>
              <a:t>）代表符号</a:t>
            </a:r>
            <a:r>
              <a:rPr lang="zh-CN" altLang="en-US" sz="2000"/>
              <a:t> </a:t>
            </a:r>
          </a:p>
        </p:txBody>
      </p:sp>
      <p:sp>
        <p:nvSpPr>
          <p:cNvPr id="137220" name="Text Box 4"/>
          <p:cNvSpPr txBox="1">
            <a:spLocks noChangeArrowheads="1"/>
          </p:cNvSpPr>
          <p:nvPr/>
        </p:nvSpPr>
        <p:spPr bwMode="auto">
          <a:xfrm>
            <a:off x="457200" y="304800"/>
            <a:ext cx="3402013" cy="519113"/>
          </a:xfrm>
          <a:prstGeom prst="rect">
            <a:avLst/>
          </a:prstGeom>
          <a:noFill/>
          <a:ln w="9525">
            <a:noFill/>
            <a:miter lim="800000"/>
            <a:headEnd/>
            <a:tailEnd/>
          </a:ln>
          <a:effectLst/>
        </p:spPr>
        <p:txBody>
          <a:bodyPr wrap="none" anchor="ctr">
            <a:spAutoFit/>
          </a:bodyPr>
          <a:lstStyle/>
          <a:p>
            <a:pPr algn="l">
              <a:spcBef>
                <a:spcPct val="50000"/>
              </a:spcBef>
            </a:pPr>
            <a:r>
              <a:rPr lang="en-US" altLang="zh-CN" sz="2800" b="1">
                <a:solidFill>
                  <a:srgbClr val="CC6600"/>
                </a:solidFill>
                <a:latin typeface="楷体_GB2312" pitchFamily="49" charset="-122"/>
              </a:rPr>
              <a:t>(2) </a:t>
            </a:r>
            <a:r>
              <a:rPr lang="zh-CN" altLang="en-US" sz="2800" b="1">
                <a:solidFill>
                  <a:srgbClr val="CC6600"/>
                </a:solidFill>
                <a:latin typeface="楷体_GB2312" pitchFamily="49" charset="-122"/>
              </a:rPr>
              <a:t>面接触型二极管</a:t>
            </a:r>
            <a:endParaRPr lang="zh-CN" altLang="en-US" b="1">
              <a:latin typeface="楷体_GB2312" pitchFamily="49" charset="-122"/>
            </a:endParaRPr>
          </a:p>
        </p:txBody>
      </p:sp>
      <p:sp>
        <p:nvSpPr>
          <p:cNvPr id="137221" name="AutoShape 5"/>
          <p:cNvSpPr>
            <a:spLocks noChangeArrowheads="1"/>
          </p:cNvSpPr>
          <p:nvPr/>
        </p:nvSpPr>
        <p:spPr bwMode="auto">
          <a:xfrm>
            <a:off x="4267200" y="381000"/>
            <a:ext cx="4384675" cy="1035050"/>
          </a:xfrm>
          <a:prstGeom prst="wedgeEllipseCallout">
            <a:avLst>
              <a:gd name="adj1" fmla="val -62528"/>
              <a:gd name="adj2" fmla="val -27606"/>
            </a:avLst>
          </a:prstGeom>
          <a:gradFill rotWithShape="0">
            <a:gsLst>
              <a:gs pos="0">
                <a:srgbClr val="FFCCFF"/>
              </a:gs>
              <a:gs pos="50000">
                <a:srgbClr val="FFFFCC"/>
              </a:gs>
              <a:gs pos="100000">
                <a:srgbClr val="FFCCFF"/>
              </a:gs>
            </a:gsLst>
            <a:lin ang="0" scaled="1"/>
          </a:gradFill>
          <a:ln w="9525">
            <a:noFill/>
            <a:miter lim="800000"/>
            <a:headEnd/>
            <a:tailEnd/>
          </a:ln>
          <a:effectLst/>
        </p:spPr>
        <p:txBody>
          <a:bodyPr lIns="0" tIns="0" rIns="0" bIns="0" anchor="ctr">
            <a:spAutoFit/>
          </a:bodyPr>
          <a:lstStyle/>
          <a:p>
            <a:pPr algn="l"/>
            <a:r>
              <a:rPr lang="en-US" altLang="zh-CN" b="1">
                <a:latin typeface="楷体_GB2312" pitchFamily="49" charset="-122"/>
              </a:rPr>
              <a:t>    PN</a:t>
            </a:r>
            <a:r>
              <a:rPr lang="zh-CN" altLang="en-US" b="1">
                <a:latin typeface="楷体_GB2312" pitchFamily="49" charset="-122"/>
              </a:rPr>
              <a:t>结面积大，用于工频大电流整流电路。</a:t>
            </a:r>
          </a:p>
        </p:txBody>
      </p:sp>
      <p:sp>
        <p:nvSpPr>
          <p:cNvPr id="137222" name="Text Box 6"/>
          <p:cNvSpPr txBox="1">
            <a:spLocks noChangeArrowheads="1"/>
          </p:cNvSpPr>
          <p:nvPr/>
        </p:nvSpPr>
        <p:spPr bwMode="auto">
          <a:xfrm>
            <a:off x="1254125" y="3184525"/>
            <a:ext cx="1581150" cy="396875"/>
          </a:xfrm>
          <a:prstGeom prst="rect">
            <a:avLst/>
          </a:prstGeom>
          <a:noFill/>
          <a:ln w="9525">
            <a:noFill/>
            <a:miter lim="800000"/>
            <a:headEnd/>
            <a:tailEnd/>
          </a:ln>
          <a:effectLst/>
        </p:spPr>
        <p:txBody>
          <a:bodyPr wrap="none" anchor="ctr">
            <a:spAutoFit/>
          </a:bodyPr>
          <a:lstStyle/>
          <a:p>
            <a:pPr>
              <a:spcBef>
                <a:spcPct val="50000"/>
              </a:spcBef>
            </a:pPr>
            <a:r>
              <a:rPr lang="en-US" altLang="zh-CN" sz="2000" b="1">
                <a:solidFill>
                  <a:srgbClr val="FF0066"/>
                </a:solidFill>
                <a:latin typeface="楷体_GB2312" pitchFamily="49" charset="-122"/>
              </a:rPr>
              <a:t>(b)</a:t>
            </a:r>
            <a:r>
              <a:rPr lang="zh-CN" altLang="en-US" sz="2000" b="1">
                <a:solidFill>
                  <a:srgbClr val="FF0066"/>
                </a:solidFill>
                <a:latin typeface="楷体_GB2312" pitchFamily="49" charset="-122"/>
              </a:rPr>
              <a:t>面接触型</a:t>
            </a:r>
          </a:p>
        </p:txBody>
      </p:sp>
      <p:pic>
        <p:nvPicPr>
          <p:cNvPr id="137223" name="Picture 7" descr="未标题-2 拷贝"/>
          <p:cNvPicPr>
            <a:picLocks noChangeAspect="1" noChangeArrowheads="1"/>
          </p:cNvPicPr>
          <p:nvPr/>
        </p:nvPicPr>
        <p:blipFill>
          <a:blip r:embed="rId2"/>
          <a:srcRect/>
          <a:stretch>
            <a:fillRect/>
          </a:stretch>
        </p:blipFill>
        <p:spPr bwMode="auto">
          <a:xfrm>
            <a:off x="611188" y="1628775"/>
            <a:ext cx="7921625" cy="2973388"/>
          </a:xfrm>
          <a:prstGeom prst="rect">
            <a:avLst/>
          </a:prstGeom>
          <a:noFill/>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37221"/>
                                        </p:tgtEl>
                                        <p:attrNameLst>
                                          <p:attrName>style.visibility</p:attrName>
                                        </p:attrNameLst>
                                      </p:cBhvr>
                                      <p:to>
                                        <p:strVal val="visible"/>
                                      </p:to>
                                    </p:set>
                                    <p:anim calcmode="lin" valueType="num">
                                      <p:cBhvr additive="base">
                                        <p:cTn id="7" dur="500" fill="hold"/>
                                        <p:tgtEl>
                                          <p:spTgt spid="137221"/>
                                        </p:tgtEl>
                                        <p:attrNameLst>
                                          <p:attrName>ppt_x</p:attrName>
                                        </p:attrNameLst>
                                      </p:cBhvr>
                                      <p:tavLst>
                                        <p:tav tm="0">
                                          <p:val>
                                            <p:strVal val="1+#ppt_w/2"/>
                                          </p:val>
                                        </p:tav>
                                        <p:tav tm="100000">
                                          <p:val>
                                            <p:strVal val="#ppt_x"/>
                                          </p:val>
                                        </p:tav>
                                      </p:tavLst>
                                    </p:anim>
                                    <p:anim calcmode="lin" valueType="num">
                                      <p:cBhvr additive="base">
                                        <p:cTn id="8" dur="500" fill="hold"/>
                                        <p:tgtEl>
                                          <p:spTgt spid="1372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1"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ChangeArrowheads="1"/>
          </p:cNvSpPr>
          <p:nvPr/>
        </p:nvSpPr>
        <p:spPr bwMode="auto">
          <a:xfrm>
            <a:off x="0" y="2505075"/>
            <a:ext cx="9144000" cy="0"/>
          </a:xfrm>
          <a:prstGeom prst="rect">
            <a:avLst/>
          </a:prstGeom>
          <a:noFill/>
          <a:ln w="9525">
            <a:noFill/>
            <a:miter lim="800000"/>
            <a:headEnd/>
            <a:tailEnd/>
          </a:ln>
          <a:effectLst/>
        </p:spPr>
        <p:txBody>
          <a:bodyPr>
            <a:spAutoFit/>
          </a:bodyPr>
          <a:lstStyle/>
          <a:p>
            <a:endParaRPr lang="zh-CN" altLang="en-US"/>
          </a:p>
        </p:txBody>
      </p:sp>
      <p:sp>
        <p:nvSpPr>
          <p:cNvPr id="138243" name="Line 3"/>
          <p:cNvSpPr>
            <a:spLocks noChangeShapeType="1"/>
          </p:cNvSpPr>
          <p:nvPr/>
        </p:nvSpPr>
        <p:spPr bwMode="auto">
          <a:xfrm>
            <a:off x="533400" y="762000"/>
            <a:ext cx="4572000"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sp>
        <p:nvSpPr>
          <p:cNvPr id="138244" name="Rectangle 4">
            <a:hlinkClick r:id="rId3" action="ppaction://hlinksldjump"/>
          </p:cNvPr>
          <p:cNvSpPr>
            <a:spLocks noChangeArrowheads="1"/>
          </p:cNvSpPr>
          <p:nvPr/>
        </p:nvSpPr>
        <p:spPr bwMode="auto">
          <a:xfrm>
            <a:off x="533400" y="106363"/>
            <a:ext cx="6248400" cy="579437"/>
          </a:xfrm>
          <a:prstGeom prst="rect">
            <a:avLst/>
          </a:prstGeom>
          <a:noFill/>
          <a:ln w="9525">
            <a:noFill/>
            <a:miter lim="800000"/>
            <a:headEnd/>
            <a:tailEnd/>
          </a:ln>
        </p:spPr>
        <p:txBody>
          <a:bodyPr>
            <a:spAutoFit/>
          </a:bodyPr>
          <a:lstStyle/>
          <a:p>
            <a:pPr algn="l"/>
            <a:r>
              <a:rPr lang="en-US" altLang="zh-CN" sz="3200" b="1">
                <a:solidFill>
                  <a:srgbClr val="000066"/>
                </a:solidFill>
                <a:ea typeface="黑体" pitchFamily="2" charset="-122"/>
              </a:rPr>
              <a:t> 3.3.2 </a:t>
            </a:r>
            <a:r>
              <a:rPr lang="zh-CN" altLang="en-US" sz="3200" b="1">
                <a:solidFill>
                  <a:srgbClr val="000066"/>
                </a:solidFill>
                <a:ea typeface="黑体" pitchFamily="2" charset="-122"/>
              </a:rPr>
              <a:t>二极管的</a:t>
            </a:r>
            <a:r>
              <a:rPr lang="en-US" altLang="zh-CN" sz="3200" b="1" i="1">
                <a:solidFill>
                  <a:srgbClr val="000066"/>
                </a:solidFill>
                <a:ea typeface="黑体" pitchFamily="2" charset="-122"/>
              </a:rPr>
              <a:t>V</a:t>
            </a:r>
            <a:r>
              <a:rPr lang="en-US" altLang="zh-CN" sz="3200" b="1">
                <a:solidFill>
                  <a:srgbClr val="000066"/>
                </a:solidFill>
                <a:ea typeface="黑体" pitchFamily="2" charset="-122"/>
              </a:rPr>
              <a:t>-</a:t>
            </a:r>
            <a:r>
              <a:rPr lang="en-US" altLang="zh-CN" sz="3200" b="1" i="1">
                <a:solidFill>
                  <a:srgbClr val="000066"/>
                </a:solidFill>
                <a:ea typeface="黑体" pitchFamily="2" charset="-122"/>
              </a:rPr>
              <a:t>I </a:t>
            </a:r>
            <a:r>
              <a:rPr lang="zh-CN" altLang="en-US" sz="3200" b="1">
                <a:solidFill>
                  <a:srgbClr val="000066"/>
                </a:solidFill>
                <a:ea typeface="黑体" pitchFamily="2" charset="-122"/>
              </a:rPr>
              <a:t>特性</a:t>
            </a:r>
          </a:p>
        </p:txBody>
      </p:sp>
      <p:sp>
        <p:nvSpPr>
          <p:cNvPr id="138245" name="Rectangle 5"/>
          <p:cNvSpPr>
            <a:spLocks noChangeArrowheads="1"/>
          </p:cNvSpPr>
          <p:nvPr/>
        </p:nvSpPr>
        <p:spPr bwMode="auto">
          <a:xfrm>
            <a:off x="0" y="2505075"/>
            <a:ext cx="9144000" cy="0"/>
          </a:xfrm>
          <a:prstGeom prst="rect">
            <a:avLst/>
          </a:prstGeom>
          <a:noFill/>
          <a:ln w="9525">
            <a:noFill/>
            <a:miter lim="800000"/>
            <a:headEnd/>
            <a:tailEnd/>
          </a:ln>
          <a:effectLst/>
        </p:spPr>
        <p:txBody>
          <a:bodyPr>
            <a:spAutoFit/>
          </a:bodyPr>
          <a:lstStyle/>
          <a:p>
            <a:endParaRPr lang="zh-CN" altLang="en-US"/>
          </a:p>
        </p:txBody>
      </p:sp>
      <p:sp>
        <p:nvSpPr>
          <p:cNvPr id="138246" name="Text Box 6"/>
          <p:cNvSpPr txBox="1">
            <a:spLocks noChangeArrowheads="1"/>
          </p:cNvSpPr>
          <p:nvPr/>
        </p:nvSpPr>
        <p:spPr bwMode="auto">
          <a:xfrm>
            <a:off x="304800" y="990600"/>
            <a:ext cx="5257800" cy="530225"/>
          </a:xfrm>
          <a:prstGeom prst="rect">
            <a:avLst/>
          </a:prstGeom>
          <a:noFill/>
          <a:ln w="9525">
            <a:noFill/>
            <a:miter lim="800000"/>
            <a:headEnd/>
            <a:tailEnd/>
          </a:ln>
          <a:effectLst/>
        </p:spPr>
        <p:txBody>
          <a:bodyPr anchor="ctr">
            <a:spAutoFit/>
          </a:bodyPr>
          <a:lstStyle/>
          <a:p>
            <a:pPr algn="l">
              <a:lnSpc>
                <a:spcPct val="120000"/>
              </a:lnSpc>
            </a:pPr>
            <a:r>
              <a:rPr lang="zh-CN" altLang="en-US" b="1">
                <a:latin typeface="楷体_GB2312" pitchFamily="49" charset="-122"/>
              </a:rPr>
              <a:t>二极管的</a:t>
            </a:r>
            <a:r>
              <a:rPr lang="en-US" altLang="zh-CN" b="1" i="1"/>
              <a:t>V-I </a:t>
            </a:r>
            <a:r>
              <a:rPr lang="zh-CN" altLang="en-US" b="1">
                <a:latin typeface="楷体_GB2312" pitchFamily="49" charset="-122"/>
              </a:rPr>
              <a:t>特性曲线可用下式表示</a:t>
            </a:r>
          </a:p>
        </p:txBody>
      </p:sp>
      <p:graphicFrame>
        <p:nvGraphicFramePr>
          <p:cNvPr id="138247" name="Object 7"/>
          <p:cNvGraphicFramePr>
            <a:graphicFrameLocks noChangeAspect="1"/>
          </p:cNvGraphicFramePr>
          <p:nvPr/>
        </p:nvGraphicFramePr>
        <p:xfrm>
          <a:off x="666750" y="1557338"/>
          <a:ext cx="2851150" cy="635000"/>
        </p:xfrm>
        <a:graphic>
          <a:graphicData uri="http://schemas.openxmlformats.org/presentationml/2006/ole">
            <mc:AlternateContent xmlns:mc="http://schemas.openxmlformats.org/markup-compatibility/2006">
              <mc:Choice xmlns:v="urn:schemas-microsoft-com:vml" Requires="v">
                <p:oleObj spid="_x0000_s138249" name="公式" r:id="rId4" imgW="1130040" imgH="253800" progId="Equation.3">
                  <p:embed/>
                </p:oleObj>
              </mc:Choice>
              <mc:Fallback>
                <p:oleObj name="公式" r:id="rId4" imgW="1130040" imgH="253800" progId="Equation.3">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750" y="1557338"/>
                        <a:ext cx="2851150"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8248" name="Group 8"/>
          <p:cNvGrpSpPr>
            <a:grpSpLocks/>
          </p:cNvGrpSpPr>
          <p:nvPr/>
        </p:nvGrpSpPr>
        <p:grpSpPr bwMode="auto">
          <a:xfrm>
            <a:off x="4716463" y="2298700"/>
            <a:ext cx="3675062" cy="3694113"/>
            <a:chOff x="2971" y="1539"/>
            <a:chExt cx="2315" cy="2327"/>
          </a:xfrm>
        </p:grpSpPr>
        <p:sp>
          <p:nvSpPr>
            <p:cNvPr id="138249" name="Text Box 9"/>
            <p:cNvSpPr txBox="1">
              <a:spLocks noChangeArrowheads="1"/>
            </p:cNvSpPr>
            <p:nvPr/>
          </p:nvSpPr>
          <p:spPr bwMode="auto">
            <a:xfrm>
              <a:off x="3216" y="3600"/>
              <a:ext cx="1824" cy="266"/>
            </a:xfrm>
            <a:prstGeom prst="rect">
              <a:avLst/>
            </a:prstGeom>
            <a:noFill/>
            <a:ln w="9525">
              <a:noFill/>
              <a:miter lim="800000"/>
              <a:headEnd/>
              <a:tailEnd/>
            </a:ln>
            <a:effectLst/>
          </p:spPr>
          <p:txBody>
            <a:bodyPr anchor="ctr">
              <a:spAutoFit/>
            </a:bodyPr>
            <a:lstStyle/>
            <a:p>
              <a:pPr algn="l">
                <a:lnSpc>
                  <a:spcPct val="120000"/>
                </a:lnSpc>
              </a:pPr>
              <a:r>
                <a:rPr lang="zh-CN" altLang="en-US" sz="1800" b="1">
                  <a:latin typeface="楷体_GB2312" pitchFamily="49" charset="-122"/>
                </a:rPr>
                <a:t>锗二极管</a:t>
              </a:r>
              <a:r>
                <a:rPr lang="en-US" altLang="zh-CN" sz="1800" b="1">
                  <a:latin typeface="楷体_GB2312" pitchFamily="49" charset="-122"/>
                </a:rPr>
                <a:t>2AP15</a:t>
              </a:r>
              <a:r>
                <a:rPr lang="zh-CN" altLang="en-US" sz="1800" b="1">
                  <a:latin typeface="楷体_GB2312" pitchFamily="49" charset="-122"/>
                </a:rPr>
                <a:t>的</a:t>
              </a:r>
              <a:r>
                <a:rPr lang="en-US" altLang="zh-CN" sz="1800" b="1" i="1">
                  <a:latin typeface="楷体_GB2312" pitchFamily="49" charset="-122"/>
                </a:rPr>
                <a:t>V</a:t>
              </a:r>
              <a:r>
                <a:rPr lang="en-US" altLang="zh-CN" sz="1800" b="1">
                  <a:latin typeface="楷体_GB2312" pitchFamily="49" charset="-122"/>
                </a:rPr>
                <a:t>-</a:t>
              </a:r>
              <a:r>
                <a:rPr lang="en-US" altLang="zh-CN" sz="1800" b="1" i="1">
                  <a:latin typeface="楷体_GB2312" pitchFamily="49" charset="-122"/>
                </a:rPr>
                <a:t>I </a:t>
              </a:r>
              <a:r>
                <a:rPr lang="zh-CN" altLang="en-US" sz="1800" b="1">
                  <a:latin typeface="楷体_GB2312" pitchFamily="49" charset="-122"/>
                </a:rPr>
                <a:t>特性</a:t>
              </a:r>
            </a:p>
          </p:txBody>
        </p:sp>
        <p:pic>
          <p:nvPicPr>
            <p:cNvPr id="138250" name="Picture 10" descr="未标题-2 拷贝"/>
            <p:cNvPicPr>
              <a:picLocks noChangeAspect="1" noChangeArrowheads="1"/>
            </p:cNvPicPr>
            <p:nvPr/>
          </p:nvPicPr>
          <p:blipFill>
            <a:blip r:embed="rId6"/>
            <a:srcRect/>
            <a:stretch>
              <a:fillRect/>
            </a:stretch>
          </p:blipFill>
          <p:spPr bwMode="auto">
            <a:xfrm>
              <a:off x="2971" y="1539"/>
              <a:ext cx="2315" cy="2027"/>
            </a:xfrm>
            <a:prstGeom prst="rect">
              <a:avLst/>
            </a:prstGeom>
            <a:noFill/>
          </p:spPr>
        </p:pic>
      </p:grpSp>
      <p:grpSp>
        <p:nvGrpSpPr>
          <p:cNvPr id="138251" name="Group 11"/>
          <p:cNvGrpSpPr>
            <a:grpSpLocks/>
          </p:cNvGrpSpPr>
          <p:nvPr/>
        </p:nvGrpSpPr>
        <p:grpSpPr bwMode="auto">
          <a:xfrm>
            <a:off x="684213" y="2276475"/>
            <a:ext cx="3692525" cy="3675063"/>
            <a:chOff x="431" y="1525"/>
            <a:chExt cx="2326" cy="2315"/>
          </a:xfrm>
        </p:grpSpPr>
        <p:sp>
          <p:nvSpPr>
            <p:cNvPr id="138252" name="Text Box 12"/>
            <p:cNvSpPr txBox="1">
              <a:spLocks noChangeArrowheads="1"/>
            </p:cNvSpPr>
            <p:nvPr/>
          </p:nvSpPr>
          <p:spPr bwMode="auto">
            <a:xfrm>
              <a:off x="672" y="3574"/>
              <a:ext cx="1824" cy="266"/>
            </a:xfrm>
            <a:prstGeom prst="rect">
              <a:avLst/>
            </a:prstGeom>
            <a:noFill/>
            <a:ln w="9525">
              <a:noFill/>
              <a:miter lim="800000"/>
              <a:headEnd/>
              <a:tailEnd/>
            </a:ln>
            <a:effectLst/>
          </p:spPr>
          <p:txBody>
            <a:bodyPr anchor="ctr">
              <a:spAutoFit/>
            </a:bodyPr>
            <a:lstStyle/>
            <a:p>
              <a:pPr algn="l">
                <a:lnSpc>
                  <a:spcPct val="120000"/>
                </a:lnSpc>
              </a:pPr>
              <a:r>
                <a:rPr lang="zh-CN" altLang="en-US" sz="1800" b="1">
                  <a:latin typeface="楷体_GB2312" pitchFamily="49" charset="-122"/>
                </a:rPr>
                <a:t>硅二极管</a:t>
              </a:r>
              <a:r>
                <a:rPr lang="en-US" altLang="zh-CN" sz="1800" b="1">
                  <a:latin typeface="楷体_GB2312" pitchFamily="49" charset="-122"/>
                </a:rPr>
                <a:t>2CP10</a:t>
              </a:r>
              <a:r>
                <a:rPr lang="zh-CN" altLang="en-US" sz="1800" b="1">
                  <a:latin typeface="楷体_GB2312" pitchFamily="49" charset="-122"/>
                </a:rPr>
                <a:t>的</a:t>
              </a:r>
              <a:r>
                <a:rPr lang="en-US" altLang="zh-CN" sz="1800" b="1" i="1">
                  <a:latin typeface="楷体_GB2312" pitchFamily="49" charset="-122"/>
                </a:rPr>
                <a:t>V</a:t>
              </a:r>
              <a:r>
                <a:rPr lang="en-US" altLang="zh-CN" sz="1800" b="1">
                  <a:latin typeface="楷体_GB2312" pitchFamily="49" charset="-122"/>
                </a:rPr>
                <a:t>-</a:t>
              </a:r>
              <a:r>
                <a:rPr lang="en-US" altLang="zh-CN" sz="1800" b="1" i="1">
                  <a:latin typeface="楷体_GB2312" pitchFamily="49" charset="-122"/>
                </a:rPr>
                <a:t>I </a:t>
              </a:r>
              <a:r>
                <a:rPr lang="zh-CN" altLang="en-US" sz="1800" b="1">
                  <a:latin typeface="楷体_GB2312" pitchFamily="49" charset="-122"/>
                </a:rPr>
                <a:t>特性</a:t>
              </a:r>
            </a:p>
          </p:txBody>
        </p:sp>
        <p:pic>
          <p:nvPicPr>
            <p:cNvPr id="138253" name="Picture 13" descr="未标题-1 拷贝"/>
            <p:cNvPicPr>
              <a:picLocks noChangeAspect="1" noChangeArrowheads="1"/>
            </p:cNvPicPr>
            <p:nvPr/>
          </p:nvPicPr>
          <p:blipFill>
            <a:blip r:embed="rId7"/>
            <a:srcRect/>
            <a:stretch>
              <a:fillRect/>
            </a:stretch>
          </p:blipFill>
          <p:spPr bwMode="auto">
            <a:xfrm>
              <a:off x="431" y="1525"/>
              <a:ext cx="2326" cy="2038"/>
            </a:xfrm>
            <a:prstGeom prst="rect">
              <a:avLst/>
            </a:prstGeom>
            <a:noFill/>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38247"/>
                                        </p:tgtEl>
                                        <p:attrNameLst>
                                          <p:attrName>style.visibility</p:attrName>
                                        </p:attrNameLst>
                                      </p:cBhvr>
                                      <p:to>
                                        <p:strVal val="visible"/>
                                      </p:to>
                                    </p:set>
                                    <p:animEffect transition="in" filter="strips(downRight)">
                                      <p:cBhvr>
                                        <p:cTn id="7" dur="500"/>
                                        <p:tgtEl>
                                          <p:spTgt spid="13824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38251"/>
                                        </p:tgtEl>
                                        <p:attrNameLst>
                                          <p:attrName>style.visibility</p:attrName>
                                        </p:attrNameLst>
                                      </p:cBhvr>
                                      <p:to>
                                        <p:strVal val="visible"/>
                                      </p:to>
                                    </p:set>
                                    <p:animEffect transition="in" filter="box(in)">
                                      <p:cBhvr>
                                        <p:cTn id="12" dur="500"/>
                                        <p:tgtEl>
                                          <p:spTgt spid="13825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38248"/>
                                        </p:tgtEl>
                                        <p:attrNameLst>
                                          <p:attrName>style.visibility</p:attrName>
                                        </p:attrNameLst>
                                      </p:cBhvr>
                                      <p:to>
                                        <p:strVal val="visible"/>
                                      </p:to>
                                    </p:set>
                                    <p:animEffect transition="in" filter="box(out)">
                                      <p:cBhvr>
                                        <p:cTn id="17" dur="500"/>
                                        <p:tgtEl>
                                          <p:spTgt spid="138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5" name="Rectangle 5">
            <a:hlinkClick r:id="rId2" action="ppaction://hlinksldjump"/>
          </p:cNvPr>
          <p:cNvSpPr>
            <a:spLocks noChangeArrowheads="1"/>
          </p:cNvSpPr>
          <p:nvPr/>
        </p:nvSpPr>
        <p:spPr bwMode="auto">
          <a:xfrm>
            <a:off x="533400" y="106363"/>
            <a:ext cx="6248400" cy="579437"/>
          </a:xfrm>
          <a:prstGeom prst="rect">
            <a:avLst/>
          </a:prstGeom>
          <a:noFill/>
          <a:ln w="9525">
            <a:noFill/>
            <a:miter lim="800000"/>
            <a:headEnd/>
            <a:tailEnd/>
          </a:ln>
        </p:spPr>
        <p:txBody>
          <a:bodyPr>
            <a:spAutoFit/>
          </a:bodyPr>
          <a:lstStyle/>
          <a:p>
            <a:pPr algn="l"/>
            <a:r>
              <a:rPr lang="en-US" altLang="zh-CN" sz="3200" b="1">
                <a:solidFill>
                  <a:srgbClr val="000066"/>
                </a:solidFill>
                <a:ea typeface="黑体" pitchFamily="2" charset="-122"/>
              </a:rPr>
              <a:t> 3.1.1 </a:t>
            </a:r>
            <a:r>
              <a:rPr lang="zh-CN" altLang="en-US" sz="3200" b="1">
                <a:solidFill>
                  <a:srgbClr val="000066"/>
                </a:solidFill>
                <a:ea typeface="黑体" pitchFamily="2" charset="-122"/>
              </a:rPr>
              <a:t>半导体材料</a:t>
            </a:r>
          </a:p>
        </p:txBody>
      </p:sp>
      <p:sp>
        <p:nvSpPr>
          <p:cNvPr id="92181" name="Rectangle 21"/>
          <p:cNvSpPr>
            <a:spLocks noChangeArrowheads="1"/>
          </p:cNvSpPr>
          <p:nvPr/>
        </p:nvSpPr>
        <p:spPr bwMode="auto">
          <a:xfrm>
            <a:off x="0" y="2505075"/>
            <a:ext cx="9144000" cy="0"/>
          </a:xfrm>
          <a:prstGeom prst="rect">
            <a:avLst/>
          </a:prstGeom>
          <a:noFill/>
          <a:ln w="9525">
            <a:noFill/>
            <a:miter lim="800000"/>
            <a:headEnd/>
            <a:tailEnd/>
          </a:ln>
          <a:effectLst/>
        </p:spPr>
        <p:txBody>
          <a:bodyPr>
            <a:spAutoFit/>
          </a:bodyPr>
          <a:lstStyle/>
          <a:p>
            <a:endParaRPr lang="zh-CN" altLang="en-US"/>
          </a:p>
        </p:txBody>
      </p:sp>
      <p:sp>
        <p:nvSpPr>
          <p:cNvPr id="92217" name="Line 57"/>
          <p:cNvSpPr>
            <a:spLocks noChangeShapeType="1"/>
          </p:cNvSpPr>
          <p:nvPr/>
        </p:nvSpPr>
        <p:spPr bwMode="auto">
          <a:xfrm>
            <a:off x="533400" y="762000"/>
            <a:ext cx="3276600"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sp>
        <p:nvSpPr>
          <p:cNvPr id="92218" name="Text Box 58"/>
          <p:cNvSpPr txBox="1">
            <a:spLocks noChangeArrowheads="1"/>
          </p:cNvSpPr>
          <p:nvPr/>
        </p:nvSpPr>
        <p:spPr bwMode="auto">
          <a:xfrm>
            <a:off x="323850" y="765175"/>
            <a:ext cx="7707313" cy="1289050"/>
          </a:xfrm>
          <a:prstGeom prst="rect">
            <a:avLst/>
          </a:prstGeom>
          <a:noFill/>
          <a:ln w="19050">
            <a:noFill/>
            <a:miter lim="800000"/>
            <a:headEnd/>
            <a:tailEnd/>
          </a:ln>
          <a:effectLst/>
        </p:spPr>
        <p:txBody>
          <a:bodyPr>
            <a:spAutoFit/>
          </a:bodyPr>
          <a:lstStyle/>
          <a:p>
            <a:pPr algn="l">
              <a:lnSpc>
                <a:spcPct val="140000"/>
              </a:lnSpc>
            </a:pPr>
            <a:r>
              <a:rPr lang="en-US" altLang="zh-CN" sz="2800" b="1" dirty="0">
                <a:solidFill>
                  <a:srgbClr val="000000"/>
                </a:solidFill>
                <a:latin typeface="楷体_GB2312" pitchFamily="49" charset="-122"/>
              </a:rPr>
              <a:t>    </a:t>
            </a:r>
            <a:r>
              <a:rPr lang="zh-CN" altLang="en-US" sz="2800" b="1" dirty="0">
                <a:solidFill>
                  <a:srgbClr val="000000"/>
                </a:solidFill>
                <a:latin typeface="楷体_GB2312" pitchFamily="49" charset="-122"/>
              </a:rPr>
              <a:t>根据物体导电能力</a:t>
            </a:r>
            <a:r>
              <a:rPr lang="en-US" altLang="zh-CN" sz="2800" b="1" dirty="0">
                <a:solidFill>
                  <a:srgbClr val="000000"/>
                </a:solidFill>
                <a:latin typeface="楷体_GB2312" pitchFamily="49" charset="-122"/>
              </a:rPr>
              <a:t>(</a:t>
            </a:r>
            <a:r>
              <a:rPr lang="zh-CN" altLang="en-US" sz="2800" b="1" dirty="0">
                <a:solidFill>
                  <a:srgbClr val="000000"/>
                </a:solidFill>
                <a:latin typeface="楷体_GB2312" pitchFamily="49" charset="-122"/>
              </a:rPr>
              <a:t>电阻率</a:t>
            </a:r>
            <a:r>
              <a:rPr lang="en-US" altLang="zh-CN" sz="2800" b="1" dirty="0">
                <a:solidFill>
                  <a:srgbClr val="000000"/>
                </a:solidFill>
                <a:latin typeface="楷体_GB2312" pitchFamily="49" charset="-122"/>
              </a:rPr>
              <a:t>)</a:t>
            </a:r>
            <a:r>
              <a:rPr lang="zh-CN" altLang="en-US" sz="2800" b="1" dirty="0">
                <a:solidFill>
                  <a:srgbClr val="000000"/>
                </a:solidFill>
                <a:latin typeface="楷体_GB2312" pitchFamily="49" charset="-122"/>
              </a:rPr>
              <a:t>的不同，来划分</a:t>
            </a:r>
            <a:r>
              <a:rPr lang="zh-CN" altLang="en-US" sz="2800" b="1" dirty="0">
                <a:solidFill>
                  <a:srgbClr val="FF0000"/>
                </a:solidFill>
                <a:latin typeface="楷体_GB2312" pitchFamily="49" charset="-122"/>
              </a:rPr>
              <a:t>导体</a:t>
            </a:r>
            <a:r>
              <a:rPr lang="zh-CN" altLang="en-US" sz="2800" b="1" dirty="0">
                <a:solidFill>
                  <a:srgbClr val="000000"/>
                </a:solidFill>
                <a:latin typeface="楷体_GB2312" pitchFamily="49" charset="-122"/>
              </a:rPr>
              <a:t>、</a:t>
            </a:r>
            <a:r>
              <a:rPr lang="zh-CN" altLang="en-US" sz="2800" b="1" dirty="0">
                <a:solidFill>
                  <a:srgbClr val="FF0000"/>
                </a:solidFill>
                <a:latin typeface="楷体_GB2312" pitchFamily="49" charset="-122"/>
              </a:rPr>
              <a:t>绝缘体</a:t>
            </a:r>
            <a:r>
              <a:rPr lang="zh-CN" altLang="en-US" sz="2800" b="1" dirty="0">
                <a:solidFill>
                  <a:srgbClr val="000000"/>
                </a:solidFill>
                <a:latin typeface="楷体_GB2312" pitchFamily="49" charset="-122"/>
              </a:rPr>
              <a:t>和</a:t>
            </a:r>
            <a:r>
              <a:rPr lang="zh-CN" altLang="en-US" sz="2800" b="1" dirty="0">
                <a:solidFill>
                  <a:srgbClr val="FF0000"/>
                </a:solidFill>
                <a:latin typeface="楷体_GB2312" pitchFamily="49" charset="-122"/>
              </a:rPr>
              <a:t>半导体</a:t>
            </a:r>
            <a:r>
              <a:rPr lang="zh-CN" altLang="en-US" sz="2800" b="1" dirty="0">
                <a:solidFill>
                  <a:srgbClr val="000000"/>
                </a:solidFill>
                <a:latin typeface="楷体_GB2312" pitchFamily="49" charset="-122"/>
              </a:rPr>
              <a:t>。</a:t>
            </a:r>
            <a:endParaRPr lang="zh-CN" altLang="en-US" sz="2800" b="1" dirty="0">
              <a:latin typeface="楷体_GB2312" pitchFamily="49" charset="-122"/>
            </a:endParaRPr>
          </a:p>
        </p:txBody>
      </p:sp>
      <p:sp>
        <p:nvSpPr>
          <p:cNvPr id="92219" name="Text Box 59"/>
          <p:cNvSpPr txBox="1">
            <a:spLocks noChangeArrowheads="1"/>
          </p:cNvSpPr>
          <p:nvPr/>
        </p:nvSpPr>
        <p:spPr bwMode="auto">
          <a:xfrm>
            <a:off x="539750" y="2492375"/>
            <a:ext cx="7859713" cy="1712913"/>
          </a:xfrm>
          <a:prstGeom prst="rect">
            <a:avLst/>
          </a:prstGeom>
          <a:noFill/>
          <a:ln w="19050">
            <a:noFill/>
            <a:miter lim="800000"/>
            <a:headEnd/>
            <a:tailEnd/>
          </a:ln>
          <a:effectLst/>
        </p:spPr>
        <p:txBody>
          <a:bodyPr>
            <a:spAutoFit/>
          </a:bodyPr>
          <a:lstStyle/>
          <a:p>
            <a:pPr algn="l">
              <a:lnSpc>
                <a:spcPct val="140000"/>
              </a:lnSpc>
            </a:pPr>
            <a:r>
              <a:rPr lang="zh-CN" altLang="en-US" sz="2800" b="1">
                <a:solidFill>
                  <a:srgbClr val="FF0000"/>
                </a:solidFill>
                <a:latin typeface="楷体_GB2312" pitchFamily="49" charset="-122"/>
              </a:rPr>
              <a:t>半导体分类</a:t>
            </a:r>
            <a:r>
              <a:rPr lang="zh-CN" altLang="en-US" sz="2800" b="1">
                <a:solidFill>
                  <a:srgbClr val="000000"/>
                </a:solidFill>
                <a:latin typeface="楷体_GB2312" pitchFamily="49" charset="-122"/>
              </a:rPr>
              <a:t>： </a:t>
            </a:r>
          </a:p>
          <a:p>
            <a:pPr algn="l">
              <a:lnSpc>
                <a:spcPct val="140000"/>
              </a:lnSpc>
            </a:pPr>
            <a:r>
              <a:rPr lang="zh-CN" altLang="en-US" b="1"/>
              <a:t>① </a:t>
            </a:r>
            <a:r>
              <a:rPr lang="zh-CN" altLang="en-US" b="1">
                <a:latin typeface="楷体_GB2312" pitchFamily="49" charset="-122"/>
              </a:rPr>
              <a:t>元素半导体：硅</a:t>
            </a:r>
            <a:r>
              <a:rPr lang="en-US" altLang="zh-CN" b="1">
                <a:latin typeface="楷体_GB2312" pitchFamily="49" charset="-122"/>
              </a:rPr>
              <a:t>Si</a:t>
            </a:r>
            <a:r>
              <a:rPr lang="zh-CN" altLang="en-US" b="1">
                <a:latin typeface="楷体_GB2312" pitchFamily="49" charset="-122"/>
              </a:rPr>
              <a:t>和锗</a:t>
            </a:r>
            <a:r>
              <a:rPr lang="en-US" altLang="zh-CN" b="1">
                <a:latin typeface="楷体_GB2312" pitchFamily="49" charset="-122"/>
              </a:rPr>
              <a:t>Ge</a:t>
            </a:r>
          </a:p>
          <a:p>
            <a:pPr algn="l">
              <a:lnSpc>
                <a:spcPct val="140000"/>
              </a:lnSpc>
            </a:pPr>
            <a:r>
              <a:rPr lang="en-US" altLang="zh-CN" b="1"/>
              <a:t>②</a:t>
            </a:r>
            <a:r>
              <a:rPr lang="zh-CN" altLang="en-US" b="1"/>
              <a:t>化合物半导体：</a:t>
            </a:r>
            <a:r>
              <a:rPr lang="zh-CN" altLang="en-US" b="1">
                <a:latin typeface="楷体_GB2312" pitchFamily="49" charset="-122"/>
              </a:rPr>
              <a:t>砷化镓</a:t>
            </a:r>
            <a:r>
              <a:rPr lang="en-US" altLang="zh-CN" b="1">
                <a:latin typeface="楷体_GB2312" pitchFamily="49" charset="-122"/>
              </a:rPr>
              <a:t>GaAs</a:t>
            </a:r>
            <a:r>
              <a:rPr lang="zh-CN" altLang="en-US" b="1">
                <a:latin typeface="楷体_GB2312" pitchFamily="49" charset="-122"/>
              </a:rPr>
              <a:t>等</a:t>
            </a:r>
          </a:p>
        </p:txBody>
      </p:sp>
      <p:sp>
        <p:nvSpPr>
          <p:cNvPr id="92220" name="Text Box 60"/>
          <p:cNvSpPr txBox="1">
            <a:spLocks noChangeArrowheads="1"/>
          </p:cNvSpPr>
          <p:nvPr/>
        </p:nvSpPr>
        <p:spPr bwMode="auto">
          <a:xfrm>
            <a:off x="539750" y="1916113"/>
            <a:ext cx="7416800" cy="603250"/>
          </a:xfrm>
          <a:prstGeom prst="rect">
            <a:avLst/>
          </a:prstGeom>
          <a:noFill/>
          <a:ln w="19050">
            <a:noFill/>
            <a:miter lim="800000"/>
            <a:headEnd/>
            <a:tailEnd/>
          </a:ln>
          <a:effectLst/>
        </p:spPr>
        <p:txBody>
          <a:bodyPr>
            <a:spAutoFit/>
          </a:bodyPr>
          <a:lstStyle/>
          <a:p>
            <a:pPr algn="l">
              <a:lnSpc>
                <a:spcPct val="140000"/>
              </a:lnSpc>
            </a:pPr>
            <a:r>
              <a:rPr lang="en-US" altLang="zh-CN" b="1">
                <a:solidFill>
                  <a:srgbClr val="000000"/>
                </a:solidFill>
              </a:rPr>
              <a:t>      </a:t>
            </a:r>
            <a:r>
              <a:rPr lang="zh-CN" altLang="en-US" b="1"/>
              <a:t>（半导体的</a:t>
            </a:r>
            <a:r>
              <a:rPr lang="zh-CN" altLang="en-US" b="1">
                <a:latin typeface="楷体_GB2312" pitchFamily="49" charset="-122"/>
              </a:rPr>
              <a:t>导电能力介于导体和绝缘体之间）</a:t>
            </a:r>
          </a:p>
        </p:txBody>
      </p:sp>
      <p:sp>
        <p:nvSpPr>
          <p:cNvPr id="92221" name="Text Box 61"/>
          <p:cNvSpPr txBox="1">
            <a:spLocks noChangeArrowheads="1"/>
          </p:cNvSpPr>
          <p:nvPr/>
        </p:nvSpPr>
        <p:spPr bwMode="auto">
          <a:xfrm>
            <a:off x="468313" y="4292600"/>
            <a:ext cx="8280400" cy="1729704"/>
          </a:xfrm>
          <a:prstGeom prst="rect">
            <a:avLst/>
          </a:prstGeom>
          <a:noFill/>
          <a:ln w="19050">
            <a:noFill/>
            <a:miter lim="800000"/>
            <a:headEnd/>
            <a:tailEnd/>
          </a:ln>
          <a:effectLst/>
        </p:spPr>
        <p:txBody>
          <a:bodyPr>
            <a:spAutoFit/>
          </a:bodyPr>
          <a:lstStyle/>
          <a:p>
            <a:pPr algn="l">
              <a:lnSpc>
                <a:spcPct val="140000"/>
              </a:lnSpc>
            </a:pPr>
            <a:r>
              <a:rPr lang="zh-CN" altLang="en-US" sz="2800" b="1" dirty="0">
                <a:solidFill>
                  <a:srgbClr val="FF0000"/>
                </a:solidFill>
                <a:latin typeface="楷体_GB2312" pitchFamily="49" charset="-122"/>
              </a:rPr>
              <a:t>半导体特点</a:t>
            </a:r>
            <a:r>
              <a:rPr lang="zh-CN" altLang="en-US" sz="2800" b="1" dirty="0">
                <a:solidFill>
                  <a:srgbClr val="000000"/>
                </a:solidFill>
                <a:latin typeface="楷体_GB2312" pitchFamily="49" charset="-122"/>
              </a:rPr>
              <a:t>：</a:t>
            </a:r>
          </a:p>
          <a:p>
            <a:pPr algn="l">
              <a:lnSpc>
                <a:spcPct val="140000"/>
              </a:lnSpc>
            </a:pPr>
            <a:r>
              <a:rPr lang="zh-CN" altLang="en-US" b="1" dirty="0"/>
              <a:t>①</a:t>
            </a:r>
            <a:r>
              <a:rPr lang="zh-CN" altLang="en-US" b="1" dirty="0">
                <a:latin typeface="楷体_GB2312" pitchFamily="49" charset="-122"/>
              </a:rPr>
              <a:t>受外界光和热的激励时，导电能力发生显著变化；</a:t>
            </a:r>
          </a:p>
          <a:p>
            <a:pPr algn="l">
              <a:lnSpc>
                <a:spcPct val="140000"/>
              </a:lnSpc>
            </a:pPr>
            <a:r>
              <a:rPr lang="zh-CN" altLang="en-US" b="1" dirty="0"/>
              <a:t>②</a:t>
            </a:r>
            <a:r>
              <a:rPr lang="zh-CN" altLang="en-US" b="1" dirty="0">
                <a:latin typeface="楷体_GB2312" pitchFamily="49" charset="-122"/>
              </a:rPr>
              <a:t>在纯净的半导体中加入微量杂质，导电能力显著增加。</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2218"/>
                                        </p:tgtEl>
                                        <p:attrNameLst>
                                          <p:attrName>style.visibility</p:attrName>
                                        </p:attrNameLst>
                                      </p:cBhvr>
                                      <p:to>
                                        <p:strVal val="visible"/>
                                      </p:to>
                                    </p:set>
                                    <p:animEffect transition="in" filter="strips(downRight)">
                                      <p:cBhvr>
                                        <p:cTn id="7" dur="500"/>
                                        <p:tgtEl>
                                          <p:spTgt spid="9221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2219"/>
                                        </p:tgtEl>
                                        <p:attrNameLst>
                                          <p:attrName>style.visibility</p:attrName>
                                        </p:attrNameLst>
                                      </p:cBhvr>
                                      <p:to>
                                        <p:strVal val="visible"/>
                                      </p:to>
                                    </p:set>
                                    <p:animEffect transition="in" filter="strips(downRight)">
                                      <p:cBhvr>
                                        <p:cTn id="12" dur="500"/>
                                        <p:tgtEl>
                                          <p:spTgt spid="9221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2220"/>
                                        </p:tgtEl>
                                        <p:attrNameLst>
                                          <p:attrName>style.visibility</p:attrName>
                                        </p:attrNameLst>
                                      </p:cBhvr>
                                      <p:to>
                                        <p:strVal val="visible"/>
                                      </p:to>
                                    </p:set>
                                    <p:animEffect transition="in" filter="strips(downRight)">
                                      <p:cBhvr>
                                        <p:cTn id="17" dur="500"/>
                                        <p:tgtEl>
                                          <p:spTgt spid="92220"/>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92221"/>
                                        </p:tgtEl>
                                        <p:attrNameLst>
                                          <p:attrName>style.visibility</p:attrName>
                                        </p:attrNameLst>
                                      </p:cBhvr>
                                      <p:to>
                                        <p:strVal val="visible"/>
                                      </p:to>
                                    </p:set>
                                    <p:animEffect transition="in" filter="strips(downRight)">
                                      <p:cBhvr>
                                        <p:cTn id="22" dur="500"/>
                                        <p:tgtEl>
                                          <p:spTgt spid="92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8" grpId="0" autoUpdateAnimBg="0"/>
      <p:bldP spid="92219" grpId="0" autoUpdateAnimBg="0"/>
      <p:bldP spid="92220" grpId="0" autoUpdateAnimBg="0"/>
      <p:bldP spid="92221"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Line 2"/>
          <p:cNvSpPr>
            <a:spLocks noChangeShapeType="1"/>
          </p:cNvSpPr>
          <p:nvPr/>
        </p:nvSpPr>
        <p:spPr bwMode="auto">
          <a:xfrm>
            <a:off x="533400" y="762000"/>
            <a:ext cx="4800600"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sp>
        <p:nvSpPr>
          <p:cNvPr id="139267" name="Rectangle 3">
            <a:hlinkClick r:id="rId2" action="ppaction://hlinksldjump"/>
          </p:cNvPr>
          <p:cNvSpPr>
            <a:spLocks noChangeArrowheads="1"/>
          </p:cNvSpPr>
          <p:nvPr/>
        </p:nvSpPr>
        <p:spPr bwMode="auto">
          <a:xfrm>
            <a:off x="533400" y="106363"/>
            <a:ext cx="6248400" cy="579437"/>
          </a:xfrm>
          <a:prstGeom prst="rect">
            <a:avLst/>
          </a:prstGeom>
          <a:noFill/>
          <a:ln w="9525">
            <a:noFill/>
            <a:miter lim="800000"/>
            <a:headEnd/>
            <a:tailEnd/>
          </a:ln>
        </p:spPr>
        <p:txBody>
          <a:bodyPr>
            <a:spAutoFit/>
          </a:bodyPr>
          <a:lstStyle/>
          <a:p>
            <a:pPr algn="l"/>
            <a:r>
              <a:rPr lang="en-US" altLang="zh-CN" sz="3200" b="1">
                <a:solidFill>
                  <a:srgbClr val="000066"/>
                </a:solidFill>
                <a:ea typeface="黑体" pitchFamily="2" charset="-122"/>
              </a:rPr>
              <a:t> 3.3.3 </a:t>
            </a:r>
            <a:r>
              <a:rPr lang="zh-CN" altLang="en-US" sz="3200" b="1">
                <a:solidFill>
                  <a:srgbClr val="000066"/>
                </a:solidFill>
                <a:ea typeface="黑体" pitchFamily="2" charset="-122"/>
              </a:rPr>
              <a:t>二极管的主要参数</a:t>
            </a:r>
          </a:p>
        </p:txBody>
      </p:sp>
      <p:grpSp>
        <p:nvGrpSpPr>
          <p:cNvPr id="139268" name="Group 4"/>
          <p:cNvGrpSpPr>
            <a:grpSpLocks/>
          </p:cNvGrpSpPr>
          <p:nvPr/>
        </p:nvGrpSpPr>
        <p:grpSpPr bwMode="auto">
          <a:xfrm>
            <a:off x="1066800" y="1219200"/>
            <a:ext cx="7315200" cy="3657600"/>
            <a:chOff x="672" y="768"/>
            <a:chExt cx="4608" cy="2304"/>
          </a:xfrm>
        </p:grpSpPr>
        <p:sp>
          <p:nvSpPr>
            <p:cNvPr id="139269" name="Text Box 5"/>
            <p:cNvSpPr txBox="1">
              <a:spLocks noChangeArrowheads="1"/>
            </p:cNvSpPr>
            <p:nvPr/>
          </p:nvSpPr>
          <p:spPr bwMode="auto">
            <a:xfrm>
              <a:off x="672" y="768"/>
              <a:ext cx="2592" cy="327"/>
            </a:xfrm>
            <a:prstGeom prst="rect">
              <a:avLst/>
            </a:prstGeom>
            <a:noFill/>
            <a:ln w="9525">
              <a:noFill/>
              <a:miter lim="800000"/>
              <a:headEnd/>
              <a:tailEnd/>
            </a:ln>
            <a:effectLst/>
          </p:spPr>
          <p:txBody>
            <a:bodyPr>
              <a:spAutoFit/>
            </a:bodyPr>
            <a:lstStyle/>
            <a:p>
              <a:pPr algn="l">
                <a:spcBef>
                  <a:spcPct val="50000"/>
                </a:spcBef>
              </a:pPr>
              <a:r>
                <a:rPr lang="en-US" altLang="zh-CN" sz="2800" b="1">
                  <a:solidFill>
                    <a:srgbClr val="990000"/>
                  </a:solidFill>
                  <a:latin typeface="楷体_GB2312" pitchFamily="49" charset="-122"/>
                </a:rPr>
                <a:t>(1) </a:t>
              </a:r>
              <a:r>
                <a:rPr lang="zh-CN" altLang="en-US" sz="2800" b="1">
                  <a:solidFill>
                    <a:srgbClr val="990000"/>
                  </a:solidFill>
                  <a:latin typeface="楷体_GB2312" pitchFamily="49" charset="-122"/>
                </a:rPr>
                <a:t>最大整流电流</a:t>
              </a:r>
              <a:r>
                <a:rPr lang="en-US" altLang="zh-CN" sz="2800" b="1" i="1">
                  <a:solidFill>
                    <a:srgbClr val="990000"/>
                  </a:solidFill>
                  <a:latin typeface="楷体_GB2312" pitchFamily="49" charset="-122"/>
                </a:rPr>
                <a:t>I</a:t>
              </a:r>
              <a:r>
                <a:rPr lang="en-US" altLang="zh-CN" sz="2800" b="1" baseline="-25000">
                  <a:solidFill>
                    <a:srgbClr val="990000"/>
                  </a:solidFill>
                  <a:latin typeface="楷体_GB2312" pitchFamily="49" charset="-122"/>
                </a:rPr>
                <a:t>F</a:t>
              </a:r>
              <a:endParaRPr lang="en-US" altLang="zh-CN" b="1">
                <a:solidFill>
                  <a:srgbClr val="CC6600"/>
                </a:solidFill>
                <a:latin typeface="楷体_GB2312" pitchFamily="49" charset="-122"/>
              </a:endParaRPr>
            </a:p>
          </p:txBody>
        </p:sp>
        <p:sp>
          <p:nvSpPr>
            <p:cNvPr id="139270" name="Text Box 6"/>
            <p:cNvSpPr txBox="1">
              <a:spLocks noChangeArrowheads="1"/>
            </p:cNvSpPr>
            <p:nvPr/>
          </p:nvSpPr>
          <p:spPr bwMode="auto">
            <a:xfrm>
              <a:off x="672" y="1262"/>
              <a:ext cx="4608" cy="327"/>
            </a:xfrm>
            <a:prstGeom prst="rect">
              <a:avLst/>
            </a:prstGeom>
            <a:noFill/>
            <a:ln w="9525">
              <a:noFill/>
              <a:miter lim="800000"/>
              <a:headEnd/>
              <a:tailEnd/>
            </a:ln>
            <a:effectLst/>
          </p:spPr>
          <p:txBody>
            <a:bodyPr>
              <a:spAutoFit/>
            </a:bodyPr>
            <a:lstStyle/>
            <a:p>
              <a:pPr algn="l">
                <a:spcBef>
                  <a:spcPct val="50000"/>
                </a:spcBef>
              </a:pPr>
              <a:r>
                <a:rPr lang="en-US" altLang="zh-CN" sz="2800" b="1">
                  <a:solidFill>
                    <a:srgbClr val="A50021"/>
                  </a:solidFill>
                  <a:latin typeface="楷体_GB2312" pitchFamily="49" charset="-122"/>
                </a:rPr>
                <a:t>(2) </a:t>
              </a:r>
              <a:r>
                <a:rPr lang="zh-CN" altLang="en-US" sz="2800" b="1">
                  <a:solidFill>
                    <a:srgbClr val="A50021"/>
                  </a:solidFill>
                  <a:latin typeface="楷体_GB2312" pitchFamily="49" charset="-122"/>
                </a:rPr>
                <a:t>反向击穿电压</a:t>
              </a:r>
              <a:r>
                <a:rPr lang="en-US" altLang="zh-CN" sz="2800" b="1" i="1">
                  <a:solidFill>
                    <a:srgbClr val="A50021"/>
                  </a:solidFill>
                  <a:latin typeface="楷体_GB2312" pitchFamily="49" charset="-122"/>
                </a:rPr>
                <a:t>V</a:t>
              </a:r>
              <a:r>
                <a:rPr lang="en-US" altLang="zh-CN" sz="2800" b="1" baseline="-25000">
                  <a:solidFill>
                    <a:srgbClr val="A50021"/>
                  </a:solidFill>
                  <a:latin typeface="楷体_GB2312" pitchFamily="49" charset="-122"/>
                </a:rPr>
                <a:t>BR</a:t>
              </a:r>
              <a:endParaRPr lang="en-US" altLang="zh-CN" b="1" i="1">
                <a:latin typeface="楷体_GB2312" pitchFamily="49" charset="-122"/>
              </a:endParaRPr>
            </a:p>
          </p:txBody>
        </p:sp>
        <p:sp>
          <p:nvSpPr>
            <p:cNvPr id="139271" name="Text Box 7"/>
            <p:cNvSpPr txBox="1">
              <a:spLocks noChangeArrowheads="1"/>
            </p:cNvSpPr>
            <p:nvPr/>
          </p:nvSpPr>
          <p:spPr bwMode="auto">
            <a:xfrm>
              <a:off x="672" y="1756"/>
              <a:ext cx="2496" cy="327"/>
            </a:xfrm>
            <a:prstGeom prst="rect">
              <a:avLst/>
            </a:prstGeom>
            <a:noFill/>
            <a:ln w="9525">
              <a:noFill/>
              <a:miter lim="800000"/>
              <a:headEnd/>
              <a:tailEnd/>
            </a:ln>
            <a:effectLst/>
          </p:spPr>
          <p:txBody>
            <a:bodyPr>
              <a:spAutoFit/>
            </a:bodyPr>
            <a:lstStyle/>
            <a:p>
              <a:pPr algn="l">
                <a:spcBef>
                  <a:spcPct val="50000"/>
                </a:spcBef>
              </a:pPr>
              <a:r>
                <a:rPr lang="en-US" altLang="zh-CN" sz="2800" b="1">
                  <a:solidFill>
                    <a:srgbClr val="A50021"/>
                  </a:solidFill>
                  <a:latin typeface="楷体_GB2312" pitchFamily="49" charset="-122"/>
                </a:rPr>
                <a:t>(3) </a:t>
              </a:r>
              <a:r>
                <a:rPr lang="zh-CN" altLang="en-US" sz="2800" b="1">
                  <a:solidFill>
                    <a:srgbClr val="A50021"/>
                  </a:solidFill>
                  <a:latin typeface="楷体_GB2312" pitchFamily="49" charset="-122"/>
                </a:rPr>
                <a:t>反向电流</a:t>
              </a:r>
              <a:r>
                <a:rPr lang="en-US" altLang="zh-CN" sz="2800" b="1" i="1">
                  <a:solidFill>
                    <a:srgbClr val="A50021"/>
                  </a:solidFill>
                  <a:latin typeface="楷体_GB2312" pitchFamily="49" charset="-122"/>
                </a:rPr>
                <a:t>I</a:t>
              </a:r>
              <a:r>
                <a:rPr lang="en-US" altLang="zh-CN" sz="2800" b="1" baseline="-25000">
                  <a:solidFill>
                    <a:srgbClr val="A50021"/>
                  </a:solidFill>
                  <a:latin typeface="楷体_GB2312" pitchFamily="49" charset="-122"/>
                </a:rPr>
                <a:t>R</a:t>
              </a:r>
              <a:endParaRPr lang="en-US" altLang="zh-CN" sz="2800" b="1">
                <a:solidFill>
                  <a:srgbClr val="A50021"/>
                </a:solidFill>
                <a:latin typeface="楷体_GB2312" pitchFamily="49" charset="-122"/>
              </a:endParaRPr>
            </a:p>
          </p:txBody>
        </p:sp>
        <p:sp>
          <p:nvSpPr>
            <p:cNvPr id="139272" name="Text Box 8"/>
            <p:cNvSpPr txBox="1">
              <a:spLocks noChangeArrowheads="1"/>
            </p:cNvSpPr>
            <p:nvPr/>
          </p:nvSpPr>
          <p:spPr bwMode="auto">
            <a:xfrm>
              <a:off x="672" y="2250"/>
              <a:ext cx="3977" cy="327"/>
            </a:xfrm>
            <a:prstGeom prst="rect">
              <a:avLst/>
            </a:prstGeom>
            <a:noFill/>
            <a:ln w="9525">
              <a:noFill/>
              <a:miter lim="800000"/>
              <a:headEnd/>
              <a:tailEnd/>
            </a:ln>
            <a:effectLst/>
          </p:spPr>
          <p:txBody>
            <a:bodyPr>
              <a:spAutoFit/>
            </a:bodyPr>
            <a:lstStyle/>
            <a:p>
              <a:pPr algn="l">
                <a:spcBef>
                  <a:spcPct val="50000"/>
                </a:spcBef>
              </a:pPr>
              <a:r>
                <a:rPr lang="en-US" altLang="zh-CN" sz="2800" b="1">
                  <a:solidFill>
                    <a:srgbClr val="A50021"/>
                  </a:solidFill>
                  <a:latin typeface="楷体_GB2312" pitchFamily="49" charset="-122"/>
                </a:rPr>
                <a:t>(4) </a:t>
              </a:r>
              <a:r>
                <a:rPr lang="zh-CN" altLang="en-US" sz="2800" b="1">
                  <a:solidFill>
                    <a:srgbClr val="A50021"/>
                  </a:solidFill>
                  <a:latin typeface="楷体_GB2312" pitchFamily="49" charset="-122"/>
                </a:rPr>
                <a:t>极间电容</a:t>
              </a:r>
              <a:r>
                <a:rPr lang="en-US" altLang="zh-CN" sz="2800" b="1" i="1">
                  <a:solidFill>
                    <a:srgbClr val="A50021"/>
                  </a:solidFill>
                  <a:latin typeface="楷体_GB2312" pitchFamily="49" charset="-122"/>
                </a:rPr>
                <a:t>C</a:t>
              </a:r>
              <a:r>
                <a:rPr lang="en-US" altLang="zh-CN" sz="2800" b="1" baseline="-25000">
                  <a:solidFill>
                    <a:srgbClr val="A50021"/>
                  </a:solidFill>
                  <a:latin typeface="楷体_GB2312" pitchFamily="49" charset="-122"/>
                </a:rPr>
                <a:t>d</a:t>
              </a:r>
              <a:r>
                <a:rPr lang="zh-CN" altLang="en-US" sz="2800" b="1">
                  <a:solidFill>
                    <a:srgbClr val="A50021"/>
                  </a:solidFill>
                  <a:latin typeface="楷体_GB2312" pitchFamily="49" charset="-122"/>
                </a:rPr>
                <a:t>（</a:t>
              </a:r>
              <a:r>
                <a:rPr lang="en-US" altLang="zh-CN" sz="2800" b="1" i="1">
                  <a:solidFill>
                    <a:srgbClr val="A50021"/>
                  </a:solidFill>
                  <a:latin typeface="楷体_GB2312" pitchFamily="49" charset="-122"/>
                </a:rPr>
                <a:t>C</a:t>
              </a:r>
              <a:r>
                <a:rPr lang="en-US" altLang="zh-CN" sz="2800" b="1" baseline="-25000">
                  <a:solidFill>
                    <a:srgbClr val="A50021"/>
                  </a:solidFill>
                  <a:latin typeface="楷体_GB2312" pitchFamily="49" charset="-122"/>
                </a:rPr>
                <a:t>B</a:t>
              </a:r>
              <a:r>
                <a:rPr lang="zh-CN" altLang="en-US" sz="2800" b="1" baseline="-25000">
                  <a:solidFill>
                    <a:srgbClr val="A50021"/>
                  </a:solidFill>
                  <a:latin typeface="楷体_GB2312" pitchFamily="49" charset="-122"/>
                </a:rPr>
                <a:t>、 </a:t>
              </a:r>
              <a:r>
                <a:rPr lang="en-US" altLang="zh-CN" sz="2800" b="1" i="1">
                  <a:solidFill>
                    <a:srgbClr val="A50021"/>
                  </a:solidFill>
                  <a:latin typeface="楷体_GB2312" pitchFamily="49" charset="-122"/>
                </a:rPr>
                <a:t>C</a:t>
              </a:r>
              <a:r>
                <a:rPr lang="en-US" altLang="zh-CN" sz="2800" b="1" baseline="-25000">
                  <a:solidFill>
                    <a:srgbClr val="A50021"/>
                  </a:solidFill>
                  <a:latin typeface="楷体_GB2312" pitchFamily="49" charset="-122"/>
                </a:rPr>
                <a:t>D </a:t>
              </a:r>
              <a:r>
                <a:rPr lang="zh-CN" altLang="en-US" sz="2800" b="1">
                  <a:solidFill>
                    <a:srgbClr val="A50021"/>
                  </a:solidFill>
                  <a:latin typeface="楷体_GB2312" pitchFamily="49" charset="-122"/>
                </a:rPr>
                <a:t>）</a:t>
              </a:r>
            </a:p>
          </p:txBody>
        </p:sp>
        <p:sp>
          <p:nvSpPr>
            <p:cNvPr id="139273" name="Text Box 9"/>
            <p:cNvSpPr txBox="1">
              <a:spLocks noChangeArrowheads="1"/>
            </p:cNvSpPr>
            <p:nvPr/>
          </p:nvSpPr>
          <p:spPr bwMode="auto">
            <a:xfrm>
              <a:off x="672" y="2745"/>
              <a:ext cx="2976" cy="327"/>
            </a:xfrm>
            <a:prstGeom prst="rect">
              <a:avLst/>
            </a:prstGeom>
            <a:noFill/>
            <a:ln w="9525">
              <a:noFill/>
              <a:miter lim="800000"/>
              <a:headEnd/>
              <a:tailEnd/>
            </a:ln>
            <a:effectLst/>
          </p:spPr>
          <p:txBody>
            <a:bodyPr>
              <a:spAutoFit/>
            </a:bodyPr>
            <a:lstStyle/>
            <a:p>
              <a:pPr algn="l">
                <a:spcBef>
                  <a:spcPct val="50000"/>
                </a:spcBef>
              </a:pPr>
              <a:r>
                <a:rPr lang="en-US" altLang="zh-CN" sz="2800" b="1">
                  <a:solidFill>
                    <a:srgbClr val="A50021"/>
                  </a:solidFill>
                  <a:latin typeface="楷体_GB2312" pitchFamily="49" charset="-122"/>
                </a:rPr>
                <a:t>(5) </a:t>
              </a:r>
              <a:r>
                <a:rPr lang="zh-CN" altLang="en-US" sz="2800" b="1">
                  <a:solidFill>
                    <a:srgbClr val="A50021"/>
                  </a:solidFill>
                  <a:latin typeface="楷体_GB2312" pitchFamily="49" charset="-122"/>
                </a:rPr>
                <a:t>反向恢复时间</a:t>
              </a:r>
              <a:r>
                <a:rPr lang="en-US" altLang="zh-CN" sz="2800" b="1">
                  <a:solidFill>
                    <a:srgbClr val="A50021"/>
                  </a:solidFill>
                  <a:latin typeface="楷体_GB2312" pitchFamily="49" charset="-122"/>
                </a:rPr>
                <a:t>T</a:t>
              </a:r>
              <a:r>
                <a:rPr lang="en-US" altLang="zh-CN" sz="2800" b="1" baseline="-25000">
                  <a:solidFill>
                    <a:srgbClr val="A50021"/>
                  </a:solidFill>
                  <a:latin typeface="楷体_GB2312" pitchFamily="49" charset="-122"/>
                </a:rPr>
                <a:t>RR</a:t>
              </a:r>
              <a:endParaRPr lang="en-US" altLang="zh-CN" sz="2800" b="1">
                <a:solidFill>
                  <a:srgbClr val="A50021"/>
                </a:solidFill>
                <a:latin typeface="楷体_GB2312" pitchFamily="49" charset="-122"/>
              </a:endParaRPr>
            </a:p>
          </p:txBody>
        </p:sp>
      </p:grpSp>
      <p:sp>
        <p:nvSpPr>
          <p:cNvPr id="139274" name="Text Box 10"/>
          <p:cNvSpPr txBox="1">
            <a:spLocks noChangeArrowheads="1"/>
          </p:cNvSpPr>
          <p:nvPr/>
        </p:nvSpPr>
        <p:spPr bwMode="auto">
          <a:xfrm>
            <a:off x="6897688" y="6307138"/>
            <a:ext cx="762000" cy="457200"/>
          </a:xfrm>
          <a:prstGeom prst="rect">
            <a:avLst/>
          </a:prstGeom>
          <a:noFill/>
          <a:ln w="9525">
            <a:noFill/>
            <a:miter lim="800000"/>
            <a:headEnd/>
            <a:tailEnd/>
          </a:ln>
          <a:effectLst/>
        </p:spPr>
        <p:txBody>
          <a:bodyPr>
            <a:spAutoFit/>
          </a:bodyPr>
          <a:lstStyle/>
          <a:p>
            <a:pPr algn="l">
              <a:spcBef>
                <a:spcPct val="50000"/>
              </a:spcBef>
            </a:pPr>
            <a:r>
              <a:rPr lang="en-US" altLang="zh-CN" b="1">
                <a:solidFill>
                  <a:srgbClr val="FF0000"/>
                </a:solidFill>
                <a:ea typeface="宋体" pitchFamily="2" charset="-122"/>
              </a:rPr>
              <a:t>end</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200"/>
                                  </p:stCondLst>
                                  <p:childTnLst>
                                    <p:set>
                                      <p:cBhvr>
                                        <p:cTn id="6" dur="1" fill="hold">
                                          <p:stCondLst>
                                            <p:cond delay="0"/>
                                          </p:stCondLst>
                                        </p:cTn>
                                        <p:tgtEl>
                                          <p:spTgt spid="139274"/>
                                        </p:tgtEl>
                                        <p:attrNameLst>
                                          <p:attrName>style.visibility</p:attrName>
                                        </p:attrNameLst>
                                      </p:cBhvr>
                                      <p:to>
                                        <p:strVal val="visible"/>
                                      </p:to>
                                    </p:set>
                                    <p:anim calcmode="lin" valueType="num">
                                      <p:cBhvr additive="base">
                                        <p:cTn id="7" dur="500" fill="hold"/>
                                        <p:tgtEl>
                                          <p:spTgt spid="139274"/>
                                        </p:tgtEl>
                                        <p:attrNameLst>
                                          <p:attrName>ppt_x</p:attrName>
                                        </p:attrNameLst>
                                      </p:cBhvr>
                                      <p:tavLst>
                                        <p:tav tm="0">
                                          <p:val>
                                            <p:strVal val="#ppt_x"/>
                                          </p:val>
                                        </p:tav>
                                        <p:tav tm="100000">
                                          <p:val>
                                            <p:strVal val="#ppt_x"/>
                                          </p:val>
                                        </p:tav>
                                      </p:tavLst>
                                    </p:anim>
                                    <p:anim calcmode="lin" valueType="num">
                                      <p:cBhvr additive="base">
                                        <p:cTn id="8" dur="500" fill="hold"/>
                                        <p:tgtEl>
                                          <p:spTgt spid="1392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4"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ChangeArrowheads="1"/>
          </p:cNvSpPr>
          <p:nvPr/>
        </p:nvSpPr>
        <p:spPr bwMode="auto">
          <a:xfrm>
            <a:off x="533400" y="1219200"/>
            <a:ext cx="7924800" cy="695325"/>
          </a:xfrm>
          <a:prstGeom prst="rect">
            <a:avLst/>
          </a:prstGeom>
          <a:noFill/>
          <a:ln w="9525">
            <a:noFill/>
            <a:miter lim="800000"/>
            <a:headEnd/>
            <a:tailEnd/>
          </a:ln>
          <a:effectLst/>
        </p:spPr>
        <p:txBody>
          <a:bodyPr lIns="92075" tIns="46038" rIns="92075" bIns="46038" anchor="ctr">
            <a:spAutoFit/>
          </a:bodyPr>
          <a:lstStyle/>
          <a:p>
            <a:pPr>
              <a:lnSpc>
                <a:spcPct val="90000"/>
              </a:lnSpc>
            </a:pPr>
            <a:r>
              <a:rPr lang="en-US" altLang="zh-CN" sz="3600" b="1">
                <a:solidFill>
                  <a:srgbClr val="FF0000"/>
                </a:solidFill>
                <a:ea typeface="黑体" pitchFamily="2" charset="-122"/>
              </a:rPr>
              <a:t>3.4</a:t>
            </a:r>
            <a:r>
              <a:rPr lang="en-US" altLang="zh-CN" sz="4400" b="1">
                <a:solidFill>
                  <a:srgbClr val="FF0000"/>
                </a:solidFill>
                <a:ea typeface="黑体" pitchFamily="2" charset="-122"/>
              </a:rPr>
              <a:t> </a:t>
            </a:r>
            <a:r>
              <a:rPr lang="zh-CN" altLang="en-US" sz="3600" b="1">
                <a:solidFill>
                  <a:srgbClr val="FF0000"/>
                </a:solidFill>
                <a:ea typeface="黑体" pitchFamily="2" charset="-122"/>
              </a:rPr>
              <a:t>二极管的基本电路及其分析方法</a:t>
            </a:r>
            <a:endParaRPr lang="zh-CN" altLang="en-US" sz="6000" b="1">
              <a:solidFill>
                <a:srgbClr val="0033CC"/>
              </a:solidFill>
              <a:ea typeface="黑体" pitchFamily="2" charset="-122"/>
            </a:endParaRPr>
          </a:p>
        </p:txBody>
      </p:sp>
      <p:sp>
        <p:nvSpPr>
          <p:cNvPr id="140291" name="Line 3"/>
          <p:cNvSpPr>
            <a:spLocks noChangeShapeType="1"/>
          </p:cNvSpPr>
          <p:nvPr/>
        </p:nvSpPr>
        <p:spPr bwMode="auto">
          <a:xfrm>
            <a:off x="990600" y="1954213"/>
            <a:ext cx="7010400" cy="0"/>
          </a:xfrm>
          <a:prstGeom prst="line">
            <a:avLst/>
          </a:prstGeom>
          <a:noFill/>
          <a:ln w="76200" cap="sq" cmpd="tri">
            <a:solidFill>
              <a:srgbClr val="FF00FF"/>
            </a:solidFill>
            <a:round/>
            <a:headEnd type="none" w="sm" len="sm"/>
            <a:tailEnd type="none" w="sm" len="sm"/>
          </a:ln>
          <a:effectLst/>
        </p:spPr>
        <p:txBody>
          <a:bodyPr wrap="none" anchor="ctr"/>
          <a:lstStyle/>
          <a:p>
            <a:endParaRPr lang="zh-CN" altLang="en-US"/>
          </a:p>
        </p:txBody>
      </p:sp>
      <p:sp>
        <p:nvSpPr>
          <p:cNvPr id="140292" name="Rectangle 4">
            <a:hlinkClick r:id="" action="ppaction://hlinkshowjump?jump=nextslide"/>
          </p:cNvPr>
          <p:cNvSpPr>
            <a:spLocks noChangeArrowheads="1"/>
          </p:cNvSpPr>
          <p:nvPr/>
        </p:nvSpPr>
        <p:spPr bwMode="auto">
          <a:xfrm>
            <a:off x="990600" y="2692400"/>
            <a:ext cx="7427913" cy="579438"/>
          </a:xfrm>
          <a:prstGeom prst="rect">
            <a:avLst/>
          </a:prstGeom>
          <a:noFill/>
          <a:ln w="9525">
            <a:noFill/>
            <a:miter lim="800000"/>
            <a:headEnd/>
            <a:tailEnd/>
          </a:ln>
        </p:spPr>
        <p:txBody>
          <a:bodyPr>
            <a:spAutoFit/>
          </a:bodyPr>
          <a:lstStyle/>
          <a:p>
            <a:pPr algn="l"/>
            <a:r>
              <a:rPr lang="en-US" altLang="zh-CN" sz="3200">
                <a:solidFill>
                  <a:srgbClr val="000066"/>
                </a:solidFill>
                <a:ea typeface="宋体" pitchFamily="2" charset="-122"/>
              </a:rPr>
              <a:t> </a:t>
            </a:r>
            <a:r>
              <a:rPr lang="en-US" altLang="zh-CN" sz="3200" b="1">
                <a:solidFill>
                  <a:srgbClr val="000066"/>
                </a:solidFill>
                <a:ea typeface="黑体" pitchFamily="2" charset="-122"/>
              </a:rPr>
              <a:t>3.4.1  </a:t>
            </a:r>
            <a:r>
              <a:rPr lang="zh-CN" altLang="en-US" sz="3200" b="1">
                <a:solidFill>
                  <a:srgbClr val="000066"/>
                </a:solidFill>
                <a:latin typeface="幼圆" pitchFamily="49" charset="-122"/>
                <a:ea typeface="黑体" pitchFamily="2" charset="-122"/>
              </a:rPr>
              <a:t>简单二极管电路的图解分析方法</a:t>
            </a:r>
          </a:p>
        </p:txBody>
      </p:sp>
      <p:sp>
        <p:nvSpPr>
          <p:cNvPr id="140293" name="Rectangle 5">
            <a:hlinkClick r:id="rId2" action="ppaction://hlinksldjump"/>
          </p:cNvPr>
          <p:cNvSpPr>
            <a:spLocks noChangeArrowheads="1"/>
          </p:cNvSpPr>
          <p:nvPr/>
        </p:nvSpPr>
        <p:spPr bwMode="auto">
          <a:xfrm>
            <a:off x="990600" y="3581400"/>
            <a:ext cx="7275513" cy="579438"/>
          </a:xfrm>
          <a:prstGeom prst="rect">
            <a:avLst/>
          </a:prstGeom>
          <a:noFill/>
          <a:ln w="9525">
            <a:noFill/>
            <a:miter lim="800000"/>
            <a:headEnd/>
            <a:tailEnd/>
          </a:ln>
        </p:spPr>
        <p:txBody>
          <a:bodyPr>
            <a:spAutoFit/>
          </a:bodyPr>
          <a:lstStyle/>
          <a:p>
            <a:pPr algn="l"/>
            <a:r>
              <a:rPr lang="en-US" altLang="zh-CN" sz="3200">
                <a:solidFill>
                  <a:srgbClr val="000066"/>
                </a:solidFill>
                <a:ea typeface="宋体" pitchFamily="2" charset="-122"/>
              </a:rPr>
              <a:t> </a:t>
            </a:r>
            <a:r>
              <a:rPr lang="en-US" altLang="zh-CN" sz="3200" b="1">
                <a:solidFill>
                  <a:srgbClr val="000066"/>
                </a:solidFill>
                <a:ea typeface="黑体" pitchFamily="2" charset="-122"/>
              </a:rPr>
              <a:t>3.4.2</a:t>
            </a:r>
            <a:r>
              <a:rPr lang="en-US" altLang="zh-CN" sz="3200" b="1">
                <a:solidFill>
                  <a:srgbClr val="000066"/>
                </a:solidFill>
                <a:latin typeface="黑体" pitchFamily="2" charset="-122"/>
                <a:ea typeface="黑体" pitchFamily="2" charset="-122"/>
              </a:rPr>
              <a:t> </a:t>
            </a:r>
            <a:r>
              <a:rPr lang="zh-CN" altLang="en-US" sz="3200" b="1">
                <a:solidFill>
                  <a:srgbClr val="000066"/>
                </a:solidFill>
                <a:latin typeface="黑体" pitchFamily="2" charset="-122"/>
                <a:ea typeface="黑体" pitchFamily="2" charset="-122"/>
              </a:rPr>
              <a:t>二极管电路的简化模型分析方法</a:t>
            </a:r>
          </a:p>
        </p:txBody>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hlinkClick r:id="rId2" action="ppaction://hlinksldjump"/>
          </p:cNvPr>
          <p:cNvSpPr>
            <a:spLocks noChangeArrowheads="1"/>
          </p:cNvSpPr>
          <p:nvPr/>
        </p:nvSpPr>
        <p:spPr bwMode="auto">
          <a:xfrm>
            <a:off x="533400" y="668338"/>
            <a:ext cx="7162800" cy="579437"/>
          </a:xfrm>
          <a:prstGeom prst="rect">
            <a:avLst/>
          </a:prstGeom>
          <a:noFill/>
          <a:ln w="9525">
            <a:noFill/>
            <a:miter lim="800000"/>
            <a:headEnd/>
            <a:tailEnd/>
          </a:ln>
        </p:spPr>
        <p:txBody>
          <a:bodyPr>
            <a:spAutoFit/>
          </a:bodyPr>
          <a:lstStyle/>
          <a:p>
            <a:pPr algn="l"/>
            <a:r>
              <a:rPr lang="en-US" altLang="zh-CN" sz="3200" b="1">
                <a:solidFill>
                  <a:srgbClr val="000066"/>
                </a:solidFill>
                <a:ea typeface="黑体" pitchFamily="2" charset="-122"/>
              </a:rPr>
              <a:t>3.4.1  </a:t>
            </a:r>
            <a:r>
              <a:rPr lang="zh-CN" altLang="en-US" sz="3200" b="1">
                <a:solidFill>
                  <a:srgbClr val="FF0000"/>
                </a:solidFill>
                <a:ea typeface="黑体" pitchFamily="2" charset="-122"/>
              </a:rPr>
              <a:t>简单</a:t>
            </a:r>
            <a:r>
              <a:rPr lang="zh-CN" altLang="en-US" sz="3200" b="1">
                <a:solidFill>
                  <a:srgbClr val="000066"/>
                </a:solidFill>
                <a:ea typeface="黑体" pitchFamily="2" charset="-122"/>
              </a:rPr>
              <a:t>二极管</a:t>
            </a:r>
            <a:r>
              <a:rPr lang="zh-CN" altLang="en-US" sz="3200" b="1">
                <a:solidFill>
                  <a:srgbClr val="FF0000"/>
                </a:solidFill>
                <a:ea typeface="黑体" pitchFamily="2" charset="-122"/>
              </a:rPr>
              <a:t>电路</a:t>
            </a:r>
            <a:r>
              <a:rPr lang="zh-CN" altLang="en-US" sz="3200" b="1">
                <a:solidFill>
                  <a:srgbClr val="000066"/>
                </a:solidFill>
                <a:ea typeface="黑体" pitchFamily="2" charset="-122"/>
              </a:rPr>
              <a:t>的图解分析方法</a:t>
            </a:r>
          </a:p>
        </p:txBody>
      </p:sp>
      <p:sp>
        <p:nvSpPr>
          <p:cNvPr id="141315" name="Rectangle 3"/>
          <p:cNvSpPr>
            <a:spLocks noChangeArrowheads="1"/>
          </p:cNvSpPr>
          <p:nvPr/>
        </p:nvSpPr>
        <p:spPr bwMode="auto">
          <a:xfrm>
            <a:off x="0" y="2505075"/>
            <a:ext cx="9144000" cy="0"/>
          </a:xfrm>
          <a:prstGeom prst="rect">
            <a:avLst/>
          </a:prstGeom>
          <a:noFill/>
          <a:ln w="9525">
            <a:noFill/>
            <a:miter lim="800000"/>
            <a:headEnd/>
            <a:tailEnd/>
          </a:ln>
          <a:effectLst/>
        </p:spPr>
        <p:txBody>
          <a:bodyPr>
            <a:spAutoFit/>
          </a:bodyPr>
          <a:lstStyle/>
          <a:p>
            <a:endParaRPr lang="zh-CN" altLang="en-US"/>
          </a:p>
        </p:txBody>
      </p:sp>
      <p:sp>
        <p:nvSpPr>
          <p:cNvPr id="141316" name="Line 4"/>
          <p:cNvSpPr>
            <a:spLocks noChangeShapeType="1"/>
          </p:cNvSpPr>
          <p:nvPr/>
        </p:nvSpPr>
        <p:spPr bwMode="auto">
          <a:xfrm>
            <a:off x="533400" y="1323975"/>
            <a:ext cx="6934200"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sp>
        <p:nvSpPr>
          <p:cNvPr id="141317" name="Text Box 5"/>
          <p:cNvSpPr txBox="1">
            <a:spLocks noChangeArrowheads="1"/>
          </p:cNvSpPr>
          <p:nvPr/>
        </p:nvSpPr>
        <p:spPr bwMode="auto">
          <a:xfrm>
            <a:off x="395288" y="1557338"/>
            <a:ext cx="8294687" cy="2486025"/>
          </a:xfrm>
          <a:prstGeom prst="rect">
            <a:avLst/>
          </a:prstGeom>
          <a:noFill/>
          <a:ln w="19050">
            <a:noFill/>
            <a:miter lim="800000"/>
            <a:headEnd/>
            <a:tailEnd/>
          </a:ln>
          <a:effectLst/>
        </p:spPr>
        <p:txBody>
          <a:bodyPr>
            <a:spAutoFit/>
          </a:bodyPr>
          <a:lstStyle/>
          <a:p>
            <a:pPr algn="l">
              <a:lnSpc>
                <a:spcPct val="140000"/>
              </a:lnSpc>
            </a:pPr>
            <a:r>
              <a:rPr lang="en-US" altLang="zh-CN" sz="2800" b="1">
                <a:solidFill>
                  <a:srgbClr val="000000"/>
                </a:solidFill>
                <a:latin typeface="楷体_GB2312" pitchFamily="49" charset="-122"/>
              </a:rPr>
              <a:t>    </a:t>
            </a:r>
            <a:r>
              <a:rPr lang="zh-CN" altLang="en-US" sz="2800" b="1">
                <a:solidFill>
                  <a:srgbClr val="000000"/>
                </a:solidFill>
                <a:latin typeface="楷体_GB2312" pitchFamily="49" charset="-122"/>
              </a:rPr>
              <a:t>二极管是一种</a:t>
            </a:r>
            <a:r>
              <a:rPr lang="zh-CN" altLang="en-US" sz="2800" b="1">
                <a:solidFill>
                  <a:srgbClr val="FF0000"/>
                </a:solidFill>
                <a:latin typeface="楷体_GB2312" pitchFamily="49" charset="-122"/>
              </a:rPr>
              <a:t>非线性</a:t>
            </a:r>
            <a:r>
              <a:rPr lang="zh-CN" altLang="en-US" sz="2800" b="1">
                <a:solidFill>
                  <a:srgbClr val="000000"/>
                </a:solidFill>
                <a:latin typeface="楷体_GB2312" pitchFamily="49" charset="-122"/>
              </a:rPr>
              <a:t>器件，因而其电路一般要采用非线性电路的分析方法，相对来说比较复杂。</a:t>
            </a:r>
          </a:p>
          <a:p>
            <a:pPr algn="l">
              <a:lnSpc>
                <a:spcPct val="140000"/>
              </a:lnSpc>
            </a:pPr>
            <a:r>
              <a:rPr lang="zh-CN" altLang="en-US" sz="2800" b="1">
                <a:solidFill>
                  <a:srgbClr val="000000"/>
                </a:solidFill>
                <a:latin typeface="楷体_GB2312" pitchFamily="49" charset="-122"/>
              </a:rPr>
              <a:t>    而图解分析法则较简单，但前提条件是已知二极管的</a:t>
            </a:r>
            <a:r>
              <a:rPr lang="en-US" altLang="zh-CN" sz="2800" b="1" i="1">
                <a:solidFill>
                  <a:srgbClr val="000000"/>
                </a:solidFill>
                <a:latin typeface="楷体_GB2312" pitchFamily="49" charset="-122"/>
              </a:rPr>
              <a:t>V </a:t>
            </a:r>
            <a:r>
              <a:rPr lang="en-US" altLang="zh-CN" sz="2800" b="1">
                <a:solidFill>
                  <a:srgbClr val="000000"/>
                </a:solidFill>
                <a:latin typeface="楷体_GB2312" pitchFamily="49" charset="-122"/>
              </a:rPr>
              <a:t>-</a:t>
            </a:r>
            <a:r>
              <a:rPr lang="en-US" altLang="zh-CN" sz="2800" b="1" i="1">
                <a:solidFill>
                  <a:srgbClr val="000000"/>
                </a:solidFill>
                <a:latin typeface="楷体_GB2312" pitchFamily="49" charset="-122"/>
              </a:rPr>
              <a:t>I </a:t>
            </a:r>
            <a:r>
              <a:rPr lang="zh-CN" altLang="en-US" sz="2800" b="1">
                <a:solidFill>
                  <a:srgbClr val="000000"/>
                </a:solidFill>
                <a:latin typeface="楷体_GB2312" pitchFamily="49" charset="-122"/>
              </a:rPr>
              <a:t>特性曲线，且</a:t>
            </a:r>
            <a:r>
              <a:rPr lang="zh-CN" altLang="en-US" sz="2800" b="1">
                <a:solidFill>
                  <a:srgbClr val="000066"/>
                </a:solidFill>
              </a:rPr>
              <a:t>二极管</a:t>
            </a:r>
            <a:r>
              <a:rPr lang="zh-CN" altLang="en-US" sz="2800" b="1">
                <a:solidFill>
                  <a:srgbClr val="FF0000"/>
                </a:solidFill>
              </a:rPr>
              <a:t>电路简单</a:t>
            </a:r>
            <a:r>
              <a:rPr lang="zh-CN" altLang="en-US" sz="2800" b="1">
                <a:solidFill>
                  <a:srgbClr val="000000"/>
                </a:solidFill>
                <a:latin typeface="楷体_GB2312" pitchFamily="49"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1317"/>
                                        </p:tgtEl>
                                        <p:attrNameLst>
                                          <p:attrName>style.visibility</p:attrName>
                                        </p:attrNameLst>
                                      </p:cBhvr>
                                      <p:to>
                                        <p:strVal val="visible"/>
                                      </p:to>
                                    </p:set>
                                    <p:animEffect transition="in" filter="strips(downRight)">
                                      <p:cBhvr>
                                        <p:cTn id="7" dur="500"/>
                                        <p:tgtEl>
                                          <p:spTgt spid="141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7"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hlinkClick r:id="rId3" action="ppaction://hlinksldjump"/>
          </p:cNvPr>
          <p:cNvSpPr>
            <a:spLocks noChangeArrowheads="1"/>
          </p:cNvSpPr>
          <p:nvPr/>
        </p:nvSpPr>
        <p:spPr bwMode="auto">
          <a:xfrm>
            <a:off x="304800" y="106363"/>
            <a:ext cx="8458200" cy="968375"/>
          </a:xfrm>
          <a:prstGeom prst="rect">
            <a:avLst/>
          </a:prstGeom>
          <a:noFill/>
          <a:ln w="9525">
            <a:noFill/>
            <a:miter lim="800000"/>
            <a:headEnd/>
            <a:tailEnd/>
          </a:ln>
        </p:spPr>
        <p:txBody>
          <a:bodyPr>
            <a:spAutoFit/>
          </a:bodyPr>
          <a:lstStyle/>
          <a:p>
            <a:pPr algn="l">
              <a:lnSpc>
                <a:spcPct val="120000"/>
              </a:lnSpc>
            </a:pPr>
            <a:r>
              <a:rPr lang="zh-CN" altLang="en-US" b="1"/>
              <a:t>例</a:t>
            </a:r>
            <a:r>
              <a:rPr lang="en-US" altLang="zh-CN" b="1"/>
              <a:t>3.4.1  </a:t>
            </a:r>
            <a:r>
              <a:rPr lang="zh-CN" altLang="en-US" b="1"/>
              <a:t>电路如图所示，已知二极管的</a:t>
            </a:r>
            <a:r>
              <a:rPr lang="en-US" altLang="zh-CN" b="1" i="1"/>
              <a:t>V</a:t>
            </a:r>
            <a:r>
              <a:rPr lang="en-US" altLang="zh-CN" b="1"/>
              <a:t>-</a:t>
            </a:r>
            <a:r>
              <a:rPr lang="en-US" altLang="zh-CN" b="1" i="1"/>
              <a:t>I</a:t>
            </a:r>
            <a:r>
              <a:rPr lang="zh-CN" altLang="en-US" b="1"/>
              <a:t>特性曲线、电源</a:t>
            </a:r>
            <a:r>
              <a:rPr lang="en-US" altLang="zh-CN" b="1" i="1"/>
              <a:t>V</a:t>
            </a:r>
            <a:r>
              <a:rPr lang="en-US" altLang="zh-CN" b="1" baseline="-30000"/>
              <a:t>DD</a:t>
            </a:r>
            <a:r>
              <a:rPr lang="zh-CN" altLang="en-US" b="1"/>
              <a:t>和电阻</a:t>
            </a:r>
            <a:r>
              <a:rPr lang="en-US" altLang="zh-CN" b="1" i="1"/>
              <a:t>R</a:t>
            </a:r>
            <a:r>
              <a:rPr lang="zh-CN" altLang="en-US" b="1"/>
              <a:t>，求二极管两端电压</a:t>
            </a:r>
            <a:r>
              <a:rPr lang="en-US" altLang="zh-CN" b="1" i="1">
                <a:latin typeface="Book Antiqua" pitchFamily="18" charset="0"/>
              </a:rPr>
              <a:t>v</a:t>
            </a:r>
            <a:r>
              <a:rPr lang="en-US" altLang="zh-CN" b="1" baseline="-30000"/>
              <a:t>D</a:t>
            </a:r>
            <a:r>
              <a:rPr lang="zh-CN" altLang="en-US" b="1"/>
              <a:t>和流过二极管的电流</a:t>
            </a:r>
            <a:r>
              <a:rPr lang="en-US" altLang="zh-CN" b="1" i="1"/>
              <a:t>i</a:t>
            </a:r>
            <a:r>
              <a:rPr lang="en-US" altLang="zh-CN" b="1" baseline="-30000"/>
              <a:t>D </a:t>
            </a:r>
            <a:r>
              <a:rPr lang="zh-CN" altLang="en-US" b="1"/>
              <a:t>。 </a:t>
            </a:r>
          </a:p>
        </p:txBody>
      </p:sp>
      <p:sp>
        <p:nvSpPr>
          <p:cNvPr id="142339" name="Rectangle 3"/>
          <p:cNvSpPr>
            <a:spLocks noChangeArrowheads="1"/>
          </p:cNvSpPr>
          <p:nvPr/>
        </p:nvSpPr>
        <p:spPr bwMode="auto">
          <a:xfrm>
            <a:off x="0" y="2505075"/>
            <a:ext cx="9144000" cy="0"/>
          </a:xfrm>
          <a:prstGeom prst="rect">
            <a:avLst/>
          </a:prstGeom>
          <a:noFill/>
          <a:ln w="9525">
            <a:noFill/>
            <a:miter lim="800000"/>
            <a:headEnd/>
            <a:tailEnd/>
          </a:ln>
          <a:effectLst/>
        </p:spPr>
        <p:txBody>
          <a:bodyPr>
            <a:spAutoFit/>
          </a:bodyPr>
          <a:lstStyle/>
          <a:p>
            <a:endParaRPr lang="zh-CN" altLang="en-US"/>
          </a:p>
        </p:txBody>
      </p:sp>
      <p:grpSp>
        <p:nvGrpSpPr>
          <p:cNvPr id="142340" name="Group 4"/>
          <p:cNvGrpSpPr>
            <a:grpSpLocks/>
          </p:cNvGrpSpPr>
          <p:nvPr/>
        </p:nvGrpSpPr>
        <p:grpSpPr bwMode="auto">
          <a:xfrm>
            <a:off x="228600" y="4457700"/>
            <a:ext cx="6400800" cy="812800"/>
            <a:chOff x="144" y="2808"/>
            <a:chExt cx="4032" cy="512"/>
          </a:xfrm>
        </p:grpSpPr>
        <p:sp>
          <p:nvSpPr>
            <p:cNvPr id="142341" name="Rectangle 5"/>
            <p:cNvSpPr>
              <a:spLocks noChangeArrowheads="1"/>
            </p:cNvSpPr>
            <p:nvPr/>
          </p:nvSpPr>
          <p:spPr bwMode="auto">
            <a:xfrm>
              <a:off x="144" y="2856"/>
              <a:ext cx="4032" cy="334"/>
            </a:xfrm>
            <a:prstGeom prst="rect">
              <a:avLst/>
            </a:prstGeom>
            <a:noFill/>
            <a:ln w="9525">
              <a:noFill/>
              <a:miter lim="800000"/>
              <a:headEnd/>
              <a:tailEnd/>
            </a:ln>
          </p:spPr>
          <p:txBody>
            <a:bodyPr>
              <a:spAutoFit/>
            </a:bodyPr>
            <a:lstStyle/>
            <a:p>
              <a:pPr algn="l">
                <a:lnSpc>
                  <a:spcPct val="120000"/>
                </a:lnSpc>
              </a:pPr>
              <a:r>
                <a:rPr lang="zh-CN" altLang="en-US" b="1">
                  <a:latin typeface="楷体_GB2312" pitchFamily="49" charset="-122"/>
                </a:rPr>
                <a:t>解：由电路的</a:t>
              </a:r>
              <a:r>
                <a:rPr lang="en-US" altLang="zh-CN" b="1">
                  <a:latin typeface="楷体_GB2312" pitchFamily="49" charset="-122"/>
                </a:rPr>
                <a:t>KVL</a:t>
              </a:r>
              <a:r>
                <a:rPr lang="zh-CN" altLang="en-US" b="1">
                  <a:latin typeface="楷体_GB2312" pitchFamily="49" charset="-122"/>
                </a:rPr>
                <a:t>方程，可得 </a:t>
              </a:r>
            </a:p>
          </p:txBody>
        </p:sp>
        <p:graphicFrame>
          <p:nvGraphicFramePr>
            <p:cNvPr id="142342" name="Object 6"/>
            <p:cNvGraphicFramePr>
              <a:graphicFrameLocks noChangeAspect="1"/>
            </p:cNvGraphicFramePr>
            <p:nvPr/>
          </p:nvGraphicFramePr>
          <p:xfrm>
            <a:off x="2720" y="2808"/>
            <a:ext cx="1112" cy="512"/>
          </p:xfrm>
          <a:graphic>
            <a:graphicData uri="http://schemas.openxmlformats.org/presentationml/2006/ole">
              <mc:AlternateContent xmlns:mc="http://schemas.openxmlformats.org/markup-compatibility/2006">
                <mc:Choice xmlns:v="urn:schemas-microsoft-com:vml" Requires="v">
                  <p:oleObj spid="_x0000_s142347" name="公式" r:id="rId4" imgW="888840" imgH="406080" progId="Equation.3">
                    <p:embed/>
                  </p:oleObj>
                </mc:Choice>
                <mc:Fallback>
                  <p:oleObj name="公式" r:id="rId4" imgW="888840" imgH="40608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0" y="2808"/>
                          <a:ext cx="1112" cy="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42343" name="Group 7"/>
          <p:cNvGrpSpPr>
            <a:grpSpLocks/>
          </p:cNvGrpSpPr>
          <p:nvPr/>
        </p:nvGrpSpPr>
        <p:grpSpPr bwMode="auto">
          <a:xfrm>
            <a:off x="539750" y="5029200"/>
            <a:ext cx="3038475" cy="812800"/>
            <a:chOff x="432" y="3168"/>
            <a:chExt cx="1914" cy="512"/>
          </a:xfrm>
        </p:grpSpPr>
        <p:graphicFrame>
          <p:nvGraphicFramePr>
            <p:cNvPr id="142344" name="Object 8"/>
            <p:cNvGraphicFramePr>
              <a:graphicFrameLocks noChangeAspect="1"/>
            </p:cNvGraphicFramePr>
            <p:nvPr/>
          </p:nvGraphicFramePr>
          <p:xfrm>
            <a:off x="736" y="3168"/>
            <a:ext cx="1610" cy="512"/>
          </p:xfrm>
          <a:graphic>
            <a:graphicData uri="http://schemas.openxmlformats.org/presentationml/2006/ole">
              <mc:AlternateContent xmlns:mc="http://schemas.openxmlformats.org/markup-compatibility/2006">
                <mc:Choice xmlns:v="urn:schemas-microsoft-com:vml" Requires="v">
                  <p:oleObj spid="_x0000_s142348" name="公式" r:id="rId6" imgW="1269720" imgH="406080" progId="Equation.3">
                    <p:embed/>
                  </p:oleObj>
                </mc:Choice>
                <mc:Fallback>
                  <p:oleObj name="公式" r:id="rId6" imgW="1269720" imgH="406080" progId="Equation.3">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6" y="3168"/>
                          <a:ext cx="1610" cy="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2345" name="Rectangle 9">
              <a:hlinkClick r:id="rId3" action="ppaction://hlinksldjump"/>
            </p:cNvPr>
            <p:cNvSpPr>
              <a:spLocks noChangeArrowheads="1"/>
            </p:cNvSpPr>
            <p:nvPr/>
          </p:nvSpPr>
          <p:spPr bwMode="auto">
            <a:xfrm>
              <a:off x="432" y="3240"/>
              <a:ext cx="432" cy="334"/>
            </a:xfrm>
            <a:prstGeom prst="rect">
              <a:avLst/>
            </a:prstGeom>
            <a:noFill/>
            <a:ln w="9525">
              <a:noFill/>
              <a:miter lim="800000"/>
              <a:headEnd/>
              <a:tailEnd/>
            </a:ln>
          </p:spPr>
          <p:txBody>
            <a:bodyPr>
              <a:spAutoFit/>
            </a:bodyPr>
            <a:lstStyle/>
            <a:p>
              <a:pPr algn="l">
                <a:lnSpc>
                  <a:spcPct val="120000"/>
                </a:lnSpc>
              </a:pPr>
              <a:r>
                <a:rPr lang="zh-CN" altLang="en-US" b="1">
                  <a:latin typeface="楷体_GB2312" pitchFamily="49" charset="-122"/>
                </a:rPr>
                <a:t>即 </a:t>
              </a:r>
            </a:p>
          </p:txBody>
        </p:sp>
      </p:grpSp>
      <p:sp>
        <p:nvSpPr>
          <p:cNvPr id="142346" name="Rectangle 10"/>
          <p:cNvSpPr>
            <a:spLocks noChangeArrowheads="1"/>
          </p:cNvSpPr>
          <p:nvPr/>
        </p:nvSpPr>
        <p:spPr bwMode="auto">
          <a:xfrm>
            <a:off x="3635375" y="5181600"/>
            <a:ext cx="5508625" cy="530225"/>
          </a:xfrm>
          <a:prstGeom prst="rect">
            <a:avLst/>
          </a:prstGeom>
          <a:noFill/>
          <a:ln w="9525">
            <a:noFill/>
            <a:miter lim="800000"/>
            <a:headEnd/>
            <a:tailEnd/>
          </a:ln>
        </p:spPr>
        <p:txBody>
          <a:bodyPr>
            <a:spAutoFit/>
          </a:bodyPr>
          <a:lstStyle/>
          <a:p>
            <a:pPr algn="l">
              <a:lnSpc>
                <a:spcPct val="120000"/>
              </a:lnSpc>
            </a:pPr>
            <a:r>
              <a:rPr lang="zh-CN" altLang="en-US" b="1"/>
              <a:t>是一条斜率为</a:t>
            </a:r>
            <a:r>
              <a:rPr lang="en-US" altLang="zh-CN" b="1">
                <a:latin typeface="宋体" pitchFamily="2" charset="-122"/>
                <a:ea typeface="宋体" pitchFamily="2" charset="-122"/>
              </a:rPr>
              <a:t>-</a:t>
            </a:r>
            <a:r>
              <a:rPr lang="en-US" altLang="zh-CN" b="1"/>
              <a:t>1/</a:t>
            </a:r>
            <a:r>
              <a:rPr lang="en-US" altLang="zh-CN" b="1" i="1"/>
              <a:t>R</a:t>
            </a:r>
            <a:r>
              <a:rPr lang="zh-CN" altLang="en-US" b="1"/>
              <a:t>的直线，称为</a:t>
            </a:r>
            <a:r>
              <a:rPr lang="zh-CN" altLang="en-US" b="1">
                <a:solidFill>
                  <a:srgbClr val="FF0000"/>
                </a:solidFill>
              </a:rPr>
              <a:t>负载线</a:t>
            </a:r>
            <a:r>
              <a:rPr lang="zh-CN" altLang="en-US" b="1"/>
              <a:t> </a:t>
            </a:r>
          </a:p>
        </p:txBody>
      </p:sp>
      <p:sp>
        <p:nvSpPr>
          <p:cNvPr id="142347" name="Rectangle 11"/>
          <p:cNvSpPr>
            <a:spLocks noChangeArrowheads="1"/>
          </p:cNvSpPr>
          <p:nvPr/>
        </p:nvSpPr>
        <p:spPr bwMode="auto">
          <a:xfrm>
            <a:off x="762000" y="5794375"/>
            <a:ext cx="7848600" cy="530225"/>
          </a:xfrm>
          <a:prstGeom prst="rect">
            <a:avLst/>
          </a:prstGeom>
          <a:noFill/>
          <a:ln w="9525">
            <a:noFill/>
            <a:miter lim="800000"/>
            <a:headEnd/>
            <a:tailEnd/>
          </a:ln>
        </p:spPr>
        <p:txBody>
          <a:bodyPr>
            <a:spAutoFit/>
          </a:bodyPr>
          <a:lstStyle/>
          <a:p>
            <a:pPr algn="l">
              <a:lnSpc>
                <a:spcPct val="120000"/>
              </a:lnSpc>
            </a:pPr>
            <a:r>
              <a:rPr lang="en-US" altLang="zh-CN" b="1" i="1"/>
              <a:t>Q</a:t>
            </a:r>
            <a:r>
              <a:rPr lang="zh-CN" altLang="en-US" b="1"/>
              <a:t>的坐标值（</a:t>
            </a:r>
            <a:r>
              <a:rPr lang="en-US" altLang="zh-CN" b="1" i="1"/>
              <a:t>V</a:t>
            </a:r>
            <a:r>
              <a:rPr lang="en-US" altLang="zh-CN" b="1" baseline="-30000"/>
              <a:t>D</a:t>
            </a:r>
            <a:r>
              <a:rPr lang="zh-CN" altLang="en-US" b="1"/>
              <a:t>，</a:t>
            </a:r>
            <a:r>
              <a:rPr lang="en-US" altLang="zh-CN" b="1" i="1"/>
              <a:t>I</a:t>
            </a:r>
            <a:r>
              <a:rPr lang="en-US" altLang="zh-CN" b="1" baseline="-30000"/>
              <a:t>D</a:t>
            </a:r>
            <a:r>
              <a:rPr lang="zh-CN" altLang="en-US" b="1"/>
              <a:t>）即为所求。</a:t>
            </a:r>
            <a:r>
              <a:rPr lang="en-US" altLang="zh-CN" b="1" i="1"/>
              <a:t>Q</a:t>
            </a:r>
            <a:r>
              <a:rPr lang="zh-CN" altLang="en-US" b="1"/>
              <a:t>点称为电路的</a:t>
            </a:r>
            <a:r>
              <a:rPr lang="zh-CN" altLang="en-US" b="1">
                <a:solidFill>
                  <a:srgbClr val="FF0000"/>
                </a:solidFill>
              </a:rPr>
              <a:t>工作点</a:t>
            </a:r>
          </a:p>
        </p:txBody>
      </p:sp>
      <p:pic>
        <p:nvPicPr>
          <p:cNvPr id="142348" name="Picture 12" descr="未标题-2 拷贝"/>
          <p:cNvPicPr>
            <a:picLocks noChangeAspect="1" noChangeArrowheads="1"/>
          </p:cNvPicPr>
          <p:nvPr/>
        </p:nvPicPr>
        <p:blipFill>
          <a:blip r:embed="rId8"/>
          <a:srcRect/>
          <a:stretch>
            <a:fillRect/>
          </a:stretch>
        </p:blipFill>
        <p:spPr bwMode="auto">
          <a:xfrm>
            <a:off x="107950" y="1125538"/>
            <a:ext cx="8947150" cy="3384550"/>
          </a:xfrm>
          <a:prstGeom prst="rect">
            <a:avLst/>
          </a:prstGeom>
          <a:noFill/>
        </p:spPr>
      </p:pic>
      <p:sp>
        <p:nvSpPr>
          <p:cNvPr id="142349" name="Line 13"/>
          <p:cNvSpPr>
            <a:spLocks noChangeShapeType="1"/>
          </p:cNvSpPr>
          <p:nvPr/>
        </p:nvSpPr>
        <p:spPr bwMode="auto">
          <a:xfrm>
            <a:off x="1908175" y="2205038"/>
            <a:ext cx="0" cy="2303462"/>
          </a:xfrm>
          <a:prstGeom prst="line">
            <a:avLst/>
          </a:prstGeom>
          <a:noFill/>
          <a:ln w="9525">
            <a:solidFill>
              <a:srgbClr val="FF0000"/>
            </a:solidFill>
            <a:prstDash val="dash"/>
            <a:round/>
            <a:headEnd/>
            <a:tailEnd/>
          </a:ln>
          <a:effectLst/>
        </p:spPr>
        <p:txBody>
          <a:bodyPr wrap="none"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42340"/>
                                        </p:tgtEl>
                                        <p:attrNameLst>
                                          <p:attrName>style.visibility</p:attrName>
                                        </p:attrNameLst>
                                      </p:cBhvr>
                                      <p:to>
                                        <p:strVal val="visible"/>
                                      </p:to>
                                    </p:set>
                                    <p:animEffect transition="in" filter="strips(downRight)">
                                      <p:cBhvr>
                                        <p:cTn id="7" dur="500"/>
                                        <p:tgtEl>
                                          <p:spTgt spid="14234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42343"/>
                                        </p:tgtEl>
                                        <p:attrNameLst>
                                          <p:attrName>style.visibility</p:attrName>
                                        </p:attrNameLst>
                                      </p:cBhvr>
                                      <p:to>
                                        <p:strVal val="visible"/>
                                      </p:to>
                                    </p:set>
                                    <p:animEffect transition="in" filter="strips(downRight)">
                                      <p:cBhvr>
                                        <p:cTn id="12" dur="500"/>
                                        <p:tgtEl>
                                          <p:spTgt spid="14234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42346"/>
                                        </p:tgtEl>
                                        <p:attrNameLst>
                                          <p:attrName>style.visibility</p:attrName>
                                        </p:attrNameLst>
                                      </p:cBhvr>
                                      <p:to>
                                        <p:strVal val="visible"/>
                                      </p:to>
                                    </p:set>
                                    <p:animEffect transition="in" filter="strips(downRight)">
                                      <p:cBhvr>
                                        <p:cTn id="17" dur="500"/>
                                        <p:tgtEl>
                                          <p:spTgt spid="142346"/>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42347"/>
                                        </p:tgtEl>
                                        <p:attrNameLst>
                                          <p:attrName>style.visibility</p:attrName>
                                        </p:attrNameLst>
                                      </p:cBhvr>
                                      <p:to>
                                        <p:strVal val="visible"/>
                                      </p:to>
                                    </p:set>
                                    <p:animEffect transition="in" filter="strips(downRight)">
                                      <p:cBhvr>
                                        <p:cTn id="22" dur="500"/>
                                        <p:tgtEl>
                                          <p:spTgt spid="142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6" grpId="0" autoUpdateAnimBg="0"/>
      <p:bldP spid="142347"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ChangeArrowheads="1"/>
          </p:cNvSpPr>
          <p:nvPr/>
        </p:nvSpPr>
        <p:spPr bwMode="auto">
          <a:xfrm>
            <a:off x="0" y="2505075"/>
            <a:ext cx="9144000" cy="0"/>
          </a:xfrm>
          <a:prstGeom prst="rect">
            <a:avLst/>
          </a:prstGeom>
          <a:noFill/>
          <a:ln w="9525">
            <a:noFill/>
            <a:miter lim="800000"/>
            <a:headEnd/>
            <a:tailEnd/>
          </a:ln>
          <a:effectLst/>
        </p:spPr>
        <p:txBody>
          <a:bodyPr>
            <a:spAutoFit/>
          </a:bodyPr>
          <a:lstStyle/>
          <a:p>
            <a:endParaRPr lang="zh-CN" altLang="en-US"/>
          </a:p>
        </p:txBody>
      </p:sp>
      <p:sp>
        <p:nvSpPr>
          <p:cNvPr id="143363" name="Line 3"/>
          <p:cNvSpPr>
            <a:spLocks noChangeShapeType="1"/>
          </p:cNvSpPr>
          <p:nvPr/>
        </p:nvSpPr>
        <p:spPr bwMode="auto">
          <a:xfrm>
            <a:off x="533400" y="762000"/>
            <a:ext cx="6934200"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sp>
        <p:nvSpPr>
          <p:cNvPr id="143364" name="Rectangle 4">
            <a:hlinkClick r:id="rId3" action="ppaction://hlinksldjump"/>
          </p:cNvPr>
          <p:cNvSpPr>
            <a:spLocks noChangeArrowheads="1"/>
          </p:cNvSpPr>
          <p:nvPr/>
        </p:nvSpPr>
        <p:spPr bwMode="auto">
          <a:xfrm>
            <a:off x="533400" y="106363"/>
            <a:ext cx="7239000" cy="579437"/>
          </a:xfrm>
          <a:prstGeom prst="rect">
            <a:avLst/>
          </a:prstGeom>
          <a:noFill/>
          <a:ln w="9525">
            <a:noFill/>
            <a:miter lim="800000"/>
            <a:headEnd/>
            <a:tailEnd/>
          </a:ln>
        </p:spPr>
        <p:txBody>
          <a:bodyPr>
            <a:spAutoFit/>
          </a:bodyPr>
          <a:lstStyle/>
          <a:p>
            <a:pPr algn="l"/>
            <a:r>
              <a:rPr lang="en-US" altLang="zh-CN" sz="3200" b="1">
                <a:solidFill>
                  <a:srgbClr val="000066"/>
                </a:solidFill>
                <a:ea typeface="黑体" pitchFamily="2" charset="-122"/>
              </a:rPr>
              <a:t> 3.4.2   </a:t>
            </a:r>
            <a:r>
              <a:rPr lang="zh-CN" altLang="en-US" sz="3200" b="1">
                <a:solidFill>
                  <a:srgbClr val="000066"/>
                </a:solidFill>
                <a:ea typeface="黑体" pitchFamily="2" charset="-122"/>
              </a:rPr>
              <a:t>二极管电路的简化模型分析方法</a:t>
            </a:r>
          </a:p>
        </p:txBody>
      </p:sp>
      <p:sp>
        <p:nvSpPr>
          <p:cNvPr id="143365" name="Rectangle 5"/>
          <p:cNvSpPr>
            <a:spLocks noChangeArrowheads="1"/>
          </p:cNvSpPr>
          <p:nvPr/>
        </p:nvSpPr>
        <p:spPr bwMode="auto">
          <a:xfrm>
            <a:off x="0" y="2505075"/>
            <a:ext cx="9144000" cy="0"/>
          </a:xfrm>
          <a:prstGeom prst="rect">
            <a:avLst/>
          </a:prstGeom>
          <a:noFill/>
          <a:ln w="9525">
            <a:noFill/>
            <a:miter lim="800000"/>
            <a:headEnd/>
            <a:tailEnd/>
          </a:ln>
          <a:effectLst/>
        </p:spPr>
        <p:txBody>
          <a:bodyPr>
            <a:spAutoFit/>
          </a:bodyPr>
          <a:lstStyle/>
          <a:p>
            <a:endParaRPr lang="zh-CN" altLang="en-US"/>
          </a:p>
        </p:txBody>
      </p:sp>
      <p:sp>
        <p:nvSpPr>
          <p:cNvPr id="143366" name="Text Box 6"/>
          <p:cNvSpPr txBox="1">
            <a:spLocks noChangeArrowheads="1"/>
          </p:cNvSpPr>
          <p:nvPr/>
        </p:nvSpPr>
        <p:spPr bwMode="auto">
          <a:xfrm>
            <a:off x="304800" y="838200"/>
            <a:ext cx="3886200" cy="493713"/>
          </a:xfrm>
          <a:prstGeom prst="rect">
            <a:avLst/>
          </a:prstGeom>
          <a:noFill/>
          <a:ln w="9525">
            <a:noFill/>
            <a:miter lim="800000"/>
            <a:headEnd/>
            <a:tailEnd/>
          </a:ln>
          <a:effectLst/>
        </p:spPr>
        <p:txBody>
          <a:bodyPr anchor="ctr">
            <a:spAutoFit/>
          </a:bodyPr>
          <a:lstStyle/>
          <a:p>
            <a:pPr algn="l">
              <a:lnSpc>
                <a:spcPct val="110000"/>
              </a:lnSpc>
            </a:pPr>
            <a:r>
              <a:rPr lang="en-US" altLang="zh-CN" b="1">
                <a:latin typeface="楷体_GB2312" pitchFamily="49" charset="-122"/>
              </a:rPr>
              <a:t>1.</a:t>
            </a:r>
            <a:r>
              <a:rPr lang="zh-CN" altLang="en-US" b="1">
                <a:latin typeface="楷体_GB2312" pitchFamily="49" charset="-122"/>
              </a:rPr>
              <a:t>二极管</a:t>
            </a:r>
            <a:r>
              <a:rPr lang="en-US" altLang="zh-CN" b="1" i="1">
                <a:latin typeface="楷体_GB2312" pitchFamily="49" charset="-122"/>
              </a:rPr>
              <a:t>V</a:t>
            </a:r>
            <a:r>
              <a:rPr lang="en-US" altLang="zh-CN" b="1">
                <a:latin typeface="楷体_GB2312" pitchFamily="49" charset="-122"/>
              </a:rPr>
              <a:t>-</a:t>
            </a:r>
            <a:r>
              <a:rPr lang="en-US" altLang="zh-CN" b="1" i="1">
                <a:latin typeface="楷体_GB2312" pitchFamily="49" charset="-122"/>
              </a:rPr>
              <a:t>I </a:t>
            </a:r>
            <a:r>
              <a:rPr lang="zh-CN" altLang="en-US" b="1">
                <a:latin typeface="楷体_GB2312" pitchFamily="49" charset="-122"/>
              </a:rPr>
              <a:t>特性的建模</a:t>
            </a:r>
          </a:p>
        </p:txBody>
      </p:sp>
      <p:grpSp>
        <p:nvGrpSpPr>
          <p:cNvPr id="143367" name="Group 7"/>
          <p:cNvGrpSpPr>
            <a:grpSpLocks/>
          </p:cNvGrpSpPr>
          <p:nvPr/>
        </p:nvGrpSpPr>
        <p:grpSpPr bwMode="auto">
          <a:xfrm>
            <a:off x="463550" y="1219200"/>
            <a:ext cx="7924800" cy="1041400"/>
            <a:chOff x="528" y="864"/>
            <a:chExt cx="4992" cy="656"/>
          </a:xfrm>
        </p:grpSpPr>
        <p:sp>
          <p:nvSpPr>
            <p:cNvPr id="143368" name="Text Box 8"/>
            <p:cNvSpPr txBox="1">
              <a:spLocks noChangeArrowheads="1"/>
            </p:cNvSpPr>
            <p:nvPr/>
          </p:nvSpPr>
          <p:spPr bwMode="auto">
            <a:xfrm>
              <a:off x="528" y="864"/>
              <a:ext cx="4992" cy="656"/>
            </a:xfrm>
            <a:prstGeom prst="rect">
              <a:avLst/>
            </a:prstGeom>
            <a:noFill/>
            <a:ln w="9525">
              <a:noFill/>
              <a:miter lim="800000"/>
              <a:headEnd/>
              <a:tailEnd/>
            </a:ln>
            <a:effectLst/>
          </p:spPr>
          <p:txBody>
            <a:bodyPr anchor="ctr">
              <a:spAutoFit/>
            </a:bodyPr>
            <a:lstStyle/>
            <a:p>
              <a:pPr algn="l">
                <a:lnSpc>
                  <a:spcPct val="130000"/>
                </a:lnSpc>
              </a:pPr>
              <a:r>
                <a:rPr lang="en-US" altLang="zh-CN" b="1">
                  <a:latin typeface="楷体_GB2312" pitchFamily="49" charset="-122"/>
                </a:rPr>
                <a:t>    </a:t>
              </a:r>
              <a:r>
                <a:rPr lang="zh-CN" altLang="en-US" b="1">
                  <a:latin typeface="楷体_GB2312" pitchFamily="49" charset="-122"/>
                </a:rPr>
                <a:t>将指数模型               分段线性化，得到二极管特性的等效模型。</a:t>
              </a:r>
            </a:p>
          </p:txBody>
        </p:sp>
        <p:graphicFrame>
          <p:nvGraphicFramePr>
            <p:cNvPr id="143369" name="Object 9"/>
            <p:cNvGraphicFramePr>
              <a:graphicFrameLocks noChangeAspect="1"/>
            </p:cNvGraphicFramePr>
            <p:nvPr/>
          </p:nvGraphicFramePr>
          <p:xfrm>
            <a:off x="1976" y="896"/>
            <a:ext cx="1417" cy="319"/>
          </p:xfrm>
          <a:graphic>
            <a:graphicData uri="http://schemas.openxmlformats.org/presentationml/2006/ole">
              <mc:AlternateContent xmlns:mc="http://schemas.openxmlformats.org/markup-compatibility/2006">
                <mc:Choice xmlns:v="urn:schemas-microsoft-com:vml" Requires="v">
                  <p:oleObj spid="_x0000_s143371" name="公式" r:id="rId4" imgW="1117440" imgH="253800" progId="Equation.3">
                    <p:embed/>
                  </p:oleObj>
                </mc:Choice>
                <mc:Fallback>
                  <p:oleObj name="公式" r:id="rId4" imgW="1117440" imgH="253800" progId="Equation.3">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6" y="896"/>
                          <a:ext cx="1417" cy="3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43370" name="Group 10"/>
          <p:cNvGrpSpPr>
            <a:grpSpLocks/>
          </p:cNvGrpSpPr>
          <p:nvPr/>
        </p:nvGrpSpPr>
        <p:grpSpPr bwMode="auto">
          <a:xfrm>
            <a:off x="166688" y="2209800"/>
            <a:ext cx="8797925" cy="3860800"/>
            <a:chOff x="105" y="1392"/>
            <a:chExt cx="5542" cy="2432"/>
          </a:xfrm>
        </p:grpSpPr>
        <p:sp>
          <p:nvSpPr>
            <p:cNvPr id="143371" name="Text Box 11"/>
            <p:cNvSpPr txBox="1">
              <a:spLocks noChangeArrowheads="1"/>
            </p:cNvSpPr>
            <p:nvPr/>
          </p:nvSpPr>
          <p:spPr bwMode="auto">
            <a:xfrm>
              <a:off x="336" y="1392"/>
              <a:ext cx="1776" cy="357"/>
            </a:xfrm>
            <a:prstGeom prst="rect">
              <a:avLst/>
            </a:prstGeom>
            <a:noFill/>
            <a:ln w="9525">
              <a:noFill/>
              <a:miter lim="800000"/>
              <a:headEnd/>
              <a:tailEnd/>
            </a:ln>
            <a:effectLst/>
          </p:spPr>
          <p:txBody>
            <a:bodyPr anchor="ctr">
              <a:spAutoFit/>
            </a:bodyPr>
            <a:lstStyle/>
            <a:p>
              <a:pPr algn="l">
                <a:lnSpc>
                  <a:spcPct val="130000"/>
                </a:lnSpc>
              </a:pPr>
              <a:r>
                <a:rPr lang="zh-CN" altLang="en-US" b="1">
                  <a:solidFill>
                    <a:srgbClr val="FF0000"/>
                  </a:solidFill>
                  <a:latin typeface="楷体_GB2312" pitchFamily="49" charset="-122"/>
                </a:rPr>
                <a:t>（</a:t>
              </a:r>
              <a:r>
                <a:rPr lang="en-US" altLang="zh-CN" b="1">
                  <a:solidFill>
                    <a:srgbClr val="FF0000"/>
                  </a:solidFill>
                  <a:latin typeface="楷体_GB2312" pitchFamily="49" charset="-122"/>
                </a:rPr>
                <a:t>1</a:t>
              </a:r>
              <a:r>
                <a:rPr lang="zh-CN" altLang="en-US" b="1">
                  <a:solidFill>
                    <a:srgbClr val="FF0000"/>
                  </a:solidFill>
                  <a:latin typeface="楷体_GB2312" pitchFamily="49" charset="-122"/>
                </a:rPr>
                <a:t>）理想模型 </a:t>
              </a:r>
            </a:p>
          </p:txBody>
        </p:sp>
        <p:pic>
          <p:nvPicPr>
            <p:cNvPr id="143372" name="Picture 12" descr="未标题-2 拷贝"/>
            <p:cNvPicPr>
              <a:picLocks noChangeAspect="1" noChangeArrowheads="1"/>
            </p:cNvPicPr>
            <p:nvPr/>
          </p:nvPicPr>
          <p:blipFill>
            <a:blip r:embed="rId6"/>
            <a:srcRect/>
            <a:stretch>
              <a:fillRect/>
            </a:stretch>
          </p:blipFill>
          <p:spPr bwMode="auto">
            <a:xfrm>
              <a:off x="159" y="1752"/>
              <a:ext cx="5443" cy="1813"/>
            </a:xfrm>
            <a:prstGeom prst="rect">
              <a:avLst/>
            </a:prstGeom>
            <a:noFill/>
          </p:spPr>
        </p:pic>
        <p:sp>
          <p:nvSpPr>
            <p:cNvPr id="143373" name="Rectangle 13"/>
            <p:cNvSpPr>
              <a:spLocks noChangeArrowheads="1"/>
            </p:cNvSpPr>
            <p:nvPr/>
          </p:nvSpPr>
          <p:spPr bwMode="auto">
            <a:xfrm>
              <a:off x="105" y="3612"/>
              <a:ext cx="5542" cy="212"/>
            </a:xfrm>
            <a:prstGeom prst="rect">
              <a:avLst/>
            </a:prstGeom>
            <a:noFill/>
            <a:ln w="9525">
              <a:noFill/>
              <a:miter lim="800000"/>
              <a:headEnd/>
              <a:tailEnd/>
            </a:ln>
            <a:effectLst/>
          </p:spPr>
          <p:txBody>
            <a:bodyPr wrap="none" anchor="ctr">
              <a:spAutoFit/>
            </a:bodyPr>
            <a:lstStyle/>
            <a:p>
              <a:r>
                <a:rPr lang="zh-CN" altLang="en-US" sz="1600" b="1">
                  <a:latin typeface="宋体" pitchFamily="2" charset="-122"/>
                  <a:ea typeface="宋体" pitchFamily="2" charset="-122"/>
                </a:rPr>
                <a:t>（</a:t>
              </a:r>
              <a:r>
                <a:rPr lang="en-US" altLang="zh-CN" sz="1600" b="1">
                  <a:latin typeface="宋体" pitchFamily="2" charset="-122"/>
                  <a:ea typeface="宋体" pitchFamily="2" charset="-122"/>
                </a:rPr>
                <a:t>a</a:t>
              </a:r>
              <a:r>
                <a:rPr lang="zh-CN" altLang="en-US" sz="1600" b="1">
                  <a:latin typeface="宋体" pitchFamily="2" charset="-122"/>
                  <a:ea typeface="宋体" pitchFamily="2" charset="-122"/>
                </a:rPr>
                <a:t>）</a:t>
              </a:r>
              <a:r>
                <a:rPr lang="en-US" altLang="zh-CN" sz="1600" b="1" i="1">
                  <a:latin typeface="宋体" pitchFamily="2" charset="-122"/>
                  <a:ea typeface="宋体" pitchFamily="2" charset="-122"/>
                </a:rPr>
                <a:t>V</a:t>
              </a:r>
              <a:r>
                <a:rPr lang="en-US" altLang="zh-CN" sz="1600" b="1">
                  <a:latin typeface="宋体" pitchFamily="2" charset="-122"/>
                  <a:ea typeface="宋体" pitchFamily="2" charset="-122"/>
                </a:rPr>
                <a:t>-</a:t>
              </a:r>
              <a:r>
                <a:rPr lang="en-US" altLang="zh-CN" sz="1600" b="1" i="1">
                  <a:latin typeface="宋体" pitchFamily="2" charset="-122"/>
                  <a:ea typeface="宋体" pitchFamily="2" charset="-122"/>
                </a:rPr>
                <a:t>I</a:t>
              </a:r>
              <a:r>
                <a:rPr lang="zh-CN" altLang="en-US" sz="1600" b="1">
                  <a:latin typeface="宋体" pitchFamily="2" charset="-122"/>
                  <a:ea typeface="宋体" pitchFamily="2" charset="-122"/>
                </a:rPr>
                <a:t>特性   （</a:t>
              </a:r>
              <a:r>
                <a:rPr lang="en-US" altLang="zh-CN" sz="1600" b="1">
                  <a:latin typeface="宋体" pitchFamily="2" charset="-122"/>
                  <a:ea typeface="宋体" pitchFamily="2" charset="-122"/>
                </a:rPr>
                <a:t>b</a:t>
              </a:r>
              <a:r>
                <a:rPr lang="zh-CN" altLang="en-US" sz="1600" b="1">
                  <a:latin typeface="宋体" pitchFamily="2" charset="-122"/>
                  <a:ea typeface="宋体" pitchFamily="2" charset="-122"/>
                </a:rPr>
                <a:t>）代表符号   （</a:t>
              </a:r>
              <a:r>
                <a:rPr lang="en-US" altLang="zh-CN" sz="1600" b="1">
                  <a:latin typeface="宋体" pitchFamily="2" charset="-122"/>
                  <a:ea typeface="宋体" pitchFamily="2" charset="-122"/>
                </a:rPr>
                <a:t>c</a:t>
              </a:r>
              <a:r>
                <a:rPr lang="zh-CN" altLang="en-US" sz="1600" b="1">
                  <a:latin typeface="宋体" pitchFamily="2" charset="-122"/>
                  <a:ea typeface="宋体" pitchFamily="2" charset="-122"/>
                </a:rPr>
                <a:t>）正向偏置时的电路模型   （</a:t>
              </a:r>
              <a:r>
                <a:rPr lang="en-US" altLang="zh-CN" sz="1600" b="1">
                  <a:latin typeface="宋体" pitchFamily="2" charset="-122"/>
                  <a:ea typeface="宋体" pitchFamily="2" charset="-122"/>
                </a:rPr>
                <a:t>d</a:t>
              </a:r>
              <a:r>
                <a:rPr lang="zh-CN" altLang="en-US" sz="1600" b="1">
                  <a:latin typeface="宋体" pitchFamily="2" charset="-122"/>
                  <a:ea typeface="宋体" pitchFamily="2" charset="-122"/>
                </a:rPr>
                <a:t>）反向偏置时的电路模型</a:t>
              </a:r>
            </a:p>
          </p:txBody>
        </p:sp>
      </p:grpSp>
      <p:sp>
        <p:nvSpPr>
          <p:cNvPr id="143374" name="Rectangle 14"/>
          <p:cNvSpPr>
            <a:spLocks noChangeArrowheads="1"/>
          </p:cNvSpPr>
          <p:nvPr/>
        </p:nvSpPr>
        <p:spPr bwMode="auto">
          <a:xfrm>
            <a:off x="4859338" y="3141663"/>
            <a:ext cx="4105275" cy="2087562"/>
          </a:xfrm>
          <a:prstGeom prst="rect">
            <a:avLst/>
          </a:prstGeom>
          <a:noFill/>
          <a:ln w="9525">
            <a:solidFill>
              <a:srgbClr val="FF0000"/>
            </a:solidFill>
            <a:prstDash val="dash"/>
            <a:miter lim="800000"/>
            <a:headEnd/>
            <a:tailEnd/>
          </a:ln>
          <a:effectLst/>
        </p:spPr>
        <p:txBody>
          <a:bodyPr wrap="none"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3370"/>
                                        </p:tgtEl>
                                        <p:attrNameLst>
                                          <p:attrName>style.visibility</p:attrName>
                                        </p:attrNameLst>
                                      </p:cBhvr>
                                      <p:to>
                                        <p:strVal val="visible"/>
                                      </p:to>
                                    </p:set>
                                    <p:animEffect transition="in" filter="wipe(up)">
                                      <p:cBhvr>
                                        <p:cTn id="7" dur="500"/>
                                        <p:tgtEl>
                                          <p:spTgt spid="143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Line 2"/>
          <p:cNvSpPr>
            <a:spLocks noChangeShapeType="1"/>
          </p:cNvSpPr>
          <p:nvPr/>
        </p:nvSpPr>
        <p:spPr bwMode="auto">
          <a:xfrm>
            <a:off x="533400" y="762000"/>
            <a:ext cx="6934200"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sp>
        <p:nvSpPr>
          <p:cNvPr id="144387" name="Rectangle 3">
            <a:hlinkClick r:id="rId2" action="ppaction://hlinksldjump"/>
          </p:cNvPr>
          <p:cNvSpPr>
            <a:spLocks noChangeArrowheads="1"/>
          </p:cNvSpPr>
          <p:nvPr/>
        </p:nvSpPr>
        <p:spPr bwMode="auto">
          <a:xfrm>
            <a:off x="533400" y="106363"/>
            <a:ext cx="7239000" cy="579437"/>
          </a:xfrm>
          <a:prstGeom prst="rect">
            <a:avLst/>
          </a:prstGeom>
          <a:noFill/>
          <a:ln w="9525">
            <a:noFill/>
            <a:miter lim="800000"/>
            <a:headEnd/>
            <a:tailEnd/>
          </a:ln>
        </p:spPr>
        <p:txBody>
          <a:bodyPr>
            <a:spAutoFit/>
          </a:bodyPr>
          <a:lstStyle/>
          <a:p>
            <a:pPr algn="l"/>
            <a:r>
              <a:rPr lang="en-US" altLang="zh-CN" sz="3200" b="1">
                <a:solidFill>
                  <a:srgbClr val="000066"/>
                </a:solidFill>
                <a:ea typeface="黑体" pitchFamily="2" charset="-122"/>
              </a:rPr>
              <a:t> 3.4.2 </a:t>
            </a:r>
            <a:r>
              <a:rPr lang="zh-CN" altLang="en-US" sz="3200" b="1">
                <a:solidFill>
                  <a:srgbClr val="000066"/>
                </a:solidFill>
                <a:ea typeface="黑体" pitchFamily="2" charset="-122"/>
              </a:rPr>
              <a:t>二极管电路的简化模型分析方法</a:t>
            </a:r>
          </a:p>
        </p:txBody>
      </p:sp>
      <p:sp>
        <p:nvSpPr>
          <p:cNvPr id="144388" name="Text Box 4"/>
          <p:cNvSpPr txBox="1">
            <a:spLocks noChangeArrowheads="1"/>
          </p:cNvSpPr>
          <p:nvPr/>
        </p:nvSpPr>
        <p:spPr bwMode="auto">
          <a:xfrm>
            <a:off x="304800" y="838200"/>
            <a:ext cx="3886200" cy="493713"/>
          </a:xfrm>
          <a:prstGeom prst="rect">
            <a:avLst/>
          </a:prstGeom>
          <a:noFill/>
          <a:ln w="9525">
            <a:noFill/>
            <a:miter lim="800000"/>
            <a:headEnd/>
            <a:tailEnd/>
          </a:ln>
          <a:effectLst/>
        </p:spPr>
        <p:txBody>
          <a:bodyPr anchor="ctr">
            <a:spAutoFit/>
          </a:bodyPr>
          <a:lstStyle/>
          <a:p>
            <a:pPr algn="l">
              <a:lnSpc>
                <a:spcPct val="110000"/>
              </a:lnSpc>
            </a:pPr>
            <a:r>
              <a:rPr lang="en-US" altLang="zh-CN" b="1">
                <a:latin typeface="楷体_GB2312" pitchFamily="49" charset="-122"/>
              </a:rPr>
              <a:t>1.</a:t>
            </a:r>
            <a:r>
              <a:rPr lang="zh-CN" altLang="en-US" b="1">
                <a:latin typeface="楷体_GB2312" pitchFamily="49" charset="-122"/>
              </a:rPr>
              <a:t>二极管</a:t>
            </a:r>
            <a:r>
              <a:rPr lang="en-US" altLang="zh-CN" b="1" i="1">
                <a:latin typeface="楷体_GB2312" pitchFamily="49" charset="-122"/>
              </a:rPr>
              <a:t>V</a:t>
            </a:r>
            <a:r>
              <a:rPr lang="en-US" altLang="zh-CN" b="1">
                <a:latin typeface="楷体_GB2312" pitchFamily="49" charset="-122"/>
              </a:rPr>
              <a:t>-</a:t>
            </a:r>
            <a:r>
              <a:rPr lang="en-US" altLang="zh-CN" b="1" i="1">
                <a:latin typeface="楷体_GB2312" pitchFamily="49" charset="-122"/>
              </a:rPr>
              <a:t>I </a:t>
            </a:r>
            <a:r>
              <a:rPr lang="zh-CN" altLang="en-US" b="1">
                <a:latin typeface="楷体_GB2312" pitchFamily="49" charset="-122"/>
              </a:rPr>
              <a:t>特性的建模</a:t>
            </a:r>
          </a:p>
        </p:txBody>
      </p:sp>
      <p:grpSp>
        <p:nvGrpSpPr>
          <p:cNvPr id="144389" name="Group 5"/>
          <p:cNvGrpSpPr>
            <a:grpSpLocks/>
          </p:cNvGrpSpPr>
          <p:nvPr/>
        </p:nvGrpSpPr>
        <p:grpSpPr bwMode="auto">
          <a:xfrm>
            <a:off x="923925" y="1404938"/>
            <a:ext cx="3216275" cy="4883150"/>
            <a:chOff x="582" y="885"/>
            <a:chExt cx="2026" cy="3076"/>
          </a:xfrm>
        </p:grpSpPr>
        <p:sp>
          <p:nvSpPr>
            <p:cNvPr id="144390" name="Text Box 6"/>
            <p:cNvSpPr txBox="1">
              <a:spLocks noChangeArrowheads="1"/>
            </p:cNvSpPr>
            <p:nvPr/>
          </p:nvSpPr>
          <p:spPr bwMode="auto">
            <a:xfrm>
              <a:off x="864" y="885"/>
              <a:ext cx="1344" cy="269"/>
            </a:xfrm>
            <a:prstGeom prst="rect">
              <a:avLst/>
            </a:prstGeom>
            <a:noFill/>
            <a:ln w="9525">
              <a:noFill/>
              <a:miter lim="800000"/>
              <a:headEnd/>
              <a:tailEnd/>
            </a:ln>
            <a:effectLst/>
          </p:spPr>
          <p:txBody>
            <a:bodyPr anchor="ctr">
              <a:spAutoFit/>
            </a:bodyPr>
            <a:lstStyle/>
            <a:p>
              <a:pPr algn="l">
                <a:lnSpc>
                  <a:spcPct val="110000"/>
                </a:lnSpc>
              </a:pPr>
              <a:r>
                <a:rPr lang="zh-CN" altLang="en-US" sz="2000" b="1">
                  <a:solidFill>
                    <a:srgbClr val="FF0000"/>
                  </a:solidFill>
                  <a:latin typeface="楷体_GB2312" pitchFamily="49" charset="-122"/>
                </a:rPr>
                <a:t>（</a:t>
              </a:r>
              <a:r>
                <a:rPr lang="en-US" altLang="zh-CN" sz="2000" b="1">
                  <a:solidFill>
                    <a:srgbClr val="FF0000"/>
                  </a:solidFill>
                  <a:latin typeface="楷体_GB2312" pitchFamily="49" charset="-122"/>
                </a:rPr>
                <a:t>2</a:t>
              </a:r>
              <a:r>
                <a:rPr lang="zh-CN" altLang="en-US" sz="2000" b="1">
                  <a:solidFill>
                    <a:srgbClr val="FF0000"/>
                  </a:solidFill>
                  <a:latin typeface="楷体_GB2312" pitchFamily="49" charset="-122"/>
                </a:rPr>
                <a:t>）恒压降模型</a:t>
              </a:r>
            </a:p>
          </p:txBody>
        </p:sp>
        <p:pic>
          <p:nvPicPr>
            <p:cNvPr id="144391" name="Picture 7" descr="未标题-2 拷贝"/>
            <p:cNvPicPr>
              <a:picLocks noChangeAspect="1" noChangeArrowheads="1"/>
            </p:cNvPicPr>
            <p:nvPr/>
          </p:nvPicPr>
          <p:blipFill>
            <a:blip r:embed="rId3"/>
            <a:srcRect/>
            <a:stretch>
              <a:fillRect/>
            </a:stretch>
          </p:blipFill>
          <p:spPr bwMode="auto">
            <a:xfrm>
              <a:off x="888" y="1207"/>
              <a:ext cx="1584" cy="2470"/>
            </a:xfrm>
            <a:prstGeom prst="rect">
              <a:avLst/>
            </a:prstGeom>
            <a:noFill/>
          </p:spPr>
        </p:pic>
        <p:sp>
          <p:nvSpPr>
            <p:cNvPr id="144392" name="Rectangle 8"/>
            <p:cNvSpPr>
              <a:spLocks noChangeArrowheads="1"/>
            </p:cNvSpPr>
            <p:nvPr/>
          </p:nvSpPr>
          <p:spPr bwMode="auto">
            <a:xfrm>
              <a:off x="582" y="3730"/>
              <a:ext cx="2026" cy="231"/>
            </a:xfrm>
            <a:prstGeom prst="rect">
              <a:avLst/>
            </a:prstGeom>
            <a:noFill/>
            <a:ln w="9525">
              <a:noFill/>
              <a:miter lim="800000"/>
              <a:headEnd/>
              <a:tailEnd/>
            </a:ln>
            <a:effectLst/>
          </p:spPr>
          <p:txBody>
            <a:bodyPr wrap="none" anchor="ctr">
              <a:spAutoFit/>
            </a:bodyPr>
            <a:lstStyle/>
            <a:p>
              <a:pPr algn="l"/>
              <a:r>
                <a:rPr lang="zh-CN" altLang="en-US" sz="1800" b="1"/>
                <a:t>（</a:t>
              </a:r>
              <a:r>
                <a:rPr lang="en-US" altLang="zh-CN" sz="1800" b="1"/>
                <a:t>a</a:t>
              </a:r>
              <a:r>
                <a:rPr lang="zh-CN" altLang="en-US" sz="1800" b="1"/>
                <a:t>）</a:t>
              </a:r>
              <a:r>
                <a:rPr lang="en-US" altLang="zh-CN" sz="1800" b="1" i="1"/>
                <a:t>V</a:t>
              </a:r>
              <a:r>
                <a:rPr lang="en-US" altLang="zh-CN" sz="1800" b="1"/>
                <a:t>-</a:t>
              </a:r>
              <a:r>
                <a:rPr lang="en-US" altLang="zh-CN" sz="1800" b="1" i="1"/>
                <a:t>I</a:t>
              </a:r>
              <a:r>
                <a:rPr lang="zh-CN" altLang="en-US" sz="1800" b="1"/>
                <a:t>特性  （</a:t>
              </a:r>
              <a:r>
                <a:rPr lang="en-US" altLang="zh-CN" sz="1800" b="1"/>
                <a:t>b</a:t>
              </a:r>
              <a:r>
                <a:rPr lang="zh-CN" altLang="en-US" sz="1800" b="1"/>
                <a:t>）电路模型 </a:t>
              </a:r>
            </a:p>
          </p:txBody>
        </p:sp>
      </p:grpSp>
      <p:grpSp>
        <p:nvGrpSpPr>
          <p:cNvPr id="144393" name="Group 9"/>
          <p:cNvGrpSpPr>
            <a:grpSpLocks/>
          </p:cNvGrpSpPr>
          <p:nvPr/>
        </p:nvGrpSpPr>
        <p:grpSpPr bwMode="auto">
          <a:xfrm>
            <a:off x="4524375" y="1404938"/>
            <a:ext cx="3216275" cy="4883150"/>
            <a:chOff x="2850" y="885"/>
            <a:chExt cx="2026" cy="3076"/>
          </a:xfrm>
        </p:grpSpPr>
        <p:sp>
          <p:nvSpPr>
            <p:cNvPr id="144394" name="Text Box 10"/>
            <p:cNvSpPr txBox="1">
              <a:spLocks noChangeArrowheads="1"/>
            </p:cNvSpPr>
            <p:nvPr/>
          </p:nvSpPr>
          <p:spPr bwMode="auto">
            <a:xfrm>
              <a:off x="3127" y="885"/>
              <a:ext cx="1344" cy="269"/>
            </a:xfrm>
            <a:prstGeom prst="rect">
              <a:avLst/>
            </a:prstGeom>
            <a:noFill/>
            <a:ln w="9525">
              <a:noFill/>
              <a:miter lim="800000"/>
              <a:headEnd/>
              <a:tailEnd/>
            </a:ln>
            <a:effectLst/>
          </p:spPr>
          <p:txBody>
            <a:bodyPr anchor="ctr">
              <a:spAutoFit/>
            </a:bodyPr>
            <a:lstStyle/>
            <a:p>
              <a:pPr algn="l">
                <a:lnSpc>
                  <a:spcPct val="110000"/>
                </a:lnSpc>
              </a:pPr>
              <a:r>
                <a:rPr lang="zh-CN" altLang="en-US" sz="2000" b="1">
                  <a:solidFill>
                    <a:srgbClr val="FF0000"/>
                  </a:solidFill>
                  <a:latin typeface="楷体_GB2312" pitchFamily="49" charset="-122"/>
                </a:rPr>
                <a:t>（</a:t>
              </a:r>
              <a:r>
                <a:rPr lang="en-US" altLang="zh-CN" sz="2000" b="1">
                  <a:solidFill>
                    <a:srgbClr val="FF0000"/>
                  </a:solidFill>
                  <a:latin typeface="楷体_GB2312" pitchFamily="49" charset="-122"/>
                </a:rPr>
                <a:t>3</a:t>
              </a:r>
              <a:r>
                <a:rPr lang="zh-CN" altLang="en-US" sz="2000" b="1">
                  <a:solidFill>
                    <a:srgbClr val="FF0000"/>
                  </a:solidFill>
                  <a:latin typeface="楷体_GB2312" pitchFamily="49" charset="-122"/>
                </a:rPr>
                <a:t>）折线模型</a:t>
              </a:r>
            </a:p>
          </p:txBody>
        </p:sp>
        <p:pic>
          <p:nvPicPr>
            <p:cNvPr id="144395" name="Picture 11" descr="未标题-2 拷贝"/>
            <p:cNvPicPr>
              <a:picLocks noChangeAspect="1" noChangeArrowheads="1"/>
            </p:cNvPicPr>
            <p:nvPr/>
          </p:nvPicPr>
          <p:blipFill>
            <a:blip r:embed="rId4"/>
            <a:srcRect/>
            <a:stretch>
              <a:fillRect/>
            </a:stretch>
          </p:blipFill>
          <p:spPr bwMode="auto">
            <a:xfrm>
              <a:off x="3017" y="1207"/>
              <a:ext cx="1652" cy="2450"/>
            </a:xfrm>
            <a:prstGeom prst="rect">
              <a:avLst/>
            </a:prstGeom>
            <a:noFill/>
          </p:spPr>
        </p:pic>
        <p:sp>
          <p:nvSpPr>
            <p:cNvPr id="144396" name="Rectangle 12"/>
            <p:cNvSpPr>
              <a:spLocks noChangeArrowheads="1"/>
            </p:cNvSpPr>
            <p:nvPr/>
          </p:nvSpPr>
          <p:spPr bwMode="auto">
            <a:xfrm>
              <a:off x="2850" y="3730"/>
              <a:ext cx="2026" cy="231"/>
            </a:xfrm>
            <a:prstGeom prst="rect">
              <a:avLst/>
            </a:prstGeom>
            <a:noFill/>
            <a:ln w="9525">
              <a:noFill/>
              <a:miter lim="800000"/>
              <a:headEnd/>
              <a:tailEnd/>
            </a:ln>
            <a:effectLst/>
          </p:spPr>
          <p:txBody>
            <a:bodyPr wrap="none" anchor="ctr">
              <a:spAutoFit/>
            </a:bodyPr>
            <a:lstStyle/>
            <a:p>
              <a:pPr algn="l"/>
              <a:r>
                <a:rPr lang="zh-CN" altLang="en-US" sz="1800" b="1"/>
                <a:t>（</a:t>
              </a:r>
              <a:r>
                <a:rPr lang="en-US" altLang="zh-CN" sz="1800" b="1"/>
                <a:t>a</a:t>
              </a:r>
              <a:r>
                <a:rPr lang="zh-CN" altLang="en-US" sz="1800" b="1"/>
                <a:t>）</a:t>
              </a:r>
              <a:r>
                <a:rPr lang="en-US" altLang="zh-CN" sz="1800" b="1" i="1"/>
                <a:t>V</a:t>
              </a:r>
              <a:r>
                <a:rPr lang="en-US" altLang="zh-CN" sz="1800" b="1"/>
                <a:t>-</a:t>
              </a:r>
              <a:r>
                <a:rPr lang="en-US" altLang="zh-CN" sz="1800" b="1" i="1"/>
                <a:t>I</a:t>
              </a:r>
              <a:r>
                <a:rPr lang="zh-CN" altLang="en-US" sz="1800" b="1"/>
                <a:t>特性  （</a:t>
              </a:r>
              <a:r>
                <a:rPr lang="en-US" altLang="zh-CN" sz="1800" b="1"/>
                <a:t>b</a:t>
              </a:r>
              <a:r>
                <a:rPr lang="zh-CN" altLang="en-US" sz="1800" b="1"/>
                <a:t>）电路模型 </a:t>
              </a:r>
            </a:p>
          </p:txBody>
        </p:sp>
      </p:grpSp>
      <p:sp>
        <p:nvSpPr>
          <p:cNvPr id="144397" name="Text Box 13"/>
          <p:cNvSpPr txBox="1">
            <a:spLocks noChangeArrowheads="1"/>
          </p:cNvSpPr>
          <p:nvPr/>
        </p:nvSpPr>
        <p:spPr bwMode="auto">
          <a:xfrm>
            <a:off x="2700338" y="3789363"/>
            <a:ext cx="863600" cy="396875"/>
          </a:xfrm>
          <a:prstGeom prst="rect">
            <a:avLst/>
          </a:prstGeom>
          <a:noFill/>
          <a:ln w="9525">
            <a:noFill/>
            <a:miter lim="800000"/>
            <a:headEnd/>
            <a:tailEnd/>
          </a:ln>
          <a:effectLst/>
        </p:spPr>
        <p:txBody>
          <a:bodyPr>
            <a:spAutoFit/>
          </a:bodyPr>
          <a:lstStyle/>
          <a:p>
            <a:pPr>
              <a:spcBef>
                <a:spcPct val="50000"/>
              </a:spcBef>
            </a:pPr>
            <a:r>
              <a:rPr lang="en-US" altLang="zh-CN" sz="2000"/>
              <a:t>0.7V</a:t>
            </a:r>
          </a:p>
        </p:txBody>
      </p:sp>
      <p:sp>
        <p:nvSpPr>
          <p:cNvPr id="144398" name="Text Box 14"/>
          <p:cNvSpPr txBox="1">
            <a:spLocks noChangeArrowheads="1"/>
          </p:cNvSpPr>
          <p:nvPr/>
        </p:nvSpPr>
        <p:spPr bwMode="auto">
          <a:xfrm>
            <a:off x="6084888" y="3644900"/>
            <a:ext cx="863600" cy="396875"/>
          </a:xfrm>
          <a:prstGeom prst="rect">
            <a:avLst/>
          </a:prstGeom>
          <a:noFill/>
          <a:ln w="9525">
            <a:noFill/>
            <a:miter lim="800000"/>
            <a:headEnd/>
            <a:tailEnd/>
          </a:ln>
          <a:effectLst/>
        </p:spPr>
        <p:txBody>
          <a:bodyPr>
            <a:spAutoFit/>
          </a:bodyPr>
          <a:lstStyle/>
          <a:p>
            <a:pPr>
              <a:spcBef>
                <a:spcPct val="50000"/>
              </a:spcBef>
            </a:pPr>
            <a:r>
              <a:rPr lang="en-US" altLang="zh-CN" sz="2000"/>
              <a:t>0.5V</a:t>
            </a:r>
          </a:p>
        </p:txBody>
      </p:sp>
      <p:sp>
        <p:nvSpPr>
          <p:cNvPr id="144399" name="Text Box 15"/>
          <p:cNvSpPr txBox="1">
            <a:spLocks noChangeArrowheads="1"/>
          </p:cNvSpPr>
          <p:nvPr/>
        </p:nvSpPr>
        <p:spPr bwMode="auto">
          <a:xfrm>
            <a:off x="2771775" y="4941888"/>
            <a:ext cx="863600" cy="396875"/>
          </a:xfrm>
          <a:prstGeom prst="rect">
            <a:avLst/>
          </a:prstGeom>
          <a:noFill/>
          <a:ln w="9525">
            <a:noFill/>
            <a:miter lim="800000"/>
            <a:headEnd/>
            <a:tailEnd/>
          </a:ln>
          <a:effectLst/>
        </p:spPr>
        <p:txBody>
          <a:bodyPr>
            <a:spAutoFit/>
          </a:bodyPr>
          <a:lstStyle/>
          <a:p>
            <a:pPr>
              <a:spcBef>
                <a:spcPct val="50000"/>
              </a:spcBef>
            </a:pPr>
            <a:r>
              <a:rPr lang="en-US" altLang="zh-CN" sz="2000"/>
              <a:t>0.7V</a:t>
            </a:r>
          </a:p>
        </p:txBody>
      </p:sp>
      <p:sp>
        <p:nvSpPr>
          <p:cNvPr id="144400" name="Text Box 16"/>
          <p:cNvSpPr txBox="1">
            <a:spLocks noChangeArrowheads="1"/>
          </p:cNvSpPr>
          <p:nvPr/>
        </p:nvSpPr>
        <p:spPr bwMode="auto">
          <a:xfrm>
            <a:off x="5940425" y="5084763"/>
            <a:ext cx="863600" cy="396875"/>
          </a:xfrm>
          <a:prstGeom prst="rect">
            <a:avLst/>
          </a:prstGeom>
          <a:noFill/>
          <a:ln w="9525">
            <a:noFill/>
            <a:miter lim="800000"/>
            <a:headEnd/>
            <a:tailEnd/>
          </a:ln>
          <a:effectLst/>
        </p:spPr>
        <p:txBody>
          <a:bodyPr>
            <a:spAutoFit/>
          </a:bodyPr>
          <a:lstStyle/>
          <a:p>
            <a:pPr>
              <a:spcBef>
                <a:spcPct val="50000"/>
              </a:spcBef>
            </a:pPr>
            <a:r>
              <a:rPr lang="en-US" altLang="zh-CN" sz="2000"/>
              <a:t>0.5V</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4389"/>
                                        </p:tgtEl>
                                        <p:attrNameLst>
                                          <p:attrName>style.visibility</p:attrName>
                                        </p:attrNameLst>
                                      </p:cBhvr>
                                      <p:to>
                                        <p:strVal val="visible"/>
                                      </p:to>
                                    </p:set>
                                    <p:animEffect transition="in" filter="box(in)">
                                      <p:cBhvr>
                                        <p:cTn id="7" dur="500"/>
                                        <p:tgtEl>
                                          <p:spTgt spid="14438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44393"/>
                                        </p:tgtEl>
                                        <p:attrNameLst>
                                          <p:attrName>style.visibility</p:attrName>
                                        </p:attrNameLst>
                                      </p:cBhvr>
                                      <p:to>
                                        <p:strVal val="visible"/>
                                      </p:to>
                                    </p:set>
                                    <p:animEffect transition="in" filter="box(in)">
                                      <p:cBhvr>
                                        <p:cTn id="12" dur="500"/>
                                        <p:tgtEl>
                                          <p:spTgt spid="144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410" name="Picture 2" descr="未标题-1"/>
          <p:cNvPicPr>
            <a:picLocks noChangeAspect="1" noChangeArrowheads="1"/>
          </p:cNvPicPr>
          <p:nvPr/>
        </p:nvPicPr>
        <p:blipFill>
          <a:blip r:embed="rId3"/>
          <a:srcRect/>
          <a:stretch>
            <a:fillRect/>
          </a:stretch>
        </p:blipFill>
        <p:spPr bwMode="auto">
          <a:xfrm>
            <a:off x="71438" y="1196975"/>
            <a:ext cx="9072562" cy="3652838"/>
          </a:xfrm>
          <a:prstGeom prst="rect">
            <a:avLst/>
          </a:prstGeom>
          <a:noFill/>
        </p:spPr>
      </p:pic>
      <p:sp>
        <p:nvSpPr>
          <p:cNvPr id="145411" name="Line 3"/>
          <p:cNvSpPr>
            <a:spLocks noChangeShapeType="1"/>
          </p:cNvSpPr>
          <p:nvPr/>
        </p:nvSpPr>
        <p:spPr bwMode="auto">
          <a:xfrm>
            <a:off x="533400" y="762000"/>
            <a:ext cx="6934200"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sp>
        <p:nvSpPr>
          <p:cNvPr id="145412" name="Rectangle 4">
            <a:hlinkClick r:id="rId4" action="ppaction://hlinksldjump"/>
          </p:cNvPr>
          <p:cNvSpPr>
            <a:spLocks noChangeArrowheads="1"/>
          </p:cNvSpPr>
          <p:nvPr/>
        </p:nvSpPr>
        <p:spPr bwMode="auto">
          <a:xfrm>
            <a:off x="533400" y="106363"/>
            <a:ext cx="7239000" cy="579437"/>
          </a:xfrm>
          <a:prstGeom prst="rect">
            <a:avLst/>
          </a:prstGeom>
          <a:noFill/>
          <a:ln w="9525">
            <a:noFill/>
            <a:miter lim="800000"/>
            <a:headEnd/>
            <a:tailEnd/>
          </a:ln>
        </p:spPr>
        <p:txBody>
          <a:bodyPr>
            <a:spAutoFit/>
          </a:bodyPr>
          <a:lstStyle/>
          <a:p>
            <a:pPr algn="l"/>
            <a:r>
              <a:rPr lang="en-US" altLang="zh-CN" sz="3200" b="1">
                <a:solidFill>
                  <a:srgbClr val="000066"/>
                </a:solidFill>
                <a:ea typeface="黑体" pitchFamily="2" charset="-122"/>
              </a:rPr>
              <a:t> 3.4.2 </a:t>
            </a:r>
            <a:r>
              <a:rPr lang="zh-CN" altLang="en-US" sz="3200" b="1">
                <a:solidFill>
                  <a:srgbClr val="000066"/>
                </a:solidFill>
                <a:ea typeface="黑体" pitchFamily="2" charset="-122"/>
              </a:rPr>
              <a:t>二极管电路的简化模型分析方法</a:t>
            </a:r>
          </a:p>
        </p:txBody>
      </p:sp>
      <p:sp>
        <p:nvSpPr>
          <p:cNvPr id="145413" name="Text Box 5"/>
          <p:cNvSpPr txBox="1">
            <a:spLocks noChangeArrowheads="1"/>
          </p:cNvSpPr>
          <p:nvPr/>
        </p:nvSpPr>
        <p:spPr bwMode="auto">
          <a:xfrm>
            <a:off x="304800" y="838200"/>
            <a:ext cx="3886200" cy="493713"/>
          </a:xfrm>
          <a:prstGeom prst="rect">
            <a:avLst/>
          </a:prstGeom>
          <a:noFill/>
          <a:ln w="9525">
            <a:noFill/>
            <a:miter lim="800000"/>
            <a:headEnd/>
            <a:tailEnd/>
          </a:ln>
          <a:effectLst/>
        </p:spPr>
        <p:txBody>
          <a:bodyPr anchor="ctr">
            <a:spAutoFit/>
          </a:bodyPr>
          <a:lstStyle/>
          <a:p>
            <a:pPr algn="l">
              <a:lnSpc>
                <a:spcPct val="110000"/>
              </a:lnSpc>
            </a:pPr>
            <a:r>
              <a:rPr lang="en-US" altLang="zh-CN" b="1">
                <a:latin typeface="楷体_GB2312" pitchFamily="49" charset="-122"/>
              </a:rPr>
              <a:t>1.</a:t>
            </a:r>
            <a:r>
              <a:rPr lang="zh-CN" altLang="en-US" b="1">
                <a:latin typeface="楷体_GB2312" pitchFamily="49" charset="-122"/>
              </a:rPr>
              <a:t>二极管</a:t>
            </a:r>
            <a:r>
              <a:rPr lang="en-US" altLang="zh-CN" b="1" i="1">
                <a:latin typeface="楷体_GB2312" pitchFamily="49" charset="-122"/>
              </a:rPr>
              <a:t>V</a:t>
            </a:r>
            <a:r>
              <a:rPr lang="en-US" altLang="zh-CN" b="1">
                <a:latin typeface="楷体_GB2312" pitchFamily="49" charset="-122"/>
              </a:rPr>
              <a:t>-</a:t>
            </a:r>
            <a:r>
              <a:rPr lang="en-US" altLang="zh-CN" b="1" i="1">
                <a:latin typeface="楷体_GB2312" pitchFamily="49" charset="-122"/>
              </a:rPr>
              <a:t>I </a:t>
            </a:r>
            <a:r>
              <a:rPr lang="zh-CN" altLang="en-US" b="1">
                <a:latin typeface="楷体_GB2312" pitchFamily="49" charset="-122"/>
              </a:rPr>
              <a:t>特性的建模</a:t>
            </a:r>
          </a:p>
        </p:txBody>
      </p:sp>
      <p:sp>
        <p:nvSpPr>
          <p:cNvPr id="145414" name="Text Box 6"/>
          <p:cNvSpPr txBox="1">
            <a:spLocks noChangeArrowheads="1"/>
          </p:cNvSpPr>
          <p:nvPr/>
        </p:nvSpPr>
        <p:spPr bwMode="auto">
          <a:xfrm>
            <a:off x="323850" y="1341438"/>
            <a:ext cx="2406650" cy="427037"/>
          </a:xfrm>
          <a:prstGeom prst="rect">
            <a:avLst/>
          </a:prstGeom>
          <a:noFill/>
          <a:ln w="9525">
            <a:noFill/>
            <a:miter lim="800000"/>
            <a:headEnd/>
            <a:tailEnd/>
          </a:ln>
          <a:effectLst/>
        </p:spPr>
        <p:txBody>
          <a:bodyPr anchor="ctr">
            <a:spAutoFit/>
          </a:bodyPr>
          <a:lstStyle/>
          <a:p>
            <a:pPr algn="l">
              <a:lnSpc>
                <a:spcPct val="110000"/>
              </a:lnSpc>
            </a:pPr>
            <a:r>
              <a:rPr lang="zh-CN" altLang="en-US" sz="2000" b="1">
                <a:solidFill>
                  <a:srgbClr val="FF0000"/>
                </a:solidFill>
                <a:latin typeface="楷体_GB2312" pitchFamily="49" charset="-122"/>
              </a:rPr>
              <a:t>（</a:t>
            </a:r>
            <a:r>
              <a:rPr lang="en-US" altLang="zh-CN" sz="2000" b="1">
                <a:solidFill>
                  <a:srgbClr val="FF0000"/>
                </a:solidFill>
                <a:latin typeface="楷体_GB2312" pitchFamily="49" charset="-122"/>
              </a:rPr>
              <a:t>4</a:t>
            </a:r>
            <a:r>
              <a:rPr lang="zh-CN" altLang="en-US" sz="2000" b="1">
                <a:solidFill>
                  <a:srgbClr val="FF0000"/>
                </a:solidFill>
                <a:latin typeface="楷体_GB2312" pitchFamily="49" charset="-122"/>
              </a:rPr>
              <a:t>）小信号模型</a:t>
            </a:r>
          </a:p>
        </p:txBody>
      </p:sp>
      <p:sp>
        <p:nvSpPr>
          <p:cNvPr id="145415" name="Text Box 7"/>
          <p:cNvSpPr txBox="1">
            <a:spLocks noChangeArrowheads="1"/>
          </p:cNvSpPr>
          <p:nvPr/>
        </p:nvSpPr>
        <p:spPr bwMode="auto">
          <a:xfrm>
            <a:off x="250825" y="5300663"/>
            <a:ext cx="8893175" cy="488950"/>
          </a:xfrm>
          <a:prstGeom prst="rect">
            <a:avLst/>
          </a:prstGeom>
          <a:noFill/>
          <a:ln w="9525">
            <a:noFill/>
            <a:miter lim="800000"/>
            <a:headEnd/>
            <a:tailEnd/>
          </a:ln>
          <a:effectLst/>
        </p:spPr>
        <p:txBody>
          <a:bodyPr anchor="ctr">
            <a:spAutoFit/>
          </a:bodyPr>
          <a:lstStyle/>
          <a:p>
            <a:pPr algn="l">
              <a:lnSpc>
                <a:spcPct val="130000"/>
              </a:lnSpc>
            </a:pPr>
            <a:r>
              <a:rPr lang="en-US" altLang="zh-CN" sz="2000" b="1" i="1">
                <a:latin typeface="Book Antiqua" pitchFamily="18" charset="0"/>
              </a:rPr>
              <a:t>v</a:t>
            </a:r>
            <a:r>
              <a:rPr lang="en-US" altLang="zh-CN" sz="2000" b="1" baseline="-30000"/>
              <a:t>s </a:t>
            </a:r>
            <a:r>
              <a:rPr lang="en-US" altLang="zh-CN" sz="2000" b="1"/>
              <a:t>=0 </a:t>
            </a:r>
            <a:r>
              <a:rPr lang="zh-CN" altLang="en-US" sz="2000" b="1"/>
              <a:t>时</a:t>
            </a:r>
            <a:r>
              <a:rPr lang="en-US" altLang="zh-CN" sz="2000" b="1"/>
              <a:t>,</a:t>
            </a:r>
            <a:r>
              <a:rPr lang="zh-CN" altLang="en-US" sz="2000" b="1">
                <a:solidFill>
                  <a:srgbClr val="FF0000"/>
                </a:solidFill>
                <a:latin typeface="Book Antiqua" pitchFamily="18" charset="0"/>
              </a:rPr>
              <a:t>对直流</a:t>
            </a:r>
            <a:r>
              <a:rPr lang="en-US" altLang="zh-CN" sz="2000" b="1" i="1"/>
              <a:t>Q</a:t>
            </a:r>
            <a:r>
              <a:rPr lang="zh-CN" altLang="en-US" sz="2000" b="1"/>
              <a:t>点</a:t>
            </a:r>
            <a:r>
              <a:rPr lang="en-US" altLang="zh-CN" sz="2000" b="1"/>
              <a:t>(</a:t>
            </a:r>
            <a:r>
              <a:rPr lang="en-US" altLang="zh-CN" sz="2000" b="1" i="1"/>
              <a:t>V</a:t>
            </a:r>
            <a:r>
              <a:rPr lang="en-US" altLang="zh-CN" sz="2000" b="1" baseline="-25000"/>
              <a:t>D</a:t>
            </a:r>
            <a:r>
              <a:rPr lang="en-US" altLang="zh-CN" sz="2000" b="1"/>
              <a:t>,</a:t>
            </a:r>
            <a:r>
              <a:rPr lang="en-US" altLang="zh-CN" sz="2000" b="1" i="1"/>
              <a:t>I</a:t>
            </a:r>
            <a:r>
              <a:rPr lang="en-US" altLang="zh-CN" sz="2000" b="1" baseline="-25000"/>
              <a:t>D)</a:t>
            </a:r>
            <a:r>
              <a:rPr lang="zh-CN" altLang="en-US" sz="2000" b="1"/>
              <a:t>称为静态工作点</a:t>
            </a:r>
            <a:r>
              <a:rPr lang="en-US" altLang="zh-CN" sz="2000" b="1"/>
              <a:t>(</a:t>
            </a:r>
            <a:r>
              <a:rPr lang="zh-CN" altLang="en-US" sz="2000" b="1"/>
              <a:t>图解法</a:t>
            </a:r>
            <a:r>
              <a:rPr lang="en-US" altLang="zh-CN" sz="2000" b="1"/>
              <a:t>)</a:t>
            </a:r>
            <a:r>
              <a:rPr lang="zh-CN" altLang="en-US" sz="2000" b="1"/>
              <a:t>，反映直流时的工作状态。</a:t>
            </a:r>
          </a:p>
        </p:txBody>
      </p:sp>
      <p:graphicFrame>
        <p:nvGraphicFramePr>
          <p:cNvPr id="145416" name="Object 8"/>
          <p:cNvGraphicFramePr>
            <a:graphicFrameLocks noChangeAspect="1"/>
          </p:cNvGraphicFramePr>
          <p:nvPr/>
        </p:nvGraphicFramePr>
        <p:xfrm>
          <a:off x="250825" y="4437063"/>
          <a:ext cx="3360738" cy="814387"/>
        </p:xfrm>
        <a:graphic>
          <a:graphicData uri="http://schemas.openxmlformats.org/presentationml/2006/ole">
            <mc:AlternateContent xmlns:mc="http://schemas.openxmlformats.org/markup-compatibility/2006">
              <mc:Choice xmlns:v="urn:schemas-microsoft-com:vml" Requires="v">
                <p:oleObj spid="_x0000_s145418" name="公式" r:id="rId5" imgW="1663560" imgH="406080" progId="Equation.3">
                  <p:embed/>
                </p:oleObj>
              </mc:Choice>
              <mc:Fallback>
                <p:oleObj name="公式" r:id="rId5" imgW="1663560" imgH="406080" progId="Equation.3">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825" y="4437063"/>
                        <a:ext cx="3360738" cy="814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417" name="Text Box 9"/>
          <p:cNvSpPr txBox="1">
            <a:spLocks noChangeArrowheads="1"/>
          </p:cNvSpPr>
          <p:nvPr/>
        </p:nvSpPr>
        <p:spPr bwMode="auto">
          <a:xfrm>
            <a:off x="179388" y="5805488"/>
            <a:ext cx="8569325" cy="885825"/>
          </a:xfrm>
          <a:prstGeom prst="rect">
            <a:avLst/>
          </a:prstGeom>
          <a:noFill/>
          <a:ln w="9525">
            <a:noFill/>
            <a:miter lim="800000"/>
            <a:headEnd/>
            <a:tailEnd/>
          </a:ln>
          <a:effectLst/>
        </p:spPr>
        <p:txBody>
          <a:bodyPr anchor="ctr">
            <a:spAutoFit/>
          </a:bodyPr>
          <a:lstStyle/>
          <a:p>
            <a:pPr algn="l">
              <a:lnSpc>
                <a:spcPct val="130000"/>
              </a:lnSpc>
            </a:pPr>
            <a:r>
              <a:rPr lang="zh-CN" altLang="en-US" sz="2000" b="1">
                <a:solidFill>
                  <a:srgbClr val="FF0000"/>
                </a:solidFill>
                <a:latin typeface="Book Antiqua" pitchFamily="18" charset="0"/>
              </a:rPr>
              <a:t>对小信号：</a:t>
            </a:r>
            <a:r>
              <a:rPr lang="en-US" altLang="zh-CN" sz="2000" b="1" i="1">
                <a:latin typeface="Book Antiqua" pitchFamily="18" charset="0"/>
              </a:rPr>
              <a:t>v</a:t>
            </a:r>
            <a:r>
              <a:rPr lang="en-US" altLang="zh-CN" sz="2000" b="1" baseline="-30000"/>
              <a:t>s </a:t>
            </a:r>
            <a:r>
              <a:rPr lang="en-US" altLang="zh-CN" sz="2000" b="1"/>
              <a:t>=</a:t>
            </a:r>
            <a:r>
              <a:rPr lang="en-US" altLang="zh-CN" sz="2000" b="1" i="1"/>
              <a:t>V</a:t>
            </a:r>
            <a:r>
              <a:rPr lang="en-US" altLang="zh-CN" sz="2000" b="1" baseline="-30000"/>
              <a:t>m</a:t>
            </a:r>
            <a:r>
              <a:rPr lang="en-US" altLang="zh-CN" sz="2000" b="1"/>
              <a:t>sin</a:t>
            </a:r>
            <a:r>
              <a:rPr lang="en-US" altLang="zh-CN" sz="2000" b="1" i="1">
                <a:sym typeface="Symbol" pitchFamily="18" charset="2"/>
              </a:rPr>
              <a:t></a:t>
            </a:r>
            <a:r>
              <a:rPr lang="en-US" altLang="zh-CN" sz="2000" b="1" i="1"/>
              <a:t>t </a:t>
            </a:r>
            <a:r>
              <a:rPr lang="zh-CN" altLang="en-US" sz="2000" b="1"/>
              <a:t>时（</a:t>
            </a:r>
            <a:r>
              <a:rPr lang="en-US" altLang="zh-CN" sz="2000" b="1" i="1"/>
              <a:t>V</a:t>
            </a:r>
            <a:r>
              <a:rPr lang="en-US" altLang="zh-CN" sz="2000" b="1" baseline="-30000"/>
              <a:t>m</a:t>
            </a:r>
            <a:r>
              <a:rPr lang="en-US" altLang="zh-CN" sz="2000" b="1"/>
              <a:t>&lt;&lt;</a:t>
            </a:r>
            <a:r>
              <a:rPr lang="en-US" altLang="zh-CN" sz="2000" b="1" i="1"/>
              <a:t>V</a:t>
            </a:r>
            <a:r>
              <a:rPr lang="en-US" altLang="zh-CN" sz="2000" b="1" baseline="-30000"/>
              <a:t>DD</a:t>
            </a:r>
            <a:r>
              <a:rPr lang="zh-CN" altLang="en-US" sz="2000" b="1"/>
              <a:t>）</a:t>
            </a:r>
            <a:r>
              <a:rPr lang="en-US" altLang="zh-CN" sz="2000" b="1"/>
              <a:t>,  </a:t>
            </a:r>
            <a:r>
              <a:rPr lang="zh-CN" altLang="en-US" sz="2000" b="1"/>
              <a:t>将</a:t>
            </a:r>
            <a:r>
              <a:rPr lang="en-US" altLang="zh-CN" sz="2000" b="1" i="1"/>
              <a:t>Q</a:t>
            </a:r>
            <a:r>
              <a:rPr lang="zh-CN" altLang="en-US" sz="2000" b="1"/>
              <a:t>点附近小范围内的</a:t>
            </a:r>
            <a:r>
              <a:rPr lang="en-US" altLang="zh-CN" sz="2000" b="1" i="1"/>
              <a:t>V</a:t>
            </a:r>
            <a:r>
              <a:rPr lang="en-US" altLang="zh-CN" sz="2000" b="1"/>
              <a:t>-</a:t>
            </a:r>
            <a:r>
              <a:rPr lang="en-US" altLang="zh-CN" sz="2000" b="1" i="1"/>
              <a:t>I </a:t>
            </a:r>
            <a:r>
              <a:rPr lang="zh-CN" altLang="en-US" sz="2000" b="1"/>
              <a:t>特性线性化，得到小信号模型，即以</a:t>
            </a:r>
            <a:r>
              <a:rPr lang="en-US" altLang="zh-CN" sz="2000" b="1" i="1"/>
              <a:t>Q</a:t>
            </a:r>
            <a:r>
              <a:rPr lang="zh-CN" altLang="en-US" sz="2000" b="1"/>
              <a:t>点为切点的一条直线。</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45416"/>
                                        </p:tgtEl>
                                        <p:attrNameLst>
                                          <p:attrName>style.visibility</p:attrName>
                                        </p:attrNameLst>
                                      </p:cBhvr>
                                      <p:to>
                                        <p:strVal val="visible"/>
                                      </p:to>
                                    </p:set>
                                    <p:animEffect transition="in" filter="strips(downRight)">
                                      <p:cBhvr>
                                        <p:cTn id="7" dur="500"/>
                                        <p:tgtEl>
                                          <p:spTgt spid="14541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45415"/>
                                        </p:tgtEl>
                                        <p:attrNameLst>
                                          <p:attrName>style.visibility</p:attrName>
                                        </p:attrNameLst>
                                      </p:cBhvr>
                                      <p:to>
                                        <p:strVal val="visible"/>
                                      </p:to>
                                    </p:set>
                                    <p:animEffect transition="in" filter="strips(downRight)">
                                      <p:cBhvr>
                                        <p:cTn id="12" dur="500"/>
                                        <p:tgtEl>
                                          <p:spTgt spid="14541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45417"/>
                                        </p:tgtEl>
                                        <p:attrNameLst>
                                          <p:attrName>style.visibility</p:attrName>
                                        </p:attrNameLst>
                                      </p:cBhvr>
                                      <p:to>
                                        <p:strVal val="visible"/>
                                      </p:to>
                                    </p:set>
                                    <p:animEffect transition="in" filter="strips(downRight)">
                                      <p:cBhvr>
                                        <p:cTn id="17" dur="500"/>
                                        <p:tgtEl>
                                          <p:spTgt spid="145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5" grpId="0" autoUpdateAnimBg="0"/>
      <p:bldP spid="145417"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Line 2"/>
          <p:cNvSpPr>
            <a:spLocks noChangeShapeType="1"/>
          </p:cNvSpPr>
          <p:nvPr/>
        </p:nvSpPr>
        <p:spPr bwMode="auto">
          <a:xfrm>
            <a:off x="533400" y="762000"/>
            <a:ext cx="6934200"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sp>
        <p:nvSpPr>
          <p:cNvPr id="146435" name="Rectangle 3">
            <a:hlinkClick r:id="rId3" action="ppaction://hlinksldjump"/>
          </p:cNvPr>
          <p:cNvSpPr>
            <a:spLocks noChangeArrowheads="1"/>
          </p:cNvSpPr>
          <p:nvPr/>
        </p:nvSpPr>
        <p:spPr bwMode="auto">
          <a:xfrm>
            <a:off x="533400" y="106363"/>
            <a:ext cx="7239000" cy="579437"/>
          </a:xfrm>
          <a:prstGeom prst="rect">
            <a:avLst/>
          </a:prstGeom>
          <a:noFill/>
          <a:ln w="9525">
            <a:noFill/>
            <a:miter lim="800000"/>
            <a:headEnd/>
            <a:tailEnd/>
          </a:ln>
        </p:spPr>
        <p:txBody>
          <a:bodyPr>
            <a:spAutoFit/>
          </a:bodyPr>
          <a:lstStyle/>
          <a:p>
            <a:pPr algn="l"/>
            <a:r>
              <a:rPr lang="en-US" altLang="zh-CN" sz="3200" b="1">
                <a:solidFill>
                  <a:srgbClr val="000066"/>
                </a:solidFill>
                <a:ea typeface="黑体" pitchFamily="2" charset="-122"/>
              </a:rPr>
              <a:t> 3.4.2 </a:t>
            </a:r>
            <a:r>
              <a:rPr lang="zh-CN" altLang="en-US" sz="3200" b="1">
                <a:solidFill>
                  <a:srgbClr val="000066"/>
                </a:solidFill>
                <a:ea typeface="黑体" pitchFamily="2" charset="-122"/>
              </a:rPr>
              <a:t>二极管电路的简化模型分析方法</a:t>
            </a:r>
          </a:p>
        </p:txBody>
      </p:sp>
      <p:sp>
        <p:nvSpPr>
          <p:cNvPr id="146436" name="Text Box 4"/>
          <p:cNvSpPr txBox="1">
            <a:spLocks noChangeArrowheads="1"/>
          </p:cNvSpPr>
          <p:nvPr/>
        </p:nvSpPr>
        <p:spPr bwMode="auto">
          <a:xfrm>
            <a:off x="304800" y="838200"/>
            <a:ext cx="3886200" cy="493713"/>
          </a:xfrm>
          <a:prstGeom prst="rect">
            <a:avLst/>
          </a:prstGeom>
          <a:noFill/>
          <a:ln w="9525">
            <a:noFill/>
            <a:miter lim="800000"/>
            <a:headEnd/>
            <a:tailEnd/>
          </a:ln>
          <a:effectLst/>
        </p:spPr>
        <p:txBody>
          <a:bodyPr anchor="ctr">
            <a:spAutoFit/>
          </a:bodyPr>
          <a:lstStyle/>
          <a:p>
            <a:pPr algn="l">
              <a:lnSpc>
                <a:spcPct val="110000"/>
              </a:lnSpc>
            </a:pPr>
            <a:r>
              <a:rPr lang="en-US" altLang="zh-CN" b="1">
                <a:latin typeface="楷体_GB2312" pitchFamily="49" charset="-122"/>
              </a:rPr>
              <a:t>1.</a:t>
            </a:r>
            <a:r>
              <a:rPr lang="zh-CN" altLang="en-US" b="1">
                <a:latin typeface="楷体_GB2312" pitchFamily="49" charset="-122"/>
              </a:rPr>
              <a:t>二极管</a:t>
            </a:r>
            <a:r>
              <a:rPr lang="en-US" altLang="zh-CN" b="1" i="1">
                <a:latin typeface="楷体_GB2312" pitchFamily="49" charset="-122"/>
              </a:rPr>
              <a:t>V</a:t>
            </a:r>
            <a:r>
              <a:rPr lang="en-US" altLang="zh-CN" b="1">
                <a:latin typeface="楷体_GB2312" pitchFamily="49" charset="-122"/>
              </a:rPr>
              <a:t>-</a:t>
            </a:r>
            <a:r>
              <a:rPr lang="en-US" altLang="zh-CN" b="1" i="1">
                <a:latin typeface="楷体_GB2312" pitchFamily="49" charset="-122"/>
              </a:rPr>
              <a:t>I </a:t>
            </a:r>
            <a:r>
              <a:rPr lang="zh-CN" altLang="en-US" b="1">
                <a:latin typeface="楷体_GB2312" pitchFamily="49" charset="-122"/>
              </a:rPr>
              <a:t>特性的建模</a:t>
            </a:r>
          </a:p>
        </p:txBody>
      </p:sp>
      <p:sp>
        <p:nvSpPr>
          <p:cNvPr id="146437" name="Text Box 5"/>
          <p:cNvSpPr txBox="1">
            <a:spLocks noChangeArrowheads="1"/>
          </p:cNvSpPr>
          <p:nvPr/>
        </p:nvSpPr>
        <p:spPr bwMode="auto">
          <a:xfrm>
            <a:off x="304800" y="1325563"/>
            <a:ext cx="2406650" cy="427037"/>
          </a:xfrm>
          <a:prstGeom prst="rect">
            <a:avLst/>
          </a:prstGeom>
          <a:noFill/>
          <a:ln w="9525">
            <a:noFill/>
            <a:miter lim="800000"/>
            <a:headEnd/>
            <a:tailEnd/>
          </a:ln>
          <a:effectLst/>
        </p:spPr>
        <p:txBody>
          <a:bodyPr anchor="ctr">
            <a:spAutoFit/>
          </a:bodyPr>
          <a:lstStyle/>
          <a:p>
            <a:pPr algn="l">
              <a:lnSpc>
                <a:spcPct val="110000"/>
              </a:lnSpc>
            </a:pPr>
            <a:r>
              <a:rPr lang="zh-CN" altLang="en-US" sz="2000" b="1">
                <a:solidFill>
                  <a:srgbClr val="FF0000"/>
                </a:solidFill>
                <a:latin typeface="楷体_GB2312" pitchFamily="49" charset="-122"/>
              </a:rPr>
              <a:t>（</a:t>
            </a:r>
            <a:r>
              <a:rPr lang="en-US" altLang="zh-CN" sz="2000" b="1">
                <a:solidFill>
                  <a:srgbClr val="FF0000"/>
                </a:solidFill>
                <a:latin typeface="楷体_GB2312" pitchFamily="49" charset="-122"/>
              </a:rPr>
              <a:t>4</a:t>
            </a:r>
            <a:r>
              <a:rPr lang="zh-CN" altLang="en-US" sz="2000" b="1">
                <a:solidFill>
                  <a:srgbClr val="FF0000"/>
                </a:solidFill>
                <a:latin typeface="楷体_GB2312" pitchFamily="49" charset="-122"/>
              </a:rPr>
              <a:t>）小信号模型</a:t>
            </a:r>
          </a:p>
        </p:txBody>
      </p:sp>
      <p:sp>
        <p:nvSpPr>
          <p:cNvPr id="146438" name="Text Box 6"/>
          <p:cNvSpPr txBox="1">
            <a:spLocks noChangeArrowheads="1"/>
          </p:cNvSpPr>
          <p:nvPr/>
        </p:nvSpPr>
        <p:spPr bwMode="auto">
          <a:xfrm>
            <a:off x="685800" y="1711325"/>
            <a:ext cx="3598863" cy="885825"/>
          </a:xfrm>
          <a:prstGeom prst="rect">
            <a:avLst/>
          </a:prstGeom>
          <a:noFill/>
          <a:ln w="9525">
            <a:noFill/>
            <a:miter lim="800000"/>
            <a:headEnd/>
            <a:tailEnd/>
          </a:ln>
          <a:effectLst/>
        </p:spPr>
        <p:txBody>
          <a:bodyPr anchor="ctr">
            <a:spAutoFit/>
          </a:bodyPr>
          <a:lstStyle/>
          <a:p>
            <a:pPr algn="l">
              <a:lnSpc>
                <a:spcPct val="130000"/>
              </a:lnSpc>
            </a:pPr>
            <a:r>
              <a:rPr lang="en-US" altLang="zh-CN" sz="2000" b="1"/>
              <a:t>        </a:t>
            </a:r>
            <a:r>
              <a:rPr lang="zh-CN" altLang="en-US" sz="2000" b="1"/>
              <a:t>过</a:t>
            </a:r>
            <a:r>
              <a:rPr lang="en-US" altLang="zh-CN" sz="2000" b="1" i="1"/>
              <a:t>Q</a:t>
            </a:r>
            <a:r>
              <a:rPr lang="zh-CN" altLang="en-US" sz="2000" b="1"/>
              <a:t>点的切线</a:t>
            </a:r>
            <a:r>
              <a:rPr lang="zh-CN" altLang="en-US" sz="2000" b="1">
                <a:latin typeface="楷体_GB2312" pitchFamily="49" charset="-122"/>
              </a:rPr>
              <a:t>可以等效成对小信号的一个微变电阻</a:t>
            </a:r>
          </a:p>
        </p:txBody>
      </p:sp>
      <p:grpSp>
        <p:nvGrpSpPr>
          <p:cNvPr id="146439" name="Group 7"/>
          <p:cNvGrpSpPr>
            <a:grpSpLocks/>
          </p:cNvGrpSpPr>
          <p:nvPr/>
        </p:nvGrpSpPr>
        <p:grpSpPr bwMode="auto">
          <a:xfrm>
            <a:off x="611188" y="2528888"/>
            <a:ext cx="1687512" cy="885825"/>
            <a:chOff x="384" y="1417"/>
            <a:chExt cx="1063" cy="558"/>
          </a:xfrm>
        </p:grpSpPr>
        <p:graphicFrame>
          <p:nvGraphicFramePr>
            <p:cNvPr id="146440" name="Object 8"/>
            <p:cNvGraphicFramePr>
              <a:graphicFrameLocks noChangeAspect="1"/>
            </p:cNvGraphicFramePr>
            <p:nvPr/>
          </p:nvGraphicFramePr>
          <p:xfrm>
            <a:off x="680" y="1417"/>
            <a:ext cx="767" cy="558"/>
          </p:xfrm>
          <a:graphic>
            <a:graphicData uri="http://schemas.openxmlformats.org/presentationml/2006/ole">
              <mc:AlternateContent xmlns:mc="http://schemas.openxmlformats.org/markup-compatibility/2006">
                <mc:Choice xmlns:v="urn:schemas-microsoft-com:vml" Requires="v">
                  <p:oleObj spid="_x0000_s146467" name="公式" r:id="rId4" imgW="609480" imgH="444240" progId="Equation.3">
                    <p:embed/>
                  </p:oleObj>
                </mc:Choice>
                <mc:Fallback>
                  <p:oleObj name="公式" r:id="rId4" imgW="609480" imgH="444240" progId="Equation.3">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 y="1417"/>
                          <a:ext cx="767" cy="5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6441" name="Text Box 9"/>
            <p:cNvSpPr txBox="1">
              <a:spLocks noChangeArrowheads="1"/>
            </p:cNvSpPr>
            <p:nvPr/>
          </p:nvSpPr>
          <p:spPr bwMode="auto">
            <a:xfrm>
              <a:off x="384" y="1536"/>
              <a:ext cx="432" cy="308"/>
            </a:xfrm>
            <a:prstGeom prst="rect">
              <a:avLst/>
            </a:prstGeom>
            <a:noFill/>
            <a:ln w="9525">
              <a:noFill/>
              <a:miter lim="800000"/>
              <a:headEnd/>
              <a:tailEnd/>
            </a:ln>
            <a:effectLst/>
          </p:spPr>
          <p:txBody>
            <a:bodyPr anchor="ctr">
              <a:spAutoFit/>
            </a:bodyPr>
            <a:lstStyle/>
            <a:p>
              <a:pPr algn="l">
                <a:lnSpc>
                  <a:spcPct val="130000"/>
                </a:lnSpc>
              </a:pPr>
              <a:r>
                <a:rPr lang="zh-CN" altLang="en-US" sz="2000" b="1">
                  <a:latin typeface="楷体_GB2312" pitchFamily="49" charset="-122"/>
                </a:rPr>
                <a:t>即</a:t>
              </a:r>
            </a:p>
          </p:txBody>
        </p:sp>
      </p:grpSp>
      <p:grpSp>
        <p:nvGrpSpPr>
          <p:cNvPr id="146442" name="Group 10"/>
          <p:cNvGrpSpPr>
            <a:grpSpLocks/>
          </p:cNvGrpSpPr>
          <p:nvPr/>
        </p:nvGrpSpPr>
        <p:grpSpPr bwMode="auto">
          <a:xfrm>
            <a:off x="539750" y="3314700"/>
            <a:ext cx="2946400" cy="546100"/>
            <a:chOff x="1632" y="1536"/>
            <a:chExt cx="1856" cy="344"/>
          </a:xfrm>
        </p:grpSpPr>
        <p:graphicFrame>
          <p:nvGraphicFramePr>
            <p:cNvPr id="146443" name="Object 11"/>
            <p:cNvGraphicFramePr>
              <a:graphicFrameLocks noChangeAspect="1"/>
            </p:cNvGraphicFramePr>
            <p:nvPr/>
          </p:nvGraphicFramePr>
          <p:xfrm>
            <a:off x="2064" y="1560"/>
            <a:ext cx="1424" cy="320"/>
          </p:xfrm>
          <a:graphic>
            <a:graphicData uri="http://schemas.openxmlformats.org/presentationml/2006/ole">
              <mc:AlternateContent xmlns:mc="http://schemas.openxmlformats.org/markup-compatibility/2006">
                <mc:Choice xmlns:v="urn:schemas-microsoft-com:vml" Requires="v">
                  <p:oleObj spid="_x0000_s146468" name="公式" r:id="rId6" imgW="1130040" imgH="253800" progId="Equation.3">
                    <p:embed/>
                  </p:oleObj>
                </mc:Choice>
                <mc:Fallback>
                  <p:oleObj name="公式" r:id="rId6" imgW="1130040" imgH="253800" progId="Equation.3">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64" y="1560"/>
                          <a:ext cx="1424"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6444" name="Text Box 12"/>
            <p:cNvSpPr txBox="1">
              <a:spLocks noChangeArrowheads="1"/>
            </p:cNvSpPr>
            <p:nvPr/>
          </p:nvSpPr>
          <p:spPr bwMode="auto">
            <a:xfrm>
              <a:off x="1632" y="1536"/>
              <a:ext cx="624" cy="308"/>
            </a:xfrm>
            <a:prstGeom prst="rect">
              <a:avLst/>
            </a:prstGeom>
            <a:noFill/>
            <a:ln w="9525">
              <a:noFill/>
              <a:miter lim="800000"/>
              <a:headEnd/>
              <a:tailEnd/>
            </a:ln>
            <a:effectLst/>
          </p:spPr>
          <p:txBody>
            <a:bodyPr anchor="ctr">
              <a:spAutoFit/>
            </a:bodyPr>
            <a:lstStyle/>
            <a:p>
              <a:pPr algn="l">
                <a:lnSpc>
                  <a:spcPct val="130000"/>
                </a:lnSpc>
              </a:pPr>
              <a:r>
                <a:rPr lang="zh-CN" altLang="en-US" sz="2000" b="1">
                  <a:latin typeface="楷体_GB2312" pitchFamily="49" charset="-122"/>
                </a:rPr>
                <a:t>根据</a:t>
              </a:r>
            </a:p>
          </p:txBody>
        </p:sp>
      </p:grpSp>
      <p:sp>
        <p:nvSpPr>
          <p:cNvPr id="146445" name="Text Box 13"/>
          <p:cNvSpPr txBox="1">
            <a:spLocks noChangeArrowheads="1"/>
          </p:cNvSpPr>
          <p:nvPr/>
        </p:nvSpPr>
        <p:spPr bwMode="auto">
          <a:xfrm>
            <a:off x="457200" y="3876675"/>
            <a:ext cx="2590800" cy="488950"/>
          </a:xfrm>
          <a:prstGeom prst="rect">
            <a:avLst/>
          </a:prstGeom>
          <a:noFill/>
          <a:ln w="9525">
            <a:noFill/>
            <a:miter lim="800000"/>
            <a:headEnd/>
            <a:tailEnd/>
          </a:ln>
          <a:effectLst/>
        </p:spPr>
        <p:txBody>
          <a:bodyPr anchor="ctr">
            <a:spAutoFit/>
          </a:bodyPr>
          <a:lstStyle/>
          <a:p>
            <a:pPr algn="l">
              <a:lnSpc>
                <a:spcPct val="130000"/>
              </a:lnSpc>
            </a:pPr>
            <a:r>
              <a:rPr lang="zh-CN" altLang="en-US" sz="2000" b="1"/>
              <a:t>得</a:t>
            </a:r>
            <a:r>
              <a:rPr lang="en-US" altLang="zh-CN" sz="2000" b="1" i="1"/>
              <a:t>Q</a:t>
            </a:r>
            <a:r>
              <a:rPr lang="zh-CN" altLang="en-US" sz="2000" b="1"/>
              <a:t>点处的微变电导</a:t>
            </a:r>
          </a:p>
        </p:txBody>
      </p:sp>
      <p:graphicFrame>
        <p:nvGraphicFramePr>
          <p:cNvPr id="146446" name="Object 14"/>
          <p:cNvGraphicFramePr>
            <a:graphicFrameLocks noChangeAspect="1"/>
          </p:cNvGraphicFramePr>
          <p:nvPr/>
        </p:nvGraphicFramePr>
        <p:xfrm>
          <a:off x="539750" y="4468813"/>
          <a:ext cx="1549400" cy="890587"/>
        </p:xfrm>
        <a:graphic>
          <a:graphicData uri="http://schemas.openxmlformats.org/presentationml/2006/ole">
            <mc:AlternateContent xmlns:mc="http://schemas.openxmlformats.org/markup-compatibility/2006">
              <mc:Choice xmlns:v="urn:schemas-microsoft-com:vml" Requires="v">
                <p:oleObj spid="_x0000_s146469" name="公式" r:id="rId8" imgW="774360" imgH="444240" progId="Equation.3">
                  <p:embed/>
                </p:oleObj>
              </mc:Choice>
              <mc:Fallback>
                <p:oleObj name="公式" r:id="rId8" imgW="774360" imgH="444240" progId="Equation.3">
                  <p:embed/>
                  <p:pic>
                    <p:nvPicPr>
                      <p:cNvPr id="0"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9750" y="4468813"/>
                        <a:ext cx="1549400" cy="890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6447" name="Object 15"/>
          <p:cNvGraphicFramePr>
            <a:graphicFrameLocks noChangeAspect="1"/>
          </p:cNvGraphicFramePr>
          <p:nvPr/>
        </p:nvGraphicFramePr>
        <p:xfrm>
          <a:off x="2124075" y="4468813"/>
          <a:ext cx="1701800" cy="890587"/>
        </p:xfrm>
        <a:graphic>
          <a:graphicData uri="http://schemas.openxmlformats.org/presentationml/2006/ole">
            <mc:AlternateContent xmlns:mc="http://schemas.openxmlformats.org/markup-compatibility/2006">
              <mc:Choice xmlns:v="urn:schemas-microsoft-com:vml" Requires="v">
                <p:oleObj spid="_x0000_s146470" name="公式" r:id="rId10" imgW="850680" imgH="444240" progId="Equation.3">
                  <p:embed/>
                </p:oleObj>
              </mc:Choice>
              <mc:Fallback>
                <p:oleObj name="公式" r:id="rId10" imgW="850680" imgH="444240" progId="Equation.3">
                  <p:embed/>
                  <p:pic>
                    <p:nvPicPr>
                      <p:cNvPr id="0" name="Picture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24075" y="4468813"/>
                        <a:ext cx="1701800" cy="890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6448" name="Object 16"/>
          <p:cNvGraphicFramePr>
            <a:graphicFrameLocks noChangeAspect="1"/>
          </p:cNvGraphicFramePr>
          <p:nvPr/>
        </p:nvGraphicFramePr>
        <p:xfrm>
          <a:off x="4902200" y="4506913"/>
          <a:ext cx="660400" cy="814387"/>
        </p:xfrm>
        <a:graphic>
          <a:graphicData uri="http://schemas.openxmlformats.org/presentationml/2006/ole">
            <mc:AlternateContent xmlns:mc="http://schemas.openxmlformats.org/markup-compatibility/2006">
              <mc:Choice xmlns:v="urn:schemas-microsoft-com:vml" Requires="v">
                <p:oleObj spid="_x0000_s146471" name="公式" r:id="rId12" imgW="330120" imgH="406080" progId="Equation.3">
                  <p:embed/>
                </p:oleObj>
              </mc:Choice>
              <mc:Fallback>
                <p:oleObj name="公式" r:id="rId12" imgW="330120" imgH="406080" progId="Equation.3">
                  <p:embed/>
                  <p:pic>
                    <p:nvPicPr>
                      <p:cNvPr id="0" name="Picture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02200" y="4506913"/>
                        <a:ext cx="660400" cy="814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6449" name="Group 17"/>
          <p:cNvGrpSpPr>
            <a:grpSpLocks/>
          </p:cNvGrpSpPr>
          <p:nvPr/>
        </p:nvGrpSpPr>
        <p:grpSpPr bwMode="auto">
          <a:xfrm>
            <a:off x="6003925" y="4495800"/>
            <a:ext cx="1474788" cy="811213"/>
            <a:chOff x="384" y="2880"/>
            <a:chExt cx="929" cy="511"/>
          </a:xfrm>
        </p:grpSpPr>
        <p:graphicFrame>
          <p:nvGraphicFramePr>
            <p:cNvPr id="146450" name="Object 18"/>
            <p:cNvGraphicFramePr>
              <a:graphicFrameLocks noChangeAspect="1"/>
            </p:cNvGraphicFramePr>
            <p:nvPr/>
          </p:nvGraphicFramePr>
          <p:xfrm>
            <a:off x="720" y="2880"/>
            <a:ext cx="593" cy="511"/>
          </p:xfrm>
          <a:graphic>
            <a:graphicData uri="http://schemas.openxmlformats.org/presentationml/2006/ole">
              <mc:AlternateContent xmlns:mc="http://schemas.openxmlformats.org/markup-compatibility/2006">
                <mc:Choice xmlns:v="urn:schemas-microsoft-com:vml" Requires="v">
                  <p:oleObj spid="_x0000_s146472" name="公式" r:id="rId14" imgW="469800" imgH="406080" progId="Equation.3">
                    <p:embed/>
                  </p:oleObj>
                </mc:Choice>
                <mc:Fallback>
                  <p:oleObj name="公式" r:id="rId14" imgW="469800" imgH="406080" progId="Equation.3">
                    <p:embed/>
                    <p:pic>
                      <p:nvPicPr>
                        <p:cNvPr id="0" name="Picture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0" y="2880"/>
                          <a:ext cx="593" cy="5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6451" name="Text Box 19"/>
            <p:cNvSpPr txBox="1">
              <a:spLocks noChangeArrowheads="1"/>
            </p:cNvSpPr>
            <p:nvPr/>
          </p:nvSpPr>
          <p:spPr bwMode="auto">
            <a:xfrm>
              <a:off x="384" y="2928"/>
              <a:ext cx="432" cy="308"/>
            </a:xfrm>
            <a:prstGeom prst="rect">
              <a:avLst/>
            </a:prstGeom>
            <a:noFill/>
            <a:ln w="9525">
              <a:noFill/>
              <a:miter lim="800000"/>
              <a:headEnd/>
              <a:tailEnd/>
            </a:ln>
            <a:effectLst/>
          </p:spPr>
          <p:txBody>
            <a:bodyPr anchor="ctr">
              <a:spAutoFit/>
            </a:bodyPr>
            <a:lstStyle/>
            <a:p>
              <a:pPr algn="l">
                <a:lnSpc>
                  <a:spcPct val="130000"/>
                </a:lnSpc>
              </a:pPr>
              <a:r>
                <a:rPr lang="zh-CN" altLang="en-US" sz="2000" b="1">
                  <a:latin typeface="楷体_GB2312" pitchFamily="49" charset="-122"/>
                </a:rPr>
                <a:t>则</a:t>
              </a:r>
            </a:p>
          </p:txBody>
        </p:sp>
      </p:grpSp>
      <p:graphicFrame>
        <p:nvGraphicFramePr>
          <p:cNvPr id="146452" name="Object 20"/>
          <p:cNvGraphicFramePr>
            <a:graphicFrameLocks noChangeAspect="1"/>
          </p:cNvGraphicFramePr>
          <p:nvPr/>
        </p:nvGraphicFramePr>
        <p:xfrm>
          <a:off x="7451725" y="4495800"/>
          <a:ext cx="660400" cy="814388"/>
        </p:xfrm>
        <a:graphic>
          <a:graphicData uri="http://schemas.openxmlformats.org/presentationml/2006/ole">
            <mc:AlternateContent xmlns:mc="http://schemas.openxmlformats.org/markup-compatibility/2006">
              <mc:Choice xmlns:v="urn:schemas-microsoft-com:vml" Requires="v">
                <p:oleObj spid="_x0000_s146473" name="公式" r:id="rId16" imgW="330120" imgH="406080" progId="Equation.3">
                  <p:embed/>
                </p:oleObj>
              </mc:Choice>
              <mc:Fallback>
                <p:oleObj name="公式" r:id="rId16" imgW="330120" imgH="406080" progId="Equation.3">
                  <p:embed/>
                  <p:pic>
                    <p:nvPicPr>
                      <p:cNvPr id="0" name="Picture 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451725" y="4495800"/>
                        <a:ext cx="660400" cy="814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6453" name="Text Box 21"/>
          <p:cNvSpPr txBox="1">
            <a:spLocks noChangeArrowheads="1"/>
          </p:cNvSpPr>
          <p:nvPr/>
        </p:nvSpPr>
        <p:spPr bwMode="auto">
          <a:xfrm>
            <a:off x="685800" y="5546725"/>
            <a:ext cx="2438400" cy="488950"/>
          </a:xfrm>
          <a:prstGeom prst="rect">
            <a:avLst/>
          </a:prstGeom>
          <a:noFill/>
          <a:ln w="9525">
            <a:noFill/>
            <a:miter lim="800000"/>
            <a:headEnd/>
            <a:tailEnd/>
          </a:ln>
          <a:effectLst/>
        </p:spPr>
        <p:txBody>
          <a:bodyPr anchor="ctr">
            <a:spAutoFit/>
          </a:bodyPr>
          <a:lstStyle/>
          <a:p>
            <a:pPr algn="l">
              <a:lnSpc>
                <a:spcPct val="130000"/>
              </a:lnSpc>
            </a:pPr>
            <a:r>
              <a:rPr lang="zh-CN" altLang="en-US" sz="2000" b="1">
                <a:latin typeface="楷体_GB2312" pitchFamily="49" charset="-122"/>
              </a:rPr>
              <a:t>常温下（</a:t>
            </a:r>
            <a:r>
              <a:rPr lang="en-US" altLang="zh-CN" sz="2000" b="1" i="1">
                <a:latin typeface="楷体_GB2312" pitchFamily="49" charset="-122"/>
              </a:rPr>
              <a:t>T</a:t>
            </a:r>
            <a:r>
              <a:rPr lang="en-US" altLang="zh-CN" sz="2000" b="1">
                <a:latin typeface="楷体_GB2312" pitchFamily="49" charset="-122"/>
              </a:rPr>
              <a:t>=300K</a:t>
            </a:r>
            <a:r>
              <a:rPr lang="zh-CN" altLang="en-US" sz="2000" b="1">
                <a:latin typeface="楷体_GB2312" pitchFamily="49" charset="-122"/>
              </a:rPr>
              <a:t>）</a:t>
            </a:r>
          </a:p>
        </p:txBody>
      </p:sp>
      <p:grpSp>
        <p:nvGrpSpPr>
          <p:cNvPr id="146454" name="Group 22"/>
          <p:cNvGrpSpPr>
            <a:grpSpLocks/>
          </p:cNvGrpSpPr>
          <p:nvPr/>
        </p:nvGrpSpPr>
        <p:grpSpPr bwMode="auto">
          <a:xfrm>
            <a:off x="3048000" y="5394325"/>
            <a:ext cx="2514600" cy="914400"/>
            <a:chOff x="1920" y="3456"/>
            <a:chExt cx="1584" cy="576"/>
          </a:xfrm>
        </p:grpSpPr>
        <p:sp>
          <p:nvSpPr>
            <p:cNvPr id="146455" name="AutoShape 23"/>
            <p:cNvSpPr>
              <a:spLocks noChangeArrowheads="1"/>
            </p:cNvSpPr>
            <p:nvPr/>
          </p:nvSpPr>
          <p:spPr bwMode="auto">
            <a:xfrm>
              <a:off x="1920" y="3456"/>
              <a:ext cx="1584" cy="576"/>
            </a:xfrm>
            <a:prstGeom prst="roundRect">
              <a:avLst>
                <a:gd name="adj" fmla="val 16667"/>
              </a:avLst>
            </a:prstGeom>
            <a:solidFill>
              <a:srgbClr val="FF99CC"/>
            </a:solidFill>
            <a:ln w="12700">
              <a:noFill/>
              <a:round/>
              <a:headEnd/>
              <a:tailEnd/>
            </a:ln>
            <a:effectLst/>
          </p:spPr>
          <p:txBody>
            <a:bodyPr wrap="none" anchor="ctr"/>
            <a:lstStyle/>
            <a:p>
              <a:endParaRPr lang="zh-CN" altLang="en-US"/>
            </a:p>
          </p:txBody>
        </p:sp>
        <p:graphicFrame>
          <p:nvGraphicFramePr>
            <p:cNvPr id="146456" name="Object 24"/>
            <p:cNvGraphicFramePr>
              <a:graphicFrameLocks noChangeAspect="1"/>
            </p:cNvGraphicFramePr>
            <p:nvPr/>
          </p:nvGraphicFramePr>
          <p:xfrm>
            <a:off x="2016" y="3504"/>
            <a:ext cx="1376" cy="513"/>
          </p:xfrm>
          <a:graphic>
            <a:graphicData uri="http://schemas.openxmlformats.org/presentationml/2006/ole">
              <mc:AlternateContent xmlns:mc="http://schemas.openxmlformats.org/markup-compatibility/2006">
                <mc:Choice xmlns:v="urn:schemas-microsoft-com:vml" Requires="v">
                  <p:oleObj spid="_x0000_s146474" name="公式" r:id="rId18" imgW="1091880" imgH="406080" progId="Equation.3">
                    <p:embed/>
                  </p:oleObj>
                </mc:Choice>
                <mc:Fallback>
                  <p:oleObj name="公式" r:id="rId18" imgW="1091880" imgH="406080" progId="Equation.3">
                    <p:embed/>
                    <p:pic>
                      <p:nvPicPr>
                        <p:cNvPr id="0" name="Picture 2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016" y="3504"/>
                          <a:ext cx="1376" cy="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46457" name="Object 25"/>
          <p:cNvGraphicFramePr>
            <a:graphicFrameLocks noChangeAspect="1"/>
          </p:cNvGraphicFramePr>
          <p:nvPr/>
        </p:nvGraphicFramePr>
        <p:xfrm>
          <a:off x="3898900" y="4443413"/>
          <a:ext cx="990600" cy="890587"/>
        </p:xfrm>
        <a:graphic>
          <a:graphicData uri="http://schemas.openxmlformats.org/presentationml/2006/ole">
            <mc:AlternateContent xmlns:mc="http://schemas.openxmlformats.org/markup-compatibility/2006">
              <mc:Choice xmlns:v="urn:schemas-microsoft-com:vml" Requires="v">
                <p:oleObj spid="_x0000_s146475" name="公式" r:id="rId20" imgW="495000" imgH="444240" progId="Equation.3">
                  <p:embed/>
                </p:oleObj>
              </mc:Choice>
              <mc:Fallback>
                <p:oleObj name="公式" r:id="rId20" imgW="495000" imgH="444240" progId="Equation.3">
                  <p:embed/>
                  <p:pic>
                    <p:nvPicPr>
                      <p:cNvPr id="0" name="Picture 2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898900" y="4443413"/>
                        <a:ext cx="990600" cy="890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6458" name="Group 26"/>
          <p:cNvGrpSpPr>
            <a:grpSpLocks/>
          </p:cNvGrpSpPr>
          <p:nvPr/>
        </p:nvGrpSpPr>
        <p:grpSpPr bwMode="auto">
          <a:xfrm>
            <a:off x="4356100" y="1341438"/>
            <a:ext cx="4279900" cy="2654300"/>
            <a:chOff x="2925" y="618"/>
            <a:chExt cx="2696" cy="1672"/>
          </a:xfrm>
        </p:grpSpPr>
        <p:pic>
          <p:nvPicPr>
            <p:cNvPr id="146459" name="Picture 27" descr="未标题-2 拷贝"/>
            <p:cNvPicPr>
              <a:picLocks noChangeAspect="1" noChangeArrowheads="1"/>
            </p:cNvPicPr>
            <p:nvPr/>
          </p:nvPicPr>
          <p:blipFill>
            <a:blip r:embed="rId22"/>
            <a:srcRect/>
            <a:stretch>
              <a:fillRect/>
            </a:stretch>
          </p:blipFill>
          <p:spPr bwMode="auto">
            <a:xfrm>
              <a:off x="2925" y="618"/>
              <a:ext cx="2696" cy="1475"/>
            </a:xfrm>
            <a:prstGeom prst="rect">
              <a:avLst/>
            </a:prstGeom>
            <a:noFill/>
          </p:spPr>
        </p:pic>
        <p:sp>
          <p:nvSpPr>
            <p:cNvPr id="146460" name="Rectangle 28"/>
            <p:cNvSpPr>
              <a:spLocks noChangeArrowheads="1"/>
            </p:cNvSpPr>
            <p:nvPr/>
          </p:nvSpPr>
          <p:spPr bwMode="auto">
            <a:xfrm>
              <a:off x="3275" y="2078"/>
              <a:ext cx="1997" cy="212"/>
            </a:xfrm>
            <a:prstGeom prst="rect">
              <a:avLst/>
            </a:prstGeom>
            <a:noFill/>
            <a:ln w="9525">
              <a:noFill/>
              <a:miter lim="800000"/>
              <a:headEnd/>
              <a:tailEnd/>
            </a:ln>
            <a:effectLst/>
          </p:spPr>
          <p:txBody>
            <a:bodyPr wrap="none" anchor="ctr">
              <a:spAutoFit/>
            </a:bodyPr>
            <a:lstStyle/>
            <a:p>
              <a:r>
                <a:rPr lang="zh-CN" altLang="en-US" sz="1600" b="1"/>
                <a:t>（</a:t>
              </a:r>
              <a:r>
                <a:rPr lang="en-US" altLang="zh-CN" sz="1600" b="1"/>
                <a:t>a</a:t>
              </a:r>
              <a:r>
                <a:rPr lang="zh-CN" altLang="en-US" sz="1600" b="1"/>
                <a:t>）</a:t>
              </a:r>
              <a:r>
                <a:rPr lang="en-US" altLang="zh-CN" sz="1600" b="1" i="1"/>
                <a:t>V</a:t>
              </a:r>
              <a:r>
                <a:rPr lang="en-US" altLang="zh-CN" sz="1600" b="1"/>
                <a:t>-</a:t>
              </a:r>
              <a:r>
                <a:rPr lang="en-US" altLang="zh-CN" sz="1600" b="1" i="1"/>
                <a:t>I </a:t>
              </a:r>
              <a:r>
                <a:rPr lang="zh-CN" altLang="en-US" sz="1600" b="1"/>
                <a:t>特性        （</a:t>
              </a:r>
              <a:r>
                <a:rPr lang="en-US" altLang="zh-CN" sz="1600" b="1"/>
                <a:t>b</a:t>
              </a:r>
              <a:r>
                <a:rPr lang="zh-CN" altLang="en-US" sz="1600" b="1"/>
                <a:t>）电路模型</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6458"/>
                                        </p:tgtEl>
                                        <p:attrNameLst>
                                          <p:attrName>style.visibility</p:attrName>
                                        </p:attrNameLst>
                                      </p:cBhvr>
                                      <p:to>
                                        <p:strVal val="visible"/>
                                      </p:to>
                                    </p:set>
                                    <p:animEffect transition="in" filter="box(in)">
                                      <p:cBhvr>
                                        <p:cTn id="7" dur="500"/>
                                        <p:tgtEl>
                                          <p:spTgt spid="14645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46439"/>
                                        </p:tgtEl>
                                        <p:attrNameLst>
                                          <p:attrName>style.visibility</p:attrName>
                                        </p:attrNameLst>
                                      </p:cBhvr>
                                      <p:to>
                                        <p:strVal val="visible"/>
                                      </p:to>
                                    </p:set>
                                    <p:animEffect transition="in" filter="strips(downRight)">
                                      <p:cBhvr>
                                        <p:cTn id="12" dur="500"/>
                                        <p:tgtEl>
                                          <p:spTgt spid="14643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46442"/>
                                        </p:tgtEl>
                                        <p:attrNameLst>
                                          <p:attrName>style.visibility</p:attrName>
                                        </p:attrNameLst>
                                      </p:cBhvr>
                                      <p:to>
                                        <p:strVal val="visible"/>
                                      </p:to>
                                    </p:set>
                                    <p:animEffect transition="in" filter="strips(downRight)">
                                      <p:cBhvr>
                                        <p:cTn id="17" dur="500"/>
                                        <p:tgtEl>
                                          <p:spTgt spid="14644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46445"/>
                                        </p:tgtEl>
                                        <p:attrNameLst>
                                          <p:attrName>style.visibility</p:attrName>
                                        </p:attrNameLst>
                                      </p:cBhvr>
                                      <p:to>
                                        <p:strVal val="visible"/>
                                      </p:to>
                                    </p:set>
                                    <p:animEffect transition="in" filter="strips(downRight)">
                                      <p:cBhvr>
                                        <p:cTn id="22" dur="500"/>
                                        <p:tgtEl>
                                          <p:spTgt spid="146445"/>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146446"/>
                                        </p:tgtEl>
                                        <p:attrNameLst>
                                          <p:attrName>style.visibility</p:attrName>
                                        </p:attrNameLst>
                                      </p:cBhvr>
                                      <p:to>
                                        <p:strVal val="visible"/>
                                      </p:to>
                                    </p:set>
                                    <p:animEffect transition="in" filter="strips(downRight)">
                                      <p:cBhvr>
                                        <p:cTn id="27" dur="500"/>
                                        <p:tgtEl>
                                          <p:spTgt spid="146446"/>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146447"/>
                                        </p:tgtEl>
                                        <p:attrNameLst>
                                          <p:attrName>style.visibility</p:attrName>
                                        </p:attrNameLst>
                                      </p:cBhvr>
                                      <p:to>
                                        <p:strVal val="visible"/>
                                      </p:to>
                                    </p:set>
                                    <p:animEffect transition="in" filter="strips(downRight)">
                                      <p:cBhvr>
                                        <p:cTn id="32" dur="500"/>
                                        <p:tgtEl>
                                          <p:spTgt spid="146447"/>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146457"/>
                                        </p:tgtEl>
                                        <p:attrNameLst>
                                          <p:attrName>style.visibility</p:attrName>
                                        </p:attrNameLst>
                                      </p:cBhvr>
                                      <p:to>
                                        <p:strVal val="visible"/>
                                      </p:to>
                                    </p:set>
                                    <p:animEffect transition="in" filter="strips(downRight)">
                                      <p:cBhvr>
                                        <p:cTn id="37" dur="500"/>
                                        <p:tgtEl>
                                          <p:spTgt spid="146457"/>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146448"/>
                                        </p:tgtEl>
                                        <p:attrNameLst>
                                          <p:attrName>style.visibility</p:attrName>
                                        </p:attrNameLst>
                                      </p:cBhvr>
                                      <p:to>
                                        <p:strVal val="visible"/>
                                      </p:to>
                                    </p:set>
                                    <p:animEffect transition="in" filter="strips(downRight)">
                                      <p:cBhvr>
                                        <p:cTn id="42" dur="500"/>
                                        <p:tgtEl>
                                          <p:spTgt spid="146448"/>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146449"/>
                                        </p:tgtEl>
                                        <p:attrNameLst>
                                          <p:attrName>style.visibility</p:attrName>
                                        </p:attrNameLst>
                                      </p:cBhvr>
                                      <p:to>
                                        <p:strVal val="visible"/>
                                      </p:to>
                                    </p:set>
                                    <p:animEffect transition="in" filter="strips(downRight)">
                                      <p:cBhvr>
                                        <p:cTn id="47" dur="500"/>
                                        <p:tgtEl>
                                          <p:spTgt spid="146449"/>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146452"/>
                                        </p:tgtEl>
                                        <p:attrNameLst>
                                          <p:attrName>style.visibility</p:attrName>
                                        </p:attrNameLst>
                                      </p:cBhvr>
                                      <p:to>
                                        <p:strVal val="visible"/>
                                      </p:to>
                                    </p:set>
                                    <p:animEffect transition="in" filter="strips(downRight)">
                                      <p:cBhvr>
                                        <p:cTn id="52" dur="500"/>
                                        <p:tgtEl>
                                          <p:spTgt spid="146452"/>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146453"/>
                                        </p:tgtEl>
                                        <p:attrNameLst>
                                          <p:attrName>style.visibility</p:attrName>
                                        </p:attrNameLst>
                                      </p:cBhvr>
                                      <p:to>
                                        <p:strVal val="visible"/>
                                      </p:to>
                                    </p:set>
                                    <p:animEffect transition="in" filter="strips(downRight)">
                                      <p:cBhvr>
                                        <p:cTn id="57" dur="500"/>
                                        <p:tgtEl>
                                          <p:spTgt spid="146453"/>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6" fill="hold" nodeType="clickEffect">
                                  <p:stCondLst>
                                    <p:cond delay="0"/>
                                  </p:stCondLst>
                                  <p:childTnLst>
                                    <p:set>
                                      <p:cBhvr>
                                        <p:cTn id="61" dur="1" fill="hold">
                                          <p:stCondLst>
                                            <p:cond delay="0"/>
                                          </p:stCondLst>
                                        </p:cTn>
                                        <p:tgtEl>
                                          <p:spTgt spid="146454"/>
                                        </p:tgtEl>
                                        <p:attrNameLst>
                                          <p:attrName>style.visibility</p:attrName>
                                        </p:attrNameLst>
                                      </p:cBhvr>
                                      <p:to>
                                        <p:strVal val="visible"/>
                                      </p:to>
                                    </p:set>
                                    <p:animEffect transition="in" filter="strips(downRight)">
                                      <p:cBhvr>
                                        <p:cTn id="62" dur="500"/>
                                        <p:tgtEl>
                                          <p:spTgt spid="146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45" grpId="0" autoUpdateAnimBg="0"/>
      <p:bldP spid="146453"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Line 2"/>
          <p:cNvSpPr>
            <a:spLocks noChangeShapeType="1"/>
          </p:cNvSpPr>
          <p:nvPr/>
        </p:nvSpPr>
        <p:spPr bwMode="auto">
          <a:xfrm>
            <a:off x="533400" y="762000"/>
            <a:ext cx="6934200"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sp>
        <p:nvSpPr>
          <p:cNvPr id="147459" name="Rectangle 3">
            <a:hlinkClick r:id="rId2" action="ppaction://hlinksldjump"/>
          </p:cNvPr>
          <p:cNvSpPr>
            <a:spLocks noChangeArrowheads="1"/>
          </p:cNvSpPr>
          <p:nvPr/>
        </p:nvSpPr>
        <p:spPr bwMode="auto">
          <a:xfrm>
            <a:off x="533400" y="106363"/>
            <a:ext cx="7239000" cy="579437"/>
          </a:xfrm>
          <a:prstGeom prst="rect">
            <a:avLst/>
          </a:prstGeom>
          <a:noFill/>
          <a:ln w="9525">
            <a:noFill/>
            <a:miter lim="800000"/>
            <a:headEnd/>
            <a:tailEnd/>
          </a:ln>
        </p:spPr>
        <p:txBody>
          <a:bodyPr>
            <a:spAutoFit/>
          </a:bodyPr>
          <a:lstStyle/>
          <a:p>
            <a:pPr algn="l"/>
            <a:r>
              <a:rPr lang="en-US" altLang="zh-CN" sz="3200" b="1">
                <a:solidFill>
                  <a:srgbClr val="000066"/>
                </a:solidFill>
                <a:ea typeface="黑体" pitchFamily="2" charset="-122"/>
              </a:rPr>
              <a:t> 3.4.2 </a:t>
            </a:r>
            <a:r>
              <a:rPr lang="zh-CN" altLang="en-US" sz="3200" b="1">
                <a:solidFill>
                  <a:srgbClr val="000066"/>
                </a:solidFill>
                <a:ea typeface="黑体" pitchFamily="2" charset="-122"/>
              </a:rPr>
              <a:t>二极管电路的简化模型分析方法</a:t>
            </a:r>
          </a:p>
        </p:txBody>
      </p:sp>
      <p:sp>
        <p:nvSpPr>
          <p:cNvPr id="147460" name="Text Box 4"/>
          <p:cNvSpPr txBox="1">
            <a:spLocks noChangeArrowheads="1"/>
          </p:cNvSpPr>
          <p:nvPr/>
        </p:nvSpPr>
        <p:spPr bwMode="auto">
          <a:xfrm>
            <a:off x="304800" y="838200"/>
            <a:ext cx="3886200" cy="493713"/>
          </a:xfrm>
          <a:prstGeom prst="rect">
            <a:avLst/>
          </a:prstGeom>
          <a:noFill/>
          <a:ln w="9525">
            <a:noFill/>
            <a:miter lim="800000"/>
            <a:headEnd/>
            <a:tailEnd/>
          </a:ln>
          <a:effectLst/>
        </p:spPr>
        <p:txBody>
          <a:bodyPr anchor="ctr">
            <a:spAutoFit/>
          </a:bodyPr>
          <a:lstStyle/>
          <a:p>
            <a:pPr algn="l">
              <a:lnSpc>
                <a:spcPct val="110000"/>
              </a:lnSpc>
            </a:pPr>
            <a:r>
              <a:rPr lang="en-US" altLang="zh-CN" b="1">
                <a:latin typeface="楷体_GB2312" pitchFamily="49" charset="-122"/>
              </a:rPr>
              <a:t>1.</a:t>
            </a:r>
            <a:r>
              <a:rPr lang="zh-CN" altLang="en-US" b="1">
                <a:latin typeface="楷体_GB2312" pitchFamily="49" charset="-122"/>
              </a:rPr>
              <a:t>二极管</a:t>
            </a:r>
            <a:r>
              <a:rPr lang="en-US" altLang="zh-CN" b="1" i="1">
                <a:latin typeface="楷体_GB2312" pitchFamily="49" charset="-122"/>
              </a:rPr>
              <a:t>V</a:t>
            </a:r>
            <a:r>
              <a:rPr lang="en-US" altLang="zh-CN" b="1">
                <a:latin typeface="楷体_GB2312" pitchFamily="49" charset="-122"/>
              </a:rPr>
              <a:t>-</a:t>
            </a:r>
            <a:r>
              <a:rPr lang="en-US" altLang="zh-CN" b="1" i="1">
                <a:latin typeface="楷体_GB2312" pitchFamily="49" charset="-122"/>
              </a:rPr>
              <a:t>I </a:t>
            </a:r>
            <a:r>
              <a:rPr lang="zh-CN" altLang="en-US" b="1">
                <a:latin typeface="楷体_GB2312" pitchFamily="49" charset="-122"/>
              </a:rPr>
              <a:t>特性的建模</a:t>
            </a:r>
          </a:p>
        </p:txBody>
      </p:sp>
      <p:sp>
        <p:nvSpPr>
          <p:cNvPr id="147461" name="Text Box 5"/>
          <p:cNvSpPr txBox="1">
            <a:spLocks noChangeArrowheads="1"/>
          </p:cNvSpPr>
          <p:nvPr/>
        </p:nvSpPr>
        <p:spPr bwMode="auto">
          <a:xfrm>
            <a:off x="304800" y="1325563"/>
            <a:ext cx="2406650" cy="427037"/>
          </a:xfrm>
          <a:prstGeom prst="rect">
            <a:avLst/>
          </a:prstGeom>
          <a:noFill/>
          <a:ln w="9525">
            <a:noFill/>
            <a:miter lim="800000"/>
            <a:headEnd/>
            <a:tailEnd/>
          </a:ln>
          <a:effectLst/>
        </p:spPr>
        <p:txBody>
          <a:bodyPr anchor="ctr">
            <a:spAutoFit/>
          </a:bodyPr>
          <a:lstStyle/>
          <a:p>
            <a:pPr algn="l">
              <a:lnSpc>
                <a:spcPct val="110000"/>
              </a:lnSpc>
            </a:pPr>
            <a:r>
              <a:rPr lang="zh-CN" altLang="en-US" sz="2000" b="1">
                <a:solidFill>
                  <a:srgbClr val="FF0000"/>
                </a:solidFill>
                <a:latin typeface="楷体_GB2312" pitchFamily="49" charset="-122"/>
              </a:rPr>
              <a:t>（</a:t>
            </a:r>
            <a:r>
              <a:rPr lang="en-US" altLang="zh-CN" sz="2000" b="1">
                <a:solidFill>
                  <a:srgbClr val="FF0000"/>
                </a:solidFill>
                <a:latin typeface="楷体_GB2312" pitchFamily="49" charset="-122"/>
              </a:rPr>
              <a:t>4</a:t>
            </a:r>
            <a:r>
              <a:rPr lang="zh-CN" altLang="en-US" sz="2000" b="1">
                <a:solidFill>
                  <a:srgbClr val="FF0000"/>
                </a:solidFill>
                <a:latin typeface="楷体_GB2312" pitchFamily="49" charset="-122"/>
              </a:rPr>
              <a:t>）小信号模型</a:t>
            </a:r>
          </a:p>
        </p:txBody>
      </p:sp>
      <p:grpSp>
        <p:nvGrpSpPr>
          <p:cNvPr id="147462" name="Group 6"/>
          <p:cNvGrpSpPr>
            <a:grpSpLocks/>
          </p:cNvGrpSpPr>
          <p:nvPr/>
        </p:nvGrpSpPr>
        <p:grpSpPr bwMode="auto">
          <a:xfrm>
            <a:off x="250825" y="3860800"/>
            <a:ext cx="8353425" cy="2559050"/>
            <a:chOff x="144" y="82"/>
            <a:chExt cx="3504" cy="1358"/>
          </a:xfrm>
        </p:grpSpPr>
        <p:sp>
          <p:nvSpPr>
            <p:cNvPr id="147463" name="AutoShape 7" descr="羊皮纸"/>
            <p:cNvSpPr>
              <a:spLocks noChangeArrowheads="1"/>
            </p:cNvSpPr>
            <p:nvPr/>
          </p:nvSpPr>
          <p:spPr bwMode="auto">
            <a:xfrm>
              <a:off x="144" y="96"/>
              <a:ext cx="3504" cy="1344"/>
            </a:xfrm>
            <a:prstGeom prst="roundRect">
              <a:avLst>
                <a:gd name="adj" fmla="val 16667"/>
              </a:avLst>
            </a:prstGeom>
            <a:blipFill dpi="0" rotWithShape="0">
              <a:blip r:embed="rId3"/>
              <a:srcRect/>
              <a:tile tx="0" ty="0" sx="100000" sy="100000" flip="none" algn="tl"/>
            </a:blipFill>
            <a:ln w="9525">
              <a:noFill/>
              <a:round/>
              <a:headEnd/>
              <a:tailEnd/>
            </a:ln>
            <a:effectLst/>
          </p:spPr>
          <p:txBody>
            <a:bodyPr wrap="none" anchor="ctr"/>
            <a:lstStyle/>
            <a:p>
              <a:endParaRPr lang="zh-CN" altLang="en-US"/>
            </a:p>
          </p:txBody>
        </p:sp>
        <p:sp>
          <p:nvSpPr>
            <p:cNvPr id="147464" name="Text Box 8"/>
            <p:cNvSpPr txBox="1">
              <a:spLocks noChangeArrowheads="1"/>
            </p:cNvSpPr>
            <p:nvPr/>
          </p:nvSpPr>
          <p:spPr bwMode="auto">
            <a:xfrm>
              <a:off x="240" y="82"/>
              <a:ext cx="3327" cy="1309"/>
            </a:xfrm>
            <a:prstGeom prst="rect">
              <a:avLst/>
            </a:prstGeom>
            <a:noFill/>
            <a:ln w="9525">
              <a:noFill/>
              <a:miter lim="800000"/>
              <a:headEnd/>
              <a:tailEnd/>
            </a:ln>
            <a:effectLst/>
          </p:spPr>
          <p:txBody>
            <a:bodyPr anchor="ctr">
              <a:spAutoFit/>
            </a:bodyPr>
            <a:lstStyle/>
            <a:p>
              <a:pPr algn="l">
                <a:lnSpc>
                  <a:spcPct val="130000"/>
                </a:lnSpc>
              </a:pPr>
              <a:r>
                <a:rPr lang="en-US" altLang="zh-CN" b="1">
                  <a:solidFill>
                    <a:srgbClr val="800000"/>
                  </a:solidFill>
                </a:rPr>
                <a:t> </a:t>
              </a:r>
              <a:r>
                <a:rPr lang="zh-CN" altLang="en-US" b="1">
                  <a:solidFill>
                    <a:srgbClr val="800000"/>
                  </a:solidFill>
                </a:rPr>
                <a:t>特别注意：</a:t>
              </a:r>
            </a:p>
            <a:p>
              <a:pPr algn="l">
                <a:lnSpc>
                  <a:spcPct val="130000"/>
                </a:lnSpc>
              </a:pPr>
              <a:endParaRPr lang="zh-CN" altLang="en-US" b="1">
                <a:solidFill>
                  <a:srgbClr val="800000"/>
                </a:solidFill>
              </a:endParaRPr>
            </a:p>
            <a:p>
              <a:pPr algn="l">
                <a:lnSpc>
                  <a:spcPct val="130000"/>
                </a:lnSpc>
                <a:buClr>
                  <a:schemeClr val="hlink"/>
                </a:buClr>
                <a:buFont typeface="Wingdings" pitchFamily="2" charset="2"/>
                <a:buChar char="§"/>
              </a:pPr>
              <a:r>
                <a:rPr lang="zh-CN" altLang="en-US" b="1">
                  <a:solidFill>
                    <a:srgbClr val="800000"/>
                  </a:solidFill>
                </a:rPr>
                <a:t>人为把直流信号和交流小信号分开，分别来考虑。</a:t>
              </a:r>
            </a:p>
            <a:p>
              <a:pPr algn="l">
                <a:lnSpc>
                  <a:spcPct val="130000"/>
                </a:lnSpc>
                <a:buClr>
                  <a:schemeClr val="hlink"/>
                </a:buClr>
                <a:buFont typeface="Wingdings" pitchFamily="2" charset="2"/>
                <a:buChar char="§"/>
              </a:pPr>
              <a:r>
                <a:rPr lang="zh-CN" altLang="en-US" b="1">
                  <a:solidFill>
                    <a:srgbClr val="800000"/>
                  </a:solidFill>
                </a:rPr>
                <a:t>小信号模型中的微变电阻</a:t>
              </a:r>
              <a:r>
                <a:rPr lang="en-US" altLang="zh-CN" b="1" i="1">
                  <a:solidFill>
                    <a:srgbClr val="800000"/>
                  </a:solidFill>
                </a:rPr>
                <a:t>r</a:t>
              </a:r>
              <a:r>
                <a:rPr lang="en-US" altLang="zh-CN" b="1" baseline="-30000">
                  <a:solidFill>
                    <a:srgbClr val="800000"/>
                  </a:solidFill>
                </a:rPr>
                <a:t>d</a:t>
              </a:r>
              <a:r>
                <a:rPr lang="zh-CN" altLang="en-US" b="1">
                  <a:solidFill>
                    <a:srgbClr val="800000"/>
                  </a:solidFill>
                </a:rPr>
                <a:t>与静态工作点</a:t>
              </a:r>
              <a:r>
                <a:rPr lang="en-US" altLang="zh-CN" b="1" i="1">
                  <a:solidFill>
                    <a:srgbClr val="800000"/>
                  </a:solidFill>
                </a:rPr>
                <a:t>Q</a:t>
              </a:r>
              <a:r>
                <a:rPr lang="zh-CN" altLang="en-US" b="1">
                  <a:solidFill>
                    <a:srgbClr val="800000"/>
                  </a:solidFill>
                </a:rPr>
                <a:t>有关。</a:t>
              </a:r>
            </a:p>
            <a:p>
              <a:pPr algn="l">
                <a:lnSpc>
                  <a:spcPct val="130000"/>
                </a:lnSpc>
                <a:buClr>
                  <a:schemeClr val="hlink"/>
                </a:buClr>
                <a:buFont typeface="Wingdings" pitchFamily="2" charset="2"/>
                <a:buChar char="§"/>
              </a:pPr>
              <a:r>
                <a:rPr lang="zh-CN" altLang="en-US" b="1">
                  <a:solidFill>
                    <a:srgbClr val="800000"/>
                  </a:solidFill>
                </a:rPr>
                <a:t> 该模型用于二极管处于正向偏置条件下，且</a:t>
              </a:r>
              <a:r>
                <a:rPr lang="en-US" altLang="zh-CN" b="1" i="1">
                  <a:solidFill>
                    <a:srgbClr val="800000"/>
                  </a:solidFill>
                  <a:latin typeface="Book Antiqua" pitchFamily="18" charset="0"/>
                </a:rPr>
                <a:t>v</a:t>
              </a:r>
              <a:r>
                <a:rPr lang="en-US" altLang="zh-CN" b="1" baseline="-30000">
                  <a:solidFill>
                    <a:srgbClr val="800000"/>
                  </a:solidFill>
                </a:rPr>
                <a:t>D</a:t>
              </a:r>
              <a:r>
                <a:rPr lang="en-US" altLang="zh-CN" b="1">
                  <a:solidFill>
                    <a:srgbClr val="800000"/>
                  </a:solidFill>
                </a:rPr>
                <a:t>&gt;&gt;</a:t>
              </a:r>
              <a:r>
                <a:rPr lang="en-US" altLang="zh-CN" b="1" i="1">
                  <a:solidFill>
                    <a:srgbClr val="800000"/>
                  </a:solidFill>
                </a:rPr>
                <a:t>V</a:t>
              </a:r>
              <a:r>
                <a:rPr lang="en-US" altLang="zh-CN" b="1" i="1" baseline="-30000">
                  <a:solidFill>
                    <a:srgbClr val="800000"/>
                  </a:solidFill>
                </a:rPr>
                <a:t>T</a:t>
              </a:r>
              <a:r>
                <a:rPr lang="en-US" altLang="zh-CN" b="1">
                  <a:solidFill>
                    <a:srgbClr val="800000"/>
                  </a:solidFill>
                </a:rPr>
                <a:t> </a:t>
              </a:r>
              <a:r>
                <a:rPr lang="zh-CN" altLang="en-US" b="1">
                  <a:solidFill>
                    <a:srgbClr val="800000"/>
                  </a:solidFill>
                </a:rPr>
                <a:t>。</a:t>
              </a:r>
            </a:p>
          </p:txBody>
        </p:sp>
      </p:grpSp>
      <p:grpSp>
        <p:nvGrpSpPr>
          <p:cNvPr id="147465" name="Group 9"/>
          <p:cNvGrpSpPr>
            <a:grpSpLocks/>
          </p:cNvGrpSpPr>
          <p:nvPr/>
        </p:nvGrpSpPr>
        <p:grpSpPr bwMode="auto">
          <a:xfrm>
            <a:off x="4211638" y="981075"/>
            <a:ext cx="4279900" cy="2654300"/>
            <a:chOff x="2925" y="618"/>
            <a:chExt cx="2696" cy="1672"/>
          </a:xfrm>
        </p:grpSpPr>
        <p:pic>
          <p:nvPicPr>
            <p:cNvPr id="147466" name="Picture 10" descr="未标题-2 拷贝"/>
            <p:cNvPicPr>
              <a:picLocks noChangeAspect="1" noChangeArrowheads="1"/>
            </p:cNvPicPr>
            <p:nvPr/>
          </p:nvPicPr>
          <p:blipFill>
            <a:blip r:embed="rId4"/>
            <a:srcRect/>
            <a:stretch>
              <a:fillRect/>
            </a:stretch>
          </p:blipFill>
          <p:spPr bwMode="auto">
            <a:xfrm>
              <a:off x="2925" y="618"/>
              <a:ext cx="2696" cy="1475"/>
            </a:xfrm>
            <a:prstGeom prst="rect">
              <a:avLst/>
            </a:prstGeom>
            <a:noFill/>
          </p:spPr>
        </p:pic>
        <p:sp>
          <p:nvSpPr>
            <p:cNvPr id="147467" name="Rectangle 11"/>
            <p:cNvSpPr>
              <a:spLocks noChangeArrowheads="1"/>
            </p:cNvSpPr>
            <p:nvPr/>
          </p:nvSpPr>
          <p:spPr bwMode="auto">
            <a:xfrm>
              <a:off x="3355" y="2078"/>
              <a:ext cx="1837" cy="212"/>
            </a:xfrm>
            <a:prstGeom prst="rect">
              <a:avLst/>
            </a:prstGeom>
            <a:noFill/>
            <a:ln w="9525">
              <a:noFill/>
              <a:miter lim="800000"/>
              <a:headEnd/>
              <a:tailEnd/>
            </a:ln>
            <a:effectLst/>
          </p:spPr>
          <p:txBody>
            <a:bodyPr wrap="none" anchor="ctr">
              <a:spAutoFit/>
            </a:bodyPr>
            <a:lstStyle/>
            <a:p>
              <a:r>
                <a:rPr lang="zh-CN" altLang="en-US" sz="1600" b="1"/>
                <a:t>（</a:t>
              </a:r>
              <a:r>
                <a:rPr lang="en-US" altLang="zh-CN" sz="1600" b="1"/>
                <a:t>a</a:t>
              </a:r>
              <a:r>
                <a:rPr lang="zh-CN" altLang="en-US" sz="1600" b="1"/>
                <a:t>）</a:t>
              </a:r>
              <a:r>
                <a:rPr lang="en-US" altLang="zh-CN" sz="1600" b="1" i="1"/>
                <a:t>V</a:t>
              </a:r>
              <a:r>
                <a:rPr lang="en-US" altLang="zh-CN" sz="1600" b="1"/>
                <a:t>-</a:t>
              </a:r>
              <a:r>
                <a:rPr lang="en-US" altLang="zh-CN" sz="1600" b="1" i="1"/>
                <a:t>I</a:t>
              </a:r>
              <a:r>
                <a:rPr lang="zh-CN" altLang="en-US" sz="1600" b="1"/>
                <a:t>特性    （</a:t>
              </a:r>
              <a:r>
                <a:rPr lang="en-US" altLang="zh-CN" sz="1600" b="1"/>
                <a:t>b</a:t>
              </a:r>
              <a:r>
                <a:rPr lang="zh-CN" altLang="en-US" sz="1600" b="1"/>
                <a:t>）电路模型</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7465"/>
                                        </p:tgtEl>
                                        <p:attrNameLst>
                                          <p:attrName>style.visibility</p:attrName>
                                        </p:attrNameLst>
                                      </p:cBhvr>
                                      <p:to>
                                        <p:strVal val="visible"/>
                                      </p:to>
                                    </p:set>
                                    <p:animEffect transition="in" filter="box(in)">
                                      <p:cBhvr>
                                        <p:cTn id="7" dur="500"/>
                                        <p:tgtEl>
                                          <p:spTgt spid="1474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Line 2"/>
          <p:cNvSpPr>
            <a:spLocks noChangeShapeType="1"/>
          </p:cNvSpPr>
          <p:nvPr/>
        </p:nvSpPr>
        <p:spPr bwMode="auto">
          <a:xfrm>
            <a:off x="533400" y="762000"/>
            <a:ext cx="6934200"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sp>
        <p:nvSpPr>
          <p:cNvPr id="148483" name="Rectangle 3">
            <a:hlinkClick r:id="rId2" action="ppaction://hlinksldjump"/>
          </p:cNvPr>
          <p:cNvSpPr>
            <a:spLocks noChangeArrowheads="1"/>
          </p:cNvSpPr>
          <p:nvPr/>
        </p:nvSpPr>
        <p:spPr bwMode="auto">
          <a:xfrm>
            <a:off x="533400" y="106363"/>
            <a:ext cx="7239000" cy="579437"/>
          </a:xfrm>
          <a:prstGeom prst="rect">
            <a:avLst/>
          </a:prstGeom>
          <a:noFill/>
          <a:ln w="9525">
            <a:noFill/>
            <a:miter lim="800000"/>
            <a:headEnd/>
            <a:tailEnd/>
          </a:ln>
        </p:spPr>
        <p:txBody>
          <a:bodyPr>
            <a:spAutoFit/>
          </a:bodyPr>
          <a:lstStyle/>
          <a:p>
            <a:pPr algn="l"/>
            <a:r>
              <a:rPr lang="en-US" altLang="zh-CN" sz="3200" b="1">
                <a:solidFill>
                  <a:srgbClr val="000066"/>
                </a:solidFill>
                <a:ea typeface="黑体" pitchFamily="2" charset="-122"/>
              </a:rPr>
              <a:t> 3.4.2 </a:t>
            </a:r>
            <a:r>
              <a:rPr lang="zh-CN" altLang="en-US" sz="3200" b="1">
                <a:solidFill>
                  <a:srgbClr val="000066"/>
                </a:solidFill>
                <a:ea typeface="黑体" pitchFamily="2" charset="-122"/>
              </a:rPr>
              <a:t>二极管电路的简化模型分析方法</a:t>
            </a:r>
          </a:p>
        </p:txBody>
      </p:sp>
      <p:sp>
        <p:nvSpPr>
          <p:cNvPr id="148484" name="Text Box 4"/>
          <p:cNvSpPr txBox="1">
            <a:spLocks noChangeArrowheads="1"/>
          </p:cNvSpPr>
          <p:nvPr/>
        </p:nvSpPr>
        <p:spPr bwMode="auto">
          <a:xfrm>
            <a:off x="304800" y="838200"/>
            <a:ext cx="3886200" cy="493713"/>
          </a:xfrm>
          <a:prstGeom prst="rect">
            <a:avLst/>
          </a:prstGeom>
          <a:noFill/>
          <a:ln w="9525">
            <a:noFill/>
            <a:miter lim="800000"/>
            <a:headEnd/>
            <a:tailEnd/>
          </a:ln>
          <a:effectLst/>
        </p:spPr>
        <p:txBody>
          <a:bodyPr anchor="ctr">
            <a:spAutoFit/>
          </a:bodyPr>
          <a:lstStyle/>
          <a:p>
            <a:pPr algn="l">
              <a:lnSpc>
                <a:spcPct val="110000"/>
              </a:lnSpc>
            </a:pPr>
            <a:r>
              <a:rPr lang="en-US" altLang="zh-CN" b="1">
                <a:latin typeface="楷体_GB2312" pitchFamily="49" charset="-122"/>
              </a:rPr>
              <a:t>2</a:t>
            </a:r>
            <a:r>
              <a:rPr lang="zh-CN" altLang="en-US" b="1">
                <a:latin typeface="楷体_GB2312" pitchFamily="49" charset="-122"/>
              </a:rPr>
              <a:t>．模型分析法应用举例</a:t>
            </a:r>
          </a:p>
        </p:txBody>
      </p:sp>
      <p:sp>
        <p:nvSpPr>
          <p:cNvPr id="148485" name="Text Box 5"/>
          <p:cNvSpPr txBox="1">
            <a:spLocks noChangeArrowheads="1"/>
          </p:cNvSpPr>
          <p:nvPr/>
        </p:nvSpPr>
        <p:spPr bwMode="auto">
          <a:xfrm>
            <a:off x="304800" y="1335088"/>
            <a:ext cx="4648200" cy="493712"/>
          </a:xfrm>
          <a:prstGeom prst="rect">
            <a:avLst/>
          </a:prstGeom>
          <a:noFill/>
          <a:ln w="9525">
            <a:noFill/>
            <a:miter lim="800000"/>
            <a:headEnd/>
            <a:tailEnd/>
          </a:ln>
          <a:effectLst/>
        </p:spPr>
        <p:txBody>
          <a:bodyPr anchor="ctr">
            <a:spAutoFit/>
          </a:bodyPr>
          <a:lstStyle/>
          <a:p>
            <a:pPr algn="l">
              <a:lnSpc>
                <a:spcPct val="110000"/>
              </a:lnSpc>
            </a:pPr>
            <a:r>
              <a:rPr lang="zh-CN" altLang="en-US" b="1">
                <a:solidFill>
                  <a:srgbClr val="FF0000"/>
                </a:solidFill>
                <a:latin typeface="楷体_GB2312" pitchFamily="49" charset="-122"/>
              </a:rPr>
              <a:t>（</a:t>
            </a:r>
            <a:r>
              <a:rPr lang="en-US" altLang="zh-CN" b="1">
                <a:solidFill>
                  <a:srgbClr val="FF0000"/>
                </a:solidFill>
                <a:latin typeface="楷体_GB2312" pitchFamily="49" charset="-122"/>
              </a:rPr>
              <a:t>1</a:t>
            </a:r>
            <a:r>
              <a:rPr lang="zh-CN" altLang="en-US" b="1">
                <a:solidFill>
                  <a:srgbClr val="FF0000"/>
                </a:solidFill>
                <a:latin typeface="楷体_GB2312" pitchFamily="49" charset="-122"/>
              </a:rPr>
              <a:t>）整流电路</a:t>
            </a:r>
          </a:p>
        </p:txBody>
      </p:sp>
      <p:sp>
        <p:nvSpPr>
          <p:cNvPr id="148486" name="Rectangle 6"/>
          <p:cNvSpPr>
            <a:spLocks noChangeArrowheads="1"/>
          </p:cNvSpPr>
          <p:nvPr/>
        </p:nvSpPr>
        <p:spPr bwMode="auto">
          <a:xfrm>
            <a:off x="1771650" y="5445125"/>
            <a:ext cx="5427663" cy="457200"/>
          </a:xfrm>
          <a:prstGeom prst="rect">
            <a:avLst/>
          </a:prstGeom>
          <a:noFill/>
          <a:ln w="9525">
            <a:noFill/>
            <a:miter lim="800000"/>
            <a:headEnd/>
            <a:tailEnd/>
          </a:ln>
          <a:effectLst/>
        </p:spPr>
        <p:txBody>
          <a:bodyPr wrap="none" anchor="ctr">
            <a:spAutoFit/>
          </a:bodyPr>
          <a:lstStyle/>
          <a:p>
            <a:r>
              <a:rPr lang="zh-CN" altLang="en-US" b="1"/>
              <a:t>（</a:t>
            </a:r>
            <a:r>
              <a:rPr lang="en-US" altLang="zh-CN" b="1"/>
              <a:t>a</a:t>
            </a:r>
            <a:r>
              <a:rPr lang="zh-CN" altLang="en-US" b="1"/>
              <a:t>）电路图             （</a:t>
            </a:r>
            <a:r>
              <a:rPr lang="en-US" altLang="zh-CN" b="1"/>
              <a:t>b</a:t>
            </a:r>
            <a:r>
              <a:rPr lang="zh-CN" altLang="en-US" b="1"/>
              <a:t>）</a:t>
            </a:r>
            <a:r>
              <a:rPr lang="en-US" altLang="zh-CN" b="1" i="1">
                <a:latin typeface="Book Antiqua" pitchFamily="18" charset="0"/>
              </a:rPr>
              <a:t>v</a:t>
            </a:r>
            <a:r>
              <a:rPr lang="en-US" altLang="zh-CN" b="1" baseline="-25000"/>
              <a:t>s</a:t>
            </a:r>
            <a:r>
              <a:rPr lang="zh-CN" altLang="en-US" b="1"/>
              <a:t>和</a:t>
            </a:r>
            <a:r>
              <a:rPr lang="en-US" altLang="zh-CN" b="1" i="1">
                <a:latin typeface="Book Antiqua" pitchFamily="18" charset="0"/>
              </a:rPr>
              <a:t>v</a:t>
            </a:r>
            <a:r>
              <a:rPr lang="en-US" altLang="zh-CN" b="1" baseline="-25000"/>
              <a:t>O</a:t>
            </a:r>
            <a:r>
              <a:rPr lang="zh-CN" altLang="en-US" b="1"/>
              <a:t>的波形</a:t>
            </a:r>
          </a:p>
        </p:txBody>
      </p:sp>
      <p:pic>
        <p:nvPicPr>
          <p:cNvPr id="148487" name="Picture 7" descr="未标题-1 拷贝"/>
          <p:cNvPicPr>
            <a:picLocks noChangeAspect="1" noChangeArrowheads="1"/>
          </p:cNvPicPr>
          <p:nvPr/>
        </p:nvPicPr>
        <p:blipFill>
          <a:blip r:embed="rId3"/>
          <a:srcRect/>
          <a:stretch>
            <a:fillRect/>
          </a:stretch>
        </p:blipFill>
        <p:spPr bwMode="auto">
          <a:xfrm>
            <a:off x="684213" y="2349500"/>
            <a:ext cx="7615237" cy="2922588"/>
          </a:xfrm>
          <a:prstGeom prst="rect">
            <a:avLst/>
          </a:prstGeom>
          <a:noFill/>
        </p:spPr>
      </p:pic>
      <p:sp>
        <p:nvSpPr>
          <p:cNvPr id="148488" name="Text Box 8"/>
          <p:cNvSpPr txBox="1">
            <a:spLocks noChangeArrowheads="1"/>
          </p:cNvSpPr>
          <p:nvPr/>
        </p:nvSpPr>
        <p:spPr bwMode="auto">
          <a:xfrm>
            <a:off x="755650" y="1916113"/>
            <a:ext cx="1800225" cy="493712"/>
          </a:xfrm>
          <a:prstGeom prst="rect">
            <a:avLst/>
          </a:prstGeom>
          <a:noFill/>
          <a:ln w="9525">
            <a:noFill/>
            <a:miter lim="800000"/>
            <a:headEnd/>
            <a:tailEnd/>
          </a:ln>
          <a:effectLst/>
        </p:spPr>
        <p:txBody>
          <a:bodyPr anchor="ctr">
            <a:spAutoFit/>
          </a:bodyPr>
          <a:lstStyle/>
          <a:p>
            <a:pPr algn="l">
              <a:lnSpc>
                <a:spcPct val="110000"/>
              </a:lnSpc>
            </a:pPr>
            <a:r>
              <a:rPr lang="zh-CN" altLang="en-US" b="1">
                <a:latin typeface="楷体_GB2312" pitchFamily="49" charset="-122"/>
              </a:rPr>
              <a:t>选理想模型</a:t>
            </a:r>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2" name="Rectangle 6"/>
          <p:cNvSpPr>
            <a:spLocks noChangeArrowheads="1"/>
          </p:cNvSpPr>
          <p:nvPr/>
        </p:nvSpPr>
        <p:spPr bwMode="auto">
          <a:xfrm>
            <a:off x="0" y="2505075"/>
            <a:ext cx="9144000" cy="0"/>
          </a:xfrm>
          <a:prstGeom prst="rect">
            <a:avLst/>
          </a:prstGeom>
          <a:noFill/>
          <a:ln w="9525">
            <a:noFill/>
            <a:miter lim="800000"/>
            <a:headEnd/>
            <a:tailEnd/>
          </a:ln>
          <a:effectLst/>
        </p:spPr>
        <p:txBody>
          <a:bodyPr>
            <a:spAutoFit/>
          </a:bodyPr>
          <a:lstStyle/>
          <a:p>
            <a:endParaRPr lang="zh-CN" altLang="en-US"/>
          </a:p>
        </p:txBody>
      </p:sp>
      <p:sp>
        <p:nvSpPr>
          <p:cNvPr id="106517" name="Line 21"/>
          <p:cNvSpPr>
            <a:spLocks noChangeShapeType="1"/>
          </p:cNvSpPr>
          <p:nvPr/>
        </p:nvSpPr>
        <p:spPr bwMode="auto">
          <a:xfrm>
            <a:off x="533400" y="762000"/>
            <a:ext cx="4953000"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sp>
        <p:nvSpPr>
          <p:cNvPr id="106518" name="Rectangle 22">
            <a:hlinkClick r:id="rId2" action="ppaction://hlinksldjump"/>
          </p:cNvPr>
          <p:cNvSpPr>
            <a:spLocks noChangeArrowheads="1"/>
          </p:cNvSpPr>
          <p:nvPr/>
        </p:nvSpPr>
        <p:spPr bwMode="auto">
          <a:xfrm>
            <a:off x="533400" y="106363"/>
            <a:ext cx="6248400" cy="579437"/>
          </a:xfrm>
          <a:prstGeom prst="rect">
            <a:avLst/>
          </a:prstGeom>
          <a:noFill/>
          <a:ln w="9525">
            <a:noFill/>
            <a:miter lim="800000"/>
            <a:headEnd/>
            <a:tailEnd/>
          </a:ln>
        </p:spPr>
        <p:txBody>
          <a:bodyPr>
            <a:spAutoFit/>
          </a:bodyPr>
          <a:lstStyle/>
          <a:p>
            <a:pPr algn="l"/>
            <a:r>
              <a:rPr lang="en-US" altLang="zh-CN" sz="3200" b="1">
                <a:solidFill>
                  <a:srgbClr val="000066"/>
                </a:solidFill>
                <a:ea typeface="黑体" pitchFamily="2" charset="-122"/>
              </a:rPr>
              <a:t> 3.1.2 </a:t>
            </a:r>
            <a:r>
              <a:rPr lang="zh-CN" altLang="en-US" sz="3200" b="1">
                <a:solidFill>
                  <a:srgbClr val="000066"/>
                </a:solidFill>
                <a:ea typeface="黑体" pitchFamily="2" charset="-122"/>
              </a:rPr>
              <a:t>半导体的共价键结构</a:t>
            </a:r>
          </a:p>
        </p:txBody>
      </p:sp>
      <p:sp>
        <p:nvSpPr>
          <p:cNvPr id="106520" name="Text Box 24"/>
          <p:cNvSpPr txBox="1">
            <a:spLocks noChangeArrowheads="1"/>
          </p:cNvSpPr>
          <p:nvPr/>
        </p:nvSpPr>
        <p:spPr bwMode="auto">
          <a:xfrm>
            <a:off x="395288" y="981075"/>
            <a:ext cx="2016125" cy="730250"/>
          </a:xfrm>
          <a:prstGeom prst="rect">
            <a:avLst/>
          </a:prstGeom>
          <a:noFill/>
          <a:ln w="9525">
            <a:noFill/>
            <a:miter lim="800000"/>
            <a:headEnd/>
            <a:tailEnd/>
          </a:ln>
          <a:effectLst/>
        </p:spPr>
        <p:txBody>
          <a:bodyPr lIns="0" tIns="0" rIns="0" bIns="0" anchor="ctr">
            <a:spAutoFit/>
          </a:bodyPr>
          <a:lstStyle/>
          <a:p>
            <a:pPr algn="l"/>
            <a:r>
              <a:rPr lang="zh-CN" altLang="en-US" b="1"/>
              <a:t>硅和锗的原子</a:t>
            </a:r>
          </a:p>
          <a:p>
            <a:pPr algn="l"/>
            <a:r>
              <a:rPr lang="zh-CN" altLang="en-US" b="1"/>
              <a:t>结构简化模型</a:t>
            </a:r>
            <a:endParaRPr lang="zh-CN" altLang="en-US" sz="3200" b="1"/>
          </a:p>
        </p:txBody>
      </p:sp>
      <p:pic>
        <p:nvPicPr>
          <p:cNvPr id="106528" name="Picture 32" descr="未标题-2 拷贝"/>
          <p:cNvPicPr>
            <a:picLocks noChangeAspect="1" noChangeArrowheads="1"/>
          </p:cNvPicPr>
          <p:nvPr/>
        </p:nvPicPr>
        <p:blipFill>
          <a:blip r:embed="rId3"/>
          <a:srcRect/>
          <a:stretch>
            <a:fillRect/>
          </a:stretch>
        </p:blipFill>
        <p:spPr bwMode="auto">
          <a:xfrm>
            <a:off x="323850" y="2133600"/>
            <a:ext cx="2087563" cy="1868488"/>
          </a:xfrm>
          <a:prstGeom prst="rect">
            <a:avLst/>
          </a:prstGeom>
          <a:noFill/>
        </p:spPr>
      </p:pic>
      <p:pic>
        <p:nvPicPr>
          <p:cNvPr id="106529" name="Picture 33" descr="未标题-1 拷贝"/>
          <p:cNvPicPr>
            <a:picLocks noChangeAspect="1" noChangeArrowheads="1"/>
          </p:cNvPicPr>
          <p:nvPr/>
        </p:nvPicPr>
        <p:blipFill>
          <a:blip r:embed="rId4"/>
          <a:srcRect/>
          <a:stretch>
            <a:fillRect/>
          </a:stretch>
        </p:blipFill>
        <p:spPr bwMode="auto">
          <a:xfrm>
            <a:off x="3059113" y="1844675"/>
            <a:ext cx="5848350" cy="3771900"/>
          </a:xfrm>
          <a:prstGeom prst="rect">
            <a:avLst/>
          </a:prstGeom>
          <a:noFill/>
        </p:spPr>
      </p:pic>
      <p:sp>
        <p:nvSpPr>
          <p:cNvPr id="106530" name="Text Box 34"/>
          <p:cNvSpPr txBox="1">
            <a:spLocks noChangeArrowheads="1"/>
          </p:cNvSpPr>
          <p:nvPr/>
        </p:nvSpPr>
        <p:spPr bwMode="auto">
          <a:xfrm>
            <a:off x="3348038" y="981075"/>
            <a:ext cx="2592387" cy="365125"/>
          </a:xfrm>
          <a:prstGeom prst="rect">
            <a:avLst/>
          </a:prstGeom>
          <a:noFill/>
          <a:ln w="9525">
            <a:noFill/>
            <a:miter lim="800000"/>
            <a:headEnd/>
            <a:tailEnd/>
          </a:ln>
          <a:effectLst/>
        </p:spPr>
        <p:txBody>
          <a:bodyPr lIns="0" tIns="0" rIns="0" bIns="0" anchor="ctr">
            <a:spAutoFit/>
          </a:bodyPr>
          <a:lstStyle/>
          <a:p>
            <a:pPr algn="l"/>
            <a:r>
              <a:rPr lang="zh-CN" altLang="en-US" b="1"/>
              <a:t>硅和锗的晶体结构</a:t>
            </a:r>
            <a:endParaRPr lang="zh-CN" altLang="en-US" sz="3200" b="1"/>
          </a:p>
        </p:txBody>
      </p:sp>
      <p:sp>
        <p:nvSpPr>
          <p:cNvPr id="106531" name="Line 35"/>
          <p:cNvSpPr>
            <a:spLocks noChangeShapeType="1"/>
          </p:cNvSpPr>
          <p:nvPr/>
        </p:nvSpPr>
        <p:spPr bwMode="auto">
          <a:xfrm>
            <a:off x="2771775" y="908050"/>
            <a:ext cx="0" cy="4897438"/>
          </a:xfrm>
          <a:prstGeom prst="line">
            <a:avLst/>
          </a:prstGeom>
          <a:noFill/>
          <a:ln w="9525">
            <a:solidFill>
              <a:srgbClr val="FF00FF"/>
            </a:solidFill>
            <a:prstDash val="dash"/>
            <a:round/>
            <a:headEnd/>
            <a:tailEnd/>
          </a:ln>
          <a:effectLst/>
        </p:spPr>
        <p:txBody>
          <a:bodyPr wrap="none" anchor="ctr"/>
          <a:lstStyle/>
          <a:p>
            <a:endParaRPr lang="zh-CN" altLang="en-US"/>
          </a:p>
        </p:txBody>
      </p:sp>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p:cNvSpPr txBox="1">
            <a:spLocks noChangeArrowheads="1"/>
          </p:cNvSpPr>
          <p:nvPr/>
        </p:nvSpPr>
        <p:spPr bwMode="auto">
          <a:xfrm>
            <a:off x="304800" y="152400"/>
            <a:ext cx="3886200" cy="493713"/>
          </a:xfrm>
          <a:prstGeom prst="rect">
            <a:avLst/>
          </a:prstGeom>
          <a:noFill/>
          <a:ln w="9525">
            <a:noFill/>
            <a:miter lim="800000"/>
            <a:headEnd/>
            <a:tailEnd/>
          </a:ln>
          <a:effectLst/>
        </p:spPr>
        <p:txBody>
          <a:bodyPr anchor="ctr">
            <a:spAutoFit/>
          </a:bodyPr>
          <a:lstStyle/>
          <a:p>
            <a:pPr algn="l">
              <a:lnSpc>
                <a:spcPct val="110000"/>
              </a:lnSpc>
            </a:pPr>
            <a:r>
              <a:rPr lang="en-US" altLang="zh-CN" b="1">
                <a:latin typeface="楷体_GB2312" pitchFamily="49" charset="-122"/>
              </a:rPr>
              <a:t>2</a:t>
            </a:r>
            <a:r>
              <a:rPr lang="zh-CN" altLang="en-US" b="1">
                <a:latin typeface="楷体_GB2312" pitchFamily="49" charset="-122"/>
              </a:rPr>
              <a:t>．模型分析法应用举例</a:t>
            </a:r>
          </a:p>
        </p:txBody>
      </p:sp>
      <p:sp>
        <p:nvSpPr>
          <p:cNvPr id="149507" name="Text Box 3"/>
          <p:cNvSpPr txBox="1">
            <a:spLocks noChangeArrowheads="1"/>
          </p:cNvSpPr>
          <p:nvPr/>
        </p:nvSpPr>
        <p:spPr bwMode="auto">
          <a:xfrm>
            <a:off x="304800" y="649288"/>
            <a:ext cx="4648200" cy="493712"/>
          </a:xfrm>
          <a:prstGeom prst="rect">
            <a:avLst/>
          </a:prstGeom>
          <a:noFill/>
          <a:ln w="9525">
            <a:noFill/>
            <a:miter lim="800000"/>
            <a:headEnd/>
            <a:tailEnd/>
          </a:ln>
          <a:effectLst/>
        </p:spPr>
        <p:txBody>
          <a:bodyPr anchor="ctr">
            <a:spAutoFit/>
          </a:bodyPr>
          <a:lstStyle/>
          <a:p>
            <a:pPr algn="l">
              <a:lnSpc>
                <a:spcPct val="110000"/>
              </a:lnSpc>
            </a:pPr>
            <a:r>
              <a:rPr lang="zh-CN" altLang="en-US" b="1">
                <a:solidFill>
                  <a:srgbClr val="FF0000"/>
                </a:solidFill>
                <a:latin typeface="楷体_GB2312" pitchFamily="49" charset="-122"/>
              </a:rPr>
              <a:t>（</a:t>
            </a:r>
            <a:r>
              <a:rPr lang="en-US" altLang="zh-CN" b="1">
                <a:solidFill>
                  <a:srgbClr val="FF0000"/>
                </a:solidFill>
                <a:latin typeface="楷体_GB2312" pitchFamily="49" charset="-122"/>
              </a:rPr>
              <a:t>2</a:t>
            </a:r>
            <a:r>
              <a:rPr lang="zh-CN" altLang="en-US" b="1">
                <a:solidFill>
                  <a:srgbClr val="FF0000"/>
                </a:solidFill>
                <a:latin typeface="楷体_GB2312" pitchFamily="49" charset="-122"/>
              </a:rPr>
              <a:t>）静态工作情况分析</a:t>
            </a:r>
          </a:p>
        </p:txBody>
      </p:sp>
      <p:graphicFrame>
        <p:nvGraphicFramePr>
          <p:cNvPr id="149508" name="Object 4"/>
          <p:cNvGraphicFramePr>
            <a:graphicFrameLocks noChangeAspect="1"/>
          </p:cNvGraphicFramePr>
          <p:nvPr/>
        </p:nvGraphicFramePr>
        <p:xfrm>
          <a:off x="990600" y="1998663"/>
          <a:ext cx="1090613" cy="404812"/>
        </p:xfrm>
        <a:graphic>
          <a:graphicData uri="http://schemas.openxmlformats.org/presentationml/2006/ole">
            <mc:AlternateContent xmlns:mc="http://schemas.openxmlformats.org/markup-compatibility/2006">
              <mc:Choice xmlns:v="urn:schemas-microsoft-com:vml" Requires="v">
                <p:oleObj spid="_x0000_s149536" name="公式" r:id="rId3" imgW="545760" imgH="203040" progId="Equation.3">
                  <p:embed/>
                </p:oleObj>
              </mc:Choice>
              <mc:Fallback>
                <p:oleObj name="公式" r:id="rId3" imgW="545760" imgH="20304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998663"/>
                        <a:ext cx="1090613"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9509" name="Object 5"/>
          <p:cNvGraphicFramePr>
            <a:graphicFrameLocks noChangeAspect="1"/>
          </p:cNvGraphicFramePr>
          <p:nvPr/>
        </p:nvGraphicFramePr>
        <p:xfrm>
          <a:off x="2235200" y="1998663"/>
          <a:ext cx="2336800" cy="404812"/>
        </p:xfrm>
        <a:graphic>
          <a:graphicData uri="http://schemas.openxmlformats.org/presentationml/2006/ole">
            <mc:AlternateContent xmlns:mc="http://schemas.openxmlformats.org/markup-compatibility/2006">
              <mc:Choice xmlns:v="urn:schemas-microsoft-com:vml" Requires="v">
                <p:oleObj spid="_x0000_s149537" name="公式" r:id="rId5" imgW="1168200" imgH="203040" progId="Equation.3">
                  <p:embed/>
                </p:oleObj>
              </mc:Choice>
              <mc:Fallback>
                <p:oleObj name="公式" r:id="rId5" imgW="1168200" imgH="20304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5200" y="1998663"/>
                        <a:ext cx="2336800"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9510" name="Text Box 6"/>
          <p:cNvSpPr txBox="1">
            <a:spLocks noChangeArrowheads="1"/>
          </p:cNvSpPr>
          <p:nvPr/>
        </p:nvSpPr>
        <p:spPr bwMode="auto">
          <a:xfrm>
            <a:off x="609600" y="1524000"/>
            <a:ext cx="1874838" cy="488950"/>
          </a:xfrm>
          <a:prstGeom prst="rect">
            <a:avLst/>
          </a:prstGeom>
          <a:noFill/>
          <a:ln w="9525">
            <a:noFill/>
            <a:miter lim="800000"/>
            <a:headEnd/>
            <a:tailEnd/>
          </a:ln>
          <a:effectLst/>
        </p:spPr>
        <p:txBody>
          <a:bodyPr anchor="ctr">
            <a:spAutoFit/>
          </a:bodyPr>
          <a:lstStyle/>
          <a:p>
            <a:pPr algn="l">
              <a:lnSpc>
                <a:spcPct val="130000"/>
              </a:lnSpc>
            </a:pPr>
            <a:r>
              <a:rPr lang="en-US" altLang="zh-CN" sz="2000" b="1">
                <a:solidFill>
                  <a:schemeClr val="folHlink"/>
                </a:solidFill>
              </a:rPr>
              <a:t>①</a:t>
            </a:r>
            <a:r>
              <a:rPr lang="zh-CN" altLang="en-US" sz="2000" b="1">
                <a:solidFill>
                  <a:schemeClr val="folHlink"/>
                </a:solidFill>
              </a:rPr>
              <a:t>选理想模型</a:t>
            </a:r>
          </a:p>
        </p:txBody>
      </p:sp>
      <p:grpSp>
        <p:nvGrpSpPr>
          <p:cNvPr id="149511" name="Group 7"/>
          <p:cNvGrpSpPr>
            <a:grpSpLocks/>
          </p:cNvGrpSpPr>
          <p:nvPr/>
        </p:nvGrpSpPr>
        <p:grpSpPr bwMode="auto">
          <a:xfrm>
            <a:off x="228600" y="1143000"/>
            <a:ext cx="3810000" cy="457200"/>
            <a:chOff x="144" y="855"/>
            <a:chExt cx="2400" cy="288"/>
          </a:xfrm>
        </p:grpSpPr>
        <p:sp>
          <p:nvSpPr>
            <p:cNvPr id="149512" name="Text Box 8"/>
            <p:cNvSpPr txBox="1">
              <a:spLocks noChangeArrowheads="1"/>
            </p:cNvSpPr>
            <p:nvPr/>
          </p:nvSpPr>
          <p:spPr bwMode="auto">
            <a:xfrm>
              <a:off x="1440" y="855"/>
              <a:ext cx="1104" cy="288"/>
            </a:xfrm>
            <a:prstGeom prst="rect">
              <a:avLst/>
            </a:prstGeom>
            <a:noFill/>
            <a:ln w="9525">
              <a:noFill/>
              <a:miter lim="800000"/>
              <a:headEnd/>
              <a:tailEnd/>
            </a:ln>
            <a:effectLst/>
          </p:spPr>
          <p:txBody>
            <a:bodyPr anchor="ctr">
              <a:spAutoFit/>
            </a:bodyPr>
            <a:lstStyle/>
            <a:p>
              <a:pPr algn="l">
                <a:lnSpc>
                  <a:spcPct val="120000"/>
                </a:lnSpc>
              </a:pPr>
              <a:r>
                <a:rPr lang="zh-CN" altLang="en-US" sz="2000" b="1"/>
                <a:t>（</a:t>
              </a:r>
              <a:r>
                <a:rPr lang="en-US" altLang="zh-CN" sz="2000" b="1" i="1"/>
                <a:t>R</a:t>
              </a:r>
              <a:r>
                <a:rPr lang="en-US" altLang="zh-CN" sz="2000" b="1"/>
                <a:t>=10k</a:t>
              </a:r>
              <a:r>
                <a:rPr lang="en-US" altLang="zh-CN" sz="2000" b="1">
                  <a:sym typeface="Symbol" pitchFamily="18" charset="2"/>
                </a:rPr>
                <a:t></a:t>
              </a:r>
              <a:r>
                <a:rPr lang="zh-CN" altLang="en-US" sz="2000" b="1">
                  <a:sym typeface="Symbol" pitchFamily="18" charset="2"/>
                </a:rPr>
                <a:t>）</a:t>
              </a:r>
              <a:endParaRPr lang="zh-CN" altLang="en-US" sz="2000" b="1"/>
            </a:p>
          </p:txBody>
        </p:sp>
        <p:sp>
          <p:nvSpPr>
            <p:cNvPr id="149513" name="Text Box 9"/>
            <p:cNvSpPr txBox="1">
              <a:spLocks noChangeArrowheads="1"/>
            </p:cNvSpPr>
            <p:nvPr/>
          </p:nvSpPr>
          <p:spPr bwMode="auto">
            <a:xfrm>
              <a:off x="144" y="855"/>
              <a:ext cx="1440" cy="288"/>
            </a:xfrm>
            <a:prstGeom prst="rect">
              <a:avLst/>
            </a:prstGeom>
            <a:noFill/>
            <a:ln w="9525">
              <a:noFill/>
              <a:miter lim="800000"/>
              <a:headEnd/>
              <a:tailEnd/>
            </a:ln>
            <a:effectLst/>
          </p:spPr>
          <p:txBody>
            <a:bodyPr anchor="ctr">
              <a:spAutoFit/>
            </a:bodyPr>
            <a:lstStyle/>
            <a:p>
              <a:pPr algn="l">
                <a:lnSpc>
                  <a:spcPct val="120000"/>
                </a:lnSpc>
              </a:pPr>
              <a:r>
                <a:rPr lang="en-US" altLang="zh-CN" sz="2000" b="1"/>
                <a:t>  </a:t>
              </a:r>
              <a:r>
                <a:rPr lang="zh-CN" altLang="en-US" sz="2000" b="1"/>
                <a:t>当</a:t>
              </a:r>
              <a:r>
                <a:rPr lang="en-US" altLang="zh-CN" sz="2000" b="1" i="1"/>
                <a:t>V</a:t>
              </a:r>
              <a:r>
                <a:rPr lang="en-US" altLang="zh-CN" sz="2000" b="1" baseline="-25000"/>
                <a:t>DD</a:t>
              </a:r>
              <a:r>
                <a:rPr lang="en-US" altLang="zh-CN" sz="2000" b="1"/>
                <a:t>=10V </a:t>
              </a:r>
              <a:r>
                <a:rPr lang="zh-CN" altLang="en-US" sz="2000" b="1"/>
                <a:t>时，</a:t>
              </a:r>
            </a:p>
          </p:txBody>
        </p:sp>
      </p:grpSp>
      <p:graphicFrame>
        <p:nvGraphicFramePr>
          <p:cNvPr id="149514" name="Object 10"/>
          <p:cNvGraphicFramePr>
            <a:graphicFrameLocks noChangeAspect="1"/>
          </p:cNvGraphicFramePr>
          <p:nvPr/>
        </p:nvGraphicFramePr>
        <p:xfrm>
          <a:off x="992188" y="3200400"/>
          <a:ext cx="3454400" cy="404813"/>
        </p:xfrm>
        <a:graphic>
          <a:graphicData uri="http://schemas.openxmlformats.org/presentationml/2006/ole">
            <mc:AlternateContent xmlns:mc="http://schemas.openxmlformats.org/markup-compatibility/2006">
              <mc:Choice xmlns:v="urn:schemas-microsoft-com:vml" Requires="v">
                <p:oleObj spid="_x0000_s149538" name="公式" r:id="rId7" imgW="1726920" imgH="203040" progId="Equation.3">
                  <p:embed/>
                </p:oleObj>
              </mc:Choice>
              <mc:Fallback>
                <p:oleObj name="公式" r:id="rId7" imgW="1726920" imgH="203040" progId="Equation.3">
                  <p:embed/>
                  <p:pic>
                    <p:nvPicPr>
                      <p:cNvPr id="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2188" y="3200400"/>
                        <a:ext cx="3454400"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9515" name="Text Box 11"/>
          <p:cNvSpPr txBox="1">
            <a:spLocks noChangeArrowheads="1"/>
          </p:cNvSpPr>
          <p:nvPr/>
        </p:nvSpPr>
        <p:spPr bwMode="auto">
          <a:xfrm>
            <a:off x="609600" y="2362200"/>
            <a:ext cx="1874838" cy="488950"/>
          </a:xfrm>
          <a:prstGeom prst="rect">
            <a:avLst/>
          </a:prstGeom>
          <a:noFill/>
          <a:ln w="9525">
            <a:noFill/>
            <a:miter lim="800000"/>
            <a:headEnd/>
            <a:tailEnd/>
          </a:ln>
          <a:effectLst/>
        </p:spPr>
        <p:txBody>
          <a:bodyPr anchor="ctr">
            <a:spAutoFit/>
          </a:bodyPr>
          <a:lstStyle/>
          <a:p>
            <a:pPr algn="l">
              <a:lnSpc>
                <a:spcPct val="130000"/>
              </a:lnSpc>
            </a:pPr>
            <a:r>
              <a:rPr lang="en-US" altLang="zh-CN" sz="2000" b="1">
                <a:solidFill>
                  <a:schemeClr val="folHlink"/>
                </a:solidFill>
              </a:rPr>
              <a:t>②</a:t>
            </a:r>
            <a:r>
              <a:rPr lang="zh-CN" altLang="en-US" sz="2000" b="1">
                <a:solidFill>
                  <a:schemeClr val="folHlink"/>
                </a:solidFill>
              </a:rPr>
              <a:t>选恒压模型</a:t>
            </a:r>
          </a:p>
        </p:txBody>
      </p:sp>
      <p:grpSp>
        <p:nvGrpSpPr>
          <p:cNvPr id="149516" name="Group 12"/>
          <p:cNvGrpSpPr>
            <a:grpSpLocks/>
          </p:cNvGrpSpPr>
          <p:nvPr/>
        </p:nvGrpSpPr>
        <p:grpSpPr bwMode="auto">
          <a:xfrm>
            <a:off x="990600" y="2681288"/>
            <a:ext cx="3684588" cy="533400"/>
            <a:chOff x="624" y="1968"/>
            <a:chExt cx="2321" cy="336"/>
          </a:xfrm>
        </p:grpSpPr>
        <p:graphicFrame>
          <p:nvGraphicFramePr>
            <p:cNvPr id="149517" name="Object 13"/>
            <p:cNvGraphicFramePr>
              <a:graphicFrameLocks noChangeAspect="1"/>
            </p:cNvGraphicFramePr>
            <p:nvPr/>
          </p:nvGraphicFramePr>
          <p:xfrm>
            <a:off x="624" y="2049"/>
            <a:ext cx="817" cy="255"/>
          </p:xfrm>
          <a:graphic>
            <a:graphicData uri="http://schemas.openxmlformats.org/presentationml/2006/ole">
              <mc:AlternateContent xmlns:mc="http://schemas.openxmlformats.org/markup-compatibility/2006">
                <mc:Choice xmlns:v="urn:schemas-microsoft-com:vml" Requires="v">
                  <p:oleObj spid="_x0000_s149539" name="公式" r:id="rId9" imgW="647640" imgH="203040" progId="Equation.3">
                    <p:embed/>
                  </p:oleObj>
                </mc:Choice>
                <mc:Fallback>
                  <p:oleObj name="公式" r:id="rId9" imgW="647640" imgH="203040" progId="Equation.3">
                    <p:embed/>
                    <p:pic>
                      <p:nvPicPr>
                        <p:cNvPr id="0"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4" y="2049"/>
                          <a:ext cx="817" cy="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9518" name="Text Box 14"/>
            <p:cNvSpPr txBox="1">
              <a:spLocks noChangeArrowheads="1"/>
            </p:cNvSpPr>
            <p:nvPr/>
          </p:nvSpPr>
          <p:spPr bwMode="auto">
            <a:xfrm>
              <a:off x="1361" y="1968"/>
              <a:ext cx="1584" cy="308"/>
            </a:xfrm>
            <a:prstGeom prst="rect">
              <a:avLst/>
            </a:prstGeom>
            <a:noFill/>
            <a:ln w="9525">
              <a:noFill/>
              <a:miter lim="800000"/>
              <a:headEnd/>
              <a:tailEnd/>
            </a:ln>
            <a:effectLst/>
          </p:spPr>
          <p:txBody>
            <a:bodyPr anchor="ctr">
              <a:spAutoFit/>
            </a:bodyPr>
            <a:lstStyle/>
            <a:p>
              <a:pPr algn="l">
                <a:lnSpc>
                  <a:spcPct val="130000"/>
                </a:lnSpc>
              </a:pPr>
              <a:r>
                <a:rPr lang="zh-CN" altLang="en-US" sz="2000" b="1"/>
                <a:t>（硅二极管典型值）</a:t>
              </a:r>
            </a:p>
          </p:txBody>
        </p:sp>
      </p:grpSp>
      <p:sp>
        <p:nvSpPr>
          <p:cNvPr id="149519" name="Text Box 15"/>
          <p:cNvSpPr txBox="1">
            <a:spLocks noChangeArrowheads="1"/>
          </p:cNvSpPr>
          <p:nvPr/>
        </p:nvSpPr>
        <p:spPr bwMode="auto">
          <a:xfrm>
            <a:off x="609600" y="3581400"/>
            <a:ext cx="1946275" cy="488950"/>
          </a:xfrm>
          <a:prstGeom prst="rect">
            <a:avLst/>
          </a:prstGeom>
          <a:noFill/>
          <a:ln w="9525">
            <a:noFill/>
            <a:miter lim="800000"/>
            <a:headEnd/>
            <a:tailEnd/>
          </a:ln>
          <a:effectLst/>
        </p:spPr>
        <p:txBody>
          <a:bodyPr anchor="ctr">
            <a:spAutoFit/>
          </a:bodyPr>
          <a:lstStyle/>
          <a:p>
            <a:pPr algn="l">
              <a:lnSpc>
                <a:spcPct val="130000"/>
              </a:lnSpc>
            </a:pPr>
            <a:r>
              <a:rPr lang="en-US" altLang="zh-CN" sz="2000" b="1">
                <a:solidFill>
                  <a:schemeClr val="folHlink"/>
                </a:solidFill>
              </a:rPr>
              <a:t>③</a:t>
            </a:r>
            <a:r>
              <a:rPr lang="zh-CN" altLang="en-US" sz="2000" b="1">
                <a:solidFill>
                  <a:schemeClr val="folHlink"/>
                </a:solidFill>
              </a:rPr>
              <a:t>选折线模型</a:t>
            </a:r>
          </a:p>
        </p:txBody>
      </p:sp>
      <p:grpSp>
        <p:nvGrpSpPr>
          <p:cNvPr id="149520" name="Group 16"/>
          <p:cNvGrpSpPr>
            <a:grpSpLocks/>
          </p:cNvGrpSpPr>
          <p:nvPr/>
        </p:nvGrpSpPr>
        <p:grpSpPr bwMode="auto">
          <a:xfrm>
            <a:off x="990600" y="3976688"/>
            <a:ext cx="3670300" cy="512762"/>
            <a:chOff x="712" y="2860"/>
            <a:chExt cx="2312" cy="323"/>
          </a:xfrm>
        </p:grpSpPr>
        <p:graphicFrame>
          <p:nvGraphicFramePr>
            <p:cNvPr id="149521" name="Object 17"/>
            <p:cNvGraphicFramePr>
              <a:graphicFrameLocks noChangeAspect="1"/>
            </p:cNvGraphicFramePr>
            <p:nvPr/>
          </p:nvGraphicFramePr>
          <p:xfrm>
            <a:off x="712" y="2928"/>
            <a:ext cx="833" cy="255"/>
          </p:xfrm>
          <a:graphic>
            <a:graphicData uri="http://schemas.openxmlformats.org/presentationml/2006/ole">
              <mc:AlternateContent xmlns:mc="http://schemas.openxmlformats.org/markup-compatibility/2006">
                <mc:Choice xmlns:v="urn:schemas-microsoft-com:vml" Requires="v">
                  <p:oleObj spid="_x0000_s149540" name="公式" r:id="rId11" imgW="660240" imgH="203040" progId="Equation.3">
                    <p:embed/>
                  </p:oleObj>
                </mc:Choice>
                <mc:Fallback>
                  <p:oleObj name="公式" r:id="rId11" imgW="660240" imgH="203040" progId="Equation.3">
                    <p:embed/>
                    <p:pic>
                      <p:nvPicPr>
                        <p:cNvPr id="0" name="Picture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2" y="2928"/>
                          <a:ext cx="833" cy="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9522" name="Text Box 18"/>
            <p:cNvSpPr txBox="1">
              <a:spLocks noChangeArrowheads="1"/>
            </p:cNvSpPr>
            <p:nvPr/>
          </p:nvSpPr>
          <p:spPr bwMode="auto">
            <a:xfrm>
              <a:off x="1440" y="2860"/>
              <a:ext cx="1584" cy="308"/>
            </a:xfrm>
            <a:prstGeom prst="rect">
              <a:avLst/>
            </a:prstGeom>
            <a:noFill/>
            <a:ln w="9525">
              <a:noFill/>
              <a:miter lim="800000"/>
              <a:headEnd/>
              <a:tailEnd/>
            </a:ln>
            <a:effectLst/>
          </p:spPr>
          <p:txBody>
            <a:bodyPr anchor="ctr">
              <a:spAutoFit/>
            </a:bodyPr>
            <a:lstStyle/>
            <a:p>
              <a:pPr algn="l">
                <a:lnSpc>
                  <a:spcPct val="130000"/>
                </a:lnSpc>
              </a:pPr>
              <a:r>
                <a:rPr lang="zh-CN" altLang="en-US" sz="2000" b="1"/>
                <a:t>（硅二极管典型值）</a:t>
              </a:r>
            </a:p>
          </p:txBody>
        </p:sp>
      </p:grpSp>
      <p:graphicFrame>
        <p:nvGraphicFramePr>
          <p:cNvPr id="149523" name="Object 19"/>
          <p:cNvGraphicFramePr>
            <a:graphicFrameLocks noChangeAspect="1"/>
          </p:cNvGraphicFramePr>
          <p:nvPr/>
        </p:nvGraphicFramePr>
        <p:xfrm>
          <a:off x="990600" y="5029200"/>
          <a:ext cx="3098800" cy="812800"/>
        </p:xfrm>
        <a:graphic>
          <a:graphicData uri="http://schemas.openxmlformats.org/presentationml/2006/ole">
            <mc:AlternateContent xmlns:mc="http://schemas.openxmlformats.org/markup-compatibility/2006">
              <mc:Choice xmlns:v="urn:schemas-microsoft-com:vml" Requires="v">
                <p:oleObj spid="_x0000_s149541" name="公式" r:id="rId13" imgW="1549080" imgH="406080" progId="Equation.3">
                  <p:embed/>
                </p:oleObj>
              </mc:Choice>
              <mc:Fallback>
                <p:oleObj name="公式" r:id="rId13" imgW="1549080" imgH="406080" progId="Equation.3">
                  <p:embed/>
                  <p:pic>
                    <p:nvPicPr>
                      <p:cNvPr id="0" name="Picture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90600" y="5029200"/>
                        <a:ext cx="3098800"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9524" name="Group 20"/>
          <p:cNvGrpSpPr>
            <a:grpSpLocks/>
          </p:cNvGrpSpPr>
          <p:nvPr/>
        </p:nvGrpSpPr>
        <p:grpSpPr bwMode="auto">
          <a:xfrm>
            <a:off x="914400" y="4464050"/>
            <a:ext cx="1828800" cy="488950"/>
            <a:chOff x="3216" y="2880"/>
            <a:chExt cx="1152" cy="308"/>
          </a:xfrm>
        </p:grpSpPr>
        <p:graphicFrame>
          <p:nvGraphicFramePr>
            <p:cNvPr id="149525" name="Object 21"/>
            <p:cNvGraphicFramePr>
              <a:graphicFrameLocks noChangeAspect="1"/>
            </p:cNvGraphicFramePr>
            <p:nvPr/>
          </p:nvGraphicFramePr>
          <p:xfrm>
            <a:off x="3504" y="2913"/>
            <a:ext cx="864" cy="255"/>
          </p:xfrm>
          <a:graphic>
            <a:graphicData uri="http://schemas.openxmlformats.org/presentationml/2006/ole">
              <mc:AlternateContent xmlns:mc="http://schemas.openxmlformats.org/markup-compatibility/2006">
                <mc:Choice xmlns:v="urn:schemas-microsoft-com:vml" Requires="v">
                  <p:oleObj spid="_x0000_s149542" name="公式" r:id="rId15" imgW="685800" imgH="203040" progId="Equation.3">
                    <p:embed/>
                  </p:oleObj>
                </mc:Choice>
                <mc:Fallback>
                  <p:oleObj name="公式" r:id="rId15" imgW="685800" imgH="203040" progId="Equation.3">
                    <p:embed/>
                    <p:pic>
                      <p:nvPicPr>
                        <p:cNvPr id="0" name="Picture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04" y="2913"/>
                          <a:ext cx="864" cy="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9526" name="Text Box 22"/>
            <p:cNvSpPr txBox="1">
              <a:spLocks noChangeArrowheads="1"/>
            </p:cNvSpPr>
            <p:nvPr/>
          </p:nvSpPr>
          <p:spPr bwMode="auto">
            <a:xfrm>
              <a:off x="3216" y="2880"/>
              <a:ext cx="336" cy="308"/>
            </a:xfrm>
            <a:prstGeom prst="rect">
              <a:avLst/>
            </a:prstGeom>
            <a:noFill/>
            <a:ln w="9525">
              <a:noFill/>
              <a:miter lim="800000"/>
              <a:headEnd/>
              <a:tailEnd/>
            </a:ln>
            <a:effectLst/>
          </p:spPr>
          <p:txBody>
            <a:bodyPr anchor="ctr">
              <a:spAutoFit/>
            </a:bodyPr>
            <a:lstStyle/>
            <a:p>
              <a:pPr algn="l">
                <a:lnSpc>
                  <a:spcPct val="130000"/>
                </a:lnSpc>
              </a:pPr>
              <a:r>
                <a:rPr lang="zh-CN" altLang="en-US" sz="2000" b="1"/>
                <a:t>设</a:t>
              </a:r>
            </a:p>
          </p:txBody>
        </p:sp>
      </p:grpSp>
      <p:graphicFrame>
        <p:nvGraphicFramePr>
          <p:cNvPr id="149527" name="Object 23"/>
          <p:cNvGraphicFramePr>
            <a:graphicFrameLocks noChangeAspect="1"/>
          </p:cNvGraphicFramePr>
          <p:nvPr/>
        </p:nvGraphicFramePr>
        <p:xfrm>
          <a:off x="4340225" y="5172075"/>
          <a:ext cx="2822575" cy="404813"/>
        </p:xfrm>
        <a:graphic>
          <a:graphicData uri="http://schemas.openxmlformats.org/presentationml/2006/ole">
            <mc:AlternateContent xmlns:mc="http://schemas.openxmlformats.org/markup-compatibility/2006">
              <mc:Choice xmlns:v="urn:schemas-microsoft-com:vml" Requires="v">
                <p:oleObj spid="_x0000_s149543" name="公式" r:id="rId17" imgW="1409400" imgH="203040" progId="Equation.3">
                  <p:embed/>
                </p:oleObj>
              </mc:Choice>
              <mc:Fallback>
                <p:oleObj name="公式" r:id="rId17" imgW="1409400" imgH="203040" progId="Equation.3">
                  <p:embed/>
                  <p:pic>
                    <p:nvPicPr>
                      <p:cNvPr id="0" name="Picture 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40225" y="5172075"/>
                        <a:ext cx="2822575"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9528" name="Group 24"/>
          <p:cNvGrpSpPr>
            <a:grpSpLocks/>
          </p:cNvGrpSpPr>
          <p:nvPr/>
        </p:nvGrpSpPr>
        <p:grpSpPr bwMode="auto">
          <a:xfrm>
            <a:off x="827088" y="6165850"/>
            <a:ext cx="3200400" cy="488950"/>
            <a:chOff x="624" y="3916"/>
            <a:chExt cx="2016" cy="308"/>
          </a:xfrm>
        </p:grpSpPr>
        <p:sp>
          <p:nvSpPr>
            <p:cNvPr id="149529" name="Text Box 25"/>
            <p:cNvSpPr txBox="1">
              <a:spLocks noChangeArrowheads="1"/>
            </p:cNvSpPr>
            <p:nvPr/>
          </p:nvSpPr>
          <p:spPr bwMode="auto">
            <a:xfrm>
              <a:off x="624" y="3936"/>
              <a:ext cx="1440" cy="288"/>
            </a:xfrm>
            <a:prstGeom prst="rect">
              <a:avLst/>
            </a:prstGeom>
            <a:noFill/>
            <a:ln w="9525">
              <a:noFill/>
              <a:miter lim="800000"/>
              <a:headEnd/>
              <a:tailEnd/>
            </a:ln>
            <a:effectLst/>
          </p:spPr>
          <p:txBody>
            <a:bodyPr anchor="ctr">
              <a:spAutoFit/>
            </a:bodyPr>
            <a:lstStyle/>
            <a:p>
              <a:pPr algn="l">
                <a:lnSpc>
                  <a:spcPct val="120000"/>
                </a:lnSpc>
              </a:pPr>
              <a:r>
                <a:rPr lang="zh-CN" altLang="en-US" sz="2000" b="1"/>
                <a:t>当</a:t>
              </a:r>
              <a:r>
                <a:rPr lang="en-US" altLang="zh-CN" sz="2000" b="1" i="1"/>
                <a:t>V</a:t>
              </a:r>
              <a:r>
                <a:rPr lang="en-US" altLang="zh-CN" sz="2000" b="1" baseline="-25000"/>
                <a:t>DD</a:t>
              </a:r>
              <a:r>
                <a:rPr lang="en-US" altLang="zh-CN" sz="2000" b="1"/>
                <a:t>=1V </a:t>
              </a:r>
              <a:r>
                <a:rPr lang="zh-CN" altLang="en-US" sz="2000" b="1"/>
                <a:t>时，</a:t>
              </a:r>
            </a:p>
          </p:txBody>
        </p:sp>
        <p:sp>
          <p:nvSpPr>
            <p:cNvPr id="149530" name="Text Box 26"/>
            <p:cNvSpPr txBox="1">
              <a:spLocks noChangeArrowheads="1"/>
            </p:cNvSpPr>
            <p:nvPr/>
          </p:nvSpPr>
          <p:spPr bwMode="auto">
            <a:xfrm>
              <a:off x="1776" y="3916"/>
              <a:ext cx="864" cy="283"/>
            </a:xfrm>
            <a:prstGeom prst="rect">
              <a:avLst/>
            </a:prstGeom>
            <a:noFill/>
            <a:ln w="9525">
              <a:noFill/>
              <a:miter lim="800000"/>
              <a:headEnd/>
              <a:tailEnd/>
            </a:ln>
            <a:effectLst/>
          </p:spPr>
          <p:txBody>
            <a:bodyPr anchor="ctr">
              <a:spAutoFit/>
            </a:bodyPr>
            <a:lstStyle/>
            <a:p>
              <a:pPr algn="l">
                <a:lnSpc>
                  <a:spcPct val="130000"/>
                </a:lnSpc>
              </a:pPr>
              <a:r>
                <a:rPr lang="zh-CN" altLang="en-US" sz="2000" b="1" dirty="0"/>
                <a:t>（自学）</a:t>
              </a:r>
            </a:p>
          </p:txBody>
        </p:sp>
      </p:grpSp>
      <p:grpSp>
        <p:nvGrpSpPr>
          <p:cNvPr id="149531" name="Group 27"/>
          <p:cNvGrpSpPr>
            <a:grpSpLocks/>
          </p:cNvGrpSpPr>
          <p:nvPr/>
        </p:nvGrpSpPr>
        <p:grpSpPr bwMode="auto">
          <a:xfrm>
            <a:off x="4932363" y="115888"/>
            <a:ext cx="3779837" cy="2425700"/>
            <a:chOff x="3107" y="73"/>
            <a:chExt cx="2381" cy="1528"/>
          </a:xfrm>
        </p:grpSpPr>
        <p:pic>
          <p:nvPicPr>
            <p:cNvPr id="149532" name="Picture 28" descr="未标题-2 拷贝"/>
            <p:cNvPicPr>
              <a:picLocks noChangeAspect="1" noChangeArrowheads="1"/>
            </p:cNvPicPr>
            <p:nvPr/>
          </p:nvPicPr>
          <p:blipFill>
            <a:blip r:embed="rId19"/>
            <a:srcRect/>
            <a:stretch>
              <a:fillRect/>
            </a:stretch>
          </p:blipFill>
          <p:spPr bwMode="auto">
            <a:xfrm>
              <a:off x="3107" y="73"/>
              <a:ext cx="2381" cy="1320"/>
            </a:xfrm>
            <a:prstGeom prst="rect">
              <a:avLst/>
            </a:prstGeom>
            <a:noFill/>
          </p:spPr>
        </p:pic>
        <p:sp>
          <p:nvSpPr>
            <p:cNvPr id="149533" name="Rectangle 29"/>
            <p:cNvSpPr>
              <a:spLocks noChangeArrowheads="1"/>
            </p:cNvSpPr>
            <p:nvPr/>
          </p:nvSpPr>
          <p:spPr bwMode="auto">
            <a:xfrm>
              <a:off x="3138" y="1389"/>
              <a:ext cx="2282" cy="212"/>
            </a:xfrm>
            <a:prstGeom prst="rect">
              <a:avLst/>
            </a:prstGeom>
            <a:noFill/>
            <a:ln w="9525">
              <a:noFill/>
              <a:miter lim="800000"/>
              <a:headEnd/>
              <a:tailEnd/>
            </a:ln>
            <a:effectLst/>
          </p:spPr>
          <p:txBody>
            <a:bodyPr wrap="none" anchor="ctr">
              <a:spAutoFit/>
            </a:bodyPr>
            <a:lstStyle/>
            <a:p>
              <a:pPr algn="l"/>
              <a:r>
                <a:rPr lang="zh-CN" altLang="en-US" sz="1600" b="1"/>
                <a:t>（</a:t>
              </a:r>
              <a:r>
                <a:rPr lang="en-US" altLang="zh-CN" sz="1600" b="1"/>
                <a:t>a</a:t>
              </a:r>
              <a:r>
                <a:rPr lang="zh-CN" altLang="en-US" sz="1600" b="1"/>
                <a:t>）简单二极管电路  （</a:t>
              </a:r>
              <a:r>
                <a:rPr lang="en-US" altLang="zh-CN" sz="1600" b="1"/>
                <a:t>b</a:t>
              </a:r>
              <a:r>
                <a:rPr lang="zh-CN" altLang="en-US" sz="1600" b="1"/>
                <a:t>）习惯画法 </a:t>
              </a:r>
            </a:p>
          </p:txBody>
        </p:sp>
      </p:grpSp>
      <p:pic>
        <p:nvPicPr>
          <p:cNvPr id="149534" name="Picture 30" descr="未标题-2 拷贝"/>
          <p:cNvPicPr>
            <a:picLocks noChangeAspect="1" noChangeArrowheads="1"/>
          </p:cNvPicPr>
          <p:nvPr/>
        </p:nvPicPr>
        <p:blipFill>
          <a:blip r:embed="rId20"/>
          <a:srcRect/>
          <a:stretch>
            <a:fillRect/>
          </a:stretch>
        </p:blipFill>
        <p:spPr bwMode="auto">
          <a:xfrm>
            <a:off x="4706938" y="2708275"/>
            <a:ext cx="1520825" cy="2276475"/>
          </a:xfrm>
          <a:prstGeom prst="rect">
            <a:avLst/>
          </a:prstGeom>
          <a:noFill/>
        </p:spPr>
      </p:pic>
      <p:pic>
        <p:nvPicPr>
          <p:cNvPr id="149535" name="Picture 31" descr="未标题-2 拷贝"/>
          <p:cNvPicPr>
            <a:picLocks noChangeAspect="1" noChangeArrowheads="1"/>
          </p:cNvPicPr>
          <p:nvPr/>
        </p:nvPicPr>
        <p:blipFill>
          <a:blip r:embed="rId21"/>
          <a:srcRect/>
          <a:stretch>
            <a:fillRect/>
          </a:stretch>
        </p:blipFill>
        <p:spPr bwMode="auto">
          <a:xfrm>
            <a:off x="6353175" y="2708275"/>
            <a:ext cx="1243013" cy="2290763"/>
          </a:xfrm>
          <a:prstGeom prst="rect">
            <a:avLst/>
          </a:prstGeom>
          <a:noFill/>
        </p:spPr>
      </p:pic>
      <p:pic>
        <p:nvPicPr>
          <p:cNvPr id="149536" name="Picture 32" descr="未标题-2 拷贝"/>
          <p:cNvPicPr>
            <a:picLocks noChangeAspect="1" noChangeArrowheads="1"/>
          </p:cNvPicPr>
          <p:nvPr/>
        </p:nvPicPr>
        <p:blipFill>
          <a:blip r:embed="rId22"/>
          <a:srcRect/>
          <a:stretch>
            <a:fillRect/>
          </a:stretch>
        </p:blipFill>
        <p:spPr bwMode="auto">
          <a:xfrm>
            <a:off x="7712075" y="2781300"/>
            <a:ext cx="1323975" cy="2190750"/>
          </a:xfrm>
          <a:prstGeom prst="rect">
            <a:avLst/>
          </a:prstGeom>
          <a:noFill/>
        </p:spPr>
      </p:pic>
      <p:sp>
        <p:nvSpPr>
          <p:cNvPr id="149537" name="Text Box 33"/>
          <p:cNvSpPr txBox="1">
            <a:spLocks noChangeArrowheads="1"/>
          </p:cNvSpPr>
          <p:nvPr/>
        </p:nvSpPr>
        <p:spPr bwMode="auto">
          <a:xfrm>
            <a:off x="468313" y="5734050"/>
            <a:ext cx="3673475" cy="488950"/>
          </a:xfrm>
          <a:prstGeom prst="rect">
            <a:avLst/>
          </a:prstGeom>
          <a:noFill/>
          <a:ln w="9525">
            <a:noFill/>
            <a:miter lim="800000"/>
            <a:headEnd/>
            <a:tailEnd/>
          </a:ln>
          <a:effectLst/>
        </p:spPr>
        <p:txBody>
          <a:bodyPr anchor="ctr">
            <a:spAutoFit/>
          </a:bodyPr>
          <a:lstStyle/>
          <a:p>
            <a:pPr algn="l">
              <a:lnSpc>
                <a:spcPct val="130000"/>
              </a:lnSpc>
            </a:pPr>
            <a:r>
              <a:rPr lang="zh-CN" altLang="en-US" sz="2000" b="1">
                <a:solidFill>
                  <a:schemeClr val="folHlink"/>
                </a:solidFill>
              </a:rPr>
              <a:t>问题：那种模型更符合实际？</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9531"/>
                                        </p:tgtEl>
                                        <p:attrNameLst>
                                          <p:attrName>style.visibility</p:attrName>
                                        </p:attrNameLst>
                                      </p:cBhvr>
                                      <p:to>
                                        <p:strVal val="visible"/>
                                      </p:to>
                                    </p:set>
                                    <p:animEffect transition="in" filter="box(in)">
                                      <p:cBhvr>
                                        <p:cTn id="7" dur="500"/>
                                        <p:tgtEl>
                                          <p:spTgt spid="14953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49511"/>
                                        </p:tgtEl>
                                        <p:attrNameLst>
                                          <p:attrName>style.visibility</p:attrName>
                                        </p:attrNameLst>
                                      </p:cBhvr>
                                      <p:to>
                                        <p:strVal val="visible"/>
                                      </p:to>
                                    </p:set>
                                    <p:animEffect transition="in" filter="strips(downRight)">
                                      <p:cBhvr>
                                        <p:cTn id="12" dur="500"/>
                                        <p:tgtEl>
                                          <p:spTgt spid="14951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49510"/>
                                        </p:tgtEl>
                                        <p:attrNameLst>
                                          <p:attrName>style.visibility</p:attrName>
                                        </p:attrNameLst>
                                      </p:cBhvr>
                                      <p:to>
                                        <p:strVal val="visible"/>
                                      </p:to>
                                    </p:set>
                                    <p:animEffect transition="in" filter="strips(downRight)">
                                      <p:cBhvr>
                                        <p:cTn id="17" dur="500"/>
                                        <p:tgtEl>
                                          <p:spTgt spid="14951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49534"/>
                                        </p:tgtEl>
                                        <p:attrNameLst>
                                          <p:attrName>style.visibility</p:attrName>
                                        </p:attrNameLst>
                                      </p:cBhvr>
                                      <p:to>
                                        <p:strVal val="visible"/>
                                      </p:to>
                                    </p:set>
                                    <p:animEffect transition="in" filter="box(in)">
                                      <p:cBhvr>
                                        <p:cTn id="22" dur="500"/>
                                        <p:tgtEl>
                                          <p:spTgt spid="149534"/>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149508"/>
                                        </p:tgtEl>
                                        <p:attrNameLst>
                                          <p:attrName>style.visibility</p:attrName>
                                        </p:attrNameLst>
                                      </p:cBhvr>
                                      <p:to>
                                        <p:strVal val="visible"/>
                                      </p:to>
                                    </p:set>
                                    <p:animEffect transition="in" filter="strips(downRight)">
                                      <p:cBhvr>
                                        <p:cTn id="27" dur="500"/>
                                        <p:tgtEl>
                                          <p:spTgt spid="149508"/>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149509"/>
                                        </p:tgtEl>
                                        <p:attrNameLst>
                                          <p:attrName>style.visibility</p:attrName>
                                        </p:attrNameLst>
                                      </p:cBhvr>
                                      <p:to>
                                        <p:strVal val="visible"/>
                                      </p:to>
                                    </p:set>
                                    <p:animEffect transition="in" filter="strips(downRight)">
                                      <p:cBhvr>
                                        <p:cTn id="32" dur="500"/>
                                        <p:tgtEl>
                                          <p:spTgt spid="149509"/>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49515"/>
                                        </p:tgtEl>
                                        <p:attrNameLst>
                                          <p:attrName>style.visibility</p:attrName>
                                        </p:attrNameLst>
                                      </p:cBhvr>
                                      <p:to>
                                        <p:strVal val="visible"/>
                                      </p:to>
                                    </p:set>
                                    <p:animEffect transition="in" filter="strips(downRight)">
                                      <p:cBhvr>
                                        <p:cTn id="37" dur="500"/>
                                        <p:tgtEl>
                                          <p:spTgt spid="149515"/>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49535"/>
                                        </p:tgtEl>
                                        <p:attrNameLst>
                                          <p:attrName>style.visibility</p:attrName>
                                        </p:attrNameLst>
                                      </p:cBhvr>
                                      <p:to>
                                        <p:strVal val="visible"/>
                                      </p:to>
                                    </p:set>
                                    <p:animEffect transition="in" filter="box(in)">
                                      <p:cBhvr>
                                        <p:cTn id="42" dur="500"/>
                                        <p:tgtEl>
                                          <p:spTgt spid="149535"/>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149516"/>
                                        </p:tgtEl>
                                        <p:attrNameLst>
                                          <p:attrName>style.visibility</p:attrName>
                                        </p:attrNameLst>
                                      </p:cBhvr>
                                      <p:to>
                                        <p:strVal val="visible"/>
                                      </p:to>
                                    </p:set>
                                    <p:animEffect transition="in" filter="strips(downRight)">
                                      <p:cBhvr>
                                        <p:cTn id="47" dur="500"/>
                                        <p:tgtEl>
                                          <p:spTgt spid="149516"/>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149514"/>
                                        </p:tgtEl>
                                        <p:attrNameLst>
                                          <p:attrName>style.visibility</p:attrName>
                                        </p:attrNameLst>
                                      </p:cBhvr>
                                      <p:to>
                                        <p:strVal val="visible"/>
                                      </p:to>
                                    </p:set>
                                    <p:animEffect transition="in" filter="strips(downRight)">
                                      <p:cBhvr>
                                        <p:cTn id="52" dur="500"/>
                                        <p:tgtEl>
                                          <p:spTgt spid="149514"/>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149519"/>
                                        </p:tgtEl>
                                        <p:attrNameLst>
                                          <p:attrName>style.visibility</p:attrName>
                                        </p:attrNameLst>
                                      </p:cBhvr>
                                      <p:to>
                                        <p:strVal val="visible"/>
                                      </p:to>
                                    </p:set>
                                    <p:animEffect transition="in" filter="strips(downRight)">
                                      <p:cBhvr>
                                        <p:cTn id="57" dur="500"/>
                                        <p:tgtEl>
                                          <p:spTgt spid="149519"/>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149536"/>
                                        </p:tgtEl>
                                        <p:attrNameLst>
                                          <p:attrName>style.visibility</p:attrName>
                                        </p:attrNameLst>
                                      </p:cBhvr>
                                      <p:to>
                                        <p:strVal val="visible"/>
                                      </p:to>
                                    </p:set>
                                    <p:animEffect transition="in" filter="box(in)">
                                      <p:cBhvr>
                                        <p:cTn id="62" dur="500"/>
                                        <p:tgtEl>
                                          <p:spTgt spid="149536"/>
                                        </p:tgtEl>
                                      </p:cBhvr>
                                    </p:animEffect>
                                  </p:childTnLst>
                                </p:cTn>
                              </p:par>
                            </p:childTnLst>
                          </p:cTn>
                        </p:par>
                      </p:childTnLst>
                    </p:cTn>
                  </p:par>
                  <p:par>
                    <p:cTn id="63" fill="hold">
                      <p:stCondLst>
                        <p:cond delay="indefinite"/>
                      </p:stCondLst>
                      <p:childTnLst>
                        <p:par>
                          <p:cTn id="64" fill="hold">
                            <p:stCondLst>
                              <p:cond delay="0"/>
                            </p:stCondLst>
                            <p:childTnLst>
                              <p:par>
                                <p:cTn id="65" presetID="18" presetClass="entr" presetSubtype="6" fill="hold" nodeType="clickEffect">
                                  <p:stCondLst>
                                    <p:cond delay="0"/>
                                  </p:stCondLst>
                                  <p:childTnLst>
                                    <p:set>
                                      <p:cBhvr>
                                        <p:cTn id="66" dur="1" fill="hold">
                                          <p:stCondLst>
                                            <p:cond delay="0"/>
                                          </p:stCondLst>
                                        </p:cTn>
                                        <p:tgtEl>
                                          <p:spTgt spid="149520"/>
                                        </p:tgtEl>
                                        <p:attrNameLst>
                                          <p:attrName>style.visibility</p:attrName>
                                        </p:attrNameLst>
                                      </p:cBhvr>
                                      <p:to>
                                        <p:strVal val="visible"/>
                                      </p:to>
                                    </p:set>
                                    <p:animEffect transition="in" filter="strips(downRight)">
                                      <p:cBhvr>
                                        <p:cTn id="67" dur="500"/>
                                        <p:tgtEl>
                                          <p:spTgt spid="149520"/>
                                        </p:tgtEl>
                                      </p:cBhvr>
                                    </p:animEffect>
                                  </p:childTnLst>
                                </p:cTn>
                              </p:par>
                            </p:childTnLst>
                          </p:cTn>
                        </p:par>
                      </p:childTnLst>
                    </p:cTn>
                  </p:par>
                  <p:par>
                    <p:cTn id="68" fill="hold">
                      <p:stCondLst>
                        <p:cond delay="indefinite"/>
                      </p:stCondLst>
                      <p:childTnLst>
                        <p:par>
                          <p:cTn id="69" fill="hold">
                            <p:stCondLst>
                              <p:cond delay="0"/>
                            </p:stCondLst>
                            <p:childTnLst>
                              <p:par>
                                <p:cTn id="70" presetID="18" presetClass="entr" presetSubtype="6" fill="hold" nodeType="clickEffect">
                                  <p:stCondLst>
                                    <p:cond delay="0"/>
                                  </p:stCondLst>
                                  <p:childTnLst>
                                    <p:set>
                                      <p:cBhvr>
                                        <p:cTn id="71" dur="1" fill="hold">
                                          <p:stCondLst>
                                            <p:cond delay="0"/>
                                          </p:stCondLst>
                                        </p:cTn>
                                        <p:tgtEl>
                                          <p:spTgt spid="149524"/>
                                        </p:tgtEl>
                                        <p:attrNameLst>
                                          <p:attrName>style.visibility</p:attrName>
                                        </p:attrNameLst>
                                      </p:cBhvr>
                                      <p:to>
                                        <p:strVal val="visible"/>
                                      </p:to>
                                    </p:set>
                                    <p:animEffect transition="in" filter="strips(downRight)">
                                      <p:cBhvr>
                                        <p:cTn id="72" dur="500"/>
                                        <p:tgtEl>
                                          <p:spTgt spid="149524"/>
                                        </p:tgtEl>
                                      </p:cBhvr>
                                    </p:animEffect>
                                  </p:childTnLst>
                                </p:cTn>
                              </p:par>
                            </p:childTnLst>
                          </p:cTn>
                        </p:par>
                      </p:childTnLst>
                    </p:cTn>
                  </p:par>
                  <p:par>
                    <p:cTn id="73" fill="hold">
                      <p:stCondLst>
                        <p:cond delay="indefinite"/>
                      </p:stCondLst>
                      <p:childTnLst>
                        <p:par>
                          <p:cTn id="74" fill="hold">
                            <p:stCondLst>
                              <p:cond delay="0"/>
                            </p:stCondLst>
                            <p:childTnLst>
                              <p:par>
                                <p:cTn id="75" presetID="18" presetClass="entr" presetSubtype="6" fill="hold" nodeType="clickEffect">
                                  <p:stCondLst>
                                    <p:cond delay="0"/>
                                  </p:stCondLst>
                                  <p:childTnLst>
                                    <p:set>
                                      <p:cBhvr>
                                        <p:cTn id="76" dur="1" fill="hold">
                                          <p:stCondLst>
                                            <p:cond delay="0"/>
                                          </p:stCondLst>
                                        </p:cTn>
                                        <p:tgtEl>
                                          <p:spTgt spid="149523"/>
                                        </p:tgtEl>
                                        <p:attrNameLst>
                                          <p:attrName>style.visibility</p:attrName>
                                        </p:attrNameLst>
                                      </p:cBhvr>
                                      <p:to>
                                        <p:strVal val="visible"/>
                                      </p:to>
                                    </p:set>
                                    <p:animEffect transition="in" filter="strips(downRight)">
                                      <p:cBhvr>
                                        <p:cTn id="77" dur="500"/>
                                        <p:tgtEl>
                                          <p:spTgt spid="149523"/>
                                        </p:tgtEl>
                                      </p:cBhvr>
                                    </p:animEffect>
                                  </p:childTnLst>
                                </p:cTn>
                              </p:par>
                            </p:childTnLst>
                          </p:cTn>
                        </p:par>
                      </p:childTnLst>
                    </p:cTn>
                  </p:par>
                  <p:par>
                    <p:cTn id="78" fill="hold">
                      <p:stCondLst>
                        <p:cond delay="indefinite"/>
                      </p:stCondLst>
                      <p:childTnLst>
                        <p:par>
                          <p:cTn id="79" fill="hold">
                            <p:stCondLst>
                              <p:cond delay="0"/>
                            </p:stCondLst>
                            <p:childTnLst>
                              <p:par>
                                <p:cTn id="80" presetID="18" presetClass="entr" presetSubtype="6" fill="hold" nodeType="clickEffect">
                                  <p:stCondLst>
                                    <p:cond delay="0"/>
                                  </p:stCondLst>
                                  <p:childTnLst>
                                    <p:set>
                                      <p:cBhvr>
                                        <p:cTn id="81" dur="1" fill="hold">
                                          <p:stCondLst>
                                            <p:cond delay="0"/>
                                          </p:stCondLst>
                                        </p:cTn>
                                        <p:tgtEl>
                                          <p:spTgt spid="149527"/>
                                        </p:tgtEl>
                                        <p:attrNameLst>
                                          <p:attrName>style.visibility</p:attrName>
                                        </p:attrNameLst>
                                      </p:cBhvr>
                                      <p:to>
                                        <p:strVal val="visible"/>
                                      </p:to>
                                    </p:set>
                                    <p:animEffect transition="in" filter="strips(downRight)">
                                      <p:cBhvr>
                                        <p:cTn id="82" dur="500"/>
                                        <p:tgtEl>
                                          <p:spTgt spid="149527"/>
                                        </p:tgtEl>
                                      </p:cBhvr>
                                    </p:animEffect>
                                  </p:childTnLst>
                                </p:cTn>
                              </p:par>
                            </p:childTnLst>
                          </p:cTn>
                        </p:par>
                      </p:childTnLst>
                    </p:cTn>
                  </p:par>
                  <p:par>
                    <p:cTn id="83" fill="hold">
                      <p:stCondLst>
                        <p:cond delay="indefinite"/>
                      </p:stCondLst>
                      <p:childTnLst>
                        <p:par>
                          <p:cTn id="84" fill="hold">
                            <p:stCondLst>
                              <p:cond delay="0"/>
                            </p:stCondLst>
                            <p:childTnLst>
                              <p:par>
                                <p:cTn id="85" presetID="18" presetClass="entr" presetSubtype="6" fill="hold" nodeType="clickEffect">
                                  <p:stCondLst>
                                    <p:cond delay="0"/>
                                  </p:stCondLst>
                                  <p:childTnLst>
                                    <p:set>
                                      <p:cBhvr>
                                        <p:cTn id="86" dur="1" fill="hold">
                                          <p:stCondLst>
                                            <p:cond delay="0"/>
                                          </p:stCondLst>
                                        </p:cTn>
                                        <p:tgtEl>
                                          <p:spTgt spid="149528"/>
                                        </p:tgtEl>
                                        <p:attrNameLst>
                                          <p:attrName>style.visibility</p:attrName>
                                        </p:attrNameLst>
                                      </p:cBhvr>
                                      <p:to>
                                        <p:strVal val="visible"/>
                                      </p:to>
                                    </p:set>
                                    <p:animEffect transition="in" filter="strips(downRight)">
                                      <p:cBhvr>
                                        <p:cTn id="87" dur="500"/>
                                        <p:tgtEl>
                                          <p:spTgt spid="149528"/>
                                        </p:tgtEl>
                                      </p:cBhvr>
                                    </p:animEffect>
                                  </p:childTnLst>
                                </p:cTn>
                              </p:par>
                            </p:childTnLst>
                          </p:cTn>
                        </p:par>
                      </p:childTnLst>
                    </p:cTn>
                  </p:par>
                  <p:par>
                    <p:cTn id="88" fill="hold">
                      <p:stCondLst>
                        <p:cond delay="indefinite"/>
                      </p:stCondLst>
                      <p:childTnLst>
                        <p:par>
                          <p:cTn id="89" fill="hold">
                            <p:stCondLst>
                              <p:cond delay="0"/>
                            </p:stCondLst>
                            <p:childTnLst>
                              <p:par>
                                <p:cTn id="90" presetID="18" presetClass="entr" presetSubtype="6" fill="hold" grpId="0" nodeType="clickEffect">
                                  <p:stCondLst>
                                    <p:cond delay="0"/>
                                  </p:stCondLst>
                                  <p:childTnLst>
                                    <p:set>
                                      <p:cBhvr>
                                        <p:cTn id="91" dur="1" fill="hold">
                                          <p:stCondLst>
                                            <p:cond delay="0"/>
                                          </p:stCondLst>
                                        </p:cTn>
                                        <p:tgtEl>
                                          <p:spTgt spid="149537"/>
                                        </p:tgtEl>
                                        <p:attrNameLst>
                                          <p:attrName>style.visibility</p:attrName>
                                        </p:attrNameLst>
                                      </p:cBhvr>
                                      <p:to>
                                        <p:strVal val="visible"/>
                                      </p:to>
                                    </p:set>
                                    <p:animEffect transition="in" filter="strips(downRight)">
                                      <p:cBhvr>
                                        <p:cTn id="92" dur="500"/>
                                        <p:tgtEl>
                                          <p:spTgt spid="149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0" grpId="0" autoUpdateAnimBg="0"/>
      <p:bldP spid="149515" grpId="0" autoUpdateAnimBg="0"/>
      <p:bldP spid="149519" grpId="0" autoUpdateAnimBg="0"/>
      <p:bldP spid="149537"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2"/>
          <p:cNvSpPr txBox="1">
            <a:spLocks noChangeArrowheads="1"/>
          </p:cNvSpPr>
          <p:nvPr/>
        </p:nvSpPr>
        <p:spPr bwMode="auto">
          <a:xfrm>
            <a:off x="304800" y="152400"/>
            <a:ext cx="3886200" cy="493713"/>
          </a:xfrm>
          <a:prstGeom prst="rect">
            <a:avLst/>
          </a:prstGeom>
          <a:noFill/>
          <a:ln w="9525">
            <a:noFill/>
            <a:miter lim="800000"/>
            <a:headEnd/>
            <a:tailEnd/>
          </a:ln>
          <a:effectLst/>
        </p:spPr>
        <p:txBody>
          <a:bodyPr anchor="ctr">
            <a:spAutoFit/>
          </a:bodyPr>
          <a:lstStyle/>
          <a:p>
            <a:pPr algn="l">
              <a:lnSpc>
                <a:spcPct val="110000"/>
              </a:lnSpc>
            </a:pPr>
            <a:r>
              <a:rPr lang="en-US" altLang="zh-CN" b="1">
                <a:latin typeface="楷体_GB2312" pitchFamily="49" charset="-122"/>
              </a:rPr>
              <a:t>2</a:t>
            </a:r>
            <a:r>
              <a:rPr lang="zh-CN" altLang="en-US" b="1">
                <a:latin typeface="楷体_GB2312" pitchFamily="49" charset="-122"/>
              </a:rPr>
              <a:t>．模型分析法应用举例</a:t>
            </a:r>
          </a:p>
        </p:txBody>
      </p:sp>
      <p:sp>
        <p:nvSpPr>
          <p:cNvPr id="150531" name="Text Box 3"/>
          <p:cNvSpPr txBox="1">
            <a:spLocks noChangeArrowheads="1"/>
          </p:cNvSpPr>
          <p:nvPr/>
        </p:nvSpPr>
        <p:spPr bwMode="auto">
          <a:xfrm>
            <a:off x="304800" y="649288"/>
            <a:ext cx="4648200" cy="493712"/>
          </a:xfrm>
          <a:prstGeom prst="rect">
            <a:avLst/>
          </a:prstGeom>
          <a:noFill/>
          <a:ln w="9525">
            <a:noFill/>
            <a:miter lim="800000"/>
            <a:headEnd/>
            <a:tailEnd/>
          </a:ln>
          <a:effectLst/>
        </p:spPr>
        <p:txBody>
          <a:bodyPr anchor="ctr">
            <a:spAutoFit/>
          </a:bodyPr>
          <a:lstStyle/>
          <a:p>
            <a:pPr algn="l">
              <a:lnSpc>
                <a:spcPct val="110000"/>
              </a:lnSpc>
            </a:pPr>
            <a:r>
              <a:rPr lang="zh-CN" altLang="en-US" b="1">
                <a:solidFill>
                  <a:srgbClr val="FF0000"/>
                </a:solidFill>
                <a:latin typeface="楷体_GB2312" pitchFamily="49" charset="-122"/>
              </a:rPr>
              <a:t>（</a:t>
            </a:r>
            <a:r>
              <a:rPr lang="en-US" altLang="zh-CN" b="1">
                <a:solidFill>
                  <a:srgbClr val="FF0000"/>
                </a:solidFill>
                <a:latin typeface="楷体_GB2312" pitchFamily="49" charset="-122"/>
              </a:rPr>
              <a:t>3</a:t>
            </a:r>
            <a:r>
              <a:rPr lang="zh-CN" altLang="en-US" b="1">
                <a:solidFill>
                  <a:srgbClr val="FF0000"/>
                </a:solidFill>
                <a:latin typeface="楷体_GB2312" pitchFamily="49" charset="-122"/>
              </a:rPr>
              <a:t>）限幅电路</a:t>
            </a:r>
          </a:p>
        </p:txBody>
      </p:sp>
      <p:sp>
        <p:nvSpPr>
          <p:cNvPr id="150532" name="Text Box 4"/>
          <p:cNvSpPr txBox="1">
            <a:spLocks noChangeArrowheads="1"/>
          </p:cNvSpPr>
          <p:nvPr/>
        </p:nvSpPr>
        <p:spPr bwMode="auto">
          <a:xfrm>
            <a:off x="381000" y="1052513"/>
            <a:ext cx="8610600" cy="822325"/>
          </a:xfrm>
          <a:prstGeom prst="rect">
            <a:avLst/>
          </a:prstGeom>
          <a:noFill/>
          <a:ln w="9525">
            <a:noFill/>
            <a:miter lim="800000"/>
            <a:headEnd/>
            <a:tailEnd/>
          </a:ln>
          <a:effectLst/>
        </p:spPr>
        <p:txBody>
          <a:bodyPr anchor="ctr">
            <a:spAutoFit/>
          </a:bodyPr>
          <a:lstStyle/>
          <a:p>
            <a:pPr algn="l">
              <a:lnSpc>
                <a:spcPct val="120000"/>
              </a:lnSpc>
            </a:pPr>
            <a:r>
              <a:rPr lang="en-US" altLang="zh-CN" sz="2000" b="1"/>
              <a:t>       </a:t>
            </a:r>
            <a:r>
              <a:rPr lang="zh-CN" altLang="en-US" sz="2000" b="1"/>
              <a:t>电路如图，</a:t>
            </a:r>
            <a:r>
              <a:rPr lang="en-US" altLang="zh-CN" sz="2000" b="1" i="1"/>
              <a:t>R</a:t>
            </a:r>
            <a:r>
              <a:rPr lang="en-US" altLang="zh-CN" sz="2000" b="1"/>
              <a:t> = 1kΩ</a:t>
            </a:r>
            <a:r>
              <a:rPr lang="zh-CN" altLang="en-US" sz="2000" b="1"/>
              <a:t>，</a:t>
            </a:r>
            <a:r>
              <a:rPr lang="en-US" altLang="zh-CN" sz="2000" b="1" i="1"/>
              <a:t>V</a:t>
            </a:r>
            <a:r>
              <a:rPr lang="en-US" altLang="zh-CN" sz="2000" b="1" baseline="-30000"/>
              <a:t>REF</a:t>
            </a:r>
            <a:r>
              <a:rPr lang="en-US" altLang="zh-CN" sz="2000" b="1"/>
              <a:t> = 3V</a:t>
            </a:r>
            <a:r>
              <a:rPr lang="zh-CN" altLang="en-US" sz="2000" b="1"/>
              <a:t>，二极管为硅二极管。分别用理想模型和恒压降模型求解，当</a:t>
            </a:r>
            <a:r>
              <a:rPr lang="en-US" altLang="zh-CN" sz="2000" b="1" i="1">
                <a:latin typeface="Book Antiqua" pitchFamily="18" charset="0"/>
              </a:rPr>
              <a:t>v</a:t>
            </a:r>
            <a:r>
              <a:rPr lang="en-US" altLang="zh-CN" sz="2000" b="1" baseline="-30000"/>
              <a:t>I</a:t>
            </a:r>
            <a:r>
              <a:rPr lang="en-US" altLang="zh-CN" sz="2000" b="1"/>
              <a:t> = 6sin</a:t>
            </a:r>
            <a:r>
              <a:rPr lang="en-US" altLang="zh-CN" sz="2000" b="1" i="1">
                <a:sym typeface="Symbol" pitchFamily="18" charset="2"/>
              </a:rPr>
              <a:t></a:t>
            </a:r>
            <a:r>
              <a:rPr lang="en-US" altLang="zh-CN" sz="2000" b="1" i="1"/>
              <a:t>t </a:t>
            </a:r>
            <a:r>
              <a:rPr lang="en-US" altLang="zh-CN" sz="2000" b="1"/>
              <a:t>V</a:t>
            </a:r>
            <a:r>
              <a:rPr lang="zh-CN" altLang="en-US" sz="2000" b="1"/>
              <a:t>时，绘出相应的输出电压</a:t>
            </a:r>
            <a:r>
              <a:rPr lang="en-US" altLang="zh-CN" sz="2000" b="1" i="1">
                <a:latin typeface="Book Antiqua" pitchFamily="18" charset="0"/>
              </a:rPr>
              <a:t>v</a:t>
            </a:r>
            <a:r>
              <a:rPr lang="en-US" altLang="zh-CN" sz="2000" b="1" baseline="-30000"/>
              <a:t>O</a:t>
            </a:r>
            <a:r>
              <a:rPr lang="zh-CN" altLang="en-US" sz="2000" b="1"/>
              <a:t>的波形。 </a:t>
            </a:r>
          </a:p>
        </p:txBody>
      </p:sp>
      <p:pic>
        <p:nvPicPr>
          <p:cNvPr id="150533" name="Picture 5" descr="未标题-1 拷贝"/>
          <p:cNvPicPr>
            <a:picLocks noChangeAspect="1" noChangeArrowheads="1"/>
          </p:cNvPicPr>
          <p:nvPr/>
        </p:nvPicPr>
        <p:blipFill>
          <a:blip r:embed="rId2"/>
          <a:srcRect/>
          <a:stretch>
            <a:fillRect/>
          </a:stretch>
        </p:blipFill>
        <p:spPr bwMode="auto">
          <a:xfrm>
            <a:off x="755650" y="1844675"/>
            <a:ext cx="7735888" cy="4448175"/>
          </a:xfrm>
          <a:prstGeom prst="rect">
            <a:avLst/>
          </a:prstGeom>
          <a:noFill/>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0533"/>
                                        </p:tgtEl>
                                        <p:attrNameLst>
                                          <p:attrName>style.visibility</p:attrName>
                                        </p:attrNameLst>
                                      </p:cBhvr>
                                      <p:to>
                                        <p:strVal val="visible"/>
                                      </p:to>
                                    </p:set>
                                    <p:animEffect transition="in" filter="box(in)">
                                      <p:cBhvr>
                                        <p:cTn id="7" dur="500"/>
                                        <p:tgtEl>
                                          <p:spTgt spid="150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304800" y="152400"/>
            <a:ext cx="3886200" cy="493713"/>
          </a:xfrm>
          <a:prstGeom prst="rect">
            <a:avLst/>
          </a:prstGeom>
          <a:noFill/>
          <a:ln w="9525">
            <a:noFill/>
            <a:miter lim="800000"/>
            <a:headEnd/>
            <a:tailEnd/>
          </a:ln>
          <a:effectLst/>
        </p:spPr>
        <p:txBody>
          <a:bodyPr anchor="ctr">
            <a:spAutoFit/>
          </a:bodyPr>
          <a:lstStyle/>
          <a:p>
            <a:pPr algn="l">
              <a:lnSpc>
                <a:spcPct val="110000"/>
              </a:lnSpc>
            </a:pPr>
            <a:r>
              <a:rPr lang="en-US" altLang="zh-CN" b="1">
                <a:latin typeface="楷体_GB2312" pitchFamily="49" charset="-122"/>
              </a:rPr>
              <a:t>2</a:t>
            </a:r>
            <a:r>
              <a:rPr lang="zh-CN" altLang="en-US" b="1">
                <a:latin typeface="楷体_GB2312" pitchFamily="49" charset="-122"/>
              </a:rPr>
              <a:t>．模型分析法应用举例</a:t>
            </a:r>
          </a:p>
        </p:txBody>
      </p:sp>
      <p:sp>
        <p:nvSpPr>
          <p:cNvPr id="151555" name="Text Box 3"/>
          <p:cNvSpPr txBox="1">
            <a:spLocks noChangeArrowheads="1"/>
          </p:cNvSpPr>
          <p:nvPr/>
        </p:nvSpPr>
        <p:spPr bwMode="auto">
          <a:xfrm>
            <a:off x="304800" y="649288"/>
            <a:ext cx="4648200" cy="448969"/>
          </a:xfrm>
          <a:prstGeom prst="rect">
            <a:avLst/>
          </a:prstGeom>
          <a:noFill/>
          <a:ln w="9525">
            <a:noFill/>
            <a:miter lim="800000"/>
            <a:headEnd/>
            <a:tailEnd/>
          </a:ln>
          <a:effectLst/>
        </p:spPr>
        <p:txBody>
          <a:bodyPr anchor="ctr">
            <a:spAutoFit/>
          </a:bodyPr>
          <a:lstStyle/>
          <a:p>
            <a:pPr algn="l">
              <a:lnSpc>
                <a:spcPct val="110000"/>
              </a:lnSpc>
            </a:pPr>
            <a:r>
              <a:rPr lang="zh-CN" altLang="en-US" b="1" dirty="0">
                <a:latin typeface="楷体_GB2312" pitchFamily="49" charset="-122"/>
              </a:rPr>
              <a:t>（</a:t>
            </a:r>
            <a:r>
              <a:rPr lang="en-US" altLang="zh-CN" b="1" dirty="0">
                <a:latin typeface="楷体_GB2312" pitchFamily="49" charset="-122"/>
              </a:rPr>
              <a:t>4</a:t>
            </a:r>
            <a:r>
              <a:rPr lang="zh-CN" altLang="en-US" b="1" dirty="0">
                <a:latin typeface="楷体_GB2312" pitchFamily="49" charset="-122"/>
              </a:rPr>
              <a:t>）开关电路</a:t>
            </a:r>
          </a:p>
        </p:txBody>
      </p:sp>
      <p:sp>
        <p:nvSpPr>
          <p:cNvPr id="151556" name="Text Box 4"/>
          <p:cNvSpPr txBox="1">
            <a:spLocks noChangeArrowheads="1"/>
          </p:cNvSpPr>
          <p:nvPr/>
        </p:nvSpPr>
        <p:spPr bwMode="auto">
          <a:xfrm>
            <a:off x="685800" y="1211263"/>
            <a:ext cx="4648200" cy="530225"/>
          </a:xfrm>
          <a:prstGeom prst="rect">
            <a:avLst/>
          </a:prstGeom>
          <a:noFill/>
          <a:ln w="9525">
            <a:noFill/>
            <a:miter lim="800000"/>
            <a:headEnd/>
            <a:tailEnd/>
          </a:ln>
          <a:effectLst/>
        </p:spPr>
        <p:txBody>
          <a:bodyPr anchor="ctr">
            <a:spAutoFit/>
          </a:bodyPr>
          <a:lstStyle/>
          <a:p>
            <a:pPr algn="l">
              <a:lnSpc>
                <a:spcPct val="120000"/>
              </a:lnSpc>
            </a:pPr>
            <a:r>
              <a:rPr lang="zh-CN" altLang="en-US" b="1"/>
              <a:t>电路如图所示，求</a:t>
            </a:r>
            <a:r>
              <a:rPr lang="en-US" altLang="zh-CN" b="1"/>
              <a:t>AO</a:t>
            </a:r>
            <a:r>
              <a:rPr lang="zh-CN" altLang="en-US" b="1"/>
              <a:t>的电压值</a:t>
            </a:r>
          </a:p>
        </p:txBody>
      </p:sp>
      <p:sp>
        <p:nvSpPr>
          <p:cNvPr id="151557" name="Text Box 5"/>
          <p:cNvSpPr txBox="1">
            <a:spLocks noChangeArrowheads="1"/>
          </p:cNvSpPr>
          <p:nvPr/>
        </p:nvSpPr>
        <p:spPr bwMode="auto">
          <a:xfrm>
            <a:off x="381000" y="1831975"/>
            <a:ext cx="914400" cy="530225"/>
          </a:xfrm>
          <a:prstGeom prst="rect">
            <a:avLst/>
          </a:prstGeom>
          <a:noFill/>
          <a:ln w="9525">
            <a:noFill/>
            <a:miter lim="800000"/>
            <a:headEnd/>
            <a:tailEnd/>
          </a:ln>
          <a:effectLst/>
        </p:spPr>
        <p:txBody>
          <a:bodyPr anchor="ctr">
            <a:spAutoFit/>
          </a:bodyPr>
          <a:lstStyle/>
          <a:p>
            <a:pPr algn="l">
              <a:lnSpc>
                <a:spcPct val="120000"/>
              </a:lnSpc>
            </a:pPr>
            <a:r>
              <a:rPr lang="zh-CN" altLang="en-US" b="1"/>
              <a:t>解：</a:t>
            </a:r>
          </a:p>
        </p:txBody>
      </p:sp>
      <p:sp>
        <p:nvSpPr>
          <p:cNvPr id="151558" name="Text Box 6"/>
          <p:cNvSpPr txBox="1">
            <a:spLocks noChangeArrowheads="1"/>
          </p:cNvSpPr>
          <p:nvPr/>
        </p:nvSpPr>
        <p:spPr bwMode="auto">
          <a:xfrm>
            <a:off x="457200" y="1784350"/>
            <a:ext cx="4800600" cy="1114425"/>
          </a:xfrm>
          <a:prstGeom prst="rect">
            <a:avLst/>
          </a:prstGeom>
          <a:noFill/>
          <a:ln w="9525">
            <a:noFill/>
            <a:miter lim="800000"/>
            <a:headEnd/>
            <a:tailEnd/>
          </a:ln>
          <a:effectLst/>
        </p:spPr>
        <p:txBody>
          <a:bodyPr anchor="ctr">
            <a:spAutoFit/>
          </a:bodyPr>
          <a:lstStyle/>
          <a:p>
            <a:pPr algn="l">
              <a:lnSpc>
                <a:spcPct val="140000"/>
              </a:lnSpc>
            </a:pPr>
            <a:r>
              <a:rPr lang="en-US" altLang="zh-CN" b="1"/>
              <a:t>        </a:t>
            </a:r>
            <a:r>
              <a:rPr lang="zh-CN" altLang="en-US" b="1"/>
              <a:t>先断开</a:t>
            </a:r>
            <a:r>
              <a:rPr lang="en-US" altLang="zh-CN" b="1"/>
              <a:t>D</a:t>
            </a:r>
            <a:r>
              <a:rPr lang="zh-CN" altLang="en-US" b="1"/>
              <a:t>，以</a:t>
            </a:r>
            <a:r>
              <a:rPr lang="en-US" altLang="zh-CN" b="1"/>
              <a:t>O</a:t>
            </a:r>
            <a:r>
              <a:rPr lang="zh-CN" altLang="en-US" b="1"/>
              <a:t>为基准电位， </a:t>
            </a:r>
          </a:p>
          <a:p>
            <a:pPr algn="l">
              <a:lnSpc>
                <a:spcPct val="140000"/>
              </a:lnSpc>
            </a:pPr>
            <a:r>
              <a:rPr lang="zh-CN" altLang="en-US" b="1"/>
              <a:t>     即</a:t>
            </a:r>
            <a:r>
              <a:rPr lang="en-US" altLang="zh-CN" b="1"/>
              <a:t>O</a:t>
            </a:r>
            <a:r>
              <a:rPr lang="zh-CN" altLang="en-US" b="1"/>
              <a:t>点为</a:t>
            </a:r>
            <a:r>
              <a:rPr lang="en-US" altLang="zh-CN" b="1"/>
              <a:t>0V</a:t>
            </a:r>
            <a:r>
              <a:rPr lang="zh-CN" altLang="en-US" b="1"/>
              <a:t>。</a:t>
            </a:r>
          </a:p>
        </p:txBody>
      </p:sp>
      <p:sp>
        <p:nvSpPr>
          <p:cNvPr id="151559" name="Text Box 7"/>
          <p:cNvSpPr txBox="1">
            <a:spLocks noChangeArrowheads="1"/>
          </p:cNvSpPr>
          <p:nvPr/>
        </p:nvSpPr>
        <p:spPr bwMode="auto">
          <a:xfrm>
            <a:off x="228600" y="2819400"/>
            <a:ext cx="5105400" cy="1114425"/>
          </a:xfrm>
          <a:prstGeom prst="rect">
            <a:avLst/>
          </a:prstGeom>
          <a:noFill/>
          <a:ln w="9525">
            <a:noFill/>
            <a:miter lim="800000"/>
            <a:headEnd/>
            <a:tailEnd/>
          </a:ln>
          <a:effectLst/>
        </p:spPr>
        <p:txBody>
          <a:bodyPr anchor="ctr">
            <a:spAutoFit/>
          </a:bodyPr>
          <a:lstStyle/>
          <a:p>
            <a:pPr algn="l">
              <a:lnSpc>
                <a:spcPct val="140000"/>
              </a:lnSpc>
            </a:pPr>
            <a:r>
              <a:rPr lang="en-US" altLang="zh-CN" b="1"/>
              <a:t>        </a:t>
            </a:r>
            <a:r>
              <a:rPr lang="zh-CN" altLang="en-US" b="1"/>
              <a:t>则接</a:t>
            </a:r>
            <a:r>
              <a:rPr lang="en-US" altLang="zh-CN" b="1"/>
              <a:t>D</a:t>
            </a:r>
            <a:r>
              <a:rPr lang="zh-CN" altLang="en-US" b="1"/>
              <a:t>阳极的电位为</a:t>
            </a:r>
            <a:r>
              <a:rPr lang="en-US" altLang="zh-CN" b="1">
                <a:latin typeface="宋体" pitchFamily="2" charset="-122"/>
                <a:ea typeface="宋体" pitchFamily="2" charset="-122"/>
              </a:rPr>
              <a:t>-</a:t>
            </a:r>
            <a:r>
              <a:rPr lang="en-US" altLang="zh-CN" b="1"/>
              <a:t>6V</a:t>
            </a:r>
            <a:r>
              <a:rPr lang="zh-CN" altLang="en-US" b="1"/>
              <a:t>，接阴极的电位为</a:t>
            </a:r>
            <a:r>
              <a:rPr lang="en-US" altLang="zh-CN" b="1">
                <a:latin typeface="宋体" pitchFamily="2" charset="-122"/>
                <a:ea typeface="宋体" pitchFamily="2" charset="-122"/>
              </a:rPr>
              <a:t>-</a:t>
            </a:r>
            <a:r>
              <a:rPr lang="en-US" altLang="zh-CN" b="1"/>
              <a:t>12V</a:t>
            </a:r>
            <a:r>
              <a:rPr lang="zh-CN" altLang="en-US" b="1"/>
              <a:t>。</a:t>
            </a:r>
          </a:p>
        </p:txBody>
      </p:sp>
      <p:sp>
        <p:nvSpPr>
          <p:cNvPr id="151560" name="Text Box 8"/>
          <p:cNvSpPr txBox="1">
            <a:spLocks noChangeArrowheads="1"/>
          </p:cNvSpPr>
          <p:nvPr/>
        </p:nvSpPr>
        <p:spPr bwMode="auto">
          <a:xfrm>
            <a:off x="838200" y="3975100"/>
            <a:ext cx="7046913" cy="530225"/>
          </a:xfrm>
          <a:prstGeom prst="rect">
            <a:avLst/>
          </a:prstGeom>
          <a:noFill/>
          <a:ln w="9525">
            <a:noFill/>
            <a:miter lim="800000"/>
            <a:headEnd/>
            <a:tailEnd/>
          </a:ln>
          <a:effectLst/>
        </p:spPr>
        <p:txBody>
          <a:bodyPr anchor="ctr">
            <a:spAutoFit/>
          </a:bodyPr>
          <a:lstStyle/>
          <a:p>
            <a:pPr algn="l">
              <a:lnSpc>
                <a:spcPct val="120000"/>
              </a:lnSpc>
            </a:pPr>
            <a:r>
              <a:rPr lang="zh-CN" altLang="en-US" b="1"/>
              <a:t>阳极电位高于阴极电位，</a:t>
            </a:r>
            <a:r>
              <a:rPr lang="en-US" altLang="zh-CN" b="1"/>
              <a:t>D</a:t>
            </a:r>
            <a:r>
              <a:rPr lang="zh-CN" altLang="en-US" b="1"/>
              <a:t>接入时正向导通。</a:t>
            </a:r>
          </a:p>
        </p:txBody>
      </p:sp>
      <p:sp>
        <p:nvSpPr>
          <p:cNvPr id="151561" name="Text Box 9"/>
          <p:cNvSpPr txBox="1">
            <a:spLocks noChangeArrowheads="1"/>
          </p:cNvSpPr>
          <p:nvPr/>
        </p:nvSpPr>
        <p:spPr bwMode="auto">
          <a:xfrm>
            <a:off x="762000" y="4505325"/>
            <a:ext cx="8382000" cy="530225"/>
          </a:xfrm>
          <a:prstGeom prst="rect">
            <a:avLst/>
          </a:prstGeom>
          <a:noFill/>
          <a:ln w="9525">
            <a:noFill/>
            <a:miter lim="800000"/>
            <a:headEnd/>
            <a:tailEnd/>
          </a:ln>
          <a:effectLst/>
        </p:spPr>
        <p:txBody>
          <a:bodyPr anchor="ctr">
            <a:spAutoFit/>
          </a:bodyPr>
          <a:lstStyle/>
          <a:p>
            <a:pPr algn="l">
              <a:lnSpc>
                <a:spcPct val="120000"/>
              </a:lnSpc>
            </a:pPr>
            <a:r>
              <a:rPr lang="zh-CN" altLang="en-US" b="1"/>
              <a:t>导通后，</a:t>
            </a:r>
            <a:r>
              <a:rPr lang="en-US" altLang="zh-CN" b="1"/>
              <a:t>D</a:t>
            </a:r>
            <a:r>
              <a:rPr lang="zh-CN" altLang="en-US" b="1"/>
              <a:t>的压降等于零，即</a:t>
            </a:r>
            <a:r>
              <a:rPr lang="en-US" altLang="zh-CN" b="1"/>
              <a:t>A</a:t>
            </a:r>
            <a:r>
              <a:rPr lang="zh-CN" altLang="en-US" b="1"/>
              <a:t>点的电位就是</a:t>
            </a:r>
            <a:r>
              <a:rPr lang="en-US" altLang="zh-CN" b="1"/>
              <a:t>D</a:t>
            </a:r>
            <a:r>
              <a:rPr lang="zh-CN" altLang="en-US" b="1"/>
              <a:t>阳极的电位。</a:t>
            </a:r>
          </a:p>
        </p:txBody>
      </p:sp>
      <p:sp>
        <p:nvSpPr>
          <p:cNvPr id="151562" name="Text Box 10"/>
          <p:cNvSpPr txBox="1">
            <a:spLocks noChangeArrowheads="1"/>
          </p:cNvSpPr>
          <p:nvPr/>
        </p:nvSpPr>
        <p:spPr bwMode="auto">
          <a:xfrm>
            <a:off x="304800" y="5032375"/>
            <a:ext cx="4114800" cy="530225"/>
          </a:xfrm>
          <a:prstGeom prst="rect">
            <a:avLst/>
          </a:prstGeom>
          <a:noFill/>
          <a:ln w="9525">
            <a:noFill/>
            <a:miter lim="800000"/>
            <a:headEnd/>
            <a:tailEnd/>
          </a:ln>
          <a:effectLst/>
        </p:spPr>
        <p:txBody>
          <a:bodyPr anchor="ctr">
            <a:spAutoFit/>
          </a:bodyPr>
          <a:lstStyle/>
          <a:p>
            <a:pPr algn="l">
              <a:lnSpc>
                <a:spcPct val="120000"/>
              </a:lnSpc>
            </a:pPr>
            <a:r>
              <a:rPr lang="zh-CN" altLang="en-US" b="1"/>
              <a:t>所以，</a:t>
            </a:r>
            <a:r>
              <a:rPr lang="en-US" altLang="zh-CN" b="1"/>
              <a:t>AO</a:t>
            </a:r>
            <a:r>
              <a:rPr lang="zh-CN" altLang="en-US" b="1"/>
              <a:t>的电压值为</a:t>
            </a:r>
            <a:r>
              <a:rPr lang="en-US" altLang="zh-CN" b="1">
                <a:latin typeface="宋体" pitchFamily="2" charset="-122"/>
                <a:ea typeface="宋体" pitchFamily="2" charset="-122"/>
              </a:rPr>
              <a:t>-</a:t>
            </a:r>
            <a:r>
              <a:rPr lang="en-US" altLang="zh-CN" b="1"/>
              <a:t>6V</a:t>
            </a:r>
            <a:r>
              <a:rPr lang="zh-CN" altLang="en-US" b="1"/>
              <a:t>。</a:t>
            </a:r>
          </a:p>
        </p:txBody>
      </p:sp>
      <p:pic>
        <p:nvPicPr>
          <p:cNvPr id="151563" name="Picture 11" descr="未标题-2 拷贝"/>
          <p:cNvPicPr>
            <a:picLocks noChangeAspect="1" noChangeArrowheads="1"/>
          </p:cNvPicPr>
          <p:nvPr/>
        </p:nvPicPr>
        <p:blipFill>
          <a:blip r:embed="rId2"/>
          <a:srcRect/>
          <a:stretch>
            <a:fillRect/>
          </a:stretch>
        </p:blipFill>
        <p:spPr bwMode="auto">
          <a:xfrm>
            <a:off x="5435600" y="1125538"/>
            <a:ext cx="3313113" cy="2444750"/>
          </a:xfrm>
          <a:prstGeom prst="rect">
            <a:avLst/>
          </a:prstGeom>
          <a:noFill/>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1556"/>
                                        </p:tgtEl>
                                        <p:attrNameLst>
                                          <p:attrName>style.visibility</p:attrName>
                                        </p:attrNameLst>
                                      </p:cBhvr>
                                      <p:to>
                                        <p:strVal val="visible"/>
                                      </p:to>
                                    </p:set>
                                    <p:animEffect transition="in" filter="strips(downRight)">
                                      <p:cBhvr>
                                        <p:cTn id="7" dur="500"/>
                                        <p:tgtEl>
                                          <p:spTgt spid="15155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1557"/>
                                        </p:tgtEl>
                                        <p:attrNameLst>
                                          <p:attrName>style.visibility</p:attrName>
                                        </p:attrNameLst>
                                      </p:cBhvr>
                                      <p:to>
                                        <p:strVal val="visible"/>
                                      </p:to>
                                    </p:set>
                                    <p:animEffect transition="in" filter="strips(downRight)">
                                      <p:cBhvr>
                                        <p:cTn id="12" dur="500"/>
                                        <p:tgtEl>
                                          <p:spTgt spid="15155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1558"/>
                                        </p:tgtEl>
                                        <p:attrNameLst>
                                          <p:attrName>style.visibility</p:attrName>
                                        </p:attrNameLst>
                                      </p:cBhvr>
                                      <p:to>
                                        <p:strVal val="visible"/>
                                      </p:to>
                                    </p:set>
                                    <p:animEffect transition="in" filter="strips(downRight)">
                                      <p:cBhvr>
                                        <p:cTn id="17" dur="500"/>
                                        <p:tgtEl>
                                          <p:spTgt spid="15155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51559"/>
                                        </p:tgtEl>
                                        <p:attrNameLst>
                                          <p:attrName>style.visibility</p:attrName>
                                        </p:attrNameLst>
                                      </p:cBhvr>
                                      <p:to>
                                        <p:strVal val="visible"/>
                                      </p:to>
                                    </p:set>
                                    <p:animEffect transition="in" filter="strips(downRight)">
                                      <p:cBhvr>
                                        <p:cTn id="22" dur="500"/>
                                        <p:tgtEl>
                                          <p:spTgt spid="151559"/>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51560"/>
                                        </p:tgtEl>
                                        <p:attrNameLst>
                                          <p:attrName>style.visibility</p:attrName>
                                        </p:attrNameLst>
                                      </p:cBhvr>
                                      <p:to>
                                        <p:strVal val="visible"/>
                                      </p:to>
                                    </p:set>
                                    <p:animEffect transition="in" filter="strips(downRight)">
                                      <p:cBhvr>
                                        <p:cTn id="27" dur="500"/>
                                        <p:tgtEl>
                                          <p:spTgt spid="151560"/>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51561"/>
                                        </p:tgtEl>
                                        <p:attrNameLst>
                                          <p:attrName>style.visibility</p:attrName>
                                        </p:attrNameLst>
                                      </p:cBhvr>
                                      <p:to>
                                        <p:strVal val="visible"/>
                                      </p:to>
                                    </p:set>
                                    <p:animEffect transition="in" filter="strips(downRight)">
                                      <p:cBhvr>
                                        <p:cTn id="32" dur="500"/>
                                        <p:tgtEl>
                                          <p:spTgt spid="151561"/>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51562"/>
                                        </p:tgtEl>
                                        <p:attrNameLst>
                                          <p:attrName>style.visibility</p:attrName>
                                        </p:attrNameLst>
                                      </p:cBhvr>
                                      <p:to>
                                        <p:strVal val="visible"/>
                                      </p:to>
                                    </p:set>
                                    <p:animEffect transition="in" filter="strips(downRight)">
                                      <p:cBhvr>
                                        <p:cTn id="37" dur="500"/>
                                        <p:tgtEl>
                                          <p:spTgt spid="151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6" grpId="0" autoUpdateAnimBg="0"/>
      <p:bldP spid="151557" grpId="0" autoUpdateAnimBg="0"/>
      <p:bldP spid="151558" grpId="0" autoUpdateAnimBg="0"/>
      <p:bldP spid="151559" grpId="0" autoUpdateAnimBg="0"/>
      <p:bldP spid="151560" grpId="0" autoUpdateAnimBg="0"/>
      <p:bldP spid="151561" grpId="0" autoUpdateAnimBg="0"/>
      <p:bldP spid="151562"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5890" name="Text Box 2"/>
          <p:cNvSpPr txBox="1">
            <a:spLocks noChangeArrowheads="1"/>
          </p:cNvSpPr>
          <p:nvPr/>
        </p:nvSpPr>
        <p:spPr bwMode="auto">
          <a:xfrm>
            <a:off x="304800" y="152400"/>
            <a:ext cx="3886200" cy="493713"/>
          </a:xfrm>
          <a:prstGeom prst="rect">
            <a:avLst/>
          </a:prstGeom>
          <a:noFill/>
          <a:ln w="9525">
            <a:noFill/>
            <a:miter lim="800000"/>
            <a:headEnd/>
            <a:tailEnd/>
          </a:ln>
          <a:effectLst/>
        </p:spPr>
        <p:txBody>
          <a:bodyPr anchor="ctr">
            <a:spAutoFit/>
          </a:bodyPr>
          <a:lstStyle/>
          <a:p>
            <a:pPr algn="l">
              <a:lnSpc>
                <a:spcPct val="110000"/>
              </a:lnSpc>
            </a:pPr>
            <a:r>
              <a:rPr lang="en-US" altLang="zh-CN" b="1">
                <a:latin typeface="楷体_GB2312" pitchFamily="49" charset="-122"/>
              </a:rPr>
              <a:t>2</a:t>
            </a:r>
            <a:r>
              <a:rPr lang="zh-CN" altLang="en-US" b="1">
                <a:latin typeface="楷体_GB2312" pitchFamily="49" charset="-122"/>
              </a:rPr>
              <a:t>．模型分析法应用举例</a:t>
            </a:r>
          </a:p>
        </p:txBody>
      </p:sp>
      <p:sp>
        <p:nvSpPr>
          <p:cNvPr id="165891" name="Text Box 3"/>
          <p:cNvSpPr txBox="1">
            <a:spLocks noChangeArrowheads="1"/>
          </p:cNvSpPr>
          <p:nvPr/>
        </p:nvSpPr>
        <p:spPr bwMode="auto">
          <a:xfrm>
            <a:off x="304800" y="649288"/>
            <a:ext cx="3690938" cy="493712"/>
          </a:xfrm>
          <a:prstGeom prst="rect">
            <a:avLst/>
          </a:prstGeom>
          <a:noFill/>
          <a:ln w="9525">
            <a:noFill/>
            <a:miter lim="800000"/>
            <a:headEnd/>
            <a:tailEnd/>
          </a:ln>
          <a:effectLst/>
        </p:spPr>
        <p:txBody>
          <a:bodyPr anchor="ctr">
            <a:spAutoFit/>
          </a:bodyPr>
          <a:lstStyle/>
          <a:p>
            <a:pPr algn="l">
              <a:lnSpc>
                <a:spcPct val="110000"/>
              </a:lnSpc>
            </a:pPr>
            <a:r>
              <a:rPr lang="zh-CN" altLang="en-US" b="1">
                <a:solidFill>
                  <a:srgbClr val="FF0000"/>
                </a:solidFill>
                <a:latin typeface="楷体_GB2312" pitchFamily="49" charset="-122"/>
              </a:rPr>
              <a:t>（</a:t>
            </a:r>
            <a:r>
              <a:rPr lang="en-US" altLang="zh-CN" b="1">
                <a:solidFill>
                  <a:srgbClr val="FF0000"/>
                </a:solidFill>
                <a:latin typeface="楷体_GB2312" pitchFamily="49" charset="-122"/>
              </a:rPr>
              <a:t>5</a:t>
            </a:r>
            <a:r>
              <a:rPr lang="zh-CN" altLang="en-US" b="1">
                <a:solidFill>
                  <a:srgbClr val="FF0000"/>
                </a:solidFill>
                <a:latin typeface="楷体_GB2312" pitchFamily="49" charset="-122"/>
              </a:rPr>
              <a:t>）低电压稳压电路</a:t>
            </a:r>
          </a:p>
        </p:txBody>
      </p:sp>
      <p:pic>
        <p:nvPicPr>
          <p:cNvPr id="165900" name="Picture 12" descr="未标题-1"/>
          <p:cNvPicPr>
            <a:picLocks noChangeAspect="1" noChangeArrowheads="1"/>
          </p:cNvPicPr>
          <p:nvPr/>
        </p:nvPicPr>
        <p:blipFill>
          <a:blip r:embed="rId3"/>
          <a:srcRect/>
          <a:stretch>
            <a:fillRect/>
          </a:stretch>
        </p:blipFill>
        <p:spPr bwMode="auto">
          <a:xfrm>
            <a:off x="0" y="1125538"/>
            <a:ext cx="9072563" cy="3652837"/>
          </a:xfrm>
          <a:prstGeom prst="rect">
            <a:avLst/>
          </a:prstGeom>
          <a:noFill/>
        </p:spPr>
      </p:pic>
      <p:graphicFrame>
        <p:nvGraphicFramePr>
          <p:cNvPr id="165901" name="Object 13"/>
          <p:cNvGraphicFramePr>
            <a:graphicFrameLocks noChangeAspect="1"/>
          </p:cNvGraphicFramePr>
          <p:nvPr/>
        </p:nvGraphicFramePr>
        <p:xfrm>
          <a:off x="827088" y="4508500"/>
          <a:ext cx="4249737" cy="2041525"/>
        </p:xfrm>
        <a:graphic>
          <a:graphicData uri="http://schemas.openxmlformats.org/presentationml/2006/ole">
            <mc:AlternateContent xmlns:mc="http://schemas.openxmlformats.org/markup-compatibility/2006">
              <mc:Choice xmlns:v="urn:schemas-microsoft-com:vml" Requires="v">
                <p:oleObj spid="_x0000_s165910" name="Equation" r:id="rId4" imgW="1942920" imgH="1143000" progId="">
                  <p:embed/>
                </p:oleObj>
              </mc:Choice>
              <mc:Fallback>
                <p:oleObj name="Equation" r:id="rId4" imgW="1942920" imgH="1143000" progId="">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4508500"/>
                        <a:ext cx="4249737" cy="204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5902" name="Text Box 14"/>
          <p:cNvSpPr txBox="1">
            <a:spLocks noChangeArrowheads="1"/>
          </p:cNvSpPr>
          <p:nvPr/>
        </p:nvSpPr>
        <p:spPr bwMode="auto">
          <a:xfrm>
            <a:off x="1692275" y="2852738"/>
            <a:ext cx="355600" cy="457200"/>
          </a:xfrm>
          <a:prstGeom prst="rect">
            <a:avLst/>
          </a:prstGeom>
          <a:noFill/>
          <a:ln w="9525">
            <a:noFill/>
            <a:miter lim="800000"/>
            <a:headEnd/>
            <a:tailEnd/>
          </a:ln>
          <a:effectLst/>
        </p:spPr>
        <p:txBody>
          <a:bodyPr>
            <a:spAutoFit/>
          </a:bodyPr>
          <a:lstStyle/>
          <a:p>
            <a:r>
              <a:rPr lang="en-US" altLang="zh-CN"/>
              <a:t>+</a:t>
            </a:r>
          </a:p>
        </p:txBody>
      </p:sp>
      <p:sp>
        <p:nvSpPr>
          <p:cNvPr id="165903" name="Text Box 15"/>
          <p:cNvSpPr txBox="1">
            <a:spLocks noChangeArrowheads="1"/>
          </p:cNvSpPr>
          <p:nvPr/>
        </p:nvSpPr>
        <p:spPr bwMode="auto">
          <a:xfrm>
            <a:off x="1763713" y="3860800"/>
            <a:ext cx="285750" cy="457200"/>
          </a:xfrm>
          <a:prstGeom prst="rect">
            <a:avLst/>
          </a:prstGeom>
          <a:noFill/>
          <a:ln w="9525">
            <a:noFill/>
            <a:miter lim="800000"/>
            <a:headEnd/>
            <a:tailEnd/>
          </a:ln>
          <a:effectLst/>
        </p:spPr>
        <p:txBody>
          <a:bodyPr>
            <a:spAutoFit/>
          </a:bodyPr>
          <a:lstStyle/>
          <a:p>
            <a:r>
              <a:rPr lang="en-US" altLang="zh-CN"/>
              <a:t>-</a:t>
            </a:r>
          </a:p>
        </p:txBody>
      </p:sp>
      <p:graphicFrame>
        <p:nvGraphicFramePr>
          <p:cNvPr id="165904" name="Object 16"/>
          <p:cNvGraphicFramePr>
            <a:graphicFrameLocks noChangeAspect="1"/>
          </p:cNvGraphicFramePr>
          <p:nvPr/>
        </p:nvGraphicFramePr>
        <p:xfrm>
          <a:off x="1619250" y="3357563"/>
          <a:ext cx="304800" cy="503237"/>
        </p:xfrm>
        <a:graphic>
          <a:graphicData uri="http://schemas.openxmlformats.org/presentationml/2006/ole">
            <mc:AlternateContent xmlns:mc="http://schemas.openxmlformats.org/markup-compatibility/2006">
              <mc:Choice xmlns:v="urn:schemas-microsoft-com:vml" Requires="v">
                <p:oleObj spid="_x0000_s165911" name="Equation" r:id="rId6" imgW="152280" imgH="228600" progId="">
                  <p:embed/>
                </p:oleObj>
              </mc:Choice>
              <mc:Fallback>
                <p:oleObj name="Equation" r:id="rId6" imgW="152280" imgH="228600" progId="">
                  <p:embed/>
                  <p:pic>
                    <p:nvPicPr>
                      <p:cNvPr id="0"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250" y="3357563"/>
                        <a:ext cx="304800"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5905" name="Line 17"/>
          <p:cNvSpPr>
            <a:spLocks noChangeShapeType="1"/>
          </p:cNvSpPr>
          <p:nvPr/>
        </p:nvSpPr>
        <p:spPr bwMode="auto">
          <a:xfrm>
            <a:off x="1692275" y="2133600"/>
            <a:ext cx="0" cy="2520950"/>
          </a:xfrm>
          <a:prstGeom prst="line">
            <a:avLst/>
          </a:prstGeom>
          <a:noFill/>
          <a:ln w="9525">
            <a:solidFill>
              <a:srgbClr val="FF0000"/>
            </a:solidFill>
            <a:prstDash val="dash"/>
            <a:round/>
            <a:headEnd/>
            <a:tailEnd/>
          </a:ln>
          <a:effectLst/>
        </p:spPr>
        <p:txBody>
          <a:bodyPr wrap="none" anchor="ctr"/>
          <a:lstStyle/>
          <a:p>
            <a:endParaRPr lang="zh-CN" altLang="en-US"/>
          </a:p>
        </p:txBody>
      </p:sp>
      <p:graphicFrame>
        <p:nvGraphicFramePr>
          <p:cNvPr id="165906" name="Object 18"/>
          <p:cNvGraphicFramePr>
            <a:graphicFrameLocks noChangeAspect="1"/>
          </p:cNvGraphicFramePr>
          <p:nvPr/>
        </p:nvGraphicFramePr>
        <p:xfrm>
          <a:off x="5651500" y="5229225"/>
          <a:ext cx="2160588" cy="815975"/>
        </p:xfrm>
        <a:graphic>
          <a:graphicData uri="http://schemas.openxmlformats.org/presentationml/2006/ole">
            <mc:AlternateContent xmlns:mc="http://schemas.openxmlformats.org/markup-compatibility/2006">
              <mc:Choice xmlns:v="urn:schemas-microsoft-com:vml" Requires="v">
                <p:oleObj spid="_x0000_s165912" name="Equation" r:id="rId8" imgW="1143000" imgH="431640" progId="">
                  <p:embed/>
                </p:oleObj>
              </mc:Choice>
              <mc:Fallback>
                <p:oleObj name="Equation" r:id="rId8" imgW="1143000" imgH="431640" progId="">
                  <p:embed/>
                  <p:pic>
                    <p:nvPicPr>
                      <p:cNvPr id="0" name="Picture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51500" y="5229225"/>
                        <a:ext cx="2160588" cy="81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ext Box 2"/>
          <p:cNvSpPr txBox="1">
            <a:spLocks noChangeArrowheads="1"/>
          </p:cNvSpPr>
          <p:nvPr/>
        </p:nvSpPr>
        <p:spPr bwMode="auto">
          <a:xfrm>
            <a:off x="6897688" y="6307138"/>
            <a:ext cx="762000" cy="457200"/>
          </a:xfrm>
          <a:prstGeom prst="rect">
            <a:avLst/>
          </a:prstGeom>
          <a:noFill/>
          <a:ln w="9525">
            <a:noFill/>
            <a:miter lim="800000"/>
            <a:headEnd/>
            <a:tailEnd/>
          </a:ln>
          <a:effectLst/>
        </p:spPr>
        <p:txBody>
          <a:bodyPr>
            <a:spAutoFit/>
          </a:bodyPr>
          <a:lstStyle/>
          <a:p>
            <a:pPr algn="l">
              <a:spcBef>
                <a:spcPct val="50000"/>
              </a:spcBef>
            </a:pPr>
            <a:r>
              <a:rPr lang="en-US" altLang="zh-CN" b="1">
                <a:solidFill>
                  <a:srgbClr val="FF0000"/>
                </a:solidFill>
                <a:ea typeface="宋体" pitchFamily="2" charset="-122"/>
              </a:rPr>
              <a:t>end</a:t>
            </a:r>
          </a:p>
        </p:txBody>
      </p:sp>
      <p:sp>
        <p:nvSpPr>
          <p:cNvPr id="152579" name="Text Box 3"/>
          <p:cNvSpPr txBox="1">
            <a:spLocks noChangeArrowheads="1"/>
          </p:cNvSpPr>
          <p:nvPr/>
        </p:nvSpPr>
        <p:spPr bwMode="auto">
          <a:xfrm>
            <a:off x="304800" y="152400"/>
            <a:ext cx="3886200" cy="493713"/>
          </a:xfrm>
          <a:prstGeom prst="rect">
            <a:avLst/>
          </a:prstGeom>
          <a:noFill/>
          <a:ln w="9525">
            <a:noFill/>
            <a:miter lim="800000"/>
            <a:headEnd/>
            <a:tailEnd/>
          </a:ln>
          <a:effectLst/>
        </p:spPr>
        <p:txBody>
          <a:bodyPr anchor="ctr">
            <a:spAutoFit/>
          </a:bodyPr>
          <a:lstStyle/>
          <a:p>
            <a:pPr algn="l">
              <a:lnSpc>
                <a:spcPct val="110000"/>
              </a:lnSpc>
            </a:pPr>
            <a:r>
              <a:rPr lang="en-US" altLang="zh-CN" b="1">
                <a:latin typeface="楷体_GB2312" pitchFamily="49" charset="-122"/>
              </a:rPr>
              <a:t>2</a:t>
            </a:r>
            <a:r>
              <a:rPr lang="zh-CN" altLang="en-US" b="1">
                <a:latin typeface="楷体_GB2312" pitchFamily="49" charset="-122"/>
              </a:rPr>
              <a:t>．模型分析法应用举例</a:t>
            </a:r>
          </a:p>
        </p:txBody>
      </p:sp>
      <p:sp>
        <p:nvSpPr>
          <p:cNvPr id="152580" name="Text Box 4"/>
          <p:cNvSpPr txBox="1">
            <a:spLocks noChangeArrowheads="1"/>
          </p:cNvSpPr>
          <p:nvPr/>
        </p:nvSpPr>
        <p:spPr bwMode="auto">
          <a:xfrm>
            <a:off x="304800" y="649288"/>
            <a:ext cx="4648200" cy="493712"/>
          </a:xfrm>
          <a:prstGeom prst="rect">
            <a:avLst/>
          </a:prstGeom>
          <a:noFill/>
          <a:ln w="9525">
            <a:noFill/>
            <a:miter lim="800000"/>
            <a:headEnd/>
            <a:tailEnd/>
          </a:ln>
          <a:effectLst/>
        </p:spPr>
        <p:txBody>
          <a:bodyPr anchor="ctr">
            <a:spAutoFit/>
          </a:bodyPr>
          <a:lstStyle/>
          <a:p>
            <a:pPr algn="l">
              <a:lnSpc>
                <a:spcPct val="110000"/>
              </a:lnSpc>
            </a:pPr>
            <a:r>
              <a:rPr lang="zh-CN" altLang="en-US" b="1">
                <a:solidFill>
                  <a:srgbClr val="FF0000"/>
                </a:solidFill>
                <a:latin typeface="楷体_GB2312" pitchFamily="49" charset="-122"/>
              </a:rPr>
              <a:t>（</a:t>
            </a:r>
            <a:r>
              <a:rPr lang="en-US" altLang="zh-CN" b="1">
                <a:solidFill>
                  <a:srgbClr val="FF0000"/>
                </a:solidFill>
                <a:latin typeface="楷体_GB2312" pitchFamily="49" charset="-122"/>
              </a:rPr>
              <a:t>6</a:t>
            </a:r>
            <a:r>
              <a:rPr lang="zh-CN" altLang="en-US" b="1">
                <a:solidFill>
                  <a:srgbClr val="FF0000"/>
                </a:solidFill>
                <a:latin typeface="楷体_GB2312" pitchFamily="49" charset="-122"/>
              </a:rPr>
              <a:t>）小信号工作情况分析</a:t>
            </a:r>
          </a:p>
        </p:txBody>
      </p:sp>
      <p:sp>
        <p:nvSpPr>
          <p:cNvPr id="152581" name="Text Box 5"/>
          <p:cNvSpPr txBox="1">
            <a:spLocks noChangeArrowheads="1"/>
          </p:cNvSpPr>
          <p:nvPr/>
        </p:nvSpPr>
        <p:spPr bwMode="auto">
          <a:xfrm>
            <a:off x="457200" y="1066800"/>
            <a:ext cx="8534400" cy="885825"/>
          </a:xfrm>
          <a:prstGeom prst="rect">
            <a:avLst/>
          </a:prstGeom>
          <a:noFill/>
          <a:ln w="9525">
            <a:noFill/>
            <a:miter lim="800000"/>
            <a:headEnd/>
            <a:tailEnd/>
          </a:ln>
          <a:effectLst/>
        </p:spPr>
        <p:txBody>
          <a:bodyPr anchor="ctr">
            <a:spAutoFit/>
          </a:bodyPr>
          <a:lstStyle/>
          <a:p>
            <a:pPr algn="l">
              <a:lnSpc>
                <a:spcPct val="130000"/>
              </a:lnSpc>
            </a:pPr>
            <a:r>
              <a:rPr lang="zh-CN" altLang="en-US" sz="2000" b="1"/>
              <a:t>图示电路中，</a:t>
            </a:r>
            <a:r>
              <a:rPr lang="en-US" altLang="zh-CN" sz="2000" b="1" i="1"/>
              <a:t>V</a:t>
            </a:r>
            <a:r>
              <a:rPr lang="en-US" altLang="zh-CN" sz="2000" b="1" baseline="-30000"/>
              <a:t>DD </a:t>
            </a:r>
            <a:r>
              <a:rPr lang="en-US" altLang="zh-CN" sz="2000" b="1"/>
              <a:t>= 5V</a:t>
            </a:r>
            <a:r>
              <a:rPr lang="zh-CN" altLang="en-US" sz="2000" b="1"/>
              <a:t>，</a:t>
            </a:r>
            <a:r>
              <a:rPr lang="en-US" altLang="zh-CN" sz="2000" b="1" i="1"/>
              <a:t>R</a:t>
            </a:r>
            <a:r>
              <a:rPr lang="en-US" altLang="zh-CN" sz="2000" b="1"/>
              <a:t> = 5k</a:t>
            </a:r>
            <a:r>
              <a:rPr lang="en-US" altLang="zh-CN" sz="2000" b="1">
                <a:sym typeface="Symbol" pitchFamily="18" charset="2"/>
              </a:rPr>
              <a:t></a:t>
            </a:r>
            <a:r>
              <a:rPr lang="zh-CN" altLang="en-US" sz="2000" b="1"/>
              <a:t>，恒压降模型的</a:t>
            </a:r>
            <a:r>
              <a:rPr lang="en-US" altLang="zh-CN" sz="2000" b="1" i="1"/>
              <a:t>V</a:t>
            </a:r>
            <a:r>
              <a:rPr lang="en-US" altLang="zh-CN" sz="2000" b="1" baseline="-30000"/>
              <a:t>D</a:t>
            </a:r>
            <a:r>
              <a:rPr lang="en-US" altLang="zh-CN" sz="2000" b="1"/>
              <a:t>=0.7V</a:t>
            </a:r>
            <a:r>
              <a:rPr lang="zh-CN" altLang="en-US" sz="2000" b="1"/>
              <a:t>，</a:t>
            </a:r>
            <a:r>
              <a:rPr lang="en-US" altLang="zh-CN" sz="2000" b="1" i="1">
                <a:latin typeface="Book Antiqua" pitchFamily="18" charset="0"/>
              </a:rPr>
              <a:t>v</a:t>
            </a:r>
            <a:r>
              <a:rPr lang="en-US" altLang="zh-CN" sz="2000" b="1" baseline="-30000"/>
              <a:t>s </a:t>
            </a:r>
            <a:r>
              <a:rPr lang="en-US" altLang="zh-CN" sz="2000" b="1"/>
              <a:t>= 0.1sin</a:t>
            </a:r>
            <a:r>
              <a:rPr lang="en-US" altLang="zh-CN" sz="2000" b="1" i="1">
                <a:latin typeface="Symbol" pitchFamily="18" charset="2"/>
              </a:rPr>
              <a:t>w</a:t>
            </a:r>
            <a:r>
              <a:rPr lang="en-US" altLang="zh-CN" sz="2000" b="1" i="1"/>
              <a:t>t </a:t>
            </a:r>
            <a:r>
              <a:rPr lang="en-US" altLang="zh-CN" sz="2000" b="1"/>
              <a:t>V</a:t>
            </a:r>
            <a:r>
              <a:rPr lang="zh-CN" altLang="en-US" sz="2000" b="1"/>
              <a:t>。（</a:t>
            </a:r>
            <a:r>
              <a:rPr lang="en-US" altLang="zh-CN" sz="2000" b="1"/>
              <a:t>1</a:t>
            </a:r>
            <a:r>
              <a:rPr lang="zh-CN" altLang="en-US" sz="2000" b="1"/>
              <a:t>）求输出电压</a:t>
            </a:r>
            <a:r>
              <a:rPr lang="en-US" altLang="zh-CN" sz="2000" b="1" i="1">
                <a:latin typeface="Book Antiqua" pitchFamily="18" charset="0"/>
              </a:rPr>
              <a:t>v</a:t>
            </a:r>
            <a:r>
              <a:rPr lang="en-US" altLang="zh-CN" sz="2000" b="1" baseline="-30000"/>
              <a:t>O</a:t>
            </a:r>
            <a:r>
              <a:rPr lang="zh-CN" altLang="en-US" sz="2000" b="1"/>
              <a:t>的交流量和总量；（</a:t>
            </a:r>
            <a:r>
              <a:rPr lang="en-US" altLang="zh-CN" sz="2000" b="1"/>
              <a:t>2</a:t>
            </a:r>
            <a:r>
              <a:rPr lang="zh-CN" altLang="en-US" sz="2000" b="1"/>
              <a:t>）绘出</a:t>
            </a:r>
            <a:r>
              <a:rPr lang="en-US" altLang="zh-CN" sz="2000" b="1" i="1">
                <a:latin typeface="Book Antiqua" pitchFamily="18" charset="0"/>
              </a:rPr>
              <a:t>v</a:t>
            </a:r>
            <a:r>
              <a:rPr lang="en-US" altLang="zh-CN" sz="2000" b="1" baseline="-30000"/>
              <a:t>O</a:t>
            </a:r>
            <a:r>
              <a:rPr lang="zh-CN" altLang="en-US" sz="2000" b="1"/>
              <a:t>的波形。 </a:t>
            </a:r>
          </a:p>
        </p:txBody>
      </p:sp>
      <p:sp>
        <p:nvSpPr>
          <p:cNvPr id="152582" name="Text Box 6" descr="羊皮纸"/>
          <p:cNvSpPr txBox="1">
            <a:spLocks noChangeArrowheads="1"/>
          </p:cNvSpPr>
          <p:nvPr/>
        </p:nvSpPr>
        <p:spPr bwMode="auto">
          <a:xfrm>
            <a:off x="4090988" y="212725"/>
            <a:ext cx="4976812" cy="854075"/>
          </a:xfrm>
          <a:prstGeom prst="rect">
            <a:avLst/>
          </a:prstGeom>
          <a:blipFill dpi="0" rotWithShape="0">
            <a:blip r:embed="rId4"/>
            <a:srcRect/>
            <a:tile tx="0" ty="0" sx="100000" sy="100000" flip="none" algn="tl"/>
          </a:blipFill>
          <a:ln w="9525">
            <a:noFill/>
            <a:miter lim="800000"/>
            <a:headEnd/>
            <a:tailEnd/>
          </a:ln>
          <a:effectLst/>
        </p:spPr>
        <p:txBody>
          <a:bodyPr anchor="ctr">
            <a:spAutoFit/>
          </a:bodyPr>
          <a:lstStyle/>
          <a:p>
            <a:pPr algn="l">
              <a:lnSpc>
                <a:spcPct val="125000"/>
              </a:lnSpc>
            </a:pPr>
            <a:r>
              <a:rPr lang="en-US" altLang="zh-CN" sz="2000" b="1">
                <a:solidFill>
                  <a:srgbClr val="800000"/>
                </a:solidFill>
              </a:rPr>
              <a:t>         </a:t>
            </a:r>
            <a:r>
              <a:rPr lang="zh-CN" altLang="en-US" sz="2000" b="1">
                <a:solidFill>
                  <a:srgbClr val="800000"/>
                </a:solidFill>
              </a:rPr>
              <a:t>直流通路、交流通路、静态、动态等概念，在放大电路的分析中非常重要。</a:t>
            </a:r>
          </a:p>
        </p:txBody>
      </p:sp>
      <p:pic>
        <p:nvPicPr>
          <p:cNvPr id="152583" name="Picture 7" descr="未标题-2 拷贝"/>
          <p:cNvPicPr>
            <a:picLocks noChangeAspect="1" noChangeArrowheads="1"/>
          </p:cNvPicPr>
          <p:nvPr/>
        </p:nvPicPr>
        <p:blipFill>
          <a:blip r:embed="rId5"/>
          <a:srcRect/>
          <a:stretch>
            <a:fillRect/>
          </a:stretch>
        </p:blipFill>
        <p:spPr bwMode="auto">
          <a:xfrm>
            <a:off x="293688" y="2060575"/>
            <a:ext cx="8599487" cy="3673475"/>
          </a:xfrm>
          <a:prstGeom prst="rect">
            <a:avLst/>
          </a:prstGeom>
          <a:noFill/>
        </p:spPr>
      </p:pic>
      <p:graphicFrame>
        <p:nvGraphicFramePr>
          <p:cNvPr id="152584" name="Object 8"/>
          <p:cNvGraphicFramePr>
            <a:graphicFrameLocks noChangeAspect="1"/>
          </p:cNvGraphicFramePr>
          <p:nvPr/>
        </p:nvGraphicFramePr>
        <p:xfrm>
          <a:off x="395288" y="4868863"/>
          <a:ext cx="4105275" cy="1803400"/>
        </p:xfrm>
        <a:graphic>
          <a:graphicData uri="http://schemas.openxmlformats.org/presentationml/2006/ole">
            <mc:AlternateContent xmlns:mc="http://schemas.openxmlformats.org/markup-compatibility/2006">
              <mc:Choice xmlns:v="urn:schemas-microsoft-com:vml" Requires="v">
                <p:oleObj spid="_x0000_s152587" name="Equation" r:id="rId6" imgW="3390840" imgH="1371600" progId="">
                  <p:embed/>
                </p:oleObj>
              </mc:Choice>
              <mc:Fallback>
                <p:oleObj name="Equation" r:id="rId6" imgW="3390840" imgH="1371600" progId="">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4868863"/>
                        <a:ext cx="4105275" cy="180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2585" name="AutoShape 9"/>
          <p:cNvSpPr>
            <a:spLocks noChangeArrowheads="1"/>
          </p:cNvSpPr>
          <p:nvPr/>
        </p:nvSpPr>
        <p:spPr bwMode="auto">
          <a:xfrm>
            <a:off x="3059113" y="2708275"/>
            <a:ext cx="360362" cy="144463"/>
          </a:xfrm>
          <a:prstGeom prst="rightArrow">
            <a:avLst>
              <a:gd name="adj1" fmla="val 50000"/>
              <a:gd name="adj2" fmla="val 62362"/>
            </a:avLst>
          </a:prstGeom>
          <a:solidFill>
            <a:schemeClr val="accent1"/>
          </a:solidFill>
          <a:ln w="9525">
            <a:solidFill>
              <a:schemeClr val="tx1"/>
            </a:solidFill>
            <a:miter lim="800000"/>
            <a:headEnd/>
            <a:tailEnd/>
          </a:ln>
          <a:effectLst/>
        </p:spPr>
        <p:txBody>
          <a:bodyPr wrap="none"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2583"/>
                                        </p:tgtEl>
                                        <p:attrNameLst>
                                          <p:attrName>style.visibility</p:attrName>
                                        </p:attrNameLst>
                                      </p:cBhvr>
                                      <p:to>
                                        <p:strVal val="visible"/>
                                      </p:to>
                                    </p:set>
                                    <p:animEffect transition="in" filter="box(in)">
                                      <p:cBhvr>
                                        <p:cTn id="7" dur="500"/>
                                        <p:tgtEl>
                                          <p:spTgt spid="15258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2582"/>
                                        </p:tgtEl>
                                        <p:attrNameLst>
                                          <p:attrName>style.visibility</p:attrName>
                                        </p:attrNameLst>
                                      </p:cBhvr>
                                      <p:to>
                                        <p:strVal val="visible"/>
                                      </p:to>
                                    </p:set>
                                    <p:animEffect transition="in" filter="strips(downRight)">
                                      <p:cBhvr>
                                        <p:cTn id="12" dur="500"/>
                                        <p:tgtEl>
                                          <p:spTgt spid="152582"/>
                                        </p:tgtEl>
                                      </p:cBhvr>
                                    </p:animEffect>
                                  </p:childTnLst>
                                </p:cTn>
                              </p:par>
                            </p:childTnLst>
                          </p:cTn>
                        </p:par>
                        <p:par>
                          <p:cTn id="13" fill="hold">
                            <p:stCondLst>
                              <p:cond delay="500"/>
                            </p:stCondLst>
                            <p:childTnLst>
                              <p:par>
                                <p:cTn id="14" presetID="2" presetClass="entr" presetSubtype="4" fill="hold" grpId="0" nodeType="afterEffect">
                                  <p:stCondLst>
                                    <p:cond delay="200"/>
                                  </p:stCondLst>
                                  <p:childTnLst>
                                    <p:set>
                                      <p:cBhvr>
                                        <p:cTn id="15" dur="1" fill="hold">
                                          <p:stCondLst>
                                            <p:cond delay="0"/>
                                          </p:stCondLst>
                                        </p:cTn>
                                        <p:tgtEl>
                                          <p:spTgt spid="152578"/>
                                        </p:tgtEl>
                                        <p:attrNameLst>
                                          <p:attrName>style.visibility</p:attrName>
                                        </p:attrNameLst>
                                      </p:cBhvr>
                                      <p:to>
                                        <p:strVal val="visible"/>
                                      </p:to>
                                    </p:set>
                                    <p:anim calcmode="lin" valueType="num">
                                      <p:cBhvr additive="base">
                                        <p:cTn id="16" dur="500" fill="hold"/>
                                        <p:tgtEl>
                                          <p:spTgt spid="152578"/>
                                        </p:tgtEl>
                                        <p:attrNameLst>
                                          <p:attrName>ppt_x</p:attrName>
                                        </p:attrNameLst>
                                      </p:cBhvr>
                                      <p:tavLst>
                                        <p:tav tm="0">
                                          <p:val>
                                            <p:strVal val="#ppt_x"/>
                                          </p:val>
                                        </p:tav>
                                        <p:tav tm="100000">
                                          <p:val>
                                            <p:strVal val="#ppt_x"/>
                                          </p:val>
                                        </p:tav>
                                      </p:tavLst>
                                    </p:anim>
                                    <p:anim calcmode="lin" valueType="num">
                                      <p:cBhvr additive="base">
                                        <p:cTn id="17" dur="500" fill="hold"/>
                                        <p:tgtEl>
                                          <p:spTgt spid="1525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autoUpdateAnimBg="0"/>
      <p:bldP spid="152582"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ChangeArrowheads="1"/>
          </p:cNvSpPr>
          <p:nvPr/>
        </p:nvSpPr>
        <p:spPr bwMode="auto">
          <a:xfrm>
            <a:off x="1066800" y="795338"/>
            <a:ext cx="6705600" cy="695325"/>
          </a:xfrm>
          <a:prstGeom prst="rect">
            <a:avLst/>
          </a:prstGeom>
          <a:noFill/>
          <a:ln w="9525">
            <a:noFill/>
            <a:miter lim="800000"/>
            <a:headEnd/>
            <a:tailEnd/>
          </a:ln>
          <a:effectLst/>
        </p:spPr>
        <p:txBody>
          <a:bodyPr lIns="92075" tIns="46038" rIns="92075" bIns="46038" anchor="ctr">
            <a:spAutoFit/>
          </a:bodyPr>
          <a:lstStyle/>
          <a:p>
            <a:pPr>
              <a:lnSpc>
                <a:spcPct val="90000"/>
              </a:lnSpc>
            </a:pPr>
            <a:r>
              <a:rPr lang="en-US" altLang="zh-CN" sz="4400" b="1">
                <a:solidFill>
                  <a:srgbClr val="FF0000"/>
                </a:solidFill>
                <a:ea typeface="黑体" pitchFamily="2" charset="-122"/>
              </a:rPr>
              <a:t>3.5  </a:t>
            </a:r>
            <a:r>
              <a:rPr lang="zh-CN" altLang="en-US" sz="4400" b="1">
                <a:solidFill>
                  <a:srgbClr val="FF0000"/>
                </a:solidFill>
                <a:ea typeface="黑体" pitchFamily="2" charset="-122"/>
              </a:rPr>
              <a:t>特殊二极管</a:t>
            </a:r>
            <a:endParaRPr lang="zh-CN" altLang="en-US" sz="6000" b="1">
              <a:solidFill>
                <a:srgbClr val="FF0000"/>
              </a:solidFill>
              <a:ea typeface="黑体" pitchFamily="2" charset="-122"/>
            </a:endParaRPr>
          </a:p>
        </p:txBody>
      </p:sp>
      <p:sp>
        <p:nvSpPr>
          <p:cNvPr id="154627" name="Line 3"/>
          <p:cNvSpPr>
            <a:spLocks noChangeShapeType="1"/>
          </p:cNvSpPr>
          <p:nvPr/>
        </p:nvSpPr>
        <p:spPr bwMode="auto">
          <a:xfrm>
            <a:off x="1066800" y="1697038"/>
            <a:ext cx="7010400" cy="0"/>
          </a:xfrm>
          <a:prstGeom prst="line">
            <a:avLst/>
          </a:prstGeom>
          <a:noFill/>
          <a:ln w="76200" cap="sq" cmpd="tri">
            <a:solidFill>
              <a:srgbClr val="FF00FF"/>
            </a:solidFill>
            <a:round/>
            <a:headEnd type="none" w="sm" len="sm"/>
            <a:tailEnd type="none" w="sm" len="sm"/>
          </a:ln>
          <a:effectLst/>
        </p:spPr>
        <p:txBody>
          <a:bodyPr wrap="none" anchor="ctr"/>
          <a:lstStyle/>
          <a:p>
            <a:endParaRPr lang="zh-CN" altLang="en-US"/>
          </a:p>
        </p:txBody>
      </p:sp>
      <p:sp>
        <p:nvSpPr>
          <p:cNvPr id="154628" name="Rectangle 4">
            <a:hlinkClick r:id="" action="ppaction://hlinkshowjump?jump=nextslide"/>
          </p:cNvPr>
          <p:cNvSpPr>
            <a:spLocks noChangeArrowheads="1"/>
          </p:cNvSpPr>
          <p:nvPr/>
        </p:nvSpPr>
        <p:spPr bwMode="auto">
          <a:xfrm>
            <a:off x="1176338" y="2136775"/>
            <a:ext cx="6275387" cy="579438"/>
          </a:xfrm>
          <a:prstGeom prst="rect">
            <a:avLst/>
          </a:prstGeom>
          <a:noFill/>
          <a:ln w="9525">
            <a:noFill/>
            <a:miter lim="800000"/>
            <a:headEnd/>
            <a:tailEnd/>
          </a:ln>
        </p:spPr>
        <p:txBody>
          <a:bodyPr>
            <a:spAutoFit/>
          </a:bodyPr>
          <a:lstStyle/>
          <a:p>
            <a:pPr algn="l"/>
            <a:r>
              <a:rPr lang="en-US" altLang="zh-CN" sz="3200">
                <a:solidFill>
                  <a:srgbClr val="FF0000"/>
                </a:solidFill>
                <a:ea typeface="宋体" pitchFamily="2" charset="-122"/>
              </a:rPr>
              <a:t> </a:t>
            </a:r>
            <a:r>
              <a:rPr lang="en-US" altLang="zh-CN" sz="3200" b="1">
                <a:solidFill>
                  <a:srgbClr val="FF0000"/>
                </a:solidFill>
                <a:ea typeface="黑体" pitchFamily="2" charset="-122"/>
              </a:rPr>
              <a:t>3.5.1</a:t>
            </a:r>
            <a:r>
              <a:rPr lang="en-US" altLang="zh-CN" sz="3200" b="1">
                <a:solidFill>
                  <a:srgbClr val="FF0000"/>
                </a:solidFill>
                <a:latin typeface="黑体" pitchFamily="2" charset="-122"/>
                <a:ea typeface="黑体" pitchFamily="2" charset="-122"/>
              </a:rPr>
              <a:t> </a:t>
            </a:r>
            <a:r>
              <a:rPr lang="zh-CN" altLang="en-US" sz="3200" b="1">
                <a:solidFill>
                  <a:srgbClr val="FF0000"/>
                </a:solidFill>
                <a:latin typeface="黑体" pitchFamily="2" charset="-122"/>
                <a:ea typeface="黑体" pitchFamily="2" charset="-122"/>
              </a:rPr>
              <a:t>齐纳二极管</a:t>
            </a:r>
            <a:r>
              <a:rPr lang="en-US" altLang="zh-CN" sz="3200" b="1">
                <a:solidFill>
                  <a:srgbClr val="FF0000"/>
                </a:solidFill>
                <a:latin typeface="黑体" pitchFamily="2" charset="-122"/>
                <a:ea typeface="黑体" pitchFamily="2" charset="-122"/>
              </a:rPr>
              <a:t>(</a:t>
            </a:r>
            <a:r>
              <a:rPr lang="zh-CN" altLang="en-US" sz="3200" b="1">
                <a:solidFill>
                  <a:srgbClr val="FF0000"/>
                </a:solidFill>
                <a:latin typeface="黑体" pitchFamily="2" charset="-122"/>
                <a:ea typeface="黑体" pitchFamily="2" charset="-122"/>
              </a:rPr>
              <a:t>稳压二极管</a:t>
            </a:r>
            <a:r>
              <a:rPr lang="en-US" altLang="zh-CN" sz="3200" b="1">
                <a:solidFill>
                  <a:srgbClr val="FF0000"/>
                </a:solidFill>
                <a:latin typeface="黑体" pitchFamily="2" charset="-122"/>
                <a:ea typeface="黑体" pitchFamily="2" charset="-122"/>
              </a:rPr>
              <a:t>)</a:t>
            </a:r>
          </a:p>
        </p:txBody>
      </p:sp>
      <p:sp>
        <p:nvSpPr>
          <p:cNvPr id="154629" name="Rectangle 5">
            <a:hlinkClick r:id="rId2" action="ppaction://hlinksldjump"/>
          </p:cNvPr>
          <p:cNvSpPr>
            <a:spLocks noChangeArrowheads="1"/>
          </p:cNvSpPr>
          <p:nvPr/>
        </p:nvSpPr>
        <p:spPr bwMode="auto">
          <a:xfrm>
            <a:off x="1176338" y="2901950"/>
            <a:ext cx="6275387" cy="579438"/>
          </a:xfrm>
          <a:prstGeom prst="rect">
            <a:avLst/>
          </a:prstGeom>
          <a:noFill/>
          <a:ln w="9525">
            <a:noFill/>
            <a:miter lim="800000"/>
            <a:headEnd/>
            <a:tailEnd/>
          </a:ln>
        </p:spPr>
        <p:txBody>
          <a:bodyPr>
            <a:spAutoFit/>
          </a:bodyPr>
          <a:lstStyle/>
          <a:p>
            <a:pPr algn="l"/>
            <a:r>
              <a:rPr lang="en-US" altLang="zh-CN" sz="3200">
                <a:solidFill>
                  <a:srgbClr val="000066"/>
                </a:solidFill>
                <a:ea typeface="宋体" pitchFamily="2" charset="-122"/>
              </a:rPr>
              <a:t> </a:t>
            </a:r>
            <a:r>
              <a:rPr lang="en-US" altLang="zh-CN" sz="3200" b="1">
                <a:solidFill>
                  <a:srgbClr val="000066"/>
                </a:solidFill>
                <a:ea typeface="黑体" pitchFamily="2" charset="-122"/>
              </a:rPr>
              <a:t>3.5.2</a:t>
            </a:r>
            <a:r>
              <a:rPr lang="en-US" altLang="zh-CN" sz="3200" b="1">
                <a:solidFill>
                  <a:srgbClr val="000066"/>
                </a:solidFill>
                <a:latin typeface="黑体" pitchFamily="2" charset="-122"/>
                <a:ea typeface="黑体" pitchFamily="2" charset="-122"/>
              </a:rPr>
              <a:t> </a:t>
            </a:r>
            <a:r>
              <a:rPr lang="zh-CN" altLang="en-US" sz="3200" b="1">
                <a:solidFill>
                  <a:srgbClr val="000066"/>
                </a:solidFill>
                <a:latin typeface="黑体" pitchFamily="2" charset="-122"/>
                <a:ea typeface="黑体" pitchFamily="2" charset="-122"/>
              </a:rPr>
              <a:t>变容二极管</a:t>
            </a:r>
          </a:p>
        </p:txBody>
      </p:sp>
      <p:sp>
        <p:nvSpPr>
          <p:cNvPr id="154630" name="Rectangle 6">
            <a:hlinkClick r:id="rId3" action="ppaction://hlinksldjump"/>
          </p:cNvPr>
          <p:cNvSpPr>
            <a:spLocks noChangeArrowheads="1"/>
          </p:cNvSpPr>
          <p:nvPr/>
        </p:nvSpPr>
        <p:spPr bwMode="auto">
          <a:xfrm>
            <a:off x="1176338" y="3667125"/>
            <a:ext cx="6275387" cy="579438"/>
          </a:xfrm>
          <a:prstGeom prst="rect">
            <a:avLst/>
          </a:prstGeom>
          <a:noFill/>
          <a:ln w="9525">
            <a:noFill/>
            <a:miter lim="800000"/>
            <a:headEnd/>
            <a:tailEnd/>
          </a:ln>
        </p:spPr>
        <p:txBody>
          <a:bodyPr>
            <a:spAutoFit/>
          </a:bodyPr>
          <a:lstStyle/>
          <a:p>
            <a:pPr algn="l"/>
            <a:r>
              <a:rPr lang="en-US" altLang="zh-CN" sz="3200">
                <a:solidFill>
                  <a:srgbClr val="000066"/>
                </a:solidFill>
                <a:ea typeface="宋体" pitchFamily="2" charset="-122"/>
              </a:rPr>
              <a:t> </a:t>
            </a:r>
            <a:r>
              <a:rPr lang="en-US" altLang="zh-CN" sz="3200" b="1">
                <a:solidFill>
                  <a:srgbClr val="000066"/>
                </a:solidFill>
                <a:ea typeface="黑体" pitchFamily="2" charset="-122"/>
              </a:rPr>
              <a:t>3.5.3</a:t>
            </a:r>
            <a:r>
              <a:rPr lang="en-US" altLang="zh-CN" sz="3200" b="1">
                <a:solidFill>
                  <a:srgbClr val="000066"/>
                </a:solidFill>
                <a:latin typeface="黑体" pitchFamily="2" charset="-122"/>
                <a:ea typeface="黑体" pitchFamily="2" charset="-122"/>
              </a:rPr>
              <a:t> </a:t>
            </a:r>
            <a:r>
              <a:rPr lang="zh-CN" altLang="zh-CN" sz="3200" b="1">
                <a:solidFill>
                  <a:srgbClr val="000066"/>
                </a:solidFill>
                <a:latin typeface="黑体" pitchFamily="2" charset="-122"/>
                <a:ea typeface="黑体" pitchFamily="2" charset="-122"/>
              </a:rPr>
              <a:t>肖特基二极管</a:t>
            </a:r>
            <a:endParaRPr lang="zh-CN" altLang="en-US" sz="3200" b="1">
              <a:solidFill>
                <a:srgbClr val="000066"/>
              </a:solidFill>
              <a:latin typeface="黑体" pitchFamily="2" charset="-122"/>
              <a:ea typeface="黑体" pitchFamily="2" charset="-122"/>
            </a:endParaRPr>
          </a:p>
        </p:txBody>
      </p:sp>
      <p:sp>
        <p:nvSpPr>
          <p:cNvPr id="154631" name="Rectangle 7">
            <a:hlinkClick r:id="rId4" action="ppaction://hlinksldjump"/>
          </p:cNvPr>
          <p:cNvSpPr>
            <a:spLocks noChangeArrowheads="1"/>
          </p:cNvSpPr>
          <p:nvPr/>
        </p:nvSpPr>
        <p:spPr bwMode="auto">
          <a:xfrm>
            <a:off x="1176338" y="4433888"/>
            <a:ext cx="6275387" cy="579437"/>
          </a:xfrm>
          <a:prstGeom prst="rect">
            <a:avLst/>
          </a:prstGeom>
          <a:noFill/>
          <a:ln w="9525">
            <a:noFill/>
            <a:miter lim="800000"/>
            <a:headEnd/>
            <a:tailEnd/>
          </a:ln>
        </p:spPr>
        <p:txBody>
          <a:bodyPr>
            <a:spAutoFit/>
          </a:bodyPr>
          <a:lstStyle/>
          <a:p>
            <a:pPr algn="l"/>
            <a:r>
              <a:rPr lang="en-US" altLang="zh-CN" sz="3200">
                <a:solidFill>
                  <a:srgbClr val="000066"/>
                </a:solidFill>
                <a:ea typeface="宋体" pitchFamily="2" charset="-122"/>
              </a:rPr>
              <a:t> </a:t>
            </a:r>
            <a:r>
              <a:rPr lang="en-US" altLang="zh-CN" sz="3200" b="1">
                <a:solidFill>
                  <a:srgbClr val="000066"/>
                </a:solidFill>
                <a:ea typeface="黑体" pitchFamily="2" charset="-122"/>
              </a:rPr>
              <a:t>3.5.4</a:t>
            </a:r>
            <a:r>
              <a:rPr lang="en-US" altLang="zh-CN" sz="3200" b="1">
                <a:solidFill>
                  <a:srgbClr val="000066"/>
                </a:solidFill>
                <a:latin typeface="黑体" pitchFamily="2" charset="-122"/>
                <a:ea typeface="黑体" pitchFamily="2" charset="-122"/>
              </a:rPr>
              <a:t> </a:t>
            </a:r>
            <a:r>
              <a:rPr lang="zh-CN" altLang="en-US" sz="3200" b="1">
                <a:solidFill>
                  <a:srgbClr val="000066"/>
                </a:solidFill>
                <a:latin typeface="黑体" pitchFamily="2" charset="-122"/>
                <a:ea typeface="黑体" pitchFamily="2" charset="-122"/>
              </a:rPr>
              <a:t>光电子器件</a:t>
            </a:r>
          </a:p>
        </p:txBody>
      </p:sp>
    </p:spTree>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Line 2"/>
          <p:cNvSpPr>
            <a:spLocks noChangeShapeType="1"/>
          </p:cNvSpPr>
          <p:nvPr/>
        </p:nvSpPr>
        <p:spPr bwMode="auto">
          <a:xfrm>
            <a:off x="908050" y="762000"/>
            <a:ext cx="7162800" cy="0"/>
          </a:xfrm>
          <a:prstGeom prst="line">
            <a:avLst/>
          </a:prstGeom>
          <a:noFill/>
          <a:ln w="76200" cap="sq" cmpd="tri">
            <a:solidFill>
              <a:srgbClr val="FF00FF"/>
            </a:solidFill>
            <a:round/>
            <a:headEnd type="none" w="sm" len="sm"/>
            <a:tailEnd type="none" w="sm" len="sm"/>
          </a:ln>
          <a:effectLst/>
        </p:spPr>
        <p:txBody>
          <a:bodyPr wrap="none" anchor="ctr"/>
          <a:lstStyle/>
          <a:p>
            <a:endParaRPr lang="zh-CN" altLang="en-US"/>
          </a:p>
        </p:txBody>
      </p:sp>
      <p:sp>
        <p:nvSpPr>
          <p:cNvPr id="155651" name="Rectangle 3"/>
          <p:cNvSpPr>
            <a:spLocks noChangeArrowheads="1"/>
          </p:cNvSpPr>
          <p:nvPr/>
        </p:nvSpPr>
        <p:spPr bwMode="auto">
          <a:xfrm>
            <a:off x="1763713" y="76200"/>
            <a:ext cx="6337300" cy="579438"/>
          </a:xfrm>
          <a:prstGeom prst="rect">
            <a:avLst/>
          </a:prstGeom>
          <a:noFill/>
          <a:ln w="9525">
            <a:noFill/>
            <a:miter lim="800000"/>
            <a:headEnd/>
            <a:tailEnd/>
          </a:ln>
          <a:effectLst/>
        </p:spPr>
        <p:txBody>
          <a:bodyPr lIns="92075" tIns="46038" rIns="92075" bIns="46038">
            <a:spAutoFit/>
          </a:bodyPr>
          <a:lstStyle/>
          <a:p>
            <a:pPr marL="342900" indent="-342900">
              <a:spcBef>
                <a:spcPct val="20000"/>
              </a:spcBef>
            </a:pPr>
            <a:r>
              <a:rPr lang="en-US" altLang="zh-CN" sz="3200" b="1">
                <a:solidFill>
                  <a:srgbClr val="FF0000"/>
                </a:solidFill>
                <a:ea typeface="黑体" pitchFamily="2" charset="-122"/>
              </a:rPr>
              <a:t>3.5.1  </a:t>
            </a:r>
            <a:r>
              <a:rPr lang="zh-CN" altLang="en-US" sz="3200" b="1">
                <a:solidFill>
                  <a:srgbClr val="FF0000"/>
                </a:solidFill>
                <a:ea typeface="黑体" pitchFamily="2" charset="-122"/>
              </a:rPr>
              <a:t>齐纳二极管（</a:t>
            </a:r>
            <a:r>
              <a:rPr lang="zh-CN" altLang="en-US" b="1">
                <a:solidFill>
                  <a:srgbClr val="FF0000"/>
                </a:solidFill>
                <a:ea typeface="黑体" pitchFamily="2" charset="-122"/>
              </a:rPr>
              <a:t>杂质浓度高）</a:t>
            </a:r>
          </a:p>
        </p:txBody>
      </p:sp>
      <p:sp>
        <p:nvSpPr>
          <p:cNvPr id="155652" name="Rectangle 4"/>
          <p:cNvSpPr>
            <a:spLocks noChangeArrowheads="1"/>
          </p:cNvSpPr>
          <p:nvPr/>
        </p:nvSpPr>
        <p:spPr bwMode="auto">
          <a:xfrm>
            <a:off x="762000" y="893763"/>
            <a:ext cx="4800600" cy="519112"/>
          </a:xfrm>
          <a:prstGeom prst="rect">
            <a:avLst/>
          </a:prstGeom>
          <a:noFill/>
          <a:ln w="9525">
            <a:noFill/>
            <a:miter lim="800000"/>
            <a:headEnd/>
            <a:tailEnd/>
          </a:ln>
          <a:effectLst/>
        </p:spPr>
        <p:txBody>
          <a:bodyPr lIns="92075" tIns="46038" rIns="92075" bIns="46038">
            <a:spAutoFit/>
          </a:bodyPr>
          <a:lstStyle/>
          <a:p>
            <a:pPr marL="190500" indent="-190500" algn="l">
              <a:spcBef>
                <a:spcPct val="20000"/>
              </a:spcBef>
            </a:pPr>
            <a:r>
              <a:rPr lang="en-US" altLang="zh-CN" sz="2800" b="1"/>
              <a:t>1. </a:t>
            </a:r>
            <a:r>
              <a:rPr lang="zh-CN" altLang="en-US" sz="2800" b="1"/>
              <a:t>符号及稳压特性</a:t>
            </a:r>
          </a:p>
        </p:txBody>
      </p:sp>
      <p:sp>
        <p:nvSpPr>
          <p:cNvPr id="155653" name="Rectangle 5"/>
          <p:cNvSpPr>
            <a:spLocks noChangeArrowheads="1"/>
          </p:cNvSpPr>
          <p:nvPr/>
        </p:nvSpPr>
        <p:spPr bwMode="auto">
          <a:xfrm>
            <a:off x="609600" y="1268413"/>
            <a:ext cx="8210550" cy="968375"/>
          </a:xfrm>
          <a:prstGeom prst="rect">
            <a:avLst/>
          </a:prstGeom>
          <a:noFill/>
          <a:ln w="9525">
            <a:noFill/>
            <a:miter lim="800000"/>
            <a:headEnd/>
            <a:tailEnd/>
          </a:ln>
          <a:effectLst/>
        </p:spPr>
        <p:txBody>
          <a:bodyPr lIns="92075" tIns="46038" rIns="92075" bIns="46038">
            <a:spAutoFit/>
          </a:bodyPr>
          <a:lstStyle/>
          <a:p>
            <a:pPr algn="l">
              <a:lnSpc>
                <a:spcPct val="120000"/>
              </a:lnSpc>
              <a:spcBef>
                <a:spcPct val="20000"/>
              </a:spcBef>
            </a:pPr>
            <a:r>
              <a:rPr lang="en-US" altLang="zh-CN" b="1">
                <a:solidFill>
                  <a:srgbClr val="000000"/>
                </a:solidFill>
                <a:latin typeface="楷体_GB2312" pitchFamily="49" charset="-122"/>
              </a:rPr>
              <a:t>    </a:t>
            </a:r>
            <a:r>
              <a:rPr lang="zh-CN" altLang="en-US" b="1">
                <a:solidFill>
                  <a:srgbClr val="000000"/>
                </a:solidFill>
                <a:latin typeface="楷体_GB2312" pitchFamily="49" charset="-122"/>
              </a:rPr>
              <a:t>利用二极管反向击穿特性实现稳压。稳压二极管稳压时工作在反向电击穿状态。</a:t>
            </a:r>
            <a:endParaRPr lang="zh-CN" altLang="en-US" sz="2800" b="1">
              <a:solidFill>
                <a:srgbClr val="3333FF"/>
              </a:solidFill>
              <a:latin typeface="楷体_GB2312" pitchFamily="49" charset="-122"/>
            </a:endParaRPr>
          </a:p>
        </p:txBody>
      </p:sp>
      <p:pic>
        <p:nvPicPr>
          <p:cNvPr id="155654" name="Picture 6" descr="未标题-2 拷贝"/>
          <p:cNvPicPr>
            <a:picLocks noChangeAspect="1" noChangeArrowheads="1"/>
          </p:cNvPicPr>
          <p:nvPr/>
        </p:nvPicPr>
        <p:blipFill>
          <a:blip r:embed="rId3"/>
          <a:srcRect/>
          <a:stretch>
            <a:fillRect/>
          </a:stretch>
        </p:blipFill>
        <p:spPr bwMode="auto">
          <a:xfrm>
            <a:off x="971550" y="2276475"/>
            <a:ext cx="6121400" cy="4008438"/>
          </a:xfrm>
          <a:prstGeom prst="rect">
            <a:avLst/>
          </a:prstGeom>
          <a:noFill/>
        </p:spPr>
      </p:pic>
      <p:graphicFrame>
        <p:nvGraphicFramePr>
          <p:cNvPr id="155655" name="Object 7"/>
          <p:cNvGraphicFramePr>
            <a:graphicFrameLocks noGrp="1" noChangeAspect="1"/>
          </p:cNvGraphicFramePr>
          <p:nvPr>
            <p:ph/>
          </p:nvPr>
        </p:nvGraphicFramePr>
        <p:xfrm>
          <a:off x="5940425" y="2349500"/>
          <a:ext cx="2449513" cy="604838"/>
        </p:xfrm>
        <a:graphic>
          <a:graphicData uri="http://schemas.openxmlformats.org/presentationml/2006/ole">
            <mc:AlternateContent xmlns:mc="http://schemas.openxmlformats.org/markup-compatibility/2006">
              <mc:Choice xmlns:v="urn:schemas-microsoft-com:vml" Requires="v">
                <p:oleObj spid="_x0000_s155657" name="Equation" r:id="rId4" imgW="927000" imgH="228600" progId="">
                  <p:embed/>
                </p:oleObj>
              </mc:Choice>
              <mc:Fallback>
                <p:oleObj name="Equation" r:id="rId4" imgW="927000" imgH="228600"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0425" y="2349500"/>
                        <a:ext cx="2449513" cy="604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5652"/>
                                        </p:tgtEl>
                                        <p:attrNameLst>
                                          <p:attrName>style.visibility</p:attrName>
                                        </p:attrNameLst>
                                      </p:cBhvr>
                                      <p:to>
                                        <p:strVal val="visible"/>
                                      </p:to>
                                    </p:set>
                                    <p:anim calcmode="lin" valueType="num">
                                      <p:cBhvr additive="base">
                                        <p:cTn id="7" dur="500" fill="hold"/>
                                        <p:tgtEl>
                                          <p:spTgt spid="155652"/>
                                        </p:tgtEl>
                                        <p:attrNameLst>
                                          <p:attrName>ppt_x</p:attrName>
                                        </p:attrNameLst>
                                      </p:cBhvr>
                                      <p:tavLst>
                                        <p:tav tm="0">
                                          <p:val>
                                            <p:strVal val="1+#ppt_w/2"/>
                                          </p:val>
                                        </p:tav>
                                        <p:tav tm="100000">
                                          <p:val>
                                            <p:strVal val="#ppt_x"/>
                                          </p:val>
                                        </p:tav>
                                      </p:tavLst>
                                    </p:anim>
                                    <p:anim calcmode="lin" valueType="num">
                                      <p:cBhvr additive="base">
                                        <p:cTn id="8" dur="500" fill="hold"/>
                                        <p:tgtEl>
                                          <p:spTgt spid="15565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55653">
                                            <p:txEl>
                                              <p:pRg st="0" end="0"/>
                                            </p:txEl>
                                          </p:spTgt>
                                        </p:tgtEl>
                                        <p:attrNameLst>
                                          <p:attrName>style.visibility</p:attrName>
                                        </p:attrNameLst>
                                      </p:cBhvr>
                                      <p:to>
                                        <p:strVal val="visible"/>
                                      </p:to>
                                    </p:set>
                                    <p:animEffect transition="in" filter="blinds(horizontal)">
                                      <p:cBhvr>
                                        <p:cTn id="13" dur="500"/>
                                        <p:tgtEl>
                                          <p:spTgt spid="15565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2" grpId="0" autoUpdateAnimBg="0"/>
      <p:bldP spid="155653"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2"/>
          <p:cNvSpPr txBox="1">
            <a:spLocks noChangeArrowheads="1"/>
          </p:cNvSpPr>
          <p:nvPr/>
        </p:nvSpPr>
        <p:spPr bwMode="auto">
          <a:xfrm>
            <a:off x="609600" y="1416050"/>
            <a:ext cx="2179638" cy="457200"/>
          </a:xfrm>
          <a:prstGeom prst="rect">
            <a:avLst/>
          </a:prstGeom>
          <a:noFill/>
          <a:ln w="9525">
            <a:noFill/>
            <a:miter lim="800000"/>
            <a:headEnd/>
            <a:tailEnd/>
          </a:ln>
          <a:effectLst/>
        </p:spPr>
        <p:txBody>
          <a:bodyPr wrap="none" anchor="ctr">
            <a:spAutoFit/>
          </a:bodyPr>
          <a:lstStyle/>
          <a:p>
            <a:pPr>
              <a:spcBef>
                <a:spcPct val="50000"/>
              </a:spcBef>
            </a:pPr>
            <a:r>
              <a:rPr lang="en-US" altLang="zh-CN" b="1"/>
              <a:t>(1) </a:t>
            </a:r>
            <a:r>
              <a:rPr lang="zh-CN" altLang="en-US" b="1"/>
              <a:t>稳定电压</a:t>
            </a:r>
            <a:r>
              <a:rPr lang="en-US" altLang="zh-CN" b="1" i="1"/>
              <a:t>V</a:t>
            </a:r>
            <a:r>
              <a:rPr lang="en-US" altLang="zh-CN" b="1" baseline="-25000"/>
              <a:t>Z</a:t>
            </a:r>
            <a:endParaRPr lang="en-US" altLang="zh-CN" b="1"/>
          </a:p>
        </p:txBody>
      </p:sp>
      <p:sp>
        <p:nvSpPr>
          <p:cNvPr id="156675" name="Text Box 3"/>
          <p:cNvSpPr txBox="1">
            <a:spLocks noChangeArrowheads="1"/>
          </p:cNvSpPr>
          <p:nvPr/>
        </p:nvSpPr>
        <p:spPr bwMode="auto">
          <a:xfrm>
            <a:off x="609600" y="3276600"/>
            <a:ext cx="2095500" cy="457200"/>
          </a:xfrm>
          <a:prstGeom prst="rect">
            <a:avLst/>
          </a:prstGeom>
          <a:noFill/>
          <a:ln w="9525">
            <a:noFill/>
            <a:miter lim="800000"/>
            <a:headEnd/>
            <a:tailEnd/>
          </a:ln>
          <a:effectLst/>
        </p:spPr>
        <p:txBody>
          <a:bodyPr wrap="none" anchor="ctr">
            <a:spAutoFit/>
          </a:bodyPr>
          <a:lstStyle/>
          <a:p>
            <a:pPr algn="l">
              <a:spcBef>
                <a:spcPct val="50000"/>
              </a:spcBef>
            </a:pPr>
            <a:r>
              <a:rPr lang="en-US" altLang="zh-CN" b="1"/>
              <a:t>(2) </a:t>
            </a:r>
            <a:r>
              <a:rPr lang="zh-CN" altLang="en-US" b="1"/>
              <a:t>动态电阻</a:t>
            </a:r>
            <a:r>
              <a:rPr lang="en-US" altLang="zh-CN" b="1" i="1"/>
              <a:t>r</a:t>
            </a:r>
            <a:r>
              <a:rPr lang="en-US" altLang="zh-CN" b="1" baseline="-25000"/>
              <a:t>Z</a:t>
            </a:r>
            <a:endParaRPr lang="en-US" altLang="zh-CN" b="1"/>
          </a:p>
        </p:txBody>
      </p:sp>
      <p:sp>
        <p:nvSpPr>
          <p:cNvPr id="156676" name="Text Box 4"/>
          <p:cNvSpPr txBox="1">
            <a:spLocks noChangeArrowheads="1"/>
          </p:cNvSpPr>
          <p:nvPr/>
        </p:nvSpPr>
        <p:spPr bwMode="auto">
          <a:xfrm>
            <a:off x="908050" y="1828800"/>
            <a:ext cx="4267200" cy="1406525"/>
          </a:xfrm>
          <a:prstGeom prst="rect">
            <a:avLst/>
          </a:prstGeom>
          <a:noFill/>
          <a:ln w="9525">
            <a:noFill/>
            <a:miter lim="800000"/>
            <a:headEnd/>
            <a:tailEnd/>
          </a:ln>
          <a:effectLst/>
        </p:spPr>
        <p:txBody>
          <a:bodyPr anchor="ctr">
            <a:spAutoFit/>
          </a:bodyPr>
          <a:lstStyle/>
          <a:p>
            <a:pPr algn="l">
              <a:lnSpc>
                <a:spcPct val="120000"/>
              </a:lnSpc>
            </a:pPr>
            <a:r>
              <a:rPr lang="en-US" altLang="zh-CN" b="1"/>
              <a:t>        </a:t>
            </a:r>
            <a:r>
              <a:rPr lang="zh-CN" altLang="en-US" b="1"/>
              <a:t>在规定的稳压管反向工作电流</a:t>
            </a:r>
            <a:r>
              <a:rPr lang="en-US" altLang="zh-CN" b="1" i="1"/>
              <a:t>I</a:t>
            </a:r>
            <a:r>
              <a:rPr lang="en-US" altLang="zh-CN" b="1" baseline="-25000"/>
              <a:t>Z</a:t>
            </a:r>
            <a:r>
              <a:rPr lang="zh-CN" altLang="en-US" b="1"/>
              <a:t>下，所对应的反向工作电压。</a:t>
            </a:r>
          </a:p>
        </p:txBody>
      </p:sp>
      <p:sp>
        <p:nvSpPr>
          <p:cNvPr id="156677" name="Text Box 5"/>
          <p:cNvSpPr txBox="1">
            <a:spLocks noChangeArrowheads="1"/>
          </p:cNvSpPr>
          <p:nvPr/>
        </p:nvSpPr>
        <p:spPr bwMode="auto">
          <a:xfrm>
            <a:off x="2051050" y="3663950"/>
            <a:ext cx="2514600" cy="530225"/>
          </a:xfrm>
          <a:prstGeom prst="rect">
            <a:avLst/>
          </a:prstGeom>
          <a:noFill/>
          <a:ln w="9525">
            <a:noFill/>
            <a:miter lim="800000"/>
            <a:headEnd/>
            <a:tailEnd/>
          </a:ln>
          <a:effectLst/>
        </p:spPr>
        <p:txBody>
          <a:bodyPr anchor="ctr">
            <a:spAutoFit/>
          </a:bodyPr>
          <a:lstStyle/>
          <a:p>
            <a:pPr algn="l">
              <a:lnSpc>
                <a:spcPct val="120000"/>
              </a:lnSpc>
            </a:pPr>
            <a:r>
              <a:rPr lang="en-US" altLang="zh-CN" b="1" i="1">
                <a:ea typeface="宋体" pitchFamily="2" charset="-122"/>
              </a:rPr>
              <a:t>r</a:t>
            </a:r>
            <a:r>
              <a:rPr lang="en-US" altLang="zh-CN" b="1" baseline="-25000">
                <a:ea typeface="宋体" pitchFamily="2" charset="-122"/>
              </a:rPr>
              <a:t>Z</a:t>
            </a:r>
            <a:r>
              <a:rPr lang="en-US" altLang="zh-CN" b="1">
                <a:ea typeface="宋体" pitchFamily="2" charset="-122"/>
              </a:rPr>
              <a:t> =</a:t>
            </a:r>
            <a:r>
              <a:rPr lang="en-US" altLang="zh-CN" b="1">
                <a:ea typeface="宋体" pitchFamily="2" charset="-122"/>
                <a:sym typeface="Symbol" pitchFamily="18" charset="2"/>
              </a:rPr>
              <a:t></a:t>
            </a:r>
            <a:r>
              <a:rPr lang="en-US" altLang="zh-CN" b="1" i="1">
                <a:ea typeface="宋体" pitchFamily="2" charset="-122"/>
              </a:rPr>
              <a:t>V</a:t>
            </a:r>
            <a:r>
              <a:rPr lang="en-US" altLang="zh-CN" b="1" baseline="-25000">
                <a:ea typeface="宋体" pitchFamily="2" charset="-122"/>
              </a:rPr>
              <a:t>Z </a:t>
            </a:r>
            <a:r>
              <a:rPr lang="en-US" altLang="zh-CN" b="1">
                <a:ea typeface="宋体" pitchFamily="2" charset="-122"/>
              </a:rPr>
              <a:t>/</a:t>
            </a:r>
            <a:r>
              <a:rPr lang="en-US" altLang="zh-CN" b="1">
                <a:ea typeface="宋体" pitchFamily="2" charset="-122"/>
                <a:sym typeface="Symbol" pitchFamily="18" charset="2"/>
              </a:rPr>
              <a:t></a:t>
            </a:r>
            <a:r>
              <a:rPr lang="en-US" altLang="zh-CN" b="1" i="1">
                <a:ea typeface="宋体" pitchFamily="2" charset="-122"/>
              </a:rPr>
              <a:t>I</a:t>
            </a:r>
            <a:r>
              <a:rPr lang="en-US" altLang="zh-CN" b="1" baseline="-25000">
                <a:ea typeface="宋体" pitchFamily="2" charset="-122"/>
              </a:rPr>
              <a:t>Z</a:t>
            </a:r>
          </a:p>
        </p:txBody>
      </p:sp>
      <p:sp>
        <p:nvSpPr>
          <p:cNvPr id="156678" name="Text Box 6"/>
          <p:cNvSpPr txBox="1">
            <a:spLocks noChangeArrowheads="1"/>
          </p:cNvSpPr>
          <p:nvPr/>
        </p:nvSpPr>
        <p:spPr bwMode="auto">
          <a:xfrm>
            <a:off x="609600" y="4357688"/>
            <a:ext cx="2941638" cy="457200"/>
          </a:xfrm>
          <a:prstGeom prst="rect">
            <a:avLst/>
          </a:prstGeom>
          <a:noFill/>
          <a:ln w="9525">
            <a:noFill/>
            <a:miter lim="800000"/>
            <a:headEnd/>
            <a:tailEnd/>
          </a:ln>
          <a:effectLst/>
        </p:spPr>
        <p:txBody>
          <a:bodyPr wrap="none" anchor="ctr">
            <a:spAutoFit/>
          </a:bodyPr>
          <a:lstStyle/>
          <a:p>
            <a:pPr algn="l">
              <a:spcBef>
                <a:spcPct val="50000"/>
              </a:spcBef>
            </a:pPr>
            <a:r>
              <a:rPr lang="en-US" altLang="zh-CN" b="1"/>
              <a:t>(3)</a:t>
            </a:r>
            <a:r>
              <a:rPr lang="zh-CN" altLang="en-US" b="1"/>
              <a:t>最大耗散功率</a:t>
            </a:r>
            <a:r>
              <a:rPr lang="zh-CN" altLang="en-US" b="1" i="1" baseline="-25000"/>
              <a:t> </a:t>
            </a:r>
            <a:r>
              <a:rPr lang="en-US" altLang="zh-CN" b="1" i="1"/>
              <a:t>P</a:t>
            </a:r>
            <a:r>
              <a:rPr lang="en-US" altLang="zh-CN" b="1" baseline="-25000"/>
              <a:t>ZM</a:t>
            </a:r>
            <a:endParaRPr lang="en-US" altLang="zh-CN" b="1"/>
          </a:p>
        </p:txBody>
      </p:sp>
      <p:sp>
        <p:nvSpPr>
          <p:cNvPr id="156679" name="Text Box 7"/>
          <p:cNvSpPr txBox="1">
            <a:spLocks noChangeArrowheads="1"/>
          </p:cNvSpPr>
          <p:nvPr/>
        </p:nvSpPr>
        <p:spPr bwMode="auto">
          <a:xfrm>
            <a:off x="609600" y="4953000"/>
            <a:ext cx="8001000" cy="457200"/>
          </a:xfrm>
          <a:prstGeom prst="rect">
            <a:avLst/>
          </a:prstGeom>
          <a:noFill/>
          <a:ln w="9525">
            <a:noFill/>
            <a:miter lim="800000"/>
            <a:headEnd/>
            <a:tailEnd/>
          </a:ln>
          <a:effectLst/>
        </p:spPr>
        <p:txBody>
          <a:bodyPr anchor="ctr">
            <a:spAutoFit/>
          </a:bodyPr>
          <a:lstStyle/>
          <a:p>
            <a:pPr algn="l">
              <a:spcBef>
                <a:spcPct val="50000"/>
              </a:spcBef>
            </a:pPr>
            <a:r>
              <a:rPr lang="en-US" altLang="zh-CN" b="1"/>
              <a:t>(4)</a:t>
            </a:r>
            <a:r>
              <a:rPr lang="zh-CN" altLang="en-US" b="1"/>
              <a:t>最大稳定工作电流</a:t>
            </a:r>
            <a:r>
              <a:rPr lang="zh-CN" altLang="en-US" b="1" i="1"/>
              <a:t> </a:t>
            </a:r>
            <a:r>
              <a:rPr lang="en-US" altLang="zh-CN" b="1" i="1"/>
              <a:t>I</a:t>
            </a:r>
            <a:r>
              <a:rPr lang="en-US" altLang="zh-CN" b="1" baseline="-25000"/>
              <a:t>Zmax </a:t>
            </a:r>
            <a:r>
              <a:rPr lang="zh-CN" altLang="en-US" b="1"/>
              <a:t>和最小稳定工作电流 </a:t>
            </a:r>
            <a:r>
              <a:rPr lang="en-US" altLang="zh-CN" b="1" i="1"/>
              <a:t>I</a:t>
            </a:r>
            <a:r>
              <a:rPr lang="en-US" altLang="zh-CN" b="1" baseline="-25000"/>
              <a:t>Zmin</a:t>
            </a:r>
            <a:endParaRPr lang="en-US" altLang="zh-CN" b="1"/>
          </a:p>
        </p:txBody>
      </p:sp>
      <p:sp>
        <p:nvSpPr>
          <p:cNvPr id="156680" name="Text Box 8"/>
          <p:cNvSpPr txBox="1">
            <a:spLocks noChangeArrowheads="1"/>
          </p:cNvSpPr>
          <p:nvPr/>
        </p:nvSpPr>
        <p:spPr bwMode="auto">
          <a:xfrm>
            <a:off x="609600" y="5548313"/>
            <a:ext cx="4062413" cy="457200"/>
          </a:xfrm>
          <a:prstGeom prst="rect">
            <a:avLst/>
          </a:prstGeom>
          <a:noFill/>
          <a:ln w="9525">
            <a:noFill/>
            <a:miter lim="800000"/>
            <a:headEnd/>
            <a:tailEnd/>
          </a:ln>
          <a:effectLst/>
        </p:spPr>
        <p:txBody>
          <a:bodyPr wrap="none" anchor="ctr">
            <a:spAutoFit/>
          </a:bodyPr>
          <a:lstStyle/>
          <a:p>
            <a:pPr algn="l">
              <a:spcBef>
                <a:spcPct val="50000"/>
              </a:spcBef>
            </a:pPr>
            <a:r>
              <a:rPr lang="en-US" altLang="zh-CN" b="1"/>
              <a:t>(5)</a:t>
            </a:r>
            <a:r>
              <a:rPr lang="zh-CN" altLang="en-US" b="1"/>
              <a:t>稳定电压温度系数</a:t>
            </a:r>
            <a:r>
              <a:rPr lang="en-US" altLang="zh-CN" b="1"/>
              <a:t>——</a:t>
            </a:r>
            <a:r>
              <a:rPr lang="en-US" altLang="zh-CN" b="1" i="1">
                <a:sym typeface="Symbol" pitchFamily="18" charset="2"/>
              </a:rPr>
              <a:t></a:t>
            </a:r>
            <a:r>
              <a:rPr lang="en-US" altLang="zh-CN" b="1" i="1" baseline="-16000">
                <a:sym typeface="Symbol" pitchFamily="18" charset="2"/>
              </a:rPr>
              <a:t>V</a:t>
            </a:r>
            <a:r>
              <a:rPr lang="en-US" altLang="zh-CN" b="1" baseline="-46000">
                <a:sym typeface="Symbol" pitchFamily="18" charset="2"/>
              </a:rPr>
              <a:t>Z</a:t>
            </a:r>
            <a:endParaRPr lang="en-US" altLang="zh-CN" b="1"/>
          </a:p>
        </p:txBody>
      </p:sp>
      <p:sp>
        <p:nvSpPr>
          <p:cNvPr id="156681" name="Rectangle 9"/>
          <p:cNvSpPr>
            <a:spLocks noChangeArrowheads="1"/>
          </p:cNvSpPr>
          <p:nvPr/>
        </p:nvSpPr>
        <p:spPr bwMode="auto">
          <a:xfrm>
            <a:off x="755650" y="869950"/>
            <a:ext cx="4800600" cy="519113"/>
          </a:xfrm>
          <a:prstGeom prst="rect">
            <a:avLst/>
          </a:prstGeom>
          <a:noFill/>
          <a:ln w="9525">
            <a:noFill/>
            <a:miter lim="800000"/>
            <a:headEnd/>
            <a:tailEnd/>
          </a:ln>
          <a:effectLst/>
        </p:spPr>
        <p:txBody>
          <a:bodyPr lIns="92075" tIns="46038" rIns="92075" bIns="46038">
            <a:spAutoFit/>
          </a:bodyPr>
          <a:lstStyle/>
          <a:p>
            <a:pPr marL="190500" indent="-190500" algn="l">
              <a:spcBef>
                <a:spcPct val="20000"/>
              </a:spcBef>
            </a:pPr>
            <a:r>
              <a:rPr lang="en-US" altLang="zh-CN" sz="2800" b="1"/>
              <a:t>2. </a:t>
            </a:r>
            <a:r>
              <a:rPr lang="zh-CN" altLang="en-US" sz="2800" b="1"/>
              <a:t>稳压二极管主要参数</a:t>
            </a:r>
          </a:p>
        </p:txBody>
      </p:sp>
      <p:sp>
        <p:nvSpPr>
          <p:cNvPr id="156682" name="Line 10"/>
          <p:cNvSpPr>
            <a:spLocks noChangeShapeType="1"/>
          </p:cNvSpPr>
          <p:nvPr/>
        </p:nvSpPr>
        <p:spPr bwMode="auto">
          <a:xfrm>
            <a:off x="908050" y="762000"/>
            <a:ext cx="7162800" cy="0"/>
          </a:xfrm>
          <a:prstGeom prst="line">
            <a:avLst/>
          </a:prstGeom>
          <a:noFill/>
          <a:ln w="76200" cap="sq" cmpd="tri">
            <a:solidFill>
              <a:srgbClr val="FF00FF"/>
            </a:solidFill>
            <a:round/>
            <a:headEnd type="none" w="sm" len="sm"/>
            <a:tailEnd type="none" w="sm" len="sm"/>
          </a:ln>
          <a:effectLst/>
        </p:spPr>
        <p:txBody>
          <a:bodyPr wrap="none" anchor="ctr"/>
          <a:lstStyle/>
          <a:p>
            <a:endParaRPr lang="zh-CN" altLang="en-US"/>
          </a:p>
        </p:txBody>
      </p:sp>
      <p:sp>
        <p:nvSpPr>
          <p:cNvPr id="156683" name="Rectangle 11"/>
          <p:cNvSpPr>
            <a:spLocks noChangeArrowheads="1"/>
          </p:cNvSpPr>
          <p:nvPr/>
        </p:nvSpPr>
        <p:spPr bwMode="auto">
          <a:xfrm>
            <a:off x="2438400" y="76200"/>
            <a:ext cx="3810000" cy="579438"/>
          </a:xfrm>
          <a:prstGeom prst="rect">
            <a:avLst/>
          </a:prstGeom>
          <a:noFill/>
          <a:ln w="9525">
            <a:noFill/>
            <a:miter lim="800000"/>
            <a:headEnd/>
            <a:tailEnd/>
          </a:ln>
          <a:effectLst/>
        </p:spPr>
        <p:txBody>
          <a:bodyPr lIns="92075" tIns="46038" rIns="92075" bIns="46038">
            <a:spAutoFit/>
          </a:bodyPr>
          <a:lstStyle/>
          <a:p>
            <a:pPr marL="342900" indent="-342900">
              <a:spcBef>
                <a:spcPct val="20000"/>
              </a:spcBef>
            </a:pPr>
            <a:r>
              <a:rPr lang="en-US" altLang="zh-CN" sz="3200" b="1">
                <a:solidFill>
                  <a:srgbClr val="000066"/>
                </a:solidFill>
                <a:ea typeface="黑体" pitchFamily="2" charset="-122"/>
              </a:rPr>
              <a:t>3.5.1  </a:t>
            </a:r>
            <a:r>
              <a:rPr lang="zh-CN" altLang="en-US" sz="3200" b="1">
                <a:solidFill>
                  <a:srgbClr val="000066"/>
                </a:solidFill>
                <a:ea typeface="黑体" pitchFamily="2" charset="-122"/>
              </a:rPr>
              <a:t>齐纳二极管</a:t>
            </a:r>
          </a:p>
        </p:txBody>
      </p:sp>
      <p:pic>
        <p:nvPicPr>
          <p:cNvPr id="156684" name="Picture 12" descr="未标题-3 拷贝"/>
          <p:cNvPicPr>
            <a:picLocks noChangeAspect="1" noChangeArrowheads="1"/>
          </p:cNvPicPr>
          <p:nvPr/>
        </p:nvPicPr>
        <p:blipFill>
          <a:blip r:embed="rId2"/>
          <a:srcRect/>
          <a:stretch>
            <a:fillRect/>
          </a:stretch>
        </p:blipFill>
        <p:spPr bwMode="auto">
          <a:xfrm>
            <a:off x="5075238" y="1622425"/>
            <a:ext cx="3960812" cy="3175000"/>
          </a:xfrm>
          <a:prstGeom prst="rect">
            <a:avLst/>
          </a:prstGeom>
          <a:noFill/>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6681"/>
                                        </p:tgtEl>
                                        <p:attrNameLst>
                                          <p:attrName>style.visibility</p:attrName>
                                        </p:attrNameLst>
                                      </p:cBhvr>
                                      <p:to>
                                        <p:strVal val="visible"/>
                                      </p:to>
                                    </p:set>
                                    <p:anim calcmode="lin" valueType="num">
                                      <p:cBhvr additive="base">
                                        <p:cTn id="7" dur="500" fill="hold"/>
                                        <p:tgtEl>
                                          <p:spTgt spid="156681"/>
                                        </p:tgtEl>
                                        <p:attrNameLst>
                                          <p:attrName>ppt_x</p:attrName>
                                        </p:attrNameLst>
                                      </p:cBhvr>
                                      <p:tavLst>
                                        <p:tav tm="0">
                                          <p:val>
                                            <p:strVal val="0-#ppt_w/2"/>
                                          </p:val>
                                        </p:tav>
                                        <p:tav tm="100000">
                                          <p:val>
                                            <p:strVal val="#ppt_x"/>
                                          </p:val>
                                        </p:tav>
                                      </p:tavLst>
                                    </p:anim>
                                    <p:anim calcmode="lin" valueType="num">
                                      <p:cBhvr additive="base">
                                        <p:cTn id="8" dur="500" fill="hold"/>
                                        <p:tgtEl>
                                          <p:spTgt spid="15668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6674"/>
                                        </p:tgtEl>
                                        <p:attrNameLst>
                                          <p:attrName>style.visibility</p:attrName>
                                        </p:attrNameLst>
                                      </p:cBhvr>
                                      <p:to>
                                        <p:strVal val="visible"/>
                                      </p:to>
                                    </p:set>
                                    <p:anim calcmode="lin" valueType="num">
                                      <p:cBhvr additive="base">
                                        <p:cTn id="13" dur="500" fill="hold"/>
                                        <p:tgtEl>
                                          <p:spTgt spid="156674"/>
                                        </p:tgtEl>
                                        <p:attrNameLst>
                                          <p:attrName>ppt_x</p:attrName>
                                        </p:attrNameLst>
                                      </p:cBhvr>
                                      <p:tavLst>
                                        <p:tav tm="0">
                                          <p:val>
                                            <p:strVal val="#ppt_x"/>
                                          </p:val>
                                        </p:tav>
                                        <p:tav tm="100000">
                                          <p:val>
                                            <p:strVal val="#ppt_x"/>
                                          </p:val>
                                        </p:tav>
                                      </p:tavLst>
                                    </p:anim>
                                    <p:anim calcmode="lin" valueType="num">
                                      <p:cBhvr additive="base">
                                        <p:cTn id="14" dur="500" fill="hold"/>
                                        <p:tgtEl>
                                          <p:spTgt spid="15667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5" fill="hold" grpId="0" nodeType="clickEffect">
                                  <p:stCondLst>
                                    <p:cond delay="0"/>
                                  </p:stCondLst>
                                  <p:childTnLst>
                                    <p:set>
                                      <p:cBhvr>
                                        <p:cTn id="18" dur="1" fill="hold">
                                          <p:stCondLst>
                                            <p:cond delay="0"/>
                                          </p:stCondLst>
                                        </p:cTn>
                                        <p:tgtEl>
                                          <p:spTgt spid="156676"/>
                                        </p:tgtEl>
                                        <p:attrNameLst>
                                          <p:attrName>style.visibility</p:attrName>
                                        </p:attrNameLst>
                                      </p:cBhvr>
                                      <p:to>
                                        <p:strVal val="visible"/>
                                      </p:to>
                                    </p:set>
                                    <p:animEffect transition="in" filter="blinds(vertical)">
                                      <p:cBhvr>
                                        <p:cTn id="19" dur="500"/>
                                        <p:tgtEl>
                                          <p:spTgt spid="15667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56675"/>
                                        </p:tgtEl>
                                        <p:attrNameLst>
                                          <p:attrName>style.visibility</p:attrName>
                                        </p:attrNameLst>
                                      </p:cBhvr>
                                      <p:to>
                                        <p:strVal val="visible"/>
                                      </p:to>
                                    </p:set>
                                    <p:anim calcmode="lin" valueType="num">
                                      <p:cBhvr additive="base">
                                        <p:cTn id="24" dur="500" fill="hold"/>
                                        <p:tgtEl>
                                          <p:spTgt spid="156675"/>
                                        </p:tgtEl>
                                        <p:attrNameLst>
                                          <p:attrName>ppt_x</p:attrName>
                                        </p:attrNameLst>
                                      </p:cBhvr>
                                      <p:tavLst>
                                        <p:tav tm="0">
                                          <p:val>
                                            <p:strVal val="#ppt_x"/>
                                          </p:val>
                                        </p:tav>
                                        <p:tav tm="100000">
                                          <p:val>
                                            <p:strVal val="#ppt_x"/>
                                          </p:val>
                                        </p:tav>
                                      </p:tavLst>
                                    </p:anim>
                                    <p:anim calcmode="lin" valueType="num">
                                      <p:cBhvr additive="base">
                                        <p:cTn id="25" dur="500" fill="hold"/>
                                        <p:tgtEl>
                                          <p:spTgt spid="15667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5" fill="hold" grpId="0" nodeType="clickEffect">
                                  <p:stCondLst>
                                    <p:cond delay="0"/>
                                  </p:stCondLst>
                                  <p:childTnLst>
                                    <p:set>
                                      <p:cBhvr>
                                        <p:cTn id="29" dur="1" fill="hold">
                                          <p:stCondLst>
                                            <p:cond delay="0"/>
                                          </p:stCondLst>
                                        </p:cTn>
                                        <p:tgtEl>
                                          <p:spTgt spid="156677"/>
                                        </p:tgtEl>
                                        <p:attrNameLst>
                                          <p:attrName>style.visibility</p:attrName>
                                        </p:attrNameLst>
                                      </p:cBhvr>
                                      <p:to>
                                        <p:strVal val="visible"/>
                                      </p:to>
                                    </p:set>
                                    <p:animEffect transition="in" filter="blinds(vertical)">
                                      <p:cBhvr>
                                        <p:cTn id="30" dur="500"/>
                                        <p:tgtEl>
                                          <p:spTgt spid="156677"/>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6678"/>
                                        </p:tgtEl>
                                        <p:attrNameLst>
                                          <p:attrName>style.visibility</p:attrName>
                                        </p:attrNameLst>
                                      </p:cBhvr>
                                      <p:to>
                                        <p:strVal val="visible"/>
                                      </p:to>
                                    </p:set>
                                    <p:anim calcmode="lin" valueType="num">
                                      <p:cBhvr additive="base">
                                        <p:cTn id="35" dur="500" fill="hold"/>
                                        <p:tgtEl>
                                          <p:spTgt spid="156678"/>
                                        </p:tgtEl>
                                        <p:attrNameLst>
                                          <p:attrName>ppt_x</p:attrName>
                                        </p:attrNameLst>
                                      </p:cBhvr>
                                      <p:tavLst>
                                        <p:tav tm="0">
                                          <p:val>
                                            <p:strVal val="#ppt_x"/>
                                          </p:val>
                                        </p:tav>
                                        <p:tav tm="100000">
                                          <p:val>
                                            <p:strVal val="#ppt_x"/>
                                          </p:val>
                                        </p:tav>
                                      </p:tavLst>
                                    </p:anim>
                                    <p:anim calcmode="lin" valueType="num">
                                      <p:cBhvr additive="base">
                                        <p:cTn id="36" dur="500" fill="hold"/>
                                        <p:tgtEl>
                                          <p:spTgt spid="15667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56679"/>
                                        </p:tgtEl>
                                        <p:attrNameLst>
                                          <p:attrName>style.visibility</p:attrName>
                                        </p:attrNameLst>
                                      </p:cBhvr>
                                      <p:to>
                                        <p:strVal val="visible"/>
                                      </p:to>
                                    </p:set>
                                    <p:anim calcmode="lin" valueType="num">
                                      <p:cBhvr additive="base">
                                        <p:cTn id="41" dur="500" fill="hold"/>
                                        <p:tgtEl>
                                          <p:spTgt spid="156679"/>
                                        </p:tgtEl>
                                        <p:attrNameLst>
                                          <p:attrName>ppt_x</p:attrName>
                                        </p:attrNameLst>
                                      </p:cBhvr>
                                      <p:tavLst>
                                        <p:tav tm="0">
                                          <p:val>
                                            <p:strVal val="#ppt_x"/>
                                          </p:val>
                                        </p:tav>
                                        <p:tav tm="100000">
                                          <p:val>
                                            <p:strVal val="#ppt_x"/>
                                          </p:val>
                                        </p:tav>
                                      </p:tavLst>
                                    </p:anim>
                                    <p:anim calcmode="lin" valueType="num">
                                      <p:cBhvr additive="base">
                                        <p:cTn id="42" dur="500" fill="hold"/>
                                        <p:tgtEl>
                                          <p:spTgt spid="15667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56680"/>
                                        </p:tgtEl>
                                        <p:attrNameLst>
                                          <p:attrName>style.visibility</p:attrName>
                                        </p:attrNameLst>
                                      </p:cBhvr>
                                      <p:to>
                                        <p:strVal val="visible"/>
                                      </p:to>
                                    </p:set>
                                    <p:anim calcmode="lin" valueType="num">
                                      <p:cBhvr additive="base">
                                        <p:cTn id="47" dur="500" fill="hold"/>
                                        <p:tgtEl>
                                          <p:spTgt spid="156680"/>
                                        </p:tgtEl>
                                        <p:attrNameLst>
                                          <p:attrName>ppt_x</p:attrName>
                                        </p:attrNameLst>
                                      </p:cBhvr>
                                      <p:tavLst>
                                        <p:tav tm="0">
                                          <p:val>
                                            <p:strVal val="#ppt_x"/>
                                          </p:val>
                                        </p:tav>
                                        <p:tav tm="100000">
                                          <p:val>
                                            <p:strVal val="#ppt_x"/>
                                          </p:val>
                                        </p:tav>
                                      </p:tavLst>
                                    </p:anim>
                                    <p:anim calcmode="lin" valueType="num">
                                      <p:cBhvr additive="base">
                                        <p:cTn id="48" dur="500" fill="hold"/>
                                        <p:tgtEl>
                                          <p:spTgt spid="1566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autoUpdateAnimBg="0"/>
      <p:bldP spid="156675" grpId="0" autoUpdateAnimBg="0"/>
      <p:bldP spid="156676" grpId="0" autoUpdateAnimBg="0"/>
      <p:bldP spid="156677" grpId="0" autoUpdateAnimBg="0"/>
      <p:bldP spid="156678" grpId="0" autoUpdateAnimBg="0"/>
      <p:bldP spid="156679" grpId="0" autoUpdateAnimBg="0"/>
      <p:bldP spid="156680" grpId="0" autoUpdateAnimBg="0"/>
      <p:bldP spid="156681"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ChangeArrowheads="1"/>
          </p:cNvSpPr>
          <p:nvPr/>
        </p:nvSpPr>
        <p:spPr bwMode="auto">
          <a:xfrm>
            <a:off x="762000" y="869950"/>
            <a:ext cx="4800600" cy="519113"/>
          </a:xfrm>
          <a:prstGeom prst="rect">
            <a:avLst/>
          </a:prstGeom>
          <a:noFill/>
          <a:ln w="9525">
            <a:noFill/>
            <a:miter lim="800000"/>
            <a:headEnd/>
            <a:tailEnd/>
          </a:ln>
          <a:effectLst/>
        </p:spPr>
        <p:txBody>
          <a:bodyPr lIns="92075" tIns="46038" rIns="92075" bIns="46038">
            <a:spAutoFit/>
          </a:bodyPr>
          <a:lstStyle/>
          <a:p>
            <a:pPr marL="190500" indent="-190500" algn="l">
              <a:spcBef>
                <a:spcPct val="20000"/>
              </a:spcBef>
            </a:pPr>
            <a:r>
              <a:rPr lang="en-US" altLang="zh-CN" sz="2800" b="1"/>
              <a:t>3. </a:t>
            </a:r>
            <a:r>
              <a:rPr lang="zh-CN" altLang="en-US" sz="2800" b="1"/>
              <a:t>稳压电路</a:t>
            </a:r>
          </a:p>
        </p:txBody>
      </p:sp>
      <p:sp>
        <p:nvSpPr>
          <p:cNvPr id="157699" name="Line 3"/>
          <p:cNvSpPr>
            <a:spLocks noChangeShapeType="1"/>
          </p:cNvSpPr>
          <p:nvPr/>
        </p:nvSpPr>
        <p:spPr bwMode="auto">
          <a:xfrm>
            <a:off x="914400" y="762000"/>
            <a:ext cx="7162800" cy="0"/>
          </a:xfrm>
          <a:prstGeom prst="line">
            <a:avLst/>
          </a:prstGeom>
          <a:noFill/>
          <a:ln w="76200" cap="sq" cmpd="tri">
            <a:solidFill>
              <a:srgbClr val="FF00FF"/>
            </a:solidFill>
            <a:round/>
            <a:headEnd type="none" w="sm" len="sm"/>
            <a:tailEnd type="none" w="sm" len="sm"/>
          </a:ln>
          <a:effectLst/>
        </p:spPr>
        <p:txBody>
          <a:bodyPr wrap="none" anchor="ctr"/>
          <a:lstStyle/>
          <a:p>
            <a:endParaRPr lang="zh-CN" altLang="en-US"/>
          </a:p>
        </p:txBody>
      </p:sp>
      <p:sp>
        <p:nvSpPr>
          <p:cNvPr id="157700" name="Text Box 4"/>
          <p:cNvSpPr txBox="1">
            <a:spLocks noChangeArrowheads="1"/>
          </p:cNvSpPr>
          <p:nvPr/>
        </p:nvSpPr>
        <p:spPr bwMode="auto">
          <a:xfrm>
            <a:off x="604838" y="1462088"/>
            <a:ext cx="4271962" cy="519112"/>
          </a:xfrm>
          <a:prstGeom prst="rect">
            <a:avLst/>
          </a:prstGeom>
          <a:noFill/>
          <a:ln w="9525">
            <a:noFill/>
            <a:miter lim="800000"/>
            <a:headEnd/>
            <a:tailEnd/>
          </a:ln>
          <a:effectLst/>
        </p:spPr>
        <p:txBody>
          <a:bodyPr anchor="ctr">
            <a:spAutoFit/>
          </a:bodyPr>
          <a:lstStyle/>
          <a:p>
            <a:pPr>
              <a:spcBef>
                <a:spcPct val="50000"/>
              </a:spcBef>
            </a:pPr>
            <a:r>
              <a:rPr lang="zh-CN" altLang="en-US" sz="2800" b="1"/>
              <a:t>正常稳压时    </a:t>
            </a:r>
            <a:r>
              <a:rPr lang="en-US" altLang="zh-CN" sz="2800" b="1" i="1"/>
              <a:t>V</a:t>
            </a:r>
            <a:r>
              <a:rPr lang="en-US" altLang="zh-CN" sz="2800" b="1" baseline="-25000"/>
              <a:t>O</a:t>
            </a:r>
            <a:r>
              <a:rPr lang="en-US" altLang="zh-CN" sz="2800" b="1"/>
              <a:t> =</a:t>
            </a:r>
            <a:r>
              <a:rPr lang="en-US" altLang="zh-CN" sz="2800" b="1" i="1"/>
              <a:t>V</a:t>
            </a:r>
            <a:r>
              <a:rPr lang="en-US" altLang="zh-CN" sz="2800" b="1" baseline="-25000"/>
              <a:t>Z</a:t>
            </a:r>
          </a:p>
        </p:txBody>
      </p:sp>
      <p:sp>
        <p:nvSpPr>
          <p:cNvPr id="157701" name="Rectangle 5"/>
          <p:cNvSpPr>
            <a:spLocks noChangeArrowheads="1"/>
          </p:cNvSpPr>
          <p:nvPr/>
        </p:nvSpPr>
        <p:spPr bwMode="auto">
          <a:xfrm>
            <a:off x="2438400" y="76200"/>
            <a:ext cx="3810000" cy="579438"/>
          </a:xfrm>
          <a:prstGeom prst="rect">
            <a:avLst/>
          </a:prstGeom>
          <a:noFill/>
          <a:ln w="9525">
            <a:noFill/>
            <a:miter lim="800000"/>
            <a:headEnd/>
            <a:tailEnd/>
          </a:ln>
          <a:effectLst/>
        </p:spPr>
        <p:txBody>
          <a:bodyPr lIns="92075" tIns="46038" rIns="92075" bIns="46038">
            <a:spAutoFit/>
          </a:bodyPr>
          <a:lstStyle/>
          <a:p>
            <a:pPr marL="342900" indent="-342900">
              <a:spcBef>
                <a:spcPct val="20000"/>
              </a:spcBef>
            </a:pPr>
            <a:r>
              <a:rPr lang="en-US" altLang="zh-CN" sz="3200" b="1">
                <a:solidFill>
                  <a:srgbClr val="000066"/>
                </a:solidFill>
                <a:ea typeface="黑体" pitchFamily="2" charset="-122"/>
              </a:rPr>
              <a:t>3.5.1  </a:t>
            </a:r>
            <a:r>
              <a:rPr lang="zh-CN" altLang="en-US" sz="3200" b="1">
                <a:solidFill>
                  <a:srgbClr val="000066"/>
                </a:solidFill>
                <a:ea typeface="黑体" pitchFamily="2" charset="-122"/>
              </a:rPr>
              <a:t>齐纳二极管</a:t>
            </a:r>
          </a:p>
        </p:txBody>
      </p:sp>
      <p:pic>
        <p:nvPicPr>
          <p:cNvPr id="157702" name="Picture 6" descr="未标题-2 拷贝"/>
          <p:cNvPicPr>
            <a:picLocks noChangeAspect="1" noChangeArrowheads="1"/>
          </p:cNvPicPr>
          <p:nvPr/>
        </p:nvPicPr>
        <p:blipFill>
          <a:blip r:embed="rId2"/>
          <a:srcRect/>
          <a:stretch>
            <a:fillRect/>
          </a:stretch>
        </p:blipFill>
        <p:spPr bwMode="auto">
          <a:xfrm>
            <a:off x="1763713" y="2276475"/>
            <a:ext cx="4895850" cy="2659063"/>
          </a:xfrm>
          <a:prstGeom prst="rect">
            <a:avLst/>
          </a:prstGeom>
          <a:noFill/>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7700"/>
                                        </p:tgtEl>
                                        <p:attrNameLst>
                                          <p:attrName>style.visibility</p:attrName>
                                        </p:attrNameLst>
                                      </p:cBhvr>
                                      <p:to>
                                        <p:strVal val="visible"/>
                                      </p:to>
                                    </p:set>
                                    <p:anim calcmode="lin" valueType="num">
                                      <p:cBhvr additive="base">
                                        <p:cTn id="7" dur="500" fill="hold"/>
                                        <p:tgtEl>
                                          <p:spTgt spid="157700"/>
                                        </p:tgtEl>
                                        <p:attrNameLst>
                                          <p:attrName>ppt_x</p:attrName>
                                        </p:attrNameLst>
                                      </p:cBhvr>
                                      <p:tavLst>
                                        <p:tav tm="0">
                                          <p:val>
                                            <p:strVal val="1+#ppt_w/2"/>
                                          </p:val>
                                        </p:tav>
                                        <p:tav tm="100000">
                                          <p:val>
                                            <p:strVal val="#ppt_x"/>
                                          </p:val>
                                        </p:tav>
                                      </p:tavLst>
                                    </p:anim>
                                    <p:anim calcmode="lin" valueType="num">
                                      <p:cBhvr additive="base">
                                        <p:cTn id="8" dur="500" fill="hold"/>
                                        <p:tgtEl>
                                          <p:spTgt spid="1577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0"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ChangeArrowheads="1"/>
          </p:cNvSpPr>
          <p:nvPr/>
        </p:nvSpPr>
        <p:spPr bwMode="auto">
          <a:xfrm>
            <a:off x="1763713" y="76200"/>
            <a:ext cx="5329237" cy="579438"/>
          </a:xfrm>
          <a:prstGeom prst="rect">
            <a:avLst/>
          </a:prstGeom>
          <a:noFill/>
          <a:ln w="9525">
            <a:noFill/>
            <a:miter lim="800000"/>
            <a:headEnd/>
            <a:tailEnd/>
          </a:ln>
          <a:effectLst/>
        </p:spPr>
        <p:txBody>
          <a:bodyPr lIns="92075" tIns="46038" rIns="92075" bIns="46038">
            <a:spAutoFit/>
          </a:bodyPr>
          <a:lstStyle/>
          <a:p>
            <a:pPr marL="342900" indent="-342900">
              <a:spcBef>
                <a:spcPct val="20000"/>
              </a:spcBef>
            </a:pPr>
            <a:r>
              <a:rPr lang="en-US" altLang="zh-CN" sz="3200" b="1">
                <a:solidFill>
                  <a:schemeClr val="accent2"/>
                </a:solidFill>
                <a:ea typeface="黑体" pitchFamily="2" charset="-122"/>
              </a:rPr>
              <a:t>3.5.2  </a:t>
            </a:r>
            <a:r>
              <a:rPr lang="zh-CN" altLang="en-US" sz="3200" b="1">
                <a:solidFill>
                  <a:schemeClr val="accent2"/>
                </a:solidFill>
                <a:ea typeface="黑体" pitchFamily="2" charset="-122"/>
              </a:rPr>
              <a:t>变容二极管（</a:t>
            </a:r>
            <a:r>
              <a:rPr lang="zh-CN" altLang="en-US" b="1">
                <a:solidFill>
                  <a:schemeClr val="accent2"/>
                </a:solidFill>
                <a:ea typeface="黑体" pitchFamily="2" charset="-122"/>
              </a:rPr>
              <a:t>高频选频）</a:t>
            </a:r>
          </a:p>
        </p:txBody>
      </p:sp>
      <p:sp>
        <p:nvSpPr>
          <p:cNvPr id="158723" name="Line 3"/>
          <p:cNvSpPr>
            <a:spLocks noChangeShapeType="1"/>
          </p:cNvSpPr>
          <p:nvPr/>
        </p:nvSpPr>
        <p:spPr bwMode="auto">
          <a:xfrm>
            <a:off x="914400" y="762000"/>
            <a:ext cx="7162800" cy="0"/>
          </a:xfrm>
          <a:prstGeom prst="line">
            <a:avLst/>
          </a:prstGeom>
          <a:noFill/>
          <a:ln w="76200" cap="sq" cmpd="tri">
            <a:solidFill>
              <a:srgbClr val="FF00FF"/>
            </a:solidFill>
            <a:round/>
            <a:headEnd type="none" w="sm" len="sm"/>
            <a:tailEnd type="none" w="sm" len="sm"/>
          </a:ln>
          <a:effectLst/>
        </p:spPr>
        <p:txBody>
          <a:bodyPr wrap="none" anchor="ctr"/>
          <a:lstStyle/>
          <a:p>
            <a:endParaRPr lang="zh-CN" altLang="en-US"/>
          </a:p>
        </p:txBody>
      </p:sp>
      <p:pic>
        <p:nvPicPr>
          <p:cNvPr id="158724" name="Picture 4" descr="未标题-2 拷贝"/>
          <p:cNvPicPr>
            <a:picLocks noChangeAspect="1" noChangeArrowheads="1"/>
          </p:cNvPicPr>
          <p:nvPr/>
        </p:nvPicPr>
        <p:blipFill>
          <a:blip r:embed="rId2"/>
          <a:srcRect/>
          <a:stretch>
            <a:fillRect/>
          </a:stretch>
        </p:blipFill>
        <p:spPr bwMode="auto">
          <a:xfrm>
            <a:off x="1116013" y="1125538"/>
            <a:ext cx="7253287" cy="3879850"/>
          </a:xfrm>
          <a:prstGeom prst="rect">
            <a:avLst/>
          </a:prstGeom>
          <a:noFill/>
        </p:spPr>
      </p:pic>
      <p:sp>
        <p:nvSpPr>
          <p:cNvPr id="158725" name="Rectangle 5"/>
          <p:cNvSpPr>
            <a:spLocks noChangeArrowheads="1"/>
          </p:cNvSpPr>
          <p:nvPr/>
        </p:nvSpPr>
        <p:spPr bwMode="auto">
          <a:xfrm>
            <a:off x="1187450" y="5045075"/>
            <a:ext cx="7159625" cy="396875"/>
          </a:xfrm>
          <a:prstGeom prst="rect">
            <a:avLst/>
          </a:prstGeom>
          <a:noFill/>
          <a:ln w="9525">
            <a:noFill/>
            <a:miter lim="800000"/>
            <a:headEnd/>
            <a:tailEnd/>
          </a:ln>
          <a:effectLst/>
        </p:spPr>
        <p:txBody>
          <a:bodyPr wrap="none" anchor="ctr">
            <a:spAutoFit/>
          </a:bodyPr>
          <a:lstStyle/>
          <a:p>
            <a:pPr algn="l"/>
            <a:r>
              <a:rPr lang="zh-CN" altLang="en-US" sz="2000" b="1"/>
              <a:t>（</a:t>
            </a:r>
            <a:r>
              <a:rPr lang="en-US" altLang="zh-CN" sz="2000" b="1"/>
              <a:t>a</a:t>
            </a:r>
            <a:r>
              <a:rPr lang="zh-CN" altLang="en-US" sz="2000" b="1"/>
              <a:t>）符号    （</a:t>
            </a:r>
            <a:r>
              <a:rPr lang="en-US" altLang="zh-CN" sz="2000" b="1"/>
              <a:t>b</a:t>
            </a:r>
            <a:r>
              <a:rPr lang="zh-CN" altLang="en-US" sz="2000" b="1"/>
              <a:t>）结电容与电压的关系（纵坐标为对数刻度） </a:t>
            </a: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Line 2"/>
          <p:cNvSpPr>
            <a:spLocks noChangeShapeType="1"/>
          </p:cNvSpPr>
          <p:nvPr/>
        </p:nvSpPr>
        <p:spPr bwMode="auto">
          <a:xfrm>
            <a:off x="533400" y="762000"/>
            <a:ext cx="6846888"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sp>
        <p:nvSpPr>
          <p:cNvPr id="94212" name="Rectangle 4">
            <a:hlinkClick r:id="rId2" action="ppaction://hlinksldjump"/>
          </p:cNvPr>
          <p:cNvSpPr>
            <a:spLocks noChangeArrowheads="1"/>
          </p:cNvSpPr>
          <p:nvPr/>
        </p:nvSpPr>
        <p:spPr bwMode="auto">
          <a:xfrm>
            <a:off x="533400" y="106363"/>
            <a:ext cx="7351713" cy="579437"/>
          </a:xfrm>
          <a:prstGeom prst="rect">
            <a:avLst/>
          </a:prstGeom>
          <a:noFill/>
          <a:ln w="9525">
            <a:noFill/>
            <a:miter lim="800000"/>
            <a:headEnd/>
            <a:tailEnd/>
          </a:ln>
        </p:spPr>
        <p:txBody>
          <a:bodyPr>
            <a:spAutoFit/>
          </a:bodyPr>
          <a:lstStyle/>
          <a:p>
            <a:pPr algn="l"/>
            <a:r>
              <a:rPr lang="en-US" altLang="zh-CN" sz="3200" b="1">
                <a:solidFill>
                  <a:srgbClr val="000066"/>
                </a:solidFill>
                <a:ea typeface="黑体" pitchFamily="2" charset="-122"/>
              </a:rPr>
              <a:t> 3.1.3 </a:t>
            </a:r>
            <a:r>
              <a:rPr lang="zh-CN" altLang="en-US" sz="3200" b="1">
                <a:solidFill>
                  <a:srgbClr val="000066"/>
                </a:solidFill>
                <a:ea typeface="黑体" pitchFamily="2" charset="-122"/>
              </a:rPr>
              <a:t>本征半导体、空穴及其导电作用</a:t>
            </a:r>
          </a:p>
        </p:txBody>
      </p:sp>
      <p:sp>
        <p:nvSpPr>
          <p:cNvPr id="94282" name="Text Box 74"/>
          <p:cNvSpPr txBox="1">
            <a:spLocks noChangeArrowheads="1"/>
          </p:cNvSpPr>
          <p:nvPr/>
        </p:nvSpPr>
        <p:spPr bwMode="auto">
          <a:xfrm>
            <a:off x="250825" y="836613"/>
            <a:ext cx="8523288" cy="876300"/>
          </a:xfrm>
          <a:prstGeom prst="rect">
            <a:avLst/>
          </a:prstGeom>
          <a:noFill/>
          <a:ln w="9525">
            <a:noFill/>
            <a:miter lim="800000"/>
            <a:headEnd/>
            <a:tailEnd/>
          </a:ln>
          <a:effectLst/>
        </p:spPr>
        <p:txBody>
          <a:bodyPr lIns="0" tIns="0" rIns="0" bIns="0" anchor="ctr">
            <a:spAutoFit/>
          </a:bodyPr>
          <a:lstStyle/>
          <a:p>
            <a:pPr algn="just">
              <a:lnSpc>
                <a:spcPct val="120000"/>
              </a:lnSpc>
            </a:pPr>
            <a:r>
              <a:rPr lang="zh-CN" altLang="en-US" b="1">
                <a:solidFill>
                  <a:srgbClr val="FF0000"/>
                </a:solidFill>
                <a:latin typeface="宋体" pitchFamily="2" charset="-122"/>
              </a:rPr>
              <a:t>本征半导体</a:t>
            </a:r>
            <a:r>
              <a:rPr lang="en-US" altLang="zh-CN" b="1">
                <a:solidFill>
                  <a:srgbClr val="000000"/>
                </a:solidFill>
                <a:latin typeface="Times New Roman"/>
              </a:rPr>
              <a:t>——</a:t>
            </a:r>
            <a:r>
              <a:rPr lang="zh-CN" altLang="en-US" b="1">
                <a:latin typeface="宋体" pitchFamily="2" charset="-122"/>
              </a:rPr>
              <a:t>化学成分纯净、结构完整的半导体晶体。它在物理结构上呈单晶体形态。</a:t>
            </a:r>
            <a:endParaRPr lang="zh-CN" altLang="en-US" b="1">
              <a:solidFill>
                <a:srgbClr val="339933"/>
              </a:solidFill>
              <a:latin typeface="宋体" pitchFamily="2" charset="-122"/>
            </a:endParaRPr>
          </a:p>
        </p:txBody>
      </p:sp>
      <p:sp>
        <p:nvSpPr>
          <p:cNvPr id="94283" name="Text Box 75"/>
          <p:cNvSpPr txBox="1">
            <a:spLocks noChangeArrowheads="1"/>
          </p:cNvSpPr>
          <p:nvPr/>
        </p:nvSpPr>
        <p:spPr bwMode="auto">
          <a:xfrm>
            <a:off x="179388" y="4149725"/>
            <a:ext cx="3887787" cy="365125"/>
          </a:xfrm>
          <a:prstGeom prst="rect">
            <a:avLst/>
          </a:prstGeom>
          <a:noFill/>
          <a:ln w="9525">
            <a:noFill/>
            <a:miter lim="800000"/>
            <a:headEnd/>
            <a:tailEnd/>
          </a:ln>
          <a:effectLst/>
        </p:spPr>
        <p:txBody>
          <a:bodyPr lIns="0" tIns="0" rIns="0" bIns="0" anchor="ctr">
            <a:spAutoFit/>
          </a:bodyPr>
          <a:lstStyle/>
          <a:p>
            <a:pPr algn="l"/>
            <a:r>
              <a:rPr lang="zh-CN" altLang="en-US" b="1">
                <a:solidFill>
                  <a:srgbClr val="FF0000"/>
                </a:solidFill>
              </a:rPr>
              <a:t>空穴</a:t>
            </a:r>
            <a:r>
              <a:rPr lang="en-US" altLang="zh-CN" b="1">
                <a:latin typeface="Times New Roman"/>
              </a:rPr>
              <a:t>——</a:t>
            </a:r>
            <a:r>
              <a:rPr lang="zh-CN" altLang="en-US" b="1">
                <a:latin typeface="宋体" pitchFamily="2" charset="-122"/>
              </a:rPr>
              <a:t>共价键中的空位</a:t>
            </a:r>
            <a:r>
              <a:rPr lang="zh-CN" altLang="en-US" b="1"/>
              <a:t>。</a:t>
            </a:r>
          </a:p>
        </p:txBody>
      </p:sp>
      <p:sp>
        <p:nvSpPr>
          <p:cNvPr id="94284" name="Text Box 76"/>
          <p:cNvSpPr txBox="1">
            <a:spLocks noChangeArrowheads="1"/>
          </p:cNvSpPr>
          <p:nvPr/>
        </p:nvSpPr>
        <p:spPr bwMode="auto">
          <a:xfrm>
            <a:off x="179388" y="3429000"/>
            <a:ext cx="3908425" cy="438150"/>
          </a:xfrm>
          <a:prstGeom prst="rect">
            <a:avLst/>
          </a:prstGeom>
          <a:noFill/>
          <a:ln w="9525">
            <a:noFill/>
            <a:miter lim="800000"/>
            <a:headEnd/>
            <a:tailEnd/>
          </a:ln>
          <a:effectLst/>
        </p:spPr>
        <p:txBody>
          <a:bodyPr lIns="0" tIns="0" rIns="0" bIns="0" anchor="ctr">
            <a:spAutoFit/>
          </a:bodyPr>
          <a:lstStyle/>
          <a:p>
            <a:pPr algn="l">
              <a:lnSpc>
                <a:spcPct val="120000"/>
              </a:lnSpc>
            </a:pPr>
            <a:r>
              <a:rPr lang="zh-CN" altLang="en-US" b="1">
                <a:solidFill>
                  <a:srgbClr val="FF0000"/>
                </a:solidFill>
              </a:rPr>
              <a:t>自由电子</a:t>
            </a:r>
            <a:r>
              <a:rPr lang="en-US" altLang="zh-CN" b="1">
                <a:latin typeface="Times New Roman"/>
              </a:rPr>
              <a:t>——</a:t>
            </a:r>
            <a:r>
              <a:rPr lang="zh-CN" altLang="en-US" b="1"/>
              <a:t>带负电荷。</a:t>
            </a:r>
          </a:p>
        </p:txBody>
      </p:sp>
      <p:sp>
        <p:nvSpPr>
          <p:cNvPr id="94285" name="Rectangle 77" descr="绿色大理石"/>
          <p:cNvSpPr>
            <a:spLocks noChangeArrowheads="1"/>
          </p:cNvSpPr>
          <p:nvPr/>
        </p:nvSpPr>
        <p:spPr bwMode="auto">
          <a:xfrm>
            <a:off x="179388" y="4581525"/>
            <a:ext cx="3838575" cy="1423988"/>
          </a:xfrm>
          <a:prstGeom prst="rect">
            <a:avLst/>
          </a:prstGeom>
          <a:noFill/>
          <a:ln w="9525">
            <a:noFill/>
            <a:miter lim="800000"/>
            <a:headEnd/>
            <a:tailEnd/>
          </a:ln>
          <a:effectLst/>
        </p:spPr>
        <p:txBody>
          <a:bodyPr lIns="0" tIns="0" rIns="0" bIns="0" anchor="ctr">
            <a:spAutoFit/>
          </a:bodyPr>
          <a:lstStyle/>
          <a:p>
            <a:pPr algn="l">
              <a:lnSpc>
                <a:spcPct val="130000"/>
              </a:lnSpc>
            </a:pPr>
            <a:r>
              <a:rPr lang="zh-CN" altLang="en-US" b="1">
                <a:solidFill>
                  <a:srgbClr val="FF0000"/>
                </a:solidFill>
              </a:rPr>
              <a:t>空穴的移动</a:t>
            </a:r>
            <a:r>
              <a:rPr lang="en-US" altLang="zh-CN" b="1">
                <a:latin typeface="Times New Roman"/>
              </a:rPr>
              <a:t>——</a:t>
            </a:r>
            <a:r>
              <a:rPr lang="zh-CN" altLang="en-US" b="1">
                <a:latin typeface="楷体_GB2312" pitchFamily="49" charset="-122"/>
              </a:rPr>
              <a:t>空穴的运动是靠相邻共价键中的价电子依次填</a:t>
            </a:r>
            <a:r>
              <a:rPr lang="zh-CN" altLang="en-US" b="1"/>
              <a:t>充</a:t>
            </a:r>
            <a:r>
              <a:rPr lang="zh-CN" altLang="en-US" b="1">
                <a:latin typeface="楷体_GB2312" pitchFamily="49" charset="-122"/>
              </a:rPr>
              <a:t>空穴来实现的。</a:t>
            </a:r>
          </a:p>
        </p:txBody>
      </p:sp>
      <p:pic>
        <p:nvPicPr>
          <p:cNvPr id="94298" name="Picture 90" descr="未标题-3 拷贝"/>
          <p:cNvPicPr>
            <a:picLocks noChangeAspect="1" noChangeArrowheads="1"/>
          </p:cNvPicPr>
          <p:nvPr/>
        </p:nvPicPr>
        <p:blipFill>
          <a:blip r:embed="rId3"/>
          <a:srcRect/>
          <a:stretch>
            <a:fillRect/>
          </a:stretch>
        </p:blipFill>
        <p:spPr bwMode="auto">
          <a:xfrm>
            <a:off x="4314825" y="1557338"/>
            <a:ext cx="4829175" cy="3743325"/>
          </a:xfrm>
          <a:prstGeom prst="rect">
            <a:avLst/>
          </a:prstGeom>
          <a:noFill/>
        </p:spPr>
      </p:pic>
      <p:sp>
        <p:nvSpPr>
          <p:cNvPr id="94299" name="Rectangle 91" descr="绿色大理石"/>
          <p:cNvSpPr>
            <a:spLocks noChangeArrowheads="1"/>
          </p:cNvSpPr>
          <p:nvPr/>
        </p:nvSpPr>
        <p:spPr bwMode="auto">
          <a:xfrm>
            <a:off x="250825" y="1989138"/>
            <a:ext cx="4033838" cy="1095375"/>
          </a:xfrm>
          <a:prstGeom prst="rect">
            <a:avLst/>
          </a:prstGeom>
          <a:noFill/>
          <a:ln w="9525">
            <a:noFill/>
            <a:miter lim="800000"/>
            <a:headEnd/>
            <a:tailEnd/>
          </a:ln>
          <a:effectLst/>
        </p:spPr>
        <p:txBody>
          <a:bodyPr lIns="0" tIns="0" rIns="0" bIns="0" anchor="ctr">
            <a:spAutoFit/>
          </a:bodyPr>
          <a:lstStyle/>
          <a:p>
            <a:pPr algn="l"/>
            <a:r>
              <a:rPr lang="zh-CN" altLang="en-US" b="1"/>
              <a:t>空穴－电子对的产生：</a:t>
            </a:r>
            <a:r>
              <a:rPr lang="zh-CN" altLang="en-US" b="1">
                <a:latin typeface="楷体_GB2312" pitchFamily="49" charset="-122"/>
              </a:rPr>
              <a:t>由于</a:t>
            </a:r>
            <a:r>
              <a:rPr lang="zh-CN" altLang="en-US" b="1">
                <a:solidFill>
                  <a:srgbClr val="FF0000"/>
                </a:solidFill>
                <a:latin typeface="楷体_GB2312" pitchFamily="49" charset="-122"/>
              </a:rPr>
              <a:t>随机热振动</a:t>
            </a:r>
            <a:r>
              <a:rPr lang="zh-CN" altLang="en-US" b="1">
                <a:latin typeface="楷体_GB2312" pitchFamily="49" charset="-122"/>
              </a:rPr>
              <a:t>致使共价键被打破，产生</a:t>
            </a:r>
            <a:r>
              <a:rPr lang="zh-CN" altLang="en-US" b="1"/>
              <a:t>自由</a:t>
            </a:r>
            <a:r>
              <a:rPr lang="zh-CN" altLang="en-US" b="1">
                <a:latin typeface="楷体_GB2312" pitchFamily="49" charset="-122"/>
              </a:rPr>
              <a:t>电子－空穴对。</a:t>
            </a:r>
          </a:p>
        </p:txBody>
      </p:sp>
      <p:sp>
        <p:nvSpPr>
          <p:cNvPr id="94302" name="Text Box 94"/>
          <p:cNvSpPr txBox="1">
            <a:spLocks noChangeArrowheads="1"/>
          </p:cNvSpPr>
          <p:nvPr/>
        </p:nvSpPr>
        <p:spPr bwMode="auto">
          <a:xfrm>
            <a:off x="250825" y="6092825"/>
            <a:ext cx="3908425" cy="438150"/>
          </a:xfrm>
          <a:prstGeom prst="rect">
            <a:avLst/>
          </a:prstGeom>
          <a:noFill/>
          <a:ln w="9525">
            <a:noFill/>
            <a:miter lim="800000"/>
            <a:headEnd/>
            <a:tailEnd/>
          </a:ln>
          <a:effectLst/>
        </p:spPr>
        <p:txBody>
          <a:bodyPr lIns="0" tIns="0" rIns="0" bIns="0" anchor="ctr">
            <a:spAutoFit/>
          </a:bodyPr>
          <a:lstStyle/>
          <a:p>
            <a:pPr algn="l">
              <a:lnSpc>
                <a:spcPct val="120000"/>
              </a:lnSpc>
            </a:pPr>
            <a:r>
              <a:rPr lang="zh-CN" altLang="en-US" b="1">
                <a:solidFill>
                  <a:srgbClr val="FF0000"/>
                </a:solidFill>
              </a:rPr>
              <a:t>空穴</a:t>
            </a:r>
            <a:r>
              <a:rPr lang="en-US" altLang="zh-CN" b="1">
                <a:latin typeface="Times New Roman"/>
              </a:rPr>
              <a:t>——</a:t>
            </a:r>
            <a:r>
              <a:rPr lang="zh-CN" altLang="en-US" b="1"/>
              <a:t>带正电荷。</a:t>
            </a:r>
          </a:p>
        </p:txBody>
      </p:sp>
      <p:sp>
        <p:nvSpPr>
          <p:cNvPr id="94303" name="Text Box 95"/>
          <p:cNvSpPr txBox="1">
            <a:spLocks noChangeArrowheads="1"/>
          </p:cNvSpPr>
          <p:nvPr/>
        </p:nvSpPr>
        <p:spPr bwMode="auto">
          <a:xfrm>
            <a:off x="4572000" y="4865688"/>
            <a:ext cx="4572000" cy="1752600"/>
          </a:xfrm>
          <a:prstGeom prst="rect">
            <a:avLst/>
          </a:prstGeom>
          <a:noFill/>
          <a:ln w="9525">
            <a:noFill/>
            <a:miter lim="800000"/>
            <a:headEnd/>
            <a:tailEnd/>
          </a:ln>
          <a:effectLst/>
        </p:spPr>
        <p:txBody>
          <a:bodyPr lIns="0" tIns="0" rIns="0" bIns="0" anchor="ctr">
            <a:spAutoFit/>
          </a:bodyPr>
          <a:lstStyle/>
          <a:p>
            <a:pPr algn="l">
              <a:lnSpc>
                <a:spcPct val="120000"/>
              </a:lnSpc>
            </a:pPr>
            <a:r>
              <a:rPr lang="zh-CN" altLang="en-US" b="1">
                <a:solidFill>
                  <a:srgbClr val="FF0000"/>
                </a:solidFill>
              </a:rPr>
              <a:t>载流子</a:t>
            </a:r>
            <a:r>
              <a:rPr lang="en-US" altLang="zh-CN" b="1"/>
              <a:t>——</a:t>
            </a:r>
            <a:r>
              <a:rPr lang="zh-CN" altLang="en-US" b="1"/>
              <a:t>自由电子或空穴</a:t>
            </a:r>
            <a:r>
              <a:rPr lang="zh-CN" altLang="en-US" b="1">
                <a:latin typeface="宋体" pitchFamily="2" charset="-122"/>
              </a:rPr>
              <a:t>的移动，电荷的移动，实现导电，称</a:t>
            </a:r>
            <a:r>
              <a:rPr lang="zh-CN" altLang="en-US" b="1"/>
              <a:t>载流子。电子和空穴是两种不同的载流子。</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94282"/>
                                        </p:tgtEl>
                                        <p:attrNameLst>
                                          <p:attrName>style.visibility</p:attrName>
                                        </p:attrNameLst>
                                      </p:cBhvr>
                                      <p:to>
                                        <p:strVal val="visible"/>
                                      </p:to>
                                    </p:set>
                                    <p:anim calcmode="lin" valueType="num">
                                      <p:cBhvr>
                                        <p:cTn id="7" dur="500" fill="hold"/>
                                        <p:tgtEl>
                                          <p:spTgt spid="94282"/>
                                        </p:tgtEl>
                                        <p:attrNameLst>
                                          <p:attrName>ppt_x</p:attrName>
                                        </p:attrNameLst>
                                      </p:cBhvr>
                                      <p:tavLst>
                                        <p:tav tm="0">
                                          <p:val>
                                            <p:strVal val="#ppt_x-#ppt_w/2"/>
                                          </p:val>
                                        </p:tav>
                                        <p:tav tm="100000">
                                          <p:val>
                                            <p:strVal val="#ppt_x"/>
                                          </p:val>
                                        </p:tav>
                                      </p:tavLst>
                                    </p:anim>
                                    <p:anim calcmode="lin" valueType="num">
                                      <p:cBhvr>
                                        <p:cTn id="8" dur="500" fill="hold"/>
                                        <p:tgtEl>
                                          <p:spTgt spid="94282"/>
                                        </p:tgtEl>
                                        <p:attrNameLst>
                                          <p:attrName>ppt_y</p:attrName>
                                        </p:attrNameLst>
                                      </p:cBhvr>
                                      <p:tavLst>
                                        <p:tav tm="0">
                                          <p:val>
                                            <p:strVal val="#ppt_y"/>
                                          </p:val>
                                        </p:tav>
                                        <p:tav tm="100000">
                                          <p:val>
                                            <p:strVal val="#ppt_y"/>
                                          </p:val>
                                        </p:tav>
                                      </p:tavLst>
                                    </p:anim>
                                    <p:anim calcmode="lin" valueType="num">
                                      <p:cBhvr>
                                        <p:cTn id="9" dur="500" fill="hold"/>
                                        <p:tgtEl>
                                          <p:spTgt spid="94282"/>
                                        </p:tgtEl>
                                        <p:attrNameLst>
                                          <p:attrName>ppt_w</p:attrName>
                                        </p:attrNameLst>
                                      </p:cBhvr>
                                      <p:tavLst>
                                        <p:tav tm="0">
                                          <p:val>
                                            <p:fltVal val="0"/>
                                          </p:val>
                                        </p:tav>
                                        <p:tav tm="100000">
                                          <p:val>
                                            <p:strVal val="#ppt_w"/>
                                          </p:val>
                                        </p:tav>
                                      </p:tavLst>
                                    </p:anim>
                                    <p:anim calcmode="lin" valueType="num">
                                      <p:cBhvr>
                                        <p:cTn id="10" dur="500" fill="hold"/>
                                        <p:tgtEl>
                                          <p:spTgt spid="9428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4299"/>
                                        </p:tgtEl>
                                        <p:attrNameLst>
                                          <p:attrName>style.visibility</p:attrName>
                                        </p:attrNameLst>
                                      </p:cBhvr>
                                      <p:to>
                                        <p:strVal val="visible"/>
                                      </p:to>
                                    </p:set>
                                    <p:animEffect transition="in" filter="blinds(horizontal)">
                                      <p:cBhvr>
                                        <p:cTn id="15" dur="500"/>
                                        <p:tgtEl>
                                          <p:spTgt spid="94299"/>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94284"/>
                                        </p:tgtEl>
                                        <p:attrNameLst>
                                          <p:attrName>style.visibility</p:attrName>
                                        </p:attrNameLst>
                                      </p:cBhvr>
                                      <p:to>
                                        <p:strVal val="visible"/>
                                      </p:to>
                                    </p:set>
                                    <p:anim calcmode="lin" valueType="num">
                                      <p:cBhvr additive="base">
                                        <p:cTn id="20" dur="500" fill="hold"/>
                                        <p:tgtEl>
                                          <p:spTgt spid="94284"/>
                                        </p:tgtEl>
                                        <p:attrNameLst>
                                          <p:attrName>ppt_x</p:attrName>
                                        </p:attrNameLst>
                                      </p:cBhvr>
                                      <p:tavLst>
                                        <p:tav tm="0">
                                          <p:val>
                                            <p:strVal val="0-#ppt_w/2"/>
                                          </p:val>
                                        </p:tav>
                                        <p:tav tm="100000">
                                          <p:val>
                                            <p:strVal val="#ppt_x"/>
                                          </p:val>
                                        </p:tav>
                                      </p:tavLst>
                                    </p:anim>
                                    <p:anim calcmode="lin" valueType="num">
                                      <p:cBhvr additive="base">
                                        <p:cTn id="21" dur="500" fill="hold"/>
                                        <p:tgtEl>
                                          <p:spTgt spid="94284"/>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94283"/>
                                        </p:tgtEl>
                                        <p:attrNameLst>
                                          <p:attrName>style.visibility</p:attrName>
                                        </p:attrNameLst>
                                      </p:cBhvr>
                                      <p:to>
                                        <p:strVal val="visible"/>
                                      </p:to>
                                    </p:set>
                                    <p:anim calcmode="lin" valueType="num">
                                      <p:cBhvr additive="base">
                                        <p:cTn id="26" dur="500" fill="hold"/>
                                        <p:tgtEl>
                                          <p:spTgt spid="94283"/>
                                        </p:tgtEl>
                                        <p:attrNameLst>
                                          <p:attrName>ppt_x</p:attrName>
                                        </p:attrNameLst>
                                      </p:cBhvr>
                                      <p:tavLst>
                                        <p:tav tm="0">
                                          <p:val>
                                            <p:strVal val="0-#ppt_w/2"/>
                                          </p:val>
                                        </p:tav>
                                        <p:tav tm="100000">
                                          <p:val>
                                            <p:strVal val="#ppt_x"/>
                                          </p:val>
                                        </p:tav>
                                      </p:tavLst>
                                    </p:anim>
                                    <p:anim calcmode="lin" valueType="num">
                                      <p:cBhvr additive="base">
                                        <p:cTn id="27" dur="500" fill="hold"/>
                                        <p:tgtEl>
                                          <p:spTgt spid="94283"/>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94285"/>
                                        </p:tgtEl>
                                        <p:attrNameLst>
                                          <p:attrName>style.visibility</p:attrName>
                                        </p:attrNameLst>
                                      </p:cBhvr>
                                      <p:to>
                                        <p:strVal val="visible"/>
                                      </p:to>
                                    </p:set>
                                    <p:anim calcmode="lin" valueType="num">
                                      <p:cBhvr additive="base">
                                        <p:cTn id="32" dur="500" fill="hold"/>
                                        <p:tgtEl>
                                          <p:spTgt spid="94285"/>
                                        </p:tgtEl>
                                        <p:attrNameLst>
                                          <p:attrName>ppt_x</p:attrName>
                                        </p:attrNameLst>
                                      </p:cBhvr>
                                      <p:tavLst>
                                        <p:tav tm="0">
                                          <p:val>
                                            <p:strVal val="0-#ppt_w/2"/>
                                          </p:val>
                                        </p:tav>
                                        <p:tav tm="100000">
                                          <p:val>
                                            <p:strVal val="#ppt_x"/>
                                          </p:val>
                                        </p:tav>
                                      </p:tavLst>
                                    </p:anim>
                                    <p:anim calcmode="lin" valueType="num">
                                      <p:cBhvr additive="base">
                                        <p:cTn id="33" dur="500" fill="hold"/>
                                        <p:tgtEl>
                                          <p:spTgt spid="94285"/>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94302"/>
                                        </p:tgtEl>
                                        <p:attrNameLst>
                                          <p:attrName>style.visibility</p:attrName>
                                        </p:attrNameLst>
                                      </p:cBhvr>
                                      <p:to>
                                        <p:strVal val="visible"/>
                                      </p:to>
                                    </p:set>
                                    <p:anim calcmode="lin" valueType="num">
                                      <p:cBhvr additive="base">
                                        <p:cTn id="38" dur="500" fill="hold"/>
                                        <p:tgtEl>
                                          <p:spTgt spid="94302"/>
                                        </p:tgtEl>
                                        <p:attrNameLst>
                                          <p:attrName>ppt_x</p:attrName>
                                        </p:attrNameLst>
                                      </p:cBhvr>
                                      <p:tavLst>
                                        <p:tav tm="0">
                                          <p:val>
                                            <p:strVal val="0-#ppt_w/2"/>
                                          </p:val>
                                        </p:tav>
                                        <p:tav tm="100000">
                                          <p:val>
                                            <p:strVal val="#ppt_x"/>
                                          </p:val>
                                        </p:tav>
                                      </p:tavLst>
                                    </p:anim>
                                    <p:anim calcmode="lin" valueType="num">
                                      <p:cBhvr additive="base">
                                        <p:cTn id="39" dur="500" fill="hold"/>
                                        <p:tgtEl>
                                          <p:spTgt spid="94302"/>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94303"/>
                                        </p:tgtEl>
                                        <p:attrNameLst>
                                          <p:attrName>style.visibility</p:attrName>
                                        </p:attrNameLst>
                                      </p:cBhvr>
                                      <p:to>
                                        <p:strVal val="visible"/>
                                      </p:to>
                                    </p:set>
                                    <p:anim calcmode="lin" valueType="num">
                                      <p:cBhvr additive="base">
                                        <p:cTn id="44" dur="500" fill="hold"/>
                                        <p:tgtEl>
                                          <p:spTgt spid="94303"/>
                                        </p:tgtEl>
                                        <p:attrNameLst>
                                          <p:attrName>ppt_x</p:attrName>
                                        </p:attrNameLst>
                                      </p:cBhvr>
                                      <p:tavLst>
                                        <p:tav tm="0">
                                          <p:val>
                                            <p:strVal val="0-#ppt_w/2"/>
                                          </p:val>
                                        </p:tav>
                                        <p:tav tm="100000">
                                          <p:val>
                                            <p:strVal val="#ppt_x"/>
                                          </p:val>
                                        </p:tav>
                                      </p:tavLst>
                                    </p:anim>
                                    <p:anim calcmode="lin" valueType="num">
                                      <p:cBhvr additive="base">
                                        <p:cTn id="45" dur="500" fill="hold"/>
                                        <p:tgtEl>
                                          <p:spTgt spid="943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82" grpId="0" autoUpdateAnimBg="0"/>
      <p:bldP spid="94283" grpId="0" autoUpdateAnimBg="0"/>
      <p:bldP spid="94284" grpId="0" autoUpdateAnimBg="0"/>
      <p:bldP spid="94285" grpId="0" autoUpdateAnimBg="0"/>
      <p:bldP spid="94299" grpId="0"/>
      <p:bldP spid="94302" grpId="0" autoUpdateAnimBg="0"/>
      <p:bldP spid="94303"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p:cNvSpPr>
          <p:nvPr/>
        </p:nvSpPr>
        <p:spPr bwMode="auto">
          <a:xfrm>
            <a:off x="1403350" y="76200"/>
            <a:ext cx="7416800" cy="579438"/>
          </a:xfrm>
          <a:prstGeom prst="rect">
            <a:avLst/>
          </a:prstGeom>
          <a:noFill/>
          <a:ln w="9525">
            <a:noFill/>
            <a:miter lim="800000"/>
            <a:headEnd/>
            <a:tailEnd/>
          </a:ln>
          <a:effectLst/>
        </p:spPr>
        <p:txBody>
          <a:bodyPr lIns="92075" tIns="46038" rIns="92075" bIns="46038">
            <a:spAutoFit/>
          </a:bodyPr>
          <a:lstStyle/>
          <a:p>
            <a:pPr marL="342900" indent="-342900">
              <a:spcBef>
                <a:spcPct val="20000"/>
              </a:spcBef>
            </a:pPr>
            <a:r>
              <a:rPr lang="en-US" altLang="zh-CN" sz="3200" b="1">
                <a:solidFill>
                  <a:schemeClr val="accent2"/>
                </a:solidFill>
                <a:ea typeface="黑体" pitchFamily="2" charset="-122"/>
              </a:rPr>
              <a:t>3.5.3  </a:t>
            </a:r>
            <a:r>
              <a:rPr lang="zh-CN" altLang="en-US" sz="3200" b="1">
                <a:solidFill>
                  <a:schemeClr val="accent2"/>
                </a:solidFill>
                <a:ea typeface="黑体" pitchFamily="2" charset="-122"/>
              </a:rPr>
              <a:t>肖特基二极管</a:t>
            </a:r>
            <a:r>
              <a:rPr lang="zh-CN" altLang="en-US" b="1">
                <a:solidFill>
                  <a:schemeClr val="accent2"/>
                </a:solidFill>
                <a:ea typeface="黑体" pitchFamily="2" charset="-122"/>
              </a:rPr>
              <a:t>（电容效应小，适于高频）</a:t>
            </a:r>
          </a:p>
        </p:txBody>
      </p:sp>
      <p:sp>
        <p:nvSpPr>
          <p:cNvPr id="159747" name="Line 3"/>
          <p:cNvSpPr>
            <a:spLocks noChangeShapeType="1"/>
          </p:cNvSpPr>
          <p:nvPr/>
        </p:nvSpPr>
        <p:spPr bwMode="auto">
          <a:xfrm>
            <a:off x="914400" y="762000"/>
            <a:ext cx="7162800" cy="0"/>
          </a:xfrm>
          <a:prstGeom prst="line">
            <a:avLst/>
          </a:prstGeom>
          <a:noFill/>
          <a:ln w="76200" cap="sq" cmpd="tri">
            <a:solidFill>
              <a:srgbClr val="FF00FF"/>
            </a:solidFill>
            <a:round/>
            <a:headEnd type="none" w="sm" len="sm"/>
            <a:tailEnd type="none" w="sm" len="sm"/>
          </a:ln>
          <a:effectLst/>
        </p:spPr>
        <p:txBody>
          <a:bodyPr wrap="none" anchor="ctr"/>
          <a:lstStyle/>
          <a:p>
            <a:endParaRPr lang="zh-CN" altLang="en-US"/>
          </a:p>
        </p:txBody>
      </p:sp>
      <p:pic>
        <p:nvPicPr>
          <p:cNvPr id="159748" name="Picture 4" descr="未标题-2 拷贝"/>
          <p:cNvPicPr>
            <a:picLocks noChangeAspect="1" noChangeArrowheads="1"/>
          </p:cNvPicPr>
          <p:nvPr/>
        </p:nvPicPr>
        <p:blipFill>
          <a:blip r:embed="rId2"/>
          <a:srcRect/>
          <a:stretch>
            <a:fillRect/>
          </a:stretch>
        </p:blipFill>
        <p:spPr bwMode="auto">
          <a:xfrm>
            <a:off x="1979613" y="1052513"/>
            <a:ext cx="5119687" cy="4105275"/>
          </a:xfrm>
          <a:prstGeom prst="rect">
            <a:avLst/>
          </a:prstGeom>
          <a:noFill/>
        </p:spPr>
      </p:pic>
      <p:sp>
        <p:nvSpPr>
          <p:cNvPr id="159749" name="Rectangle 5"/>
          <p:cNvSpPr>
            <a:spLocks noChangeArrowheads="1"/>
          </p:cNvSpPr>
          <p:nvPr/>
        </p:nvSpPr>
        <p:spPr bwMode="auto">
          <a:xfrm>
            <a:off x="2144713" y="5157788"/>
            <a:ext cx="4797425" cy="457200"/>
          </a:xfrm>
          <a:prstGeom prst="rect">
            <a:avLst/>
          </a:prstGeom>
          <a:noFill/>
          <a:ln w="9525">
            <a:noFill/>
            <a:miter lim="800000"/>
            <a:headEnd/>
            <a:tailEnd/>
          </a:ln>
          <a:effectLst/>
        </p:spPr>
        <p:txBody>
          <a:bodyPr wrap="none" anchor="ctr">
            <a:spAutoFit/>
          </a:bodyPr>
          <a:lstStyle/>
          <a:p>
            <a:r>
              <a:rPr lang="zh-CN" altLang="en-US" b="1"/>
              <a:t>（</a:t>
            </a:r>
            <a:r>
              <a:rPr lang="en-US" altLang="zh-CN" b="1"/>
              <a:t>a</a:t>
            </a:r>
            <a:r>
              <a:rPr lang="zh-CN" altLang="en-US" b="1"/>
              <a:t>）符号       （</a:t>
            </a:r>
            <a:r>
              <a:rPr lang="en-US" altLang="zh-CN" b="1"/>
              <a:t>b</a:t>
            </a:r>
            <a:r>
              <a:rPr lang="zh-CN" altLang="en-US" b="1"/>
              <a:t>）正向</a:t>
            </a:r>
            <a:r>
              <a:rPr lang="en-US" altLang="zh-CN" b="1" i="1"/>
              <a:t>V</a:t>
            </a:r>
            <a:r>
              <a:rPr lang="en-US" altLang="zh-CN" b="1"/>
              <a:t>-</a:t>
            </a:r>
            <a:r>
              <a:rPr lang="en-US" altLang="zh-CN" b="1" i="1"/>
              <a:t>I</a:t>
            </a:r>
            <a:r>
              <a:rPr lang="zh-CN" altLang="en-US" b="1"/>
              <a:t>特性</a:t>
            </a:r>
          </a:p>
        </p:txBody>
      </p:sp>
    </p:spTree>
  </p:cSld>
  <p:clrMapOvr>
    <a:masterClrMapping/>
  </p:clrMapOvr>
  <p:transition>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ChangeArrowheads="1"/>
          </p:cNvSpPr>
          <p:nvPr/>
        </p:nvSpPr>
        <p:spPr bwMode="auto">
          <a:xfrm>
            <a:off x="2438400" y="76200"/>
            <a:ext cx="3810000" cy="579438"/>
          </a:xfrm>
          <a:prstGeom prst="rect">
            <a:avLst/>
          </a:prstGeom>
          <a:noFill/>
          <a:ln w="9525">
            <a:noFill/>
            <a:miter lim="800000"/>
            <a:headEnd/>
            <a:tailEnd/>
          </a:ln>
          <a:effectLst/>
        </p:spPr>
        <p:txBody>
          <a:bodyPr lIns="92075" tIns="46038" rIns="92075" bIns="46038">
            <a:spAutoFit/>
          </a:bodyPr>
          <a:lstStyle/>
          <a:p>
            <a:pPr marL="342900" indent="-342900">
              <a:spcBef>
                <a:spcPct val="20000"/>
              </a:spcBef>
            </a:pPr>
            <a:r>
              <a:rPr lang="en-US" altLang="zh-CN" sz="3200" b="1">
                <a:solidFill>
                  <a:schemeClr val="accent2"/>
                </a:solidFill>
                <a:ea typeface="黑体" pitchFamily="2" charset="-122"/>
              </a:rPr>
              <a:t>3.5.4  </a:t>
            </a:r>
            <a:r>
              <a:rPr lang="zh-CN" altLang="en-US" sz="3200" b="1">
                <a:solidFill>
                  <a:schemeClr val="accent2"/>
                </a:solidFill>
                <a:ea typeface="黑体" pitchFamily="2" charset="-122"/>
              </a:rPr>
              <a:t>光电子器件</a:t>
            </a:r>
          </a:p>
        </p:txBody>
      </p:sp>
      <p:sp>
        <p:nvSpPr>
          <p:cNvPr id="160771" name="Line 3"/>
          <p:cNvSpPr>
            <a:spLocks noChangeShapeType="1"/>
          </p:cNvSpPr>
          <p:nvPr/>
        </p:nvSpPr>
        <p:spPr bwMode="auto">
          <a:xfrm>
            <a:off x="914400" y="762000"/>
            <a:ext cx="7162800" cy="0"/>
          </a:xfrm>
          <a:prstGeom prst="line">
            <a:avLst/>
          </a:prstGeom>
          <a:noFill/>
          <a:ln w="76200" cap="sq" cmpd="tri">
            <a:solidFill>
              <a:srgbClr val="FF00FF"/>
            </a:solidFill>
            <a:round/>
            <a:headEnd type="none" w="sm" len="sm"/>
            <a:tailEnd type="none" w="sm" len="sm"/>
          </a:ln>
          <a:effectLst/>
        </p:spPr>
        <p:txBody>
          <a:bodyPr wrap="none" anchor="ctr"/>
          <a:lstStyle/>
          <a:p>
            <a:endParaRPr lang="zh-CN" altLang="en-US"/>
          </a:p>
        </p:txBody>
      </p:sp>
      <p:sp>
        <p:nvSpPr>
          <p:cNvPr id="160772" name="Rectangle 4"/>
          <p:cNvSpPr>
            <a:spLocks noChangeArrowheads="1"/>
          </p:cNvSpPr>
          <p:nvPr/>
        </p:nvSpPr>
        <p:spPr bwMode="auto">
          <a:xfrm>
            <a:off x="827088" y="836613"/>
            <a:ext cx="2097087" cy="457200"/>
          </a:xfrm>
          <a:prstGeom prst="rect">
            <a:avLst/>
          </a:prstGeom>
          <a:noFill/>
          <a:ln w="9525">
            <a:noFill/>
            <a:miter lim="800000"/>
            <a:headEnd/>
            <a:tailEnd/>
          </a:ln>
          <a:effectLst/>
        </p:spPr>
        <p:txBody>
          <a:bodyPr wrap="none" anchor="ctr">
            <a:spAutoFit/>
          </a:bodyPr>
          <a:lstStyle/>
          <a:p>
            <a:pPr algn="l"/>
            <a:r>
              <a:rPr lang="en-US" altLang="zh-CN" b="1"/>
              <a:t>1. </a:t>
            </a:r>
            <a:r>
              <a:rPr lang="zh-CN" altLang="en-US" b="1"/>
              <a:t>光电二极管 </a:t>
            </a:r>
          </a:p>
        </p:txBody>
      </p:sp>
      <p:sp>
        <p:nvSpPr>
          <p:cNvPr id="160773" name="Rectangle 5"/>
          <p:cNvSpPr>
            <a:spLocks noChangeArrowheads="1"/>
          </p:cNvSpPr>
          <p:nvPr/>
        </p:nvSpPr>
        <p:spPr bwMode="auto">
          <a:xfrm>
            <a:off x="1403350" y="5084763"/>
            <a:ext cx="6229350" cy="457200"/>
          </a:xfrm>
          <a:prstGeom prst="rect">
            <a:avLst/>
          </a:prstGeom>
          <a:noFill/>
          <a:ln w="9525">
            <a:noFill/>
            <a:miter lim="800000"/>
            <a:headEnd/>
            <a:tailEnd/>
          </a:ln>
          <a:effectLst/>
        </p:spPr>
        <p:txBody>
          <a:bodyPr wrap="none" anchor="ctr">
            <a:spAutoFit/>
          </a:bodyPr>
          <a:lstStyle/>
          <a:p>
            <a:pPr algn="l"/>
            <a:r>
              <a:rPr lang="zh-CN" altLang="en-US" b="1"/>
              <a:t>（</a:t>
            </a:r>
            <a:r>
              <a:rPr lang="en-US" altLang="zh-CN" b="1"/>
              <a:t>a</a:t>
            </a:r>
            <a:r>
              <a:rPr lang="zh-CN" altLang="en-US" b="1"/>
              <a:t>）符号    （</a:t>
            </a:r>
            <a:r>
              <a:rPr lang="en-US" altLang="zh-CN" b="1"/>
              <a:t>b</a:t>
            </a:r>
            <a:r>
              <a:rPr lang="zh-CN" altLang="en-US" b="1"/>
              <a:t>）电路模型    （</a:t>
            </a:r>
            <a:r>
              <a:rPr lang="en-US" altLang="zh-CN" b="1"/>
              <a:t>c</a:t>
            </a:r>
            <a:r>
              <a:rPr lang="zh-CN" altLang="en-US" b="1"/>
              <a:t>）特性曲线 </a:t>
            </a:r>
          </a:p>
        </p:txBody>
      </p:sp>
      <p:pic>
        <p:nvPicPr>
          <p:cNvPr id="160774" name="Picture 6" descr="未标题-2 拷贝"/>
          <p:cNvPicPr>
            <a:picLocks noChangeAspect="1" noChangeArrowheads="1"/>
          </p:cNvPicPr>
          <p:nvPr/>
        </p:nvPicPr>
        <p:blipFill>
          <a:blip r:embed="rId2"/>
          <a:srcRect/>
          <a:stretch>
            <a:fillRect/>
          </a:stretch>
        </p:blipFill>
        <p:spPr bwMode="auto">
          <a:xfrm>
            <a:off x="619125" y="1516063"/>
            <a:ext cx="8274050" cy="3352800"/>
          </a:xfrm>
          <a:prstGeom prst="rect">
            <a:avLst/>
          </a:prstGeom>
          <a:noFill/>
        </p:spPr>
      </p:pic>
    </p:spTree>
  </p:cSld>
  <p:clrMapOvr>
    <a:masterClrMapping/>
  </p:clrMapOvr>
  <p:transition>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ChangeArrowheads="1"/>
          </p:cNvSpPr>
          <p:nvPr/>
        </p:nvSpPr>
        <p:spPr bwMode="auto">
          <a:xfrm>
            <a:off x="2438400" y="76200"/>
            <a:ext cx="3810000" cy="579438"/>
          </a:xfrm>
          <a:prstGeom prst="rect">
            <a:avLst/>
          </a:prstGeom>
          <a:noFill/>
          <a:ln w="9525">
            <a:noFill/>
            <a:miter lim="800000"/>
            <a:headEnd/>
            <a:tailEnd/>
          </a:ln>
          <a:effectLst/>
        </p:spPr>
        <p:txBody>
          <a:bodyPr lIns="92075" tIns="46038" rIns="92075" bIns="46038">
            <a:spAutoFit/>
          </a:bodyPr>
          <a:lstStyle/>
          <a:p>
            <a:pPr marL="342900" indent="-342900">
              <a:spcBef>
                <a:spcPct val="20000"/>
              </a:spcBef>
            </a:pPr>
            <a:r>
              <a:rPr lang="en-US" altLang="zh-CN" sz="3200" b="1">
                <a:solidFill>
                  <a:schemeClr val="accent2"/>
                </a:solidFill>
                <a:ea typeface="黑体" pitchFamily="2" charset="-122"/>
              </a:rPr>
              <a:t>3.5.4  </a:t>
            </a:r>
            <a:r>
              <a:rPr lang="zh-CN" altLang="en-US" sz="3200" b="1">
                <a:solidFill>
                  <a:schemeClr val="accent2"/>
                </a:solidFill>
                <a:ea typeface="黑体" pitchFamily="2" charset="-122"/>
              </a:rPr>
              <a:t>光电子器件</a:t>
            </a:r>
          </a:p>
        </p:txBody>
      </p:sp>
      <p:sp>
        <p:nvSpPr>
          <p:cNvPr id="161795" name="Line 3"/>
          <p:cNvSpPr>
            <a:spLocks noChangeShapeType="1"/>
          </p:cNvSpPr>
          <p:nvPr/>
        </p:nvSpPr>
        <p:spPr bwMode="auto">
          <a:xfrm>
            <a:off x="914400" y="762000"/>
            <a:ext cx="7162800" cy="0"/>
          </a:xfrm>
          <a:prstGeom prst="line">
            <a:avLst/>
          </a:prstGeom>
          <a:noFill/>
          <a:ln w="76200" cap="sq" cmpd="tri">
            <a:solidFill>
              <a:srgbClr val="FF00FF"/>
            </a:solidFill>
            <a:round/>
            <a:headEnd type="none" w="sm" len="sm"/>
            <a:tailEnd type="none" w="sm" len="sm"/>
          </a:ln>
          <a:effectLst/>
        </p:spPr>
        <p:txBody>
          <a:bodyPr wrap="none" anchor="ctr"/>
          <a:lstStyle/>
          <a:p>
            <a:endParaRPr lang="zh-CN" altLang="en-US"/>
          </a:p>
        </p:txBody>
      </p:sp>
      <p:sp>
        <p:nvSpPr>
          <p:cNvPr id="161796" name="Rectangle 4"/>
          <p:cNvSpPr>
            <a:spLocks noChangeArrowheads="1"/>
          </p:cNvSpPr>
          <p:nvPr/>
        </p:nvSpPr>
        <p:spPr bwMode="auto">
          <a:xfrm>
            <a:off x="827088" y="836613"/>
            <a:ext cx="2020887" cy="457200"/>
          </a:xfrm>
          <a:prstGeom prst="rect">
            <a:avLst/>
          </a:prstGeom>
          <a:noFill/>
          <a:ln w="9525">
            <a:noFill/>
            <a:miter lim="800000"/>
            <a:headEnd/>
            <a:tailEnd/>
          </a:ln>
          <a:effectLst/>
        </p:spPr>
        <p:txBody>
          <a:bodyPr wrap="none" anchor="ctr">
            <a:spAutoFit/>
          </a:bodyPr>
          <a:lstStyle/>
          <a:p>
            <a:pPr algn="l"/>
            <a:r>
              <a:rPr lang="en-US" altLang="en-US" b="1"/>
              <a:t>2. 发光二极管</a:t>
            </a:r>
            <a:endParaRPr lang="zh-CN" altLang="en-US" b="1"/>
          </a:p>
        </p:txBody>
      </p:sp>
      <p:grpSp>
        <p:nvGrpSpPr>
          <p:cNvPr id="161797" name="Group 5"/>
          <p:cNvGrpSpPr>
            <a:grpSpLocks/>
          </p:cNvGrpSpPr>
          <p:nvPr/>
        </p:nvGrpSpPr>
        <p:grpSpPr bwMode="auto">
          <a:xfrm>
            <a:off x="971550" y="1562100"/>
            <a:ext cx="1062038" cy="2773363"/>
            <a:chOff x="657" y="981"/>
            <a:chExt cx="669" cy="1747"/>
          </a:xfrm>
        </p:grpSpPr>
        <p:sp>
          <p:nvSpPr>
            <p:cNvPr id="161798" name="Rectangle 6"/>
            <p:cNvSpPr>
              <a:spLocks noChangeArrowheads="1"/>
            </p:cNvSpPr>
            <p:nvPr/>
          </p:nvSpPr>
          <p:spPr bwMode="auto">
            <a:xfrm>
              <a:off x="763" y="2478"/>
              <a:ext cx="438" cy="250"/>
            </a:xfrm>
            <a:prstGeom prst="rect">
              <a:avLst/>
            </a:prstGeom>
            <a:noFill/>
            <a:ln w="9525">
              <a:noFill/>
              <a:miter lim="800000"/>
              <a:headEnd/>
              <a:tailEnd/>
            </a:ln>
            <a:effectLst/>
          </p:spPr>
          <p:txBody>
            <a:bodyPr wrap="none" anchor="ctr">
              <a:spAutoFit/>
            </a:bodyPr>
            <a:lstStyle/>
            <a:p>
              <a:pPr algn="l"/>
              <a:r>
                <a:rPr lang="zh-CN" altLang="en-US" sz="2000" b="1"/>
                <a:t>符号</a:t>
              </a:r>
            </a:p>
          </p:txBody>
        </p:sp>
        <p:pic>
          <p:nvPicPr>
            <p:cNvPr id="161799" name="Picture 7" descr="未标题-2 拷贝"/>
            <p:cNvPicPr>
              <a:picLocks noChangeAspect="1" noChangeArrowheads="1"/>
            </p:cNvPicPr>
            <p:nvPr/>
          </p:nvPicPr>
          <p:blipFill>
            <a:blip r:embed="rId2"/>
            <a:srcRect/>
            <a:stretch>
              <a:fillRect/>
            </a:stretch>
          </p:blipFill>
          <p:spPr bwMode="auto">
            <a:xfrm>
              <a:off x="657" y="981"/>
              <a:ext cx="669" cy="1446"/>
            </a:xfrm>
            <a:prstGeom prst="rect">
              <a:avLst/>
            </a:prstGeom>
            <a:noFill/>
          </p:spPr>
        </p:pic>
      </p:grpSp>
      <p:grpSp>
        <p:nvGrpSpPr>
          <p:cNvPr id="161800" name="Group 8"/>
          <p:cNvGrpSpPr>
            <a:grpSpLocks/>
          </p:cNvGrpSpPr>
          <p:nvPr/>
        </p:nvGrpSpPr>
        <p:grpSpPr bwMode="auto">
          <a:xfrm>
            <a:off x="2339975" y="1557338"/>
            <a:ext cx="6408738" cy="3167062"/>
            <a:chOff x="1474" y="981"/>
            <a:chExt cx="4037" cy="1995"/>
          </a:xfrm>
        </p:grpSpPr>
        <p:sp>
          <p:nvSpPr>
            <p:cNvPr id="161801" name="Rectangle 9"/>
            <p:cNvSpPr>
              <a:spLocks noChangeArrowheads="1"/>
            </p:cNvSpPr>
            <p:nvPr/>
          </p:nvSpPr>
          <p:spPr bwMode="auto">
            <a:xfrm>
              <a:off x="3016" y="2726"/>
              <a:ext cx="1122" cy="250"/>
            </a:xfrm>
            <a:prstGeom prst="rect">
              <a:avLst/>
            </a:prstGeom>
            <a:noFill/>
            <a:ln w="9525">
              <a:noFill/>
              <a:miter lim="800000"/>
              <a:headEnd/>
              <a:tailEnd/>
            </a:ln>
            <a:effectLst/>
          </p:spPr>
          <p:txBody>
            <a:bodyPr wrap="none" anchor="ctr">
              <a:spAutoFit/>
            </a:bodyPr>
            <a:lstStyle/>
            <a:p>
              <a:pPr algn="l"/>
              <a:r>
                <a:rPr lang="zh-CN" altLang="en-US" sz="2000" b="1"/>
                <a:t>光电传输系统 </a:t>
              </a:r>
            </a:p>
          </p:txBody>
        </p:sp>
        <p:pic>
          <p:nvPicPr>
            <p:cNvPr id="161802" name="Picture 10" descr="未标题-1 拷贝"/>
            <p:cNvPicPr>
              <a:picLocks noChangeAspect="1" noChangeArrowheads="1"/>
            </p:cNvPicPr>
            <p:nvPr/>
          </p:nvPicPr>
          <p:blipFill>
            <a:blip r:embed="rId3"/>
            <a:srcRect/>
            <a:stretch>
              <a:fillRect/>
            </a:stretch>
          </p:blipFill>
          <p:spPr bwMode="auto">
            <a:xfrm>
              <a:off x="1474" y="981"/>
              <a:ext cx="4037" cy="1712"/>
            </a:xfrm>
            <a:prstGeom prst="rect">
              <a:avLst/>
            </a:prstGeom>
            <a:noFill/>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61800"/>
                                        </p:tgtEl>
                                        <p:attrNameLst>
                                          <p:attrName>style.visibility</p:attrName>
                                        </p:attrNameLst>
                                      </p:cBhvr>
                                      <p:to>
                                        <p:strVal val="visible"/>
                                      </p:to>
                                    </p:set>
                                    <p:animEffect transition="in" filter="box(in)">
                                      <p:cBhvr>
                                        <p:cTn id="7" dur="500"/>
                                        <p:tgtEl>
                                          <p:spTgt spid="161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ChangeArrowheads="1"/>
          </p:cNvSpPr>
          <p:nvPr/>
        </p:nvSpPr>
        <p:spPr bwMode="auto">
          <a:xfrm>
            <a:off x="2438400" y="76200"/>
            <a:ext cx="3810000" cy="579438"/>
          </a:xfrm>
          <a:prstGeom prst="rect">
            <a:avLst/>
          </a:prstGeom>
          <a:noFill/>
          <a:ln w="9525">
            <a:noFill/>
            <a:miter lim="800000"/>
            <a:headEnd/>
            <a:tailEnd/>
          </a:ln>
          <a:effectLst/>
        </p:spPr>
        <p:txBody>
          <a:bodyPr lIns="92075" tIns="46038" rIns="92075" bIns="46038">
            <a:spAutoFit/>
          </a:bodyPr>
          <a:lstStyle/>
          <a:p>
            <a:pPr marL="342900" indent="-342900">
              <a:spcBef>
                <a:spcPct val="20000"/>
              </a:spcBef>
            </a:pPr>
            <a:r>
              <a:rPr lang="en-US" altLang="zh-CN" sz="3200" b="1">
                <a:solidFill>
                  <a:schemeClr val="accent2"/>
                </a:solidFill>
                <a:ea typeface="黑体" pitchFamily="2" charset="-122"/>
              </a:rPr>
              <a:t>3.5.4  </a:t>
            </a:r>
            <a:r>
              <a:rPr lang="zh-CN" altLang="en-US" sz="3200" b="1">
                <a:solidFill>
                  <a:schemeClr val="accent2"/>
                </a:solidFill>
                <a:ea typeface="黑体" pitchFamily="2" charset="-122"/>
              </a:rPr>
              <a:t>光电子器件</a:t>
            </a:r>
          </a:p>
        </p:txBody>
      </p:sp>
      <p:sp>
        <p:nvSpPr>
          <p:cNvPr id="162819" name="Line 3"/>
          <p:cNvSpPr>
            <a:spLocks noChangeShapeType="1"/>
          </p:cNvSpPr>
          <p:nvPr/>
        </p:nvSpPr>
        <p:spPr bwMode="auto">
          <a:xfrm>
            <a:off x="914400" y="762000"/>
            <a:ext cx="7162800" cy="0"/>
          </a:xfrm>
          <a:prstGeom prst="line">
            <a:avLst/>
          </a:prstGeom>
          <a:noFill/>
          <a:ln w="76200" cap="sq" cmpd="tri">
            <a:solidFill>
              <a:srgbClr val="FF00FF"/>
            </a:solidFill>
            <a:round/>
            <a:headEnd type="none" w="sm" len="sm"/>
            <a:tailEnd type="none" w="sm" len="sm"/>
          </a:ln>
          <a:effectLst/>
        </p:spPr>
        <p:txBody>
          <a:bodyPr wrap="none" anchor="ctr"/>
          <a:lstStyle/>
          <a:p>
            <a:endParaRPr lang="zh-CN" altLang="en-US"/>
          </a:p>
        </p:txBody>
      </p:sp>
      <p:sp>
        <p:nvSpPr>
          <p:cNvPr id="162820" name="Rectangle 4"/>
          <p:cNvSpPr>
            <a:spLocks noChangeArrowheads="1"/>
          </p:cNvSpPr>
          <p:nvPr/>
        </p:nvSpPr>
        <p:spPr bwMode="auto">
          <a:xfrm>
            <a:off x="539750" y="836613"/>
            <a:ext cx="2287588" cy="411162"/>
          </a:xfrm>
          <a:prstGeom prst="rect">
            <a:avLst/>
          </a:prstGeom>
          <a:noFill/>
          <a:ln w="9525">
            <a:noFill/>
            <a:miter lim="800000"/>
            <a:headEnd/>
            <a:tailEnd/>
          </a:ln>
          <a:effectLst/>
        </p:spPr>
        <p:txBody>
          <a:bodyPr wrap="none" bIns="0" anchor="ctr">
            <a:spAutoFit/>
          </a:bodyPr>
          <a:lstStyle/>
          <a:p>
            <a:pPr algn="l"/>
            <a:r>
              <a:rPr lang="en-US" altLang="zh-CN" b="1"/>
              <a:t>3. </a:t>
            </a:r>
            <a:r>
              <a:rPr lang="zh-CN" altLang="en-US" b="1"/>
              <a:t>激光二极管</a:t>
            </a:r>
            <a:endParaRPr lang="zh-CN" altLang="en-US" b="1">
              <a:ea typeface="宋体" pitchFamily="2" charset="-122"/>
            </a:endParaRPr>
          </a:p>
        </p:txBody>
      </p:sp>
      <p:sp>
        <p:nvSpPr>
          <p:cNvPr id="162821" name="Rectangle 5"/>
          <p:cNvSpPr>
            <a:spLocks noChangeArrowheads="1"/>
          </p:cNvSpPr>
          <p:nvPr/>
        </p:nvSpPr>
        <p:spPr bwMode="auto">
          <a:xfrm>
            <a:off x="2555875" y="5300663"/>
            <a:ext cx="3951288" cy="457200"/>
          </a:xfrm>
          <a:prstGeom prst="rect">
            <a:avLst/>
          </a:prstGeom>
          <a:noFill/>
          <a:ln w="9525">
            <a:noFill/>
            <a:miter lim="800000"/>
            <a:headEnd/>
            <a:tailEnd/>
          </a:ln>
          <a:effectLst/>
        </p:spPr>
        <p:txBody>
          <a:bodyPr wrap="none" anchor="ctr">
            <a:spAutoFit/>
          </a:bodyPr>
          <a:lstStyle/>
          <a:p>
            <a:pPr algn="l"/>
            <a:r>
              <a:rPr lang="zh-CN" altLang="en-US" b="1"/>
              <a:t>（</a:t>
            </a:r>
            <a:r>
              <a:rPr lang="en-US" altLang="zh-CN" b="1"/>
              <a:t>a</a:t>
            </a:r>
            <a:r>
              <a:rPr lang="zh-CN" altLang="en-US" b="1"/>
              <a:t>）物理结构    （</a:t>
            </a:r>
            <a:r>
              <a:rPr lang="en-US" altLang="zh-CN" b="1"/>
              <a:t>b</a:t>
            </a:r>
            <a:r>
              <a:rPr lang="zh-CN" altLang="en-US" b="1"/>
              <a:t>）符号 </a:t>
            </a:r>
          </a:p>
        </p:txBody>
      </p:sp>
      <p:sp>
        <p:nvSpPr>
          <p:cNvPr id="162822" name="Text Box 6"/>
          <p:cNvSpPr txBox="1">
            <a:spLocks noChangeArrowheads="1"/>
          </p:cNvSpPr>
          <p:nvPr/>
        </p:nvSpPr>
        <p:spPr bwMode="auto">
          <a:xfrm>
            <a:off x="6629400" y="6324600"/>
            <a:ext cx="1066800" cy="457200"/>
          </a:xfrm>
          <a:prstGeom prst="rect">
            <a:avLst/>
          </a:prstGeom>
          <a:noFill/>
          <a:ln w="9525">
            <a:noFill/>
            <a:miter lim="800000"/>
            <a:headEnd/>
            <a:tailEnd/>
          </a:ln>
          <a:effectLst/>
        </p:spPr>
        <p:txBody>
          <a:bodyPr>
            <a:spAutoFit/>
          </a:bodyPr>
          <a:lstStyle/>
          <a:p>
            <a:pPr algn="l">
              <a:spcBef>
                <a:spcPct val="50000"/>
              </a:spcBef>
            </a:pPr>
            <a:r>
              <a:rPr lang="en-US" altLang="zh-CN" b="1">
                <a:solidFill>
                  <a:srgbClr val="FF0000"/>
                </a:solidFill>
                <a:ea typeface="宋体" pitchFamily="2" charset="-122"/>
              </a:rPr>
              <a:t>{end}</a:t>
            </a:r>
          </a:p>
        </p:txBody>
      </p:sp>
      <p:pic>
        <p:nvPicPr>
          <p:cNvPr id="162823" name="Picture 7" descr="未标题-1 拷贝"/>
          <p:cNvPicPr>
            <a:picLocks noChangeAspect="1" noChangeArrowheads="1"/>
          </p:cNvPicPr>
          <p:nvPr/>
        </p:nvPicPr>
        <p:blipFill>
          <a:blip r:embed="rId2"/>
          <a:srcRect/>
          <a:stretch>
            <a:fillRect/>
          </a:stretch>
        </p:blipFill>
        <p:spPr bwMode="auto">
          <a:xfrm>
            <a:off x="1104900" y="1373188"/>
            <a:ext cx="6996113" cy="3927475"/>
          </a:xfrm>
          <a:prstGeom prst="rect">
            <a:avLst/>
          </a:prstGeom>
          <a:noFill/>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200"/>
                                  </p:stCondLst>
                                  <p:childTnLst>
                                    <p:set>
                                      <p:cBhvr>
                                        <p:cTn id="6" dur="1" fill="hold">
                                          <p:stCondLst>
                                            <p:cond delay="0"/>
                                          </p:stCondLst>
                                        </p:cTn>
                                        <p:tgtEl>
                                          <p:spTgt spid="162822"/>
                                        </p:tgtEl>
                                        <p:attrNameLst>
                                          <p:attrName>style.visibility</p:attrName>
                                        </p:attrNameLst>
                                      </p:cBhvr>
                                      <p:to>
                                        <p:strVal val="visible"/>
                                      </p:to>
                                    </p:set>
                                    <p:anim calcmode="lin" valueType="num">
                                      <p:cBhvr additive="base">
                                        <p:cTn id="7" dur="500" fill="hold"/>
                                        <p:tgtEl>
                                          <p:spTgt spid="162822"/>
                                        </p:tgtEl>
                                        <p:attrNameLst>
                                          <p:attrName>ppt_x</p:attrName>
                                        </p:attrNameLst>
                                      </p:cBhvr>
                                      <p:tavLst>
                                        <p:tav tm="0">
                                          <p:val>
                                            <p:strVal val="#ppt_x"/>
                                          </p:val>
                                        </p:tav>
                                        <p:tav tm="100000">
                                          <p:val>
                                            <p:strVal val="#ppt_x"/>
                                          </p:val>
                                        </p:tav>
                                      </p:tavLst>
                                    </p:anim>
                                    <p:anim calcmode="lin" valueType="num">
                                      <p:cBhvr additive="base">
                                        <p:cTn id="8" dur="500" fill="hold"/>
                                        <p:tgtEl>
                                          <p:spTgt spid="1628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2"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Line 2"/>
          <p:cNvSpPr>
            <a:spLocks noChangeShapeType="1"/>
          </p:cNvSpPr>
          <p:nvPr/>
        </p:nvSpPr>
        <p:spPr bwMode="auto">
          <a:xfrm>
            <a:off x="533400" y="762000"/>
            <a:ext cx="6846888"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sp>
        <p:nvSpPr>
          <p:cNvPr id="164867" name="Rectangle 3">
            <a:hlinkClick r:id="rId2" action="ppaction://hlinksldjump"/>
          </p:cNvPr>
          <p:cNvSpPr>
            <a:spLocks noChangeArrowheads="1"/>
          </p:cNvSpPr>
          <p:nvPr/>
        </p:nvSpPr>
        <p:spPr bwMode="auto">
          <a:xfrm>
            <a:off x="533400" y="106363"/>
            <a:ext cx="7351713" cy="579437"/>
          </a:xfrm>
          <a:prstGeom prst="rect">
            <a:avLst/>
          </a:prstGeom>
          <a:noFill/>
          <a:ln w="9525">
            <a:noFill/>
            <a:miter lim="800000"/>
            <a:headEnd/>
            <a:tailEnd/>
          </a:ln>
        </p:spPr>
        <p:txBody>
          <a:bodyPr>
            <a:spAutoFit/>
          </a:bodyPr>
          <a:lstStyle/>
          <a:p>
            <a:pPr algn="l"/>
            <a:r>
              <a:rPr lang="en-US" altLang="zh-CN" sz="3200" b="1">
                <a:solidFill>
                  <a:srgbClr val="000066"/>
                </a:solidFill>
                <a:ea typeface="黑体" pitchFamily="2" charset="-122"/>
              </a:rPr>
              <a:t> 3.1.3 </a:t>
            </a:r>
            <a:r>
              <a:rPr lang="zh-CN" altLang="en-US" sz="3200" b="1">
                <a:solidFill>
                  <a:srgbClr val="000066"/>
                </a:solidFill>
                <a:ea typeface="黑体" pitchFamily="2" charset="-122"/>
              </a:rPr>
              <a:t>本征半导体、空穴及其导电作用</a:t>
            </a:r>
          </a:p>
        </p:txBody>
      </p:sp>
      <p:sp>
        <p:nvSpPr>
          <p:cNvPr id="164868" name="Text Box 4"/>
          <p:cNvSpPr txBox="1">
            <a:spLocks noChangeArrowheads="1"/>
          </p:cNvSpPr>
          <p:nvPr/>
        </p:nvSpPr>
        <p:spPr bwMode="auto">
          <a:xfrm>
            <a:off x="250825" y="1055688"/>
            <a:ext cx="8523288" cy="438150"/>
          </a:xfrm>
          <a:prstGeom prst="rect">
            <a:avLst/>
          </a:prstGeom>
          <a:noFill/>
          <a:ln w="9525">
            <a:noFill/>
            <a:miter lim="800000"/>
            <a:headEnd/>
            <a:tailEnd/>
          </a:ln>
          <a:effectLst/>
        </p:spPr>
        <p:txBody>
          <a:bodyPr lIns="0" tIns="0" rIns="0" bIns="0" anchor="ctr">
            <a:spAutoFit/>
          </a:bodyPr>
          <a:lstStyle/>
          <a:p>
            <a:pPr algn="just">
              <a:lnSpc>
                <a:spcPct val="120000"/>
              </a:lnSpc>
            </a:pPr>
            <a:r>
              <a:rPr lang="zh-CN" altLang="en-US" b="1">
                <a:solidFill>
                  <a:srgbClr val="FF0000"/>
                </a:solidFill>
                <a:latin typeface="宋体" pitchFamily="2" charset="-122"/>
              </a:rPr>
              <a:t>本征半导体中空穴的数目与电子的数目一样多</a:t>
            </a:r>
            <a:r>
              <a:rPr lang="en-US" altLang="zh-CN" b="1">
                <a:solidFill>
                  <a:srgbClr val="000000"/>
                </a:solidFill>
                <a:latin typeface="Times New Roman"/>
              </a:rPr>
              <a:t>——</a:t>
            </a:r>
            <a:r>
              <a:rPr lang="zh-CN" altLang="en-US" b="1">
                <a:solidFill>
                  <a:srgbClr val="000000"/>
                </a:solidFill>
                <a:latin typeface="宋体" pitchFamily="2" charset="-122"/>
              </a:rPr>
              <a:t>浓度一样</a:t>
            </a:r>
            <a:endParaRPr lang="zh-CN" altLang="en-US" b="1">
              <a:solidFill>
                <a:srgbClr val="339933"/>
              </a:solidFill>
              <a:latin typeface="宋体" pitchFamily="2" charset="-122"/>
            </a:endParaRPr>
          </a:p>
        </p:txBody>
      </p:sp>
      <p:sp>
        <p:nvSpPr>
          <p:cNvPr id="164870" name="Text Box 6"/>
          <p:cNvSpPr txBox="1">
            <a:spLocks noChangeArrowheads="1"/>
          </p:cNvSpPr>
          <p:nvPr/>
        </p:nvSpPr>
        <p:spPr bwMode="auto">
          <a:xfrm>
            <a:off x="250825" y="4508500"/>
            <a:ext cx="3908425" cy="1314450"/>
          </a:xfrm>
          <a:prstGeom prst="rect">
            <a:avLst/>
          </a:prstGeom>
          <a:noFill/>
          <a:ln w="9525">
            <a:noFill/>
            <a:miter lim="800000"/>
            <a:headEnd/>
            <a:tailEnd/>
          </a:ln>
          <a:effectLst/>
        </p:spPr>
        <p:txBody>
          <a:bodyPr lIns="0" tIns="0" rIns="0" bIns="0" anchor="ctr">
            <a:spAutoFit/>
          </a:bodyPr>
          <a:lstStyle/>
          <a:p>
            <a:pPr algn="l">
              <a:lnSpc>
                <a:spcPct val="120000"/>
              </a:lnSpc>
            </a:pPr>
            <a:r>
              <a:rPr lang="en-US" altLang="zh-CN" b="1">
                <a:solidFill>
                  <a:srgbClr val="FF0000"/>
                </a:solidFill>
              </a:rPr>
              <a:t>3.45</a:t>
            </a:r>
            <a:r>
              <a:rPr lang="en-US" altLang="zh-CN" b="1">
                <a:solidFill>
                  <a:srgbClr val="FF0000"/>
                </a:solidFill>
                <a:cs typeface="Times New Roman" pitchFamily="18" charset="0"/>
              </a:rPr>
              <a:t>×10</a:t>
            </a:r>
            <a:r>
              <a:rPr lang="en-US" altLang="zh-CN" b="1" baseline="30000">
                <a:solidFill>
                  <a:srgbClr val="FF0000"/>
                </a:solidFill>
                <a:cs typeface="Times New Roman" pitchFamily="18" charset="0"/>
              </a:rPr>
              <a:t>12</a:t>
            </a:r>
            <a:r>
              <a:rPr lang="zh-CN" altLang="en-US" b="1">
                <a:solidFill>
                  <a:srgbClr val="FF0000"/>
                </a:solidFill>
              </a:rPr>
              <a:t>个原子中只有一个价电子打破共价键的束缚，成为自由电子。</a:t>
            </a:r>
          </a:p>
        </p:txBody>
      </p:sp>
      <p:pic>
        <p:nvPicPr>
          <p:cNvPr id="164872" name="Picture 8" descr="未标题-3 拷贝"/>
          <p:cNvPicPr>
            <a:picLocks noChangeAspect="1" noChangeArrowheads="1"/>
          </p:cNvPicPr>
          <p:nvPr/>
        </p:nvPicPr>
        <p:blipFill>
          <a:blip r:embed="rId3"/>
          <a:srcRect/>
          <a:stretch>
            <a:fillRect/>
          </a:stretch>
        </p:blipFill>
        <p:spPr bwMode="auto">
          <a:xfrm>
            <a:off x="4314825" y="1916113"/>
            <a:ext cx="4829175" cy="3743325"/>
          </a:xfrm>
          <a:prstGeom prst="rect">
            <a:avLst/>
          </a:prstGeom>
          <a:noFill/>
        </p:spPr>
      </p:pic>
      <p:sp>
        <p:nvSpPr>
          <p:cNvPr id="164873" name="Rectangle 9" descr="绿色大理石"/>
          <p:cNvSpPr>
            <a:spLocks noChangeArrowheads="1"/>
          </p:cNvSpPr>
          <p:nvPr/>
        </p:nvSpPr>
        <p:spPr bwMode="auto">
          <a:xfrm>
            <a:off x="250825" y="2133600"/>
            <a:ext cx="4033838" cy="1825625"/>
          </a:xfrm>
          <a:prstGeom prst="rect">
            <a:avLst/>
          </a:prstGeom>
          <a:noFill/>
          <a:ln w="9525">
            <a:noFill/>
            <a:miter lim="800000"/>
            <a:headEnd/>
            <a:tailEnd/>
          </a:ln>
          <a:effectLst/>
        </p:spPr>
        <p:txBody>
          <a:bodyPr lIns="0" tIns="0" rIns="0" bIns="0" anchor="ctr">
            <a:spAutoFit/>
          </a:bodyPr>
          <a:lstStyle/>
          <a:p>
            <a:pPr algn="l"/>
            <a:r>
              <a:rPr lang="zh-CN" altLang="en-US" b="1">
                <a:latin typeface="楷体_GB2312" pitchFamily="49" charset="-122"/>
              </a:rPr>
              <a:t>由于</a:t>
            </a:r>
            <a:r>
              <a:rPr lang="zh-CN" altLang="en-US" b="1">
                <a:solidFill>
                  <a:srgbClr val="FF0000"/>
                </a:solidFill>
                <a:latin typeface="楷体_GB2312" pitchFamily="49" charset="-122"/>
              </a:rPr>
              <a:t>随机热振动</a:t>
            </a:r>
            <a:r>
              <a:rPr lang="zh-CN" altLang="en-US" b="1">
                <a:latin typeface="楷体_GB2312" pitchFamily="49" charset="-122"/>
              </a:rPr>
              <a:t>致使共价键被打破，产生</a:t>
            </a:r>
            <a:r>
              <a:rPr lang="zh-CN" altLang="en-US" b="1"/>
              <a:t>自由</a:t>
            </a:r>
            <a:r>
              <a:rPr lang="zh-CN" altLang="en-US" b="1">
                <a:latin typeface="楷体_GB2312" pitchFamily="49" charset="-122"/>
              </a:rPr>
              <a:t>电子－空穴对。</a:t>
            </a:r>
          </a:p>
          <a:p>
            <a:pPr algn="l"/>
            <a:r>
              <a:rPr lang="zh-CN" altLang="en-US" b="1"/>
              <a:t>自由电子－空穴对</a:t>
            </a:r>
            <a:r>
              <a:rPr lang="zh-CN" altLang="en-US" b="1">
                <a:latin typeface="楷体_GB2312" pitchFamily="49" charset="-122"/>
              </a:rPr>
              <a:t>的浓度与温度的关系？</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64868"/>
                                        </p:tgtEl>
                                        <p:attrNameLst>
                                          <p:attrName>style.visibility</p:attrName>
                                        </p:attrNameLst>
                                      </p:cBhvr>
                                      <p:to>
                                        <p:strVal val="visible"/>
                                      </p:to>
                                    </p:set>
                                    <p:anim calcmode="lin" valueType="num">
                                      <p:cBhvr>
                                        <p:cTn id="7" dur="500" fill="hold"/>
                                        <p:tgtEl>
                                          <p:spTgt spid="164868"/>
                                        </p:tgtEl>
                                        <p:attrNameLst>
                                          <p:attrName>ppt_x</p:attrName>
                                        </p:attrNameLst>
                                      </p:cBhvr>
                                      <p:tavLst>
                                        <p:tav tm="0">
                                          <p:val>
                                            <p:strVal val="#ppt_x-#ppt_w/2"/>
                                          </p:val>
                                        </p:tav>
                                        <p:tav tm="100000">
                                          <p:val>
                                            <p:strVal val="#ppt_x"/>
                                          </p:val>
                                        </p:tav>
                                      </p:tavLst>
                                    </p:anim>
                                    <p:anim calcmode="lin" valueType="num">
                                      <p:cBhvr>
                                        <p:cTn id="8" dur="500" fill="hold"/>
                                        <p:tgtEl>
                                          <p:spTgt spid="164868"/>
                                        </p:tgtEl>
                                        <p:attrNameLst>
                                          <p:attrName>ppt_y</p:attrName>
                                        </p:attrNameLst>
                                      </p:cBhvr>
                                      <p:tavLst>
                                        <p:tav tm="0">
                                          <p:val>
                                            <p:strVal val="#ppt_y"/>
                                          </p:val>
                                        </p:tav>
                                        <p:tav tm="100000">
                                          <p:val>
                                            <p:strVal val="#ppt_y"/>
                                          </p:val>
                                        </p:tav>
                                      </p:tavLst>
                                    </p:anim>
                                    <p:anim calcmode="lin" valueType="num">
                                      <p:cBhvr>
                                        <p:cTn id="9" dur="500" fill="hold"/>
                                        <p:tgtEl>
                                          <p:spTgt spid="164868"/>
                                        </p:tgtEl>
                                        <p:attrNameLst>
                                          <p:attrName>ppt_w</p:attrName>
                                        </p:attrNameLst>
                                      </p:cBhvr>
                                      <p:tavLst>
                                        <p:tav tm="0">
                                          <p:val>
                                            <p:fltVal val="0"/>
                                          </p:val>
                                        </p:tav>
                                        <p:tav tm="100000">
                                          <p:val>
                                            <p:strVal val="#ppt_w"/>
                                          </p:val>
                                        </p:tav>
                                      </p:tavLst>
                                    </p:anim>
                                    <p:anim calcmode="lin" valueType="num">
                                      <p:cBhvr>
                                        <p:cTn id="10" dur="500" fill="hold"/>
                                        <p:tgtEl>
                                          <p:spTgt spid="164868"/>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64873"/>
                                        </p:tgtEl>
                                        <p:attrNameLst>
                                          <p:attrName>style.visibility</p:attrName>
                                        </p:attrNameLst>
                                      </p:cBhvr>
                                      <p:to>
                                        <p:strVal val="visible"/>
                                      </p:to>
                                    </p:set>
                                    <p:animEffect transition="in" filter="blinds(horizontal)">
                                      <p:cBhvr>
                                        <p:cTn id="15" dur="500"/>
                                        <p:tgtEl>
                                          <p:spTgt spid="16487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164870"/>
                                        </p:tgtEl>
                                        <p:attrNameLst>
                                          <p:attrName>style.visibility</p:attrName>
                                        </p:attrNameLst>
                                      </p:cBhvr>
                                      <p:to>
                                        <p:strVal val="visible"/>
                                      </p:to>
                                    </p:set>
                                    <p:anim calcmode="lin" valueType="num">
                                      <p:cBhvr additive="base">
                                        <p:cTn id="20" dur="500" fill="hold"/>
                                        <p:tgtEl>
                                          <p:spTgt spid="164870"/>
                                        </p:tgtEl>
                                        <p:attrNameLst>
                                          <p:attrName>ppt_x</p:attrName>
                                        </p:attrNameLst>
                                      </p:cBhvr>
                                      <p:tavLst>
                                        <p:tav tm="0">
                                          <p:val>
                                            <p:strVal val="0-#ppt_w/2"/>
                                          </p:val>
                                        </p:tav>
                                        <p:tav tm="100000">
                                          <p:val>
                                            <p:strVal val="#ppt_x"/>
                                          </p:val>
                                        </p:tav>
                                      </p:tavLst>
                                    </p:anim>
                                    <p:anim calcmode="lin" valueType="num">
                                      <p:cBhvr additive="base">
                                        <p:cTn id="21" dur="500" fill="hold"/>
                                        <p:tgtEl>
                                          <p:spTgt spid="1648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 grpId="0" autoUpdateAnimBg="0"/>
      <p:bldP spid="164870" grpId="0" autoUpdateAnimBg="0"/>
      <p:bldP spid="16487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Line 2"/>
          <p:cNvSpPr>
            <a:spLocks noChangeShapeType="1"/>
          </p:cNvSpPr>
          <p:nvPr/>
        </p:nvSpPr>
        <p:spPr bwMode="auto">
          <a:xfrm>
            <a:off x="533400" y="762000"/>
            <a:ext cx="3276600"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sp>
        <p:nvSpPr>
          <p:cNvPr id="96260" name="Rectangle 4">
            <a:hlinkClick r:id="rId2" action="ppaction://hlinksldjump"/>
          </p:cNvPr>
          <p:cNvSpPr>
            <a:spLocks noChangeArrowheads="1"/>
          </p:cNvSpPr>
          <p:nvPr/>
        </p:nvSpPr>
        <p:spPr bwMode="auto">
          <a:xfrm>
            <a:off x="533400" y="106363"/>
            <a:ext cx="6248400" cy="579437"/>
          </a:xfrm>
          <a:prstGeom prst="rect">
            <a:avLst/>
          </a:prstGeom>
          <a:noFill/>
          <a:ln w="9525">
            <a:noFill/>
            <a:miter lim="800000"/>
            <a:headEnd/>
            <a:tailEnd/>
          </a:ln>
        </p:spPr>
        <p:txBody>
          <a:bodyPr>
            <a:spAutoFit/>
          </a:bodyPr>
          <a:lstStyle/>
          <a:p>
            <a:pPr algn="l"/>
            <a:r>
              <a:rPr lang="en-US" altLang="zh-CN" sz="3200" b="1">
                <a:solidFill>
                  <a:srgbClr val="000066"/>
                </a:solidFill>
                <a:ea typeface="黑体" pitchFamily="2" charset="-122"/>
              </a:rPr>
              <a:t> 3.1.4 </a:t>
            </a:r>
            <a:r>
              <a:rPr lang="zh-CN" altLang="en-US" sz="3200" b="1">
                <a:solidFill>
                  <a:srgbClr val="000066"/>
                </a:solidFill>
                <a:ea typeface="黑体" pitchFamily="2" charset="-122"/>
              </a:rPr>
              <a:t>杂质半导体</a:t>
            </a:r>
          </a:p>
        </p:txBody>
      </p:sp>
      <p:sp>
        <p:nvSpPr>
          <p:cNvPr id="96313" name="Text Box 57"/>
          <p:cNvSpPr txBox="1">
            <a:spLocks noChangeArrowheads="1"/>
          </p:cNvSpPr>
          <p:nvPr/>
        </p:nvSpPr>
        <p:spPr bwMode="auto">
          <a:xfrm>
            <a:off x="685800" y="990600"/>
            <a:ext cx="7905750" cy="2143125"/>
          </a:xfrm>
          <a:prstGeom prst="rect">
            <a:avLst/>
          </a:prstGeom>
          <a:noFill/>
          <a:ln w="9525">
            <a:noFill/>
            <a:miter lim="800000"/>
            <a:headEnd/>
            <a:tailEnd/>
          </a:ln>
          <a:effectLst/>
        </p:spPr>
        <p:txBody>
          <a:bodyPr anchor="ctr">
            <a:spAutoFit/>
          </a:bodyPr>
          <a:lstStyle/>
          <a:p>
            <a:pPr algn="l">
              <a:lnSpc>
                <a:spcPct val="120000"/>
              </a:lnSpc>
              <a:spcBef>
                <a:spcPct val="50000"/>
              </a:spcBef>
            </a:pPr>
            <a:r>
              <a:rPr lang="en-US" altLang="zh-CN" b="1">
                <a:latin typeface="楷体_GB2312" pitchFamily="49" charset="-122"/>
              </a:rPr>
              <a:t>     </a:t>
            </a:r>
            <a:r>
              <a:rPr lang="zh-CN" altLang="en-US" sz="2800" b="1">
                <a:latin typeface="楷体_GB2312" pitchFamily="49" charset="-122"/>
              </a:rPr>
              <a:t>在本征半导体中掺入某些微量元素作为杂质，可使半导体的导电性发生显著变化。掺入的杂质主要是三价或五价元素。掺入杂质的本征半导体称为</a:t>
            </a:r>
            <a:r>
              <a:rPr lang="zh-CN" altLang="en-US" sz="2800" b="1">
                <a:solidFill>
                  <a:srgbClr val="FF0000"/>
                </a:solidFill>
                <a:latin typeface="楷体_GB2312" pitchFamily="49" charset="-122"/>
              </a:rPr>
              <a:t>杂质半导体</a:t>
            </a:r>
            <a:r>
              <a:rPr lang="zh-CN" altLang="en-US" sz="2800" b="1">
                <a:latin typeface="楷体_GB2312" pitchFamily="49" charset="-122"/>
              </a:rPr>
              <a:t>。</a:t>
            </a:r>
            <a:endParaRPr lang="zh-CN" altLang="en-US" b="1">
              <a:latin typeface="楷体_GB2312" pitchFamily="49" charset="-122"/>
            </a:endParaRPr>
          </a:p>
        </p:txBody>
      </p:sp>
      <p:sp>
        <p:nvSpPr>
          <p:cNvPr id="96314" name="Text Box 58"/>
          <p:cNvSpPr txBox="1">
            <a:spLocks noChangeArrowheads="1"/>
          </p:cNvSpPr>
          <p:nvPr/>
        </p:nvSpPr>
        <p:spPr bwMode="auto">
          <a:xfrm>
            <a:off x="685800" y="3327400"/>
            <a:ext cx="7905750" cy="1117600"/>
          </a:xfrm>
          <a:prstGeom prst="rect">
            <a:avLst/>
          </a:prstGeom>
          <a:noFill/>
          <a:ln w="9525">
            <a:noFill/>
            <a:miter lim="800000"/>
            <a:headEnd/>
            <a:tailEnd/>
          </a:ln>
          <a:effectLst/>
        </p:spPr>
        <p:txBody>
          <a:bodyPr anchor="ctr">
            <a:spAutoFit/>
          </a:bodyPr>
          <a:lstStyle/>
          <a:p>
            <a:pPr algn="l">
              <a:lnSpc>
                <a:spcPct val="120000"/>
              </a:lnSpc>
            </a:pPr>
            <a:r>
              <a:rPr lang="en-US" altLang="zh-CN" sz="2800" b="1">
                <a:solidFill>
                  <a:srgbClr val="FF0000"/>
                </a:solidFill>
                <a:latin typeface="楷体_GB2312" pitchFamily="49" charset="-122"/>
              </a:rPr>
              <a:t>    N</a:t>
            </a:r>
            <a:r>
              <a:rPr lang="zh-CN" altLang="en-US" sz="2800" b="1">
                <a:solidFill>
                  <a:srgbClr val="FF0000"/>
                </a:solidFill>
                <a:latin typeface="楷体_GB2312" pitchFamily="49" charset="-122"/>
              </a:rPr>
              <a:t>型半导体</a:t>
            </a:r>
            <a:r>
              <a:rPr lang="en-US" altLang="zh-CN" sz="2800" b="1">
                <a:latin typeface="Times New Roman"/>
              </a:rPr>
              <a:t>——</a:t>
            </a:r>
            <a:r>
              <a:rPr lang="zh-CN" altLang="en-US" sz="2800" b="1">
                <a:latin typeface="楷体_GB2312" pitchFamily="49" charset="-122"/>
              </a:rPr>
              <a:t>掺入五价杂质元素（如磷）的半导体。</a:t>
            </a:r>
          </a:p>
        </p:txBody>
      </p:sp>
      <p:sp>
        <p:nvSpPr>
          <p:cNvPr id="96315" name="Text Box 59"/>
          <p:cNvSpPr txBox="1">
            <a:spLocks noChangeArrowheads="1"/>
          </p:cNvSpPr>
          <p:nvPr/>
        </p:nvSpPr>
        <p:spPr bwMode="auto">
          <a:xfrm>
            <a:off x="685800" y="4445000"/>
            <a:ext cx="8077200" cy="1117600"/>
          </a:xfrm>
          <a:prstGeom prst="rect">
            <a:avLst/>
          </a:prstGeom>
          <a:noFill/>
          <a:ln w="9525">
            <a:noFill/>
            <a:miter lim="800000"/>
            <a:headEnd/>
            <a:tailEnd/>
          </a:ln>
          <a:effectLst/>
        </p:spPr>
        <p:txBody>
          <a:bodyPr anchor="ctr">
            <a:spAutoFit/>
          </a:bodyPr>
          <a:lstStyle/>
          <a:p>
            <a:pPr algn="l">
              <a:lnSpc>
                <a:spcPct val="120000"/>
              </a:lnSpc>
            </a:pPr>
            <a:r>
              <a:rPr lang="en-US" altLang="zh-CN" b="1">
                <a:latin typeface="楷体_GB2312" pitchFamily="49" charset="-122"/>
              </a:rPr>
              <a:t>    </a:t>
            </a:r>
            <a:r>
              <a:rPr lang="en-US" altLang="zh-CN" sz="2800" b="1">
                <a:solidFill>
                  <a:srgbClr val="FF0000"/>
                </a:solidFill>
                <a:latin typeface="楷体_GB2312" pitchFamily="49" charset="-122"/>
              </a:rPr>
              <a:t>P</a:t>
            </a:r>
            <a:r>
              <a:rPr lang="zh-CN" altLang="en-US" sz="2800" b="1">
                <a:solidFill>
                  <a:srgbClr val="FF0000"/>
                </a:solidFill>
                <a:latin typeface="楷体_GB2312" pitchFamily="49" charset="-122"/>
              </a:rPr>
              <a:t>型半导体</a:t>
            </a:r>
            <a:r>
              <a:rPr lang="en-US" altLang="zh-CN" sz="2800" b="1">
                <a:latin typeface="Times New Roman"/>
              </a:rPr>
              <a:t>——</a:t>
            </a:r>
            <a:r>
              <a:rPr lang="zh-CN" altLang="en-US" sz="2800" b="1">
                <a:latin typeface="楷体_GB2312" pitchFamily="49" charset="-122"/>
              </a:rPr>
              <a:t>掺入三价杂质元素（如硼）的半导体。</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96313"/>
                                        </p:tgtEl>
                                        <p:attrNameLst>
                                          <p:attrName>style.visibility</p:attrName>
                                        </p:attrNameLst>
                                      </p:cBhvr>
                                      <p:to>
                                        <p:strVal val="visible"/>
                                      </p:to>
                                    </p:set>
                                    <p:anim calcmode="lin" valueType="num">
                                      <p:cBhvr>
                                        <p:cTn id="7" dur="500" fill="hold"/>
                                        <p:tgtEl>
                                          <p:spTgt spid="96313"/>
                                        </p:tgtEl>
                                        <p:attrNameLst>
                                          <p:attrName>ppt_w</p:attrName>
                                        </p:attrNameLst>
                                      </p:cBhvr>
                                      <p:tavLst>
                                        <p:tav tm="0">
                                          <p:val>
                                            <p:fltVal val="0"/>
                                          </p:val>
                                        </p:tav>
                                        <p:tav tm="100000">
                                          <p:val>
                                            <p:strVal val="#ppt_w"/>
                                          </p:val>
                                        </p:tav>
                                      </p:tavLst>
                                    </p:anim>
                                    <p:anim calcmode="lin" valueType="num">
                                      <p:cBhvr>
                                        <p:cTn id="8" dur="500" fill="hold"/>
                                        <p:tgtEl>
                                          <p:spTgt spid="96313"/>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96314"/>
                                        </p:tgtEl>
                                        <p:attrNameLst>
                                          <p:attrName>style.visibility</p:attrName>
                                        </p:attrNameLst>
                                      </p:cBhvr>
                                      <p:to>
                                        <p:strVal val="visible"/>
                                      </p:to>
                                    </p:set>
                                    <p:animEffect transition="in" filter="barn(outVertical)">
                                      <p:cBhvr>
                                        <p:cTn id="13" dur="500"/>
                                        <p:tgtEl>
                                          <p:spTgt spid="96314"/>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96315"/>
                                        </p:tgtEl>
                                        <p:attrNameLst>
                                          <p:attrName>style.visibility</p:attrName>
                                        </p:attrNameLst>
                                      </p:cBhvr>
                                      <p:to>
                                        <p:strVal val="visible"/>
                                      </p:to>
                                    </p:set>
                                    <p:animEffect transition="in" filter="barn(outVertical)">
                                      <p:cBhvr>
                                        <p:cTn id="18" dur="500"/>
                                        <p:tgtEl>
                                          <p:spTgt spid="96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313" grpId="0" autoUpdateAnimBg="0"/>
      <p:bldP spid="96314" grpId="0" autoUpdateAnimBg="0"/>
      <p:bldP spid="96315"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6" name="Rectangle 6"/>
          <p:cNvSpPr>
            <a:spLocks noChangeArrowheads="1"/>
          </p:cNvSpPr>
          <p:nvPr/>
        </p:nvSpPr>
        <p:spPr bwMode="auto">
          <a:xfrm>
            <a:off x="76200" y="762000"/>
            <a:ext cx="4038600" cy="519113"/>
          </a:xfrm>
          <a:prstGeom prst="rect">
            <a:avLst/>
          </a:prstGeom>
          <a:noFill/>
          <a:ln w="12700" cap="sq">
            <a:noFill/>
            <a:miter lim="800000"/>
            <a:headEnd type="none" w="sm" len="sm"/>
            <a:tailEnd type="none" w="sm" len="sm"/>
          </a:ln>
          <a:effectLst/>
        </p:spPr>
        <p:txBody>
          <a:bodyPr>
            <a:spAutoFit/>
          </a:bodyPr>
          <a:lstStyle/>
          <a:p>
            <a:pPr algn="l">
              <a:spcBef>
                <a:spcPct val="20000"/>
              </a:spcBef>
              <a:buClr>
                <a:srgbClr val="0000FF"/>
              </a:buClr>
              <a:buSzPct val="85000"/>
              <a:buFont typeface="Monotype Sorts" pitchFamily="2" charset="2"/>
              <a:buNone/>
            </a:pPr>
            <a:r>
              <a:rPr lang="en-US" altLang="zh-CN" sz="2800" b="1">
                <a:solidFill>
                  <a:srgbClr val="000000"/>
                </a:solidFill>
                <a:latin typeface="楷体_GB2312" pitchFamily="49" charset="-122"/>
              </a:rPr>
              <a:t> 1. N</a:t>
            </a:r>
            <a:r>
              <a:rPr lang="zh-CN" altLang="en-US" sz="2800" b="1">
                <a:solidFill>
                  <a:srgbClr val="000000"/>
                </a:solidFill>
                <a:latin typeface="楷体_GB2312" pitchFamily="49" charset="-122"/>
              </a:rPr>
              <a:t>型半导体</a:t>
            </a:r>
          </a:p>
        </p:txBody>
      </p:sp>
      <p:sp>
        <p:nvSpPr>
          <p:cNvPr id="97329" name="Line 49"/>
          <p:cNvSpPr>
            <a:spLocks noChangeShapeType="1"/>
          </p:cNvSpPr>
          <p:nvPr/>
        </p:nvSpPr>
        <p:spPr bwMode="auto">
          <a:xfrm>
            <a:off x="533400" y="762000"/>
            <a:ext cx="3276600"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sp>
        <p:nvSpPr>
          <p:cNvPr id="97330" name="Rectangle 50">
            <a:hlinkClick r:id="rId2" action="ppaction://hlinksldjump"/>
          </p:cNvPr>
          <p:cNvSpPr>
            <a:spLocks noChangeArrowheads="1"/>
          </p:cNvSpPr>
          <p:nvPr/>
        </p:nvSpPr>
        <p:spPr bwMode="auto">
          <a:xfrm>
            <a:off x="533400" y="106363"/>
            <a:ext cx="6248400" cy="579437"/>
          </a:xfrm>
          <a:prstGeom prst="rect">
            <a:avLst/>
          </a:prstGeom>
          <a:noFill/>
          <a:ln w="9525">
            <a:noFill/>
            <a:miter lim="800000"/>
            <a:headEnd/>
            <a:tailEnd/>
          </a:ln>
        </p:spPr>
        <p:txBody>
          <a:bodyPr>
            <a:spAutoFit/>
          </a:bodyPr>
          <a:lstStyle/>
          <a:p>
            <a:pPr algn="l"/>
            <a:r>
              <a:rPr lang="en-US" altLang="zh-CN" sz="3200" b="1">
                <a:solidFill>
                  <a:srgbClr val="000066"/>
                </a:solidFill>
                <a:ea typeface="黑体" pitchFamily="2" charset="-122"/>
              </a:rPr>
              <a:t> 3.1.4 </a:t>
            </a:r>
            <a:r>
              <a:rPr lang="zh-CN" altLang="en-US" sz="3200" b="1">
                <a:solidFill>
                  <a:srgbClr val="000066"/>
                </a:solidFill>
                <a:ea typeface="黑体" pitchFamily="2" charset="-122"/>
              </a:rPr>
              <a:t>杂质半导体</a:t>
            </a:r>
          </a:p>
        </p:txBody>
      </p:sp>
      <p:sp>
        <p:nvSpPr>
          <p:cNvPr id="97331" name="Text Box 51"/>
          <p:cNvSpPr txBox="1">
            <a:spLocks noChangeArrowheads="1"/>
          </p:cNvSpPr>
          <p:nvPr/>
        </p:nvSpPr>
        <p:spPr bwMode="auto">
          <a:xfrm>
            <a:off x="450850" y="1184275"/>
            <a:ext cx="3354388" cy="3159125"/>
          </a:xfrm>
          <a:prstGeom prst="rect">
            <a:avLst/>
          </a:prstGeom>
          <a:noFill/>
          <a:ln w="9525">
            <a:noFill/>
            <a:miter lim="800000"/>
            <a:headEnd/>
            <a:tailEnd/>
          </a:ln>
          <a:effectLst/>
        </p:spPr>
        <p:txBody>
          <a:bodyPr anchor="ctr">
            <a:spAutoFit/>
          </a:bodyPr>
          <a:lstStyle/>
          <a:p>
            <a:pPr algn="l">
              <a:lnSpc>
                <a:spcPct val="120000"/>
              </a:lnSpc>
            </a:pPr>
            <a:r>
              <a:rPr lang="en-US" altLang="zh-CN" b="1">
                <a:latin typeface="楷体_GB2312" pitchFamily="49" charset="-122"/>
              </a:rPr>
              <a:t>    </a:t>
            </a:r>
            <a:r>
              <a:rPr lang="zh-CN" altLang="en-US" b="1">
                <a:latin typeface="楷体_GB2312" pitchFamily="49" charset="-122"/>
              </a:rPr>
              <a:t>因五价杂质原子中只有四个价电子能与周围四个半导体原子中的价电子形成共价键，而多余的一个价电子因无共价键束缚而很容易形成自由电子。</a:t>
            </a:r>
          </a:p>
        </p:txBody>
      </p:sp>
      <p:sp>
        <p:nvSpPr>
          <p:cNvPr id="97332" name="Text Box 52"/>
          <p:cNvSpPr txBox="1">
            <a:spLocks noChangeArrowheads="1"/>
          </p:cNvSpPr>
          <p:nvPr/>
        </p:nvSpPr>
        <p:spPr bwMode="auto">
          <a:xfrm>
            <a:off x="333375" y="4343400"/>
            <a:ext cx="8599488" cy="968375"/>
          </a:xfrm>
          <a:prstGeom prst="rect">
            <a:avLst/>
          </a:prstGeom>
          <a:noFill/>
          <a:ln w="9525">
            <a:noFill/>
            <a:miter lim="800000"/>
            <a:headEnd/>
            <a:tailEnd/>
          </a:ln>
          <a:effectLst/>
        </p:spPr>
        <p:txBody>
          <a:bodyPr anchor="ctr">
            <a:spAutoFit/>
          </a:bodyPr>
          <a:lstStyle/>
          <a:p>
            <a:pPr algn="l">
              <a:lnSpc>
                <a:spcPct val="120000"/>
              </a:lnSpc>
            </a:pPr>
            <a:r>
              <a:rPr lang="en-US" altLang="zh-CN" b="1">
                <a:latin typeface="楷体_GB2312" pitchFamily="49" charset="-122"/>
              </a:rPr>
              <a:t>    </a:t>
            </a:r>
            <a:r>
              <a:rPr lang="zh-CN" altLang="en-US" b="1">
                <a:latin typeface="楷体_GB2312" pitchFamily="49" charset="-122"/>
              </a:rPr>
              <a:t>在</a:t>
            </a:r>
            <a:r>
              <a:rPr lang="en-US" altLang="zh-CN" b="1">
                <a:latin typeface="楷体_GB2312" pitchFamily="49" charset="-122"/>
              </a:rPr>
              <a:t>N</a:t>
            </a:r>
            <a:r>
              <a:rPr lang="zh-CN" altLang="en-US" b="1">
                <a:latin typeface="楷体_GB2312" pitchFamily="49" charset="-122"/>
              </a:rPr>
              <a:t>型半导体中</a:t>
            </a:r>
            <a:r>
              <a:rPr lang="zh-CN" altLang="en-US" b="1">
                <a:solidFill>
                  <a:srgbClr val="FF3300"/>
                </a:solidFill>
                <a:latin typeface="楷体_GB2312" pitchFamily="49" charset="-122"/>
              </a:rPr>
              <a:t>自由</a:t>
            </a:r>
            <a:r>
              <a:rPr lang="zh-CN" altLang="en-US" b="1">
                <a:solidFill>
                  <a:srgbClr val="FF0000"/>
                </a:solidFill>
                <a:latin typeface="楷体_GB2312" pitchFamily="49" charset="-122"/>
              </a:rPr>
              <a:t>电子是多数载流子，</a:t>
            </a:r>
            <a:r>
              <a:rPr lang="zh-CN" altLang="en-US" b="1">
                <a:latin typeface="楷体_GB2312" pitchFamily="49" charset="-122"/>
              </a:rPr>
              <a:t>它主要由杂质原子提供；</a:t>
            </a:r>
            <a:r>
              <a:rPr lang="zh-CN" altLang="en-US" b="1">
                <a:solidFill>
                  <a:srgbClr val="FF0000"/>
                </a:solidFill>
                <a:latin typeface="楷体_GB2312" pitchFamily="49" charset="-122"/>
              </a:rPr>
              <a:t>空穴是少数载流子，</a:t>
            </a:r>
            <a:r>
              <a:rPr lang="zh-CN" altLang="en-US" b="1">
                <a:latin typeface="楷体_GB2312" pitchFamily="49" charset="-122"/>
              </a:rPr>
              <a:t>由热激发形成。</a:t>
            </a:r>
          </a:p>
        </p:txBody>
      </p:sp>
      <p:sp>
        <p:nvSpPr>
          <p:cNvPr id="97333" name="Text Box 53"/>
          <p:cNvSpPr txBox="1">
            <a:spLocks noChangeArrowheads="1"/>
          </p:cNvSpPr>
          <p:nvPr/>
        </p:nvSpPr>
        <p:spPr bwMode="auto">
          <a:xfrm>
            <a:off x="333375" y="5257800"/>
            <a:ext cx="8599488" cy="968375"/>
          </a:xfrm>
          <a:prstGeom prst="rect">
            <a:avLst/>
          </a:prstGeom>
          <a:noFill/>
          <a:ln w="9525">
            <a:noFill/>
            <a:miter lim="800000"/>
            <a:headEnd/>
            <a:tailEnd/>
          </a:ln>
          <a:effectLst/>
        </p:spPr>
        <p:txBody>
          <a:bodyPr anchor="ctr">
            <a:spAutoFit/>
          </a:bodyPr>
          <a:lstStyle/>
          <a:p>
            <a:pPr algn="l">
              <a:lnSpc>
                <a:spcPct val="120000"/>
              </a:lnSpc>
            </a:pPr>
            <a:r>
              <a:rPr lang="en-US" altLang="zh-CN" b="1">
                <a:latin typeface="楷体_GB2312" pitchFamily="49" charset="-122"/>
              </a:rPr>
              <a:t>    </a:t>
            </a:r>
            <a:r>
              <a:rPr lang="zh-CN" altLang="en-US" b="1">
                <a:latin typeface="楷体_GB2312" pitchFamily="49" charset="-122"/>
              </a:rPr>
              <a:t>提供自由电子的五价杂质原子因带正电荷而成为</a:t>
            </a:r>
            <a:r>
              <a:rPr lang="zh-CN" altLang="en-US" b="1">
                <a:solidFill>
                  <a:srgbClr val="FF0000"/>
                </a:solidFill>
                <a:latin typeface="楷体_GB2312" pitchFamily="49" charset="-122"/>
              </a:rPr>
              <a:t>正离子</a:t>
            </a:r>
            <a:r>
              <a:rPr lang="zh-CN" altLang="en-US" b="1">
                <a:latin typeface="楷体_GB2312" pitchFamily="49" charset="-122"/>
              </a:rPr>
              <a:t>，因此五价杂质原子也称为</a:t>
            </a:r>
            <a:r>
              <a:rPr lang="zh-CN" altLang="en-US" b="1">
                <a:solidFill>
                  <a:srgbClr val="FF0000"/>
                </a:solidFill>
                <a:latin typeface="楷体_GB2312" pitchFamily="49" charset="-122"/>
              </a:rPr>
              <a:t>施主杂质</a:t>
            </a:r>
            <a:r>
              <a:rPr lang="zh-CN" altLang="en-US" b="1">
                <a:latin typeface="楷体_GB2312" pitchFamily="49" charset="-122"/>
              </a:rPr>
              <a:t>。</a:t>
            </a:r>
          </a:p>
        </p:txBody>
      </p:sp>
      <p:pic>
        <p:nvPicPr>
          <p:cNvPr id="97339" name="Picture 59" descr="未标题-1 拷贝"/>
          <p:cNvPicPr>
            <a:picLocks noChangeAspect="1" noChangeArrowheads="1"/>
          </p:cNvPicPr>
          <p:nvPr/>
        </p:nvPicPr>
        <p:blipFill>
          <a:blip r:embed="rId3"/>
          <a:srcRect/>
          <a:stretch>
            <a:fillRect/>
          </a:stretch>
        </p:blipFill>
        <p:spPr bwMode="auto">
          <a:xfrm>
            <a:off x="3871913" y="981075"/>
            <a:ext cx="4876800" cy="3340100"/>
          </a:xfrm>
          <a:prstGeom prst="rect">
            <a:avLst/>
          </a:prstGeom>
          <a:noFill/>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7331"/>
                                        </p:tgtEl>
                                        <p:attrNameLst>
                                          <p:attrName>style.visibility</p:attrName>
                                        </p:attrNameLst>
                                      </p:cBhvr>
                                      <p:to>
                                        <p:strVal val="visible"/>
                                      </p:to>
                                    </p:set>
                                    <p:anim calcmode="lin" valueType="num">
                                      <p:cBhvr additive="base">
                                        <p:cTn id="7" dur="500" fill="hold"/>
                                        <p:tgtEl>
                                          <p:spTgt spid="97331"/>
                                        </p:tgtEl>
                                        <p:attrNameLst>
                                          <p:attrName>ppt_x</p:attrName>
                                        </p:attrNameLst>
                                      </p:cBhvr>
                                      <p:tavLst>
                                        <p:tav tm="0">
                                          <p:val>
                                            <p:strVal val="0-#ppt_w/2"/>
                                          </p:val>
                                        </p:tav>
                                        <p:tav tm="100000">
                                          <p:val>
                                            <p:strVal val="#ppt_x"/>
                                          </p:val>
                                        </p:tav>
                                      </p:tavLst>
                                    </p:anim>
                                    <p:anim calcmode="lin" valueType="num">
                                      <p:cBhvr additive="base">
                                        <p:cTn id="8" dur="500" fill="hold"/>
                                        <p:tgtEl>
                                          <p:spTgt spid="973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97332"/>
                                        </p:tgtEl>
                                        <p:attrNameLst>
                                          <p:attrName>style.visibility</p:attrName>
                                        </p:attrNameLst>
                                      </p:cBhvr>
                                      <p:to>
                                        <p:strVal val="visible"/>
                                      </p:to>
                                    </p:set>
                                    <p:animEffect transition="in" filter="dissolve">
                                      <p:cBhvr>
                                        <p:cTn id="13" dur="500"/>
                                        <p:tgtEl>
                                          <p:spTgt spid="9733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7333"/>
                                        </p:tgtEl>
                                        <p:attrNameLst>
                                          <p:attrName>style.visibility</p:attrName>
                                        </p:attrNameLst>
                                      </p:cBhvr>
                                      <p:to>
                                        <p:strVal val="visible"/>
                                      </p:to>
                                    </p:set>
                                    <p:anim calcmode="lin" valueType="num">
                                      <p:cBhvr additive="base">
                                        <p:cTn id="18" dur="500" fill="hold"/>
                                        <p:tgtEl>
                                          <p:spTgt spid="97333"/>
                                        </p:tgtEl>
                                        <p:attrNameLst>
                                          <p:attrName>ppt_x</p:attrName>
                                        </p:attrNameLst>
                                      </p:cBhvr>
                                      <p:tavLst>
                                        <p:tav tm="0">
                                          <p:val>
                                            <p:strVal val="#ppt_x"/>
                                          </p:val>
                                        </p:tav>
                                        <p:tav tm="100000">
                                          <p:val>
                                            <p:strVal val="#ppt_x"/>
                                          </p:val>
                                        </p:tav>
                                      </p:tavLst>
                                    </p:anim>
                                    <p:anim calcmode="lin" valueType="num">
                                      <p:cBhvr additive="base">
                                        <p:cTn id="19" dur="500" fill="hold"/>
                                        <p:tgtEl>
                                          <p:spTgt spid="973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31" grpId="0" autoUpdateAnimBg="0"/>
      <p:bldP spid="97332" grpId="0" autoUpdateAnimBg="0"/>
      <p:bldP spid="9733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58" name="Rectangle 38"/>
          <p:cNvSpPr>
            <a:spLocks noChangeArrowheads="1"/>
          </p:cNvSpPr>
          <p:nvPr/>
        </p:nvSpPr>
        <p:spPr bwMode="auto">
          <a:xfrm>
            <a:off x="76200" y="852488"/>
            <a:ext cx="4038600" cy="519112"/>
          </a:xfrm>
          <a:prstGeom prst="rect">
            <a:avLst/>
          </a:prstGeom>
          <a:noFill/>
          <a:ln w="12700" cap="sq">
            <a:noFill/>
            <a:miter lim="800000"/>
            <a:headEnd type="none" w="sm" len="sm"/>
            <a:tailEnd type="none" w="sm" len="sm"/>
          </a:ln>
          <a:effectLst/>
        </p:spPr>
        <p:txBody>
          <a:bodyPr>
            <a:spAutoFit/>
          </a:bodyPr>
          <a:lstStyle/>
          <a:p>
            <a:pPr algn="l">
              <a:spcBef>
                <a:spcPct val="20000"/>
              </a:spcBef>
              <a:buClr>
                <a:srgbClr val="0000FF"/>
              </a:buClr>
              <a:buSzPct val="85000"/>
              <a:buFont typeface="Monotype Sorts" pitchFamily="2" charset="2"/>
              <a:buNone/>
            </a:pPr>
            <a:r>
              <a:rPr lang="en-US" altLang="zh-CN" sz="2800" b="1">
                <a:solidFill>
                  <a:srgbClr val="000000"/>
                </a:solidFill>
                <a:latin typeface="楷体_GB2312" pitchFamily="49" charset="-122"/>
              </a:rPr>
              <a:t> 2. P</a:t>
            </a:r>
            <a:r>
              <a:rPr lang="zh-CN" altLang="en-US" sz="2800" b="1">
                <a:solidFill>
                  <a:srgbClr val="000000"/>
                </a:solidFill>
                <a:latin typeface="楷体_GB2312" pitchFamily="49" charset="-122"/>
              </a:rPr>
              <a:t>型半导体</a:t>
            </a:r>
          </a:p>
        </p:txBody>
      </p:sp>
      <p:sp>
        <p:nvSpPr>
          <p:cNvPr id="107560" name="Line 40"/>
          <p:cNvSpPr>
            <a:spLocks noChangeShapeType="1"/>
          </p:cNvSpPr>
          <p:nvPr/>
        </p:nvSpPr>
        <p:spPr bwMode="auto">
          <a:xfrm>
            <a:off x="533400" y="762000"/>
            <a:ext cx="3276600" cy="0"/>
          </a:xfrm>
          <a:prstGeom prst="line">
            <a:avLst/>
          </a:prstGeom>
          <a:noFill/>
          <a:ln w="88900" cap="sq" cmpd="tri">
            <a:solidFill>
              <a:srgbClr val="FF00FF"/>
            </a:solidFill>
            <a:round/>
            <a:headEnd type="none" w="sm" len="sm"/>
            <a:tailEnd type="none" w="sm" len="sm"/>
          </a:ln>
          <a:effectLst/>
        </p:spPr>
        <p:txBody>
          <a:bodyPr wrap="none" anchor="ctr"/>
          <a:lstStyle/>
          <a:p>
            <a:endParaRPr lang="zh-CN" altLang="en-US"/>
          </a:p>
        </p:txBody>
      </p:sp>
      <p:sp>
        <p:nvSpPr>
          <p:cNvPr id="107561" name="Rectangle 41">
            <a:hlinkClick r:id="rId2" action="ppaction://hlinksldjump"/>
          </p:cNvPr>
          <p:cNvSpPr>
            <a:spLocks noChangeArrowheads="1"/>
          </p:cNvSpPr>
          <p:nvPr/>
        </p:nvSpPr>
        <p:spPr bwMode="auto">
          <a:xfrm>
            <a:off x="533400" y="106363"/>
            <a:ext cx="6248400" cy="579437"/>
          </a:xfrm>
          <a:prstGeom prst="rect">
            <a:avLst/>
          </a:prstGeom>
          <a:noFill/>
          <a:ln w="9525">
            <a:noFill/>
            <a:miter lim="800000"/>
            <a:headEnd/>
            <a:tailEnd/>
          </a:ln>
        </p:spPr>
        <p:txBody>
          <a:bodyPr>
            <a:spAutoFit/>
          </a:bodyPr>
          <a:lstStyle/>
          <a:p>
            <a:pPr algn="l"/>
            <a:r>
              <a:rPr lang="en-US" altLang="zh-CN" sz="3200" b="1">
                <a:solidFill>
                  <a:srgbClr val="000066"/>
                </a:solidFill>
                <a:ea typeface="黑体" pitchFamily="2" charset="-122"/>
              </a:rPr>
              <a:t> 3.1.4 </a:t>
            </a:r>
            <a:r>
              <a:rPr lang="zh-CN" altLang="en-US" sz="3200" b="1">
                <a:solidFill>
                  <a:srgbClr val="000066"/>
                </a:solidFill>
                <a:ea typeface="黑体" pitchFamily="2" charset="-122"/>
              </a:rPr>
              <a:t>杂质半导体</a:t>
            </a:r>
          </a:p>
        </p:txBody>
      </p:sp>
      <p:sp>
        <p:nvSpPr>
          <p:cNvPr id="107564" name="Text Box 44"/>
          <p:cNvSpPr txBox="1">
            <a:spLocks noChangeArrowheads="1"/>
          </p:cNvSpPr>
          <p:nvPr/>
        </p:nvSpPr>
        <p:spPr bwMode="auto">
          <a:xfrm>
            <a:off x="257175" y="1371600"/>
            <a:ext cx="3019425" cy="2282825"/>
          </a:xfrm>
          <a:prstGeom prst="rect">
            <a:avLst/>
          </a:prstGeom>
          <a:noFill/>
          <a:ln w="9525">
            <a:noFill/>
            <a:miter lim="800000"/>
            <a:headEnd/>
            <a:tailEnd/>
          </a:ln>
          <a:effectLst/>
        </p:spPr>
        <p:txBody>
          <a:bodyPr anchor="ctr">
            <a:spAutoFit/>
          </a:bodyPr>
          <a:lstStyle/>
          <a:p>
            <a:pPr algn="l">
              <a:lnSpc>
                <a:spcPct val="120000"/>
              </a:lnSpc>
            </a:pPr>
            <a:r>
              <a:rPr lang="en-US" altLang="zh-CN" b="1">
                <a:latin typeface="楷体_GB2312" pitchFamily="49" charset="-122"/>
              </a:rPr>
              <a:t>    </a:t>
            </a:r>
            <a:r>
              <a:rPr lang="zh-CN" altLang="en-US" b="1">
                <a:latin typeface="楷体_GB2312" pitchFamily="49" charset="-122"/>
              </a:rPr>
              <a:t>因三价杂质原子在与硅原子形成共价键时，缺少一个价电子而在共价键中留下一个空穴。</a:t>
            </a:r>
          </a:p>
        </p:txBody>
      </p:sp>
      <p:sp>
        <p:nvSpPr>
          <p:cNvPr id="107565" name="Text Box 45"/>
          <p:cNvSpPr txBox="1">
            <a:spLocks noChangeArrowheads="1"/>
          </p:cNvSpPr>
          <p:nvPr/>
        </p:nvSpPr>
        <p:spPr bwMode="auto">
          <a:xfrm>
            <a:off x="228600" y="3810000"/>
            <a:ext cx="8599488" cy="876300"/>
          </a:xfrm>
          <a:prstGeom prst="rect">
            <a:avLst/>
          </a:prstGeom>
          <a:noFill/>
          <a:ln w="9525">
            <a:noFill/>
            <a:miter lim="800000"/>
            <a:headEnd/>
            <a:tailEnd/>
          </a:ln>
          <a:effectLst/>
        </p:spPr>
        <p:txBody>
          <a:bodyPr tIns="0" bIns="0" anchor="ctr">
            <a:spAutoFit/>
          </a:bodyPr>
          <a:lstStyle/>
          <a:p>
            <a:pPr algn="l">
              <a:lnSpc>
                <a:spcPct val="120000"/>
              </a:lnSpc>
            </a:pPr>
            <a:r>
              <a:rPr lang="en-US" altLang="zh-CN" b="1">
                <a:latin typeface="楷体_GB2312" pitchFamily="49" charset="-122"/>
              </a:rPr>
              <a:t>    </a:t>
            </a:r>
            <a:r>
              <a:rPr lang="zh-CN" altLang="en-US" b="1">
                <a:latin typeface="楷体_GB2312" pitchFamily="49" charset="-122"/>
              </a:rPr>
              <a:t>在</a:t>
            </a:r>
            <a:r>
              <a:rPr lang="en-US" altLang="zh-CN" b="1">
                <a:latin typeface="楷体_GB2312" pitchFamily="49" charset="-122"/>
              </a:rPr>
              <a:t>P</a:t>
            </a:r>
            <a:r>
              <a:rPr lang="zh-CN" altLang="en-US" b="1">
                <a:latin typeface="楷体_GB2312" pitchFamily="49" charset="-122"/>
              </a:rPr>
              <a:t>型半导体中</a:t>
            </a:r>
            <a:r>
              <a:rPr lang="zh-CN" altLang="en-US" b="1">
                <a:solidFill>
                  <a:srgbClr val="FF0000"/>
                </a:solidFill>
                <a:latin typeface="楷体_GB2312" pitchFamily="49" charset="-122"/>
              </a:rPr>
              <a:t>空穴是多数载流子，</a:t>
            </a:r>
            <a:r>
              <a:rPr lang="zh-CN" altLang="en-US" b="1">
                <a:latin typeface="楷体_GB2312" pitchFamily="49" charset="-122"/>
              </a:rPr>
              <a:t>它主要由掺杂形成；</a:t>
            </a:r>
            <a:r>
              <a:rPr lang="zh-CN" altLang="en-US" b="1">
                <a:solidFill>
                  <a:srgbClr val="FF3300"/>
                </a:solidFill>
                <a:latin typeface="楷体_GB2312" pitchFamily="49" charset="-122"/>
              </a:rPr>
              <a:t>自由</a:t>
            </a:r>
            <a:r>
              <a:rPr lang="zh-CN" altLang="en-US" b="1">
                <a:solidFill>
                  <a:srgbClr val="FF0000"/>
                </a:solidFill>
                <a:latin typeface="楷体_GB2312" pitchFamily="49" charset="-122"/>
              </a:rPr>
              <a:t>电子是少数载流子， </a:t>
            </a:r>
            <a:r>
              <a:rPr lang="zh-CN" altLang="en-US" b="1">
                <a:latin typeface="楷体_GB2312" pitchFamily="49" charset="-122"/>
              </a:rPr>
              <a:t>由热激发形成。</a:t>
            </a:r>
          </a:p>
        </p:txBody>
      </p:sp>
      <p:sp>
        <p:nvSpPr>
          <p:cNvPr id="107566" name="Text Box 46"/>
          <p:cNvSpPr txBox="1">
            <a:spLocks noChangeArrowheads="1"/>
          </p:cNvSpPr>
          <p:nvPr/>
        </p:nvSpPr>
        <p:spPr bwMode="auto">
          <a:xfrm>
            <a:off x="228600" y="4724400"/>
            <a:ext cx="8599488" cy="968375"/>
          </a:xfrm>
          <a:prstGeom prst="rect">
            <a:avLst/>
          </a:prstGeom>
          <a:noFill/>
          <a:ln w="9525">
            <a:noFill/>
            <a:miter lim="800000"/>
            <a:headEnd/>
            <a:tailEnd/>
          </a:ln>
          <a:effectLst/>
        </p:spPr>
        <p:txBody>
          <a:bodyPr anchor="ctr">
            <a:spAutoFit/>
          </a:bodyPr>
          <a:lstStyle/>
          <a:p>
            <a:pPr algn="l">
              <a:lnSpc>
                <a:spcPct val="120000"/>
              </a:lnSpc>
            </a:pPr>
            <a:r>
              <a:rPr lang="en-US" altLang="zh-CN" b="1">
                <a:latin typeface="楷体_GB2312" pitchFamily="49" charset="-122"/>
              </a:rPr>
              <a:t>    </a:t>
            </a:r>
            <a:r>
              <a:rPr lang="zh-CN" altLang="en-US" b="1">
                <a:latin typeface="楷体_GB2312" pitchFamily="49" charset="-122"/>
              </a:rPr>
              <a:t>空穴很容易俘获电子，使杂质原子成为</a:t>
            </a:r>
            <a:r>
              <a:rPr lang="zh-CN" altLang="en-US" b="1">
                <a:solidFill>
                  <a:srgbClr val="FF0000"/>
                </a:solidFill>
                <a:latin typeface="楷体_GB2312" pitchFamily="49" charset="-122"/>
              </a:rPr>
              <a:t>负离子</a:t>
            </a:r>
            <a:r>
              <a:rPr lang="zh-CN" altLang="en-US" b="1">
                <a:latin typeface="楷体_GB2312" pitchFamily="49" charset="-122"/>
              </a:rPr>
              <a:t>。三价杂质 因而也称为</a:t>
            </a:r>
            <a:r>
              <a:rPr lang="zh-CN" altLang="en-US" b="1">
                <a:solidFill>
                  <a:srgbClr val="FF0000"/>
                </a:solidFill>
                <a:latin typeface="楷体_GB2312" pitchFamily="49" charset="-122"/>
              </a:rPr>
              <a:t>受主杂质</a:t>
            </a:r>
            <a:r>
              <a:rPr lang="zh-CN" altLang="en-US" b="1">
                <a:latin typeface="楷体_GB2312" pitchFamily="49" charset="-122"/>
              </a:rPr>
              <a:t>。</a:t>
            </a:r>
          </a:p>
        </p:txBody>
      </p:sp>
      <p:pic>
        <p:nvPicPr>
          <p:cNvPr id="107568" name="Picture 48" descr="未标题-1 拷贝"/>
          <p:cNvPicPr>
            <a:picLocks noChangeAspect="1" noChangeArrowheads="1"/>
          </p:cNvPicPr>
          <p:nvPr/>
        </p:nvPicPr>
        <p:blipFill>
          <a:blip r:embed="rId3"/>
          <a:srcRect/>
          <a:stretch>
            <a:fillRect/>
          </a:stretch>
        </p:blipFill>
        <p:spPr bwMode="auto">
          <a:xfrm>
            <a:off x="3203575" y="836613"/>
            <a:ext cx="5862638" cy="2986087"/>
          </a:xfrm>
          <a:prstGeom prst="rect">
            <a:avLst/>
          </a:prstGeom>
          <a:noFill/>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7564"/>
                                        </p:tgtEl>
                                        <p:attrNameLst>
                                          <p:attrName>style.visibility</p:attrName>
                                        </p:attrNameLst>
                                      </p:cBhvr>
                                      <p:to>
                                        <p:strVal val="visible"/>
                                      </p:to>
                                    </p:set>
                                    <p:anim calcmode="lin" valueType="num">
                                      <p:cBhvr additive="base">
                                        <p:cTn id="7" dur="500" fill="hold"/>
                                        <p:tgtEl>
                                          <p:spTgt spid="107564"/>
                                        </p:tgtEl>
                                        <p:attrNameLst>
                                          <p:attrName>ppt_x</p:attrName>
                                        </p:attrNameLst>
                                      </p:cBhvr>
                                      <p:tavLst>
                                        <p:tav tm="0">
                                          <p:val>
                                            <p:strVal val="0-#ppt_w/2"/>
                                          </p:val>
                                        </p:tav>
                                        <p:tav tm="100000">
                                          <p:val>
                                            <p:strVal val="#ppt_x"/>
                                          </p:val>
                                        </p:tav>
                                      </p:tavLst>
                                    </p:anim>
                                    <p:anim calcmode="lin" valueType="num">
                                      <p:cBhvr additive="base">
                                        <p:cTn id="8" dur="500" fill="hold"/>
                                        <p:tgtEl>
                                          <p:spTgt spid="1075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07565"/>
                                        </p:tgtEl>
                                        <p:attrNameLst>
                                          <p:attrName>style.visibility</p:attrName>
                                        </p:attrNameLst>
                                      </p:cBhvr>
                                      <p:to>
                                        <p:strVal val="visible"/>
                                      </p:to>
                                    </p:set>
                                    <p:animEffect transition="in" filter="dissolve">
                                      <p:cBhvr>
                                        <p:cTn id="13" dur="500"/>
                                        <p:tgtEl>
                                          <p:spTgt spid="10756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7566"/>
                                        </p:tgtEl>
                                        <p:attrNameLst>
                                          <p:attrName>style.visibility</p:attrName>
                                        </p:attrNameLst>
                                      </p:cBhvr>
                                      <p:to>
                                        <p:strVal val="visible"/>
                                      </p:to>
                                    </p:set>
                                    <p:anim calcmode="lin" valueType="num">
                                      <p:cBhvr additive="base">
                                        <p:cTn id="18" dur="500" fill="hold"/>
                                        <p:tgtEl>
                                          <p:spTgt spid="107566"/>
                                        </p:tgtEl>
                                        <p:attrNameLst>
                                          <p:attrName>ppt_x</p:attrName>
                                        </p:attrNameLst>
                                      </p:cBhvr>
                                      <p:tavLst>
                                        <p:tav tm="0">
                                          <p:val>
                                            <p:strVal val="#ppt_x"/>
                                          </p:val>
                                        </p:tav>
                                        <p:tav tm="100000">
                                          <p:val>
                                            <p:strVal val="#ppt_x"/>
                                          </p:val>
                                        </p:tav>
                                      </p:tavLst>
                                    </p:anim>
                                    <p:anim calcmode="lin" valueType="num">
                                      <p:cBhvr additive="base">
                                        <p:cTn id="19" dur="500" fill="hold"/>
                                        <p:tgtEl>
                                          <p:spTgt spid="1075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64" grpId="0" autoUpdateAnimBg="0"/>
      <p:bldP spid="107565" grpId="0" autoUpdateAnimBg="0"/>
      <p:bldP spid="107566" grpId="0" autoUpdateAnimBg="0"/>
    </p:bld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0000FF"/>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楷体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6422</TotalTime>
  <Words>2853</Words>
  <Application>Microsoft Office PowerPoint</Application>
  <PresentationFormat>全屏显示(4:3)</PresentationFormat>
  <Paragraphs>293</Paragraphs>
  <Slides>53</Slides>
  <Notes>1</Notes>
  <HiddenSlides>1</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53</vt:i4>
      </vt:variant>
    </vt:vector>
  </HeadingPairs>
  <TitlesOfParts>
    <vt:vector size="68" baseType="lpstr">
      <vt:lpstr>Monotype Sorts</vt:lpstr>
      <vt:lpstr>黑体</vt:lpstr>
      <vt:lpstr>华文行楷</vt:lpstr>
      <vt:lpstr>楷体_GB2312</vt:lpstr>
      <vt:lpstr>宋体</vt:lpstr>
      <vt:lpstr>幼圆</vt:lpstr>
      <vt:lpstr>Book Antiqua</vt:lpstr>
      <vt:lpstr>Symbol</vt:lpstr>
      <vt:lpstr>Times New Roman</vt:lpstr>
      <vt:lpstr>Wingdings</vt:lpstr>
      <vt:lpstr>默认设计模板</vt:lpstr>
      <vt:lpstr>Equation</vt:lpstr>
      <vt:lpstr>Image</vt:lpstr>
      <vt:lpstr>公式</vt:lpstr>
      <vt:lpstr>位图图像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BMTD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zhanglin</dc:creator>
  <cp:lastModifiedBy>LTS</cp:lastModifiedBy>
  <cp:revision>1296</cp:revision>
  <dcterms:created xsi:type="dcterms:W3CDTF">2000-03-01T12:06:14Z</dcterms:created>
  <dcterms:modified xsi:type="dcterms:W3CDTF">2021-03-24T10:17:50Z</dcterms:modified>
</cp:coreProperties>
</file>