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07" r:id="rId3"/>
    <p:sldId id="408" r:id="rId4"/>
    <p:sldId id="412" r:id="rId5"/>
    <p:sldId id="433" r:id="rId6"/>
    <p:sldId id="413" r:id="rId7"/>
    <p:sldId id="414" r:id="rId8"/>
    <p:sldId id="415" r:id="rId9"/>
    <p:sldId id="416" r:id="rId10"/>
    <p:sldId id="417" r:id="rId11"/>
    <p:sldId id="409" r:id="rId12"/>
    <p:sldId id="410" r:id="rId13"/>
    <p:sldId id="434" r:id="rId14"/>
    <p:sldId id="418" r:id="rId15"/>
    <p:sldId id="419" r:id="rId16"/>
    <p:sldId id="421" r:id="rId17"/>
    <p:sldId id="423" r:id="rId18"/>
    <p:sldId id="424" r:id="rId19"/>
    <p:sldId id="425" r:id="rId20"/>
    <p:sldId id="420" r:id="rId21"/>
    <p:sldId id="426" r:id="rId22"/>
    <p:sldId id="428" r:id="rId23"/>
    <p:sldId id="429" r:id="rId24"/>
    <p:sldId id="427" r:id="rId25"/>
    <p:sldId id="430" r:id="rId26"/>
    <p:sldId id="431" r:id="rId27"/>
    <p:sldId id="432" r:id="rId28"/>
  </p:sldIdLst>
  <p:sldSz cx="12192000" cy="6858000"/>
  <p:notesSz cx="6858000" cy="9144000"/>
  <p:embeddedFontLst>
    <p:embeddedFont>
      <p:font typeface="管峻楷书简体" panose="02010600010101010101" pitchFamily="2" charset="-122"/>
      <p:regular r:id="rId32"/>
    </p:embeddedFont>
    <p:embeddedFont>
      <p:font typeface="思源宋体 CN Heavy" panose="02020900000000000000" pitchFamily="18" charset="-122"/>
      <p:bold r:id="rId33"/>
    </p:embeddedFont>
    <p:embeddedFont>
      <p:font typeface="锐字云字库大标宋体GBK" panose="02010604000000000000" pitchFamily="2" charset="-122"/>
      <p:regular r:id="rId34"/>
    </p:embeddedFont>
    <p:embeddedFont>
      <p:font typeface="楷体" panose="02010609060101010101" pitchFamily="49" charset="-122"/>
      <p:regular r:id="rId35"/>
    </p:embeddedFont>
    <p:embeddedFont>
      <p:font typeface="Segoe UI Light" panose="020B0502040204020203" charset="0"/>
      <p:regular r:id="rId36"/>
      <p:italic r:id="rId37"/>
    </p:embeddedFont>
    <p:embeddedFont>
      <p:font typeface="Segoe UI Black" panose="020B0A02040204020203" charset="0"/>
      <p:bold r:id="rId38"/>
    </p:embeddedFont>
    <p:embeddedFont>
      <p:font typeface="Batang" panose="02030600000101010101" pitchFamily="18" charset="-127"/>
      <p:regular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离散数学" id="{F126CAA7-8406-48EB-AE57-B6B679A5C6C8}">
          <p14:sldIdLst>
            <p14:sldId id="407"/>
            <p14:sldId id="408"/>
            <p14:sldId id="412"/>
            <p14:sldId id="433"/>
            <p14:sldId id="413"/>
            <p14:sldId id="414"/>
            <p14:sldId id="415"/>
            <p14:sldId id="416"/>
            <p14:sldId id="417"/>
            <p14:sldId id="410"/>
            <p14:sldId id="434"/>
            <p14:sldId id="418"/>
            <p14:sldId id="419"/>
            <p14:sldId id="421"/>
            <p14:sldId id="423"/>
            <p14:sldId id="424"/>
            <p14:sldId id="425"/>
            <p14:sldId id="420"/>
            <p14:sldId id="426"/>
            <p14:sldId id="428"/>
            <p14:sldId id="429"/>
            <p14:sldId id="427"/>
            <p14:sldId id="430"/>
            <p14:sldId id="431"/>
            <p14:sldId id="432"/>
            <p14:sldId id="4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CFCFC"/>
    <a:srgbClr val="FFFFFF"/>
    <a:srgbClr val="2C2C2C"/>
    <a:srgbClr val="585858"/>
    <a:srgbClr val="EBF4FB"/>
    <a:srgbClr val="D2E7FE"/>
    <a:srgbClr val="034C9C"/>
    <a:srgbClr val="B5B5B5"/>
    <a:srgbClr val="FFA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4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54" y="168"/>
      </p:cViewPr>
      <p:guideLst>
        <p:guide orient="horz" pos="709"/>
        <p:guide orient="horz" pos="3929"/>
        <p:guide orient="horz" pos="38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99002" y="1086761"/>
            <a:ext cx="4957524" cy="4606485"/>
            <a:chOff x="703035" y="1086761"/>
            <a:chExt cx="4957524" cy="4606485"/>
          </a:xfrm>
        </p:grpSpPr>
        <p:sp>
          <p:nvSpPr>
            <p:cNvPr id="7" name="任意多边形: 形状 6"/>
            <p:cNvSpPr/>
            <p:nvPr/>
          </p:nvSpPr>
          <p:spPr>
            <a:xfrm rot="10015880">
              <a:off x="3385211" y="1086761"/>
              <a:ext cx="2275348" cy="4564647"/>
            </a:xfrm>
            <a:custGeom>
              <a:avLst/>
              <a:gdLst>
                <a:gd name="connsiteX0" fmla="*/ 2209501 w 2209501"/>
                <a:gd name="connsiteY0" fmla="*/ 0 h 4432548"/>
                <a:gd name="connsiteX1" fmla="*/ 2209501 w 2209501"/>
                <a:gd name="connsiteY1" fmla="*/ 4432548 h 4432548"/>
                <a:gd name="connsiteX2" fmla="*/ 1989997 w 2209501"/>
                <a:gd name="connsiteY2" fmla="*/ 4421464 h 4432548"/>
                <a:gd name="connsiteX3" fmla="*/ 0 w 2209501"/>
                <a:gd name="connsiteY3" fmla="*/ 2216274 h 4432548"/>
                <a:gd name="connsiteX4" fmla="*/ 1989997 w 2209501"/>
                <a:gd name="connsiteY4" fmla="*/ 11085 h 4432548"/>
                <a:gd name="connsiteX0-1" fmla="*/ 2209501 w 2211099"/>
                <a:gd name="connsiteY0-2" fmla="*/ 0 h 4432548"/>
                <a:gd name="connsiteX1-3" fmla="*/ 2211099 w 2211099"/>
                <a:gd name="connsiteY1-4" fmla="*/ 2248887 h 4432548"/>
                <a:gd name="connsiteX2-5" fmla="*/ 2209501 w 2211099"/>
                <a:gd name="connsiteY2-6" fmla="*/ 4432548 h 4432548"/>
                <a:gd name="connsiteX3-7" fmla="*/ 1989997 w 2211099"/>
                <a:gd name="connsiteY3-8" fmla="*/ 4421464 h 4432548"/>
                <a:gd name="connsiteX4-9" fmla="*/ 0 w 2211099"/>
                <a:gd name="connsiteY4-10" fmla="*/ 2216274 h 4432548"/>
                <a:gd name="connsiteX5" fmla="*/ 1989997 w 2211099"/>
                <a:gd name="connsiteY5" fmla="*/ 11085 h 4432548"/>
                <a:gd name="connsiteX6" fmla="*/ 2209501 w 2211099"/>
                <a:gd name="connsiteY6" fmla="*/ 0 h 4432548"/>
                <a:gd name="connsiteX0-11" fmla="*/ 2211099 w 2302539"/>
                <a:gd name="connsiteY0-12" fmla="*/ 2248887 h 4432548"/>
                <a:gd name="connsiteX1-13" fmla="*/ 2209501 w 2302539"/>
                <a:gd name="connsiteY1-14" fmla="*/ 4432548 h 4432548"/>
                <a:gd name="connsiteX2-15" fmla="*/ 1989997 w 2302539"/>
                <a:gd name="connsiteY2-16" fmla="*/ 4421464 h 4432548"/>
                <a:gd name="connsiteX3-17" fmla="*/ 0 w 2302539"/>
                <a:gd name="connsiteY3-18" fmla="*/ 2216274 h 4432548"/>
                <a:gd name="connsiteX4-19" fmla="*/ 1989997 w 2302539"/>
                <a:gd name="connsiteY4-20" fmla="*/ 11085 h 4432548"/>
                <a:gd name="connsiteX5-21" fmla="*/ 2209501 w 2302539"/>
                <a:gd name="connsiteY5-22" fmla="*/ 0 h 4432548"/>
                <a:gd name="connsiteX6-23" fmla="*/ 2302539 w 2302539"/>
                <a:gd name="connsiteY6-24" fmla="*/ 2340327 h 4432548"/>
                <a:gd name="connsiteX0-25" fmla="*/ 2211099 w 2211099"/>
                <a:gd name="connsiteY0-26" fmla="*/ 2248887 h 4432548"/>
                <a:gd name="connsiteX1-27" fmla="*/ 2209501 w 2211099"/>
                <a:gd name="connsiteY1-28" fmla="*/ 4432548 h 4432548"/>
                <a:gd name="connsiteX2-29" fmla="*/ 1989997 w 2211099"/>
                <a:gd name="connsiteY2-30" fmla="*/ 4421464 h 4432548"/>
                <a:gd name="connsiteX3-31" fmla="*/ 0 w 2211099"/>
                <a:gd name="connsiteY3-32" fmla="*/ 2216274 h 4432548"/>
                <a:gd name="connsiteX4-33" fmla="*/ 1989997 w 2211099"/>
                <a:gd name="connsiteY4-34" fmla="*/ 11085 h 4432548"/>
                <a:gd name="connsiteX5-35" fmla="*/ 2209501 w 2211099"/>
                <a:gd name="connsiteY5-36" fmla="*/ 0 h 4432548"/>
                <a:gd name="connsiteX0-37" fmla="*/ 2209501 w 2209501"/>
                <a:gd name="connsiteY0-38" fmla="*/ 4432548 h 4432548"/>
                <a:gd name="connsiteX1-39" fmla="*/ 1989997 w 2209501"/>
                <a:gd name="connsiteY1-40" fmla="*/ 4421464 h 4432548"/>
                <a:gd name="connsiteX2-41" fmla="*/ 0 w 2209501"/>
                <a:gd name="connsiteY2-42" fmla="*/ 2216274 h 4432548"/>
                <a:gd name="connsiteX3-43" fmla="*/ 1989997 w 2209501"/>
                <a:gd name="connsiteY3-44" fmla="*/ 11085 h 4432548"/>
                <a:gd name="connsiteX4-45" fmla="*/ 2209501 w 2209501"/>
                <a:gd name="connsiteY4-46" fmla="*/ 0 h 44325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9501" h="4432548">
                  <a:moveTo>
                    <a:pt x="2209501" y="4432548"/>
                  </a:moveTo>
                  <a:lnTo>
                    <a:pt x="1989997" y="4421464"/>
                  </a:lnTo>
                  <a:cubicBezTo>
                    <a:pt x="872246" y="4307950"/>
                    <a:pt x="0" y="3363974"/>
                    <a:pt x="0" y="2216274"/>
                  </a:cubicBezTo>
                  <a:cubicBezTo>
                    <a:pt x="0" y="1068575"/>
                    <a:pt x="872246" y="124599"/>
                    <a:pt x="1989997" y="11085"/>
                  </a:cubicBezTo>
                  <a:lnTo>
                    <a:pt x="220950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03035" y="1374365"/>
              <a:ext cx="4837299" cy="4318881"/>
              <a:chOff x="703035" y="1374365"/>
              <a:chExt cx="4837299" cy="4318881"/>
            </a:xfrm>
          </p:grpSpPr>
          <p:sp>
            <p:nvSpPr>
              <p:cNvPr id="10" name="任意多边形: 形状 9"/>
              <p:cNvSpPr/>
              <p:nvPr/>
            </p:nvSpPr>
            <p:spPr>
              <a:xfrm>
                <a:off x="1336624" y="1528777"/>
                <a:ext cx="4164314" cy="4164469"/>
              </a:xfrm>
              <a:custGeom>
                <a:avLst/>
                <a:gdLst>
                  <a:gd name="connsiteX0" fmla="*/ 1310015 w 2619936"/>
                  <a:gd name="connsiteY0" fmla="*/ 0 h 2620034"/>
                  <a:gd name="connsiteX1" fmla="*/ 1310015 w 2619936"/>
                  <a:gd name="connsiteY1" fmla="*/ 1311964 h 2620034"/>
                  <a:gd name="connsiteX2" fmla="*/ 2619936 w 2619936"/>
                  <a:gd name="connsiteY2" fmla="*/ 1311964 h 2620034"/>
                  <a:gd name="connsiteX3" fmla="*/ 2613271 w 2619936"/>
                  <a:gd name="connsiteY3" fmla="*/ 1443959 h 2620034"/>
                  <a:gd name="connsiteX4" fmla="*/ 1310017 w 2619936"/>
                  <a:gd name="connsiteY4" fmla="*/ 2620034 h 2620034"/>
                  <a:gd name="connsiteX5" fmla="*/ 0 w 2619936"/>
                  <a:gd name="connsiteY5" fmla="*/ 1310017 h 2620034"/>
                  <a:gd name="connsiteX6" fmla="*/ 1176076 w 2619936"/>
                  <a:gd name="connsiteY6" fmla="*/ 6764 h 2620034"/>
                  <a:gd name="connsiteX0-1" fmla="*/ 1310015 w 2619936"/>
                  <a:gd name="connsiteY0-2" fmla="*/ 1311964 h 2620034"/>
                  <a:gd name="connsiteX1-3" fmla="*/ 2619936 w 2619936"/>
                  <a:gd name="connsiteY1-4" fmla="*/ 1311964 h 2620034"/>
                  <a:gd name="connsiteX2-5" fmla="*/ 2613271 w 2619936"/>
                  <a:gd name="connsiteY2-6" fmla="*/ 1443959 h 2620034"/>
                  <a:gd name="connsiteX3-7" fmla="*/ 1310017 w 2619936"/>
                  <a:gd name="connsiteY3-8" fmla="*/ 2620034 h 2620034"/>
                  <a:gd name="connsiteX4-9" fmla="*/ 0 w 2619936"/>
                  <a:gd name="connsiteY4-10" fmla="*/ 1310017 h 2620034"/>
                  <a:gd name="connsiteX5-11" fmla="*/ 1176076 w 2619936"/>
                  <a:gd name="connsiteY5-12" fmla="*/ 6764 h 2620034"/>
                  <a:gd name="connsiteX6-13" fmla="*/ 1310015 w 2619936"/>
                  <a:gd name="connsiteY6-14" fmla="*/ 0 h 2620034"/>
                  <a:gd name="connsiteX7" fmla="*/ 1401455 w 2619936"/>
                  <a:gd name="connsiteY7" fmla="*/ 1403404 h 2620034"/>
                  <a:gd name="connsiteX0-15" fmla="*/ 1310015 w 2619936"/>
                  <a:gd name="connsiteY0-16" fmla="*/ 1311964 h 2620034"/>
                  <a:gd name="connsiteX1-17" fmla="*/ 2619936 w 2619936"/>
                  <a:gd name="connsiteY1-18" fmla="*/ 1311964 h 2620034"/>
                  <a:gd name="connsiteX2-19" fmla="*/ 2613271 w 2619936"/>
                  <a:gd name="connsiteY2-20" fmla="*/ 1443959 h 2620034"/>
                  <a:gd name="connsiteX3-21" fmla="*/ 1310017 w 2619936"/>
                  <a:gd name="connsiteY3-22" fmla="*/ 2620034 h 2620034"/>
                  <a:gd name="connsiteX4-23" fmla="*/ 0 w 2619936"/>
                  <a:gd name="connsiteY4-24" fmla="*/ 1310017 h 2620034"/>
                  <a:gd name="connsiteX5-25" fmla="*/ 1176076 w 2619936"/>
                  <a:gd name="connsiteY5-26" fmla="*/ 6764 h 2620034"/>
                  <a:gd name="connsiteX6-27" fmla="*/ 1310015 w 2619936"/>
                  <a:gd name="connsiteY6-28" fmla="*/ 0 h 2620034"/>
                  <a:gd name="connsiteX0-29" fmla="*/ 2619936 w 2619936"/>
                  <a:gd name="connsiteY0-30" fmla="*/ 1311964 h 2620034"/>
                  <a:gd name="connsiteX1-31" fmla="*/ 2613271 w 2619936"/>
                  <a:gd name="connsiteY1-32" fmla="*/ 1443959 h 2620034"/>
                  <a:gd name="connsiteX2-33" fmla="*/ 1310017 w 2619936"/>
                  <a:gd name="connsiteY2-34" fmla="*/ 2620034 h 2620034"/>
                  <a:gd name="connsiteX3-35" fmla="*/ 0 w 2619936"/>
                  <a:gd name="connsiteY3-36" fmla="*/ 1310017 h 2620034"/>
                  <a:gd name="connsiteX4-37" fmla="*/ 1176076 w 2619936"/>
                  <a:gd name="connsiteY4-38" fmla="*/ 6764 h 2620034"/>
                  <a:gd name="connsiteX5-39" fmla="*/ 1310015 w 2619936"/>
                  <a:gd name="connsiteY5-40" fmla="*/ 0 h 262003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619936" h="2620034">
                    <a:moveTo>
                      <a:pt x="2619936" y="1311964"/>
                    </a:moveTo>
                    <a:lnTo>
                      <a:pt x="2613271" y="1443959"/>
                    </a:lnTo>
                    <a:cubicBezTo>
                      <a:pt x="2546185" y="2104542"/>
                      <a:pt x="1988300" y="2620034"/>
                      <a:pt x="1310017" y="2620034"/>
                    </a:cubicBezTo>
                    <a:cubicBezTo>
                      <a:pt x="586515" y="2620034"/>
                      <a:pt x="0" y="2033519"/>
                      <a:pt x="0" y="1310017"/>
                    </a:cubicBezTo>
                    <a:cubicBezTo>
                      <a:pt x="0" y="631734"/>
                      <a:pt x="515492" y="73850"/>
                      <a:pt x="1176076" y="6764"/>
                    </a:cubicBezTo>
                    <a:lnTo>
                      <a:pt x="1310015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01074" y="1374365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703035" y="2791613"/>
                <a:ext cx="2303860" cy="2763395"/>
                <a:chOff x="667909" y="2831346"/>
                <a:chExt cx="2303860" cy="2763395"/>
              </a:xfrm>
            </p:grpSpPr>
            <p:sp>
              <p:nvSpPr>
                <p:cNvPr id="14" name="任意多边形: 形状 13"/>
                <p:cNvSpPr/>
                <p:nvPr/>
              </p:nvSpPr>
              <p:spPr>
                <a:xfrm rot="18225743">
                  <a:off x="682165" y="2817090"/>
                  <a:ext cx="2275348" cy="2303860"/>
                </a:xfrm>
                <a:custGeom>
                  <a:avLst/>
                  <a:gdLst>
                    <a:gd name="connsiteX0" fmla="*/ 2422212 w 2422212"/>
                    <a:gd name="connsiteY0" fmla="*/ 2452564 h 2452564"/>
                    <a:gd name="connsiteX1" fmla="*/ 1086 w 2422212"/>
                    <a:gd name="connsiteY1" fmla="*/ 2452564 h 2452564"/>
                    <a:gd name="connsiteX2" fmla="*/ 0 w 2422212"/>
                    <a:gd name="connsiteY2" fmla="*/ 2429638 h 2452564"/>
                    <a:gd name="connsiteX3" fmla="*/ 2181576 w 2422212"/>
                    <a:gd name="connsiteY3" fmla="*/ 12152 h 2452564"/>
                    <a:gd name="connsiteX4" fmla="*/ 2422212 w 2422212"/>
                    <a:gd name="connsiteY4" fmla="*/ 0 h 2452564"/>
                    <a:gd name="connsiteX0-1" fmla="*/ 2422212 w 2513652"/>
                    <a:gd name="connsiteY0-2" fmla="*/ 2452564 h 2544004"/>
                    <a:gd name="connsiteX1-3" fmla="*/ 1086 w 2513652"/>
                    <a:gd name="connsiteY1-4" fmla="*/ 2452564 h 2544004"/>
                    <a:gd name="connsiteX2-5" fmla="*/ 0 w 2513652"/>
                    <a:gd name="connsiteY2-6" fmla="*/ 2429638 h 2544004"/>
                    <a:gd name="connsiteX3-7" fmla="*/ 2181576 w 2513652"/>
                    <a:gd name="connsiteY3-8" fmla="*/ 12152 h 2544004"/>
                    <a:gd name="connsiteX4-9" fmla="*/ 2422212 w 2513652"/>
                    <a:gd name="connsiteY4-10" fmla="*/ 0 h 2544004"/>
                    <a:gd name="connsiteX5" fmla="*/ 2513652 w 2513652"/>
                    <a:gd name="connsiteY5" fmla="*/ 2544004 h 2544004"/>
                    <a:gd name="connsiteX0-11" fmla="*/ 1086 w 2513652"/>
                    <a:gd name="connsiteY0-12" fmla="*/ 2452564 h 2544004"/>
                    <a:gd name="connsiteX1-13" fmla="*/ 0 w 2513652"/>
                    <a:gd name="connsiteY1-14" fmla="*/ 2429638 h 2544004"/>
                    <a:gd name="connsiteX2-15" fmla="*/ 2181576 w 2513652"/>
                    <a:gd name="connsiteY2-16" fmla="*/ 12152 h 2544004"/>
                    <a:gd name="connsiteX3-17" fmla="*/ 2422212 w 2513652"/>
                    <a:gd name="connsiteY3-18" fmla="*/ 0 h 2544004"/>
                    <a:gd name="connsiteX4-19" fmla="*/ 2513652 w 2513652"/>
                    <a:gd name="connsiteY4-20" fmla="*/ 2544004 h 2544004"/>
                    <a:gd name="connsiteX0-21" fmla="*/ 1086 w 2422212"/>
                    <a:gd name="connsiteY0-22" fmla="*/ 2452564 h 2452564"/>
                    <a:gd name="connsiteX1-23" fmla="*/ 0 w 2422212"/>
                    <a:gd name="connsiteY1-24" fmla="*/ 2429638 h 2452564"/>
                    <a:gd name="connsiteX2-25" fmla="*/ 2181576 w 2422212"/>
                    <a:gd name="connsiteY2-26" fmla="*/ 12152 h 2452564"/>
                    <a:gd name="connsiteX3-27" fmla="*/ 2422212 w 2422212"/>
                    <a:gd name="connsiteY3-28" fmla="*/ 0 h 245256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2422212" h="2452564">
                      <a:moveTo>
                        <a:pt x="1086" y="2452564"/>
                      </a:moveTo>
                      <a:lnTo>
                        <a:pt x="0" y="2429638"/>
                      </a:lnTo>
                      <a:cubicBezTo>
                        <a:pt x="0" y="1171448"/>
                        <a:pt x="956218" y="136595"/>
                        <a:pt x="2181576" y="12152"/>
                      </a:cubicBezTo>
                      <a:lnTo>
                        <a:pt x="2422212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2079475" y="5497213"/>
                  <a:ext cx="97528" cy="97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椭圆 12"/>
              <p:cNvSpPr/>
              <p:nvPr/>
            </p:nvSpPr>
            <p:spPr>
              <a:xfrm>
                <a:off x="5442806" y="3611011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1239984" y="1740365"/>
            <a:ext cx="3731695" cy="373169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2" name="文本框 31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79" name="矩形: 圆角 78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1" name="椭圆 80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3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3" name="文本占位符 65"/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: 圆角 5"/>
          <p:cNvSpPr/>
          <p:nvPr userDrawn="1"/>
        </p:nvSpPr>
        <p:spPr>
          <a:xfrm>
            <a:off x="689270" y="1262131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 userDrawn="1"/>
        </p:nvSpPr>
        <p:spPr>
          <a:xfrm>
            <a:off x="689270" y="3726269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819151" y="1376166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6"/>
          <p:cNvSpPr>
            <a:spLocks noGrp="1"/>
          </p:cNvSpPr>
          <p:nvPr>
            <p:ph type="pic" sz="quarter" idx="14"/>
          </p:nvPr>
        </p:nvSpPr>
        <p:spPr>
          <a:xfrm flipH="1">
            <a:off x="9344050" y="3851644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81" name="矩形: 圆角 80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/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1175646" y="1134201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-1" fmla="*/ 1310015 w 2619936"/>
              <a:gd name="connsiteY0-2" fmla="*/ 1311964 h 2620034"/>
              <a:gd name="connsiteX1-3" fmla="*/ 2619936 w 2619936"/>
              <a:gd name="connsiteY1-4" fmla="*/ 1311964 h 2620034"/>
              <a:gd name="connsiteX2-5" fmla="*/ 2613271 w 2619936"/>
              <a:gd name="connsiteY2-6" fmla="*/ 1443959 h 2620034"/>
              <a:gd name="connsiteX3-7" fmla="*/ 1310017 w 2619936"/>
              <a:gd name="connsiteY3-8" fmla="*/ 2620034 h 2620034"/>
              <a:gd name="connsiteX4-9" fmla="*/ 0 w 2619936"/>
              <a:gd name="connsiteY4-10" fmla="*/ 1310017 h 2620034"/>
              <a:gd name="connsiteX5-11" fmla="*/ 1176076 w 2619936"/>
              <a:gd name="connsiteY5-12" fmla="*/ 6764 h 2620034"/>
              <a:gd name="connsiteX6-13" fmla="*/ 1310015 w 2619936"/>
              <a:gd name="connsiteY6-14" fmla="*/ 0 h 2620034"/>
              <a:gd name="connsiteX7" fmla="*/ 1401455 w 2619936"/>
              <a:gd name="connsiteY7" fmla="*/ 1403404 h 2620034"/>
              <a:gd name="connsiteX0-15" fmla="*/ 1310015 w 2619936"/>
              <a:gd name="connsiteY0-16" fmla="*/ 1311964 h 2620034"/>
              <a:gd name="connsiteX1-17" fmla="*/ 2619936 w 2619936"/>
              <a:gd name="connsiteY1-18" fmla="*/ 1311964 h 2620034"/>
              <a:gd name="connsiteX2-19" fmla="*/ 2613271 w 2619936"/>
              <a:gd name="connsiteY2-20" fmla="*/ 1443959 h 2620034"/>
              <a:gd name="connsiteX3-21" fmla="*/ 1310017 w 2619936"/>
              <a:gd name="connsiteY3-22" fmla="*/ 2620034 h 2620034"/>
              <a:gd name="connsiteX4-23" fmla="*/ 0 w 2619936"/>
              <a:gd name="connsiteY4-24" fmla="*/ 1310017 h 2620034"/>
              <a:gd name="connsiteX5-25" fmla="*/ 1176076 w 2619936"/>
              <a:gd name="connsiteY5-26" fmla="*/ 6764 h 2620034"/>
              <a:gd name="connsiteX6-27" fmla="*/ 1310015 w 2619936"/>
              <a:gd name="connsiteY6-28" fmla="*/ 0 h 2620034"/>
              <a:gd name="connsiteX0-29" fmla="*/ 2619936 w 2619936"/>
              <a:gd name="connsiteY0-30" fmla="*/ 1311964 h 2620034"/>
              <a:gd name="connsiteX1-31" fmla="*/ 2613271 w 2619936"/>
              <a:gd name="connsiteY1-32" fmla="*/ 1443959 h 2620034"/>
              <a:gd name="connsiteX2-33" fmla="*/ 1310017 w 2619936"/>
              <a:gd name="connsiteY2-34" fmla="*/ 2620034 h 2620034"/>
              <a:gd name="connsiteX3-35" fmla="*/ 0 w 2619936"/>
              <a:gd name="connsiteY3-36" fmla="*/ 1310017 h 2620034"/>
              <a:gd name="connsiteX4-37" fmla="*/ 1176076 w 2619936"/>
              <a:gd name="connsiteY4-38" fmla="*/ 6764 h 2620034"/>
              <a:gd name="connsiteX5-39" fmla="*/ 1310015 w 2619936"/>
              <a:gd name="connsiteY5-40" fmla="*/ 0 h 26200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4601109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-1" fmla="*/ 1310015 w 2619936"/>
              <a:gd name="connsiteY0-2" fmla="*/ 1311964 h 2620034"/>
              <a:gd name="connsiteX1-3" fmla="*/ 2619936 w 2619936"/>
              <a:gd name="connsiteY1-4" fmla="*/ 1311964 h 2620034"/>
              <a:gd name="connsiteX2-5" fmla="*/ 2613271 w 2619936"/>
              <a:gd name="connsiteY2-6" fmla="*/ 1443959 h 2620034"/>
              <a:gd name="connsiteX3-7" fmla="*/ 1310017 w 2619936"/>
              <a:gd name="connsiteY3-8" fmla="*/ 2620034 h 2620034"/>
              <a:gd name="connsiteX4-9" fmla="*/ 0 w 2619936"/>
              <a:gd name="connsiteY4-10" fmla="*/ 1310017 h 2620034"/>
              <a:gd name="connsiteX5-11" fmla="*/ 1176076 w 2619936"/>
              <a:gd name="connsiteY5-12" fmla="*/ 6764 h 2620034"/>
              <a:gd name="connsiteX6-13" fmla="*/ 1310015 w 2619936"/>
              <a:gd name="connsiteY6-14" fmla="*/ 0 h 2620034"/>
              <a:gd name="connsiteX7" fmla="*/ 1401455 w 2619936"/>
              <a:gd name="connsiteY7" fmla="*/ 1403404 h 2620034"/>
              <a:gd name="connsiteX0-15" fmla="*/ 1310015 w 2619936"/>
              <a:gd name="connsiteY0-16" fmla="*/ 1311964 h 2620034"/>
              <a:gd name="connsiteX1-17" fmla="*/ 2619936 w 2619936"/>
              <a:gd name="connsiteY1-18" fmla="*/ 1311964 h 2620034"/>
              <a:gd name="connsiteX2-19" fmla="*/ 2613271 w 2619936"/>
              <a:gd name="connsiteY2-20" fmla="*/ 1443959 h 2620034"/>
              <a:gd name="connsiteX3-21" fmla="*/ 1310017 w 2619936"/>
              <a:gd name="connsiteY3-22" fmla="*/ 2620034 h 2620034"/>
              <a:gd name="connsiteX4-23" fmla="*/ 0 w 2619936"/>
              <a:gd name="connsiteY4-24" fmla="*/ 1310017 h 2620034"/>
              <a:gd name="connsiteX5-25" fmla="*/ 1176076 w 2619936"/>
              <a:gd name="connsiteY5-26" fmla="*/ 6764 h 2620034"/>
              <a:gd name="connsiteX6-27" fmla="*/ 1310015 w 2619936"/>
              <a:gd name="connsiteY6-28" fmla="*/ 0 h 2620034"/>
              <a:gd name="connsiteX0-29" fmla="*/ 2619936 w 2619936"/>
              <a:gd name="connsiteY0-30" fmla="*/ 1311964 h 2620034"/>
              <a:gd name="connsiteX1-31" fmla="*/ 2613271 w 2619936"/>
              <a:gd name="connsiteY1-32" fmla="*/ 1443959 h 2620034"/>
              <a:gd name="connsiteX2-33" fmla="*/ 1310017 w 2619936"/>
              <a:gd name="connsiteY2-34" fmla="*/ 2620034 h 2620034"/>
              <a:gd name="connsiteX3-35" fmla="*/ 0 w 2619936"/>
              <a:gd name="connsiteY3-36" fmla="*/ 1310017 h 2620034"/>
              <a:gd name="connsiteX4-37" fmla="*/ 1176076 w 2619936"/>
              <a:gd name="connsiteY4-38" fmla="*/ 6764 h 2620034"/>
              <a:gd name="connsiteX5-39" fmla="*/ 1310015 w 2619936"/>
              <a:gd name="connsiteY5-40" fmla="*/ 0 h 26200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8026573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-1" fmla="*/ 1310015 w 2619936"/>
              <a:gd name="connsiteY0-2" fmla="*/ 1311964 h 2620034"/>
              <a:gd name="connsiteX1-3" fmla="*/ 2619936 w 2619936"/>
              <a:gd name="connsiteY1-4" fmla="*/ 1311964 h 2620034"/>
              <a:gd name="connsiteX2-5" fmla="*/ 2613271 w 2619936"/>
              <a:gd name="connsiteY2-6" fmla="*/ 1443959 h 2620034"/>
              <a:gd name="connsiteX3-7" fmla="*/ 1310017 w 2619936"/>
              <a:gd name="connsiteY3-8" fmla="*/ 2620034 h 2620034"/>
              <a:gd name="connsiteX4-9" fmla="*/ 0 w 2619936"/>
              <a:gd name="connsiteY4-10" fmla="*/ 1310017 h 2620034"/>
              <a:gd name="connsiteX5-11" fmla="*/ 1176076 w 2619936"/>
              <a:gd name="connsiteY5-12" fmla="*/ 6764 h 2620034"/>
              <a:gd name="connsiteX6-13" fmla="*/ 1310015 w 2619936"/>
              <a:gd name="connsiteY6-14" fmla="*/ 0 h 2620034"/>
              <a:gd name="connsiteX7" fmla="*/ 1401455 w 2619936"/>
              <a:gd name="connsiteY7" fmla="*/ 1403404 h 2620034"/>
              <a:gd name="connsiteX0-15" fmla="*/ 1310015 w 2619936"/>
              <a:gd name="connsiteY0-16" fmla="*/ 1311964 h 2620034"/>
              <a:gd name="connsiteX1-17" fmla="*/ 2619936 w 2619936"/>
              <a:gd name="connsiteY1-18" fmla="*/ 1311964 h 2620034"/>
              <a:gd name="connsiteX2-19" fmla="*/ 2613271 w 2619936"/>
              <a:gd name="connsiteY2-20" fmla="*/ 1443959 h 2620034"/>
              <a:gd name="connsiteX3-21" fmla="*/ 1310017 w 2619936"/>
              <a:gd name="connsiteY3-22" fmla="*/ 2620034 h 2620034"/>
              <a:gd name="connsiteX4-23" fmla="*/ 0 w 2619936"/>
              <a:gd name="connsiteY4-24" fmla="*/ 1310017 h 2620034"/>
              <a:gd name="connsiteX5-25" fmla="*/ 1176076 w 2619936"/>
              <a:gd name="connsiteY5-26" fmla="*/ 6764 h 2620034"/>
              <a:gd name="connsiteX6-27" fmla="*/ 1310015 w 2619936"/>
              <a:gd name="connsiteY6-28" fmla="*/ 0 h 2620034"/>
              <a:gd name="connsiteX0-29" fmla="*/ 2619936 w 2619936"/>
              <a:gd name="connsiteY0-30" fmla="*/ 1311964 h 2620034"/>
              <a:gd name="connsiteX1-31" fmla="*/ 2613271 w 2619936"/>
              <a:gd name="connsiteY1-32" fmla="*/ 1443959 h 2620034"/>
              <a:gd name="connsiteX2-33" fmla="*/ 1310017 w 2619936"/>
              <a:gd name="connsiteY2-34" fmla="*/ 2620034 h 2620034"/>
              <a:gd name="connsiteX3-35" fmla="*/ 0 w 2619936"/>
              <a:gd name="connsiteY3-36" fmla="*/ 1310017 h 2620034"/>
              <a:gd name="connsiteX4-37" fmla="*/ 1176076 w 2619936"/>
              <a:gd name="connsiteY4-38" fmla="*/ 6764 h 2620034"/>
              <a:gd name="connsiteX5-39" fmla="*/ 1310015 w 2619936"/>
              <a:gd name="connsiteY5-40" fmla="*/ 0 h 26200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746818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7241893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/>
          <p:cNvSpPr/>
          <p:nvPr userDrawn="1"/>
        </p:nvSpPr>
        <p:spPr>
          <a:xfrm>
            <a:off x="10597745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1315435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4745356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5"/>
          </p:nvPr>
        </p:nvSpPr>
        <p:spPr>
          <a:xfrm>
            <a:off x="8175278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3" name="文本框 32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80" name="矩形: 圆角 79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2" name="椭圆 81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4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4" name="文本占位符 65"/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3" name="泪滴形 22"/>
          <p:cNvSpPr/>
          <p:nvPr userDrawn="1"/>
        </p:nvSpPr>
        <p:spPr>
          <a:xfrm flipH="1" flipV="1">
            <a:off x="6231956" y="1325419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泪滴形 23"/>
          <p:cNvSpPr/>
          <p:nvPr userDrawn="1"/>
        </p:nvSpPr>
        <p:spPr>
          <a:xfrm flipV="1">
            <a:off x="3836026" y="1325419"/>
            <a:ext cx="2284691" cy="2284691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泪滴形 20"/>
          <p:cNvSpPr/>
          <p:nvPr userDrawn="1"/>
        </p:nvSpPr>
        <p:spPr>
          <a:xfrm flipH="1">
            <a:off x="6231956" y="3712424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/>
          <p:cNvSpPr/>
          <p:nvPr userDrawn="1"/>
        </p:nvSpPr>
        <p:spPr>
          <a:xfrm>
            <a:off x="3836024" y="3712424"/>
            <a:ext cx="2284693" cy="2284693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20" name="图片占位符 16"/>
          <p:cNvSpPr>
            <a:spLocks noGrp="1"/>
          </p:cNvSpPr>
          <p:nvPr>
            <p:ph type="pic" sz="quarter" idx="13"/>
          </p:nvPr>
        </p:nvSpPr>
        <p:spPr>
          <a:xfrm flipH="1">
            <a:off x="3921679" y="3817073"/>
            <a:ext cx="2082882" cy="208366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6337011" y="38170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16"/>
          <p:cNvSpPr>
            <a:spLocks noGrp="1"/>
          </p:cNvSpPr>
          <p:nvPr>
            <p:ph type="pic" sz="quarter" idx="15"/>
          </p:nvPr>
        </p:nvSpPr>
        <p:spPr>
          <a:xfrm flipH="1">
            <a:off x="3921681" y="1428875"/>
            <a:ext cx="2082880" cy="208366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6" name="图片占位符 16"/>
          <p:cNvSpPr>
            <a:spLocks noGrp="1"/>
          </p:cNvSpPr>
          <p:nvPr>
            <p:ph type="pic" sz="quarter" idx="16"/>
          </p:nvPr>
        </p:nvSpPr>
        <p:spPr>
          <a:xfrm>
            <a:off x="6337011" y="14288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89" name="矩形: 圆角 88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91" name="椭圆 90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93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33" name="文本占位符 65"/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机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4712208" y="1425576"/>
            <a:ext cx="2761487" cy="5432425"/>
          </a:xfrm>
          <a:custGeom>
            <a:avLst/>
            <a:gdLst>
              <a:gd name="connsiteX0" fmla="*/ 226557 w 2727960"/>
              <a:gd name="connsiteY0" fmla="*/ 0 h 5432425"/>
              <a:gd name="connsiteX1" fmla="*/ 2501403 w 2727960"/>
              <a:gd name="connsiteY1" fmla="*/ 0 h 5432425"/>
              <a:gd name="connsiteX2" fmla="*/ 2727960 w 2727960"/>
              <a:gd name="connsiteY2" fmla="*/ 226557 h 5432425"/>
              <a:gd name="connsiteX3" fmla="*/ 2727960 w 2727960"/>
              <a:gd name="connsiteY3" fmla="*/ 5432425 h 5432425"/>
              <a:gd name="connsiteX4" fmla="*/ 0 w 2727960"/>
              <a:gd name="connsiteY4" fmla="*/ 5432425 h 5432425"/>
              <a:gd name="connsiteX5" fmla="*/ 0 w 2727960"/>
              <a:gd name="connsiteY5" fmla="*/ 226557 h 5432425"/>
              <a:gd name="connsiteX6" fmla="*/ 226557 w 2727960"/>
              <a:gd name="connsiteY6" fmla="*/ 0 h 543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7960" h="5432425">
                <a:moveTo>
                  <a:pt x="226557" y="0"/>
                </a:moveTo>
                <a:lnTo>
                  <a:pt x="2501403" y="0"/>
                </a:lnTo>
                <a:cubicBezTo>
                  <a:pt x="2626527" y="0"/>
                  <a:pt x="2727960" y="101433"/>
                  <a:pt x="2727960" y="226557"/>
                </a:cubicBezTo>
                <a:lnTo>
                  <a:pt x="2727960" y="5432425"/>
                </a:lnTo>
                <a:lnTo>
                  <a:pt x="0" y="5432425"/>
                </a:lnTo>
                <a:lnTo>
                  <a:pt x="0" y="226557"/>
                </a:lnTo>
                <a:cubicBezTo>
                  <a:pt x="0" y="101433"/>
                  <a:pt x="101433" y="0"/>
                  <a:pt x="2265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7"/>
          <a:stretch>
            <a:fillRect/>
          </a:stretch>
        </p:blipFill>
        <p:spPr>
          <a:xfrm>
            <a:off x="4023982" y="970876"/>
            <a:ext cx="4144035" cy="5887124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75" name="矩形: 圆角 74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7" name="椭圆 76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9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9" name="文本占位符 65"/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电脑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5" name="椭圆 64"/>
          <p:cNvSpPr/>
          <p:nvPr userDrawn="1"/>
        </p:nvSpPr>
        <p:spPr>
          <a:xfrm>
            <a:off x="6958403" y="5702153"/>
            <a:ext cx="2640760" cy="529481"/>
          </a:xfrm>
          <a:prstGeom prst="ellipse">
            <a:avLst/>
          </a:prstGeom>
          <a:solidFill>
            <a:schemeClr val="bg2">
              <a:lumMod val="50000"/>
              <a:alpha val="3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69" y="1494982"/>
            <a:ext cx="5799137" cy="4525085"/>
          </a:xfrm>
          <a:prstGeom prst="rect">
            <a:avLst/>
          </a:prstGeom>
        </p:spPr>
      </p:pic>
      <p:sp>
        <p:nvSpPr>
          <p:cNvPr id="23" name="图片占位符 22"/>
          <p:cNvSpPr>
            <a:spLocks noGrp="1"/>
          </p:cNvSpPr>
          <p:nvPr>
            <p:ph type="pic" sz="quarter" idx="10"/>
          </p:nvPr>
        </p:nvSpPr>
        <p:spPr>
          <a:xfrm>
            <a:off x="5575656" y="1711325"/>
            <a:ext cx="5324475" cy="30146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70" name="矩形: 圆角 69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2" name="椭圆 71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4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4" name="文本占位符 65"/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音乐播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7989570" y="2431013"/>
            <a:ext cx="2595932" cy="259593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1" name="椭圆 10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3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3" name="文本占位符 65"/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  <p:sp>
        <p:nvSpPr>
          <p:cNvPr id="54" name="文本框 53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grpSp>
        <p:nvGrpSpPr>
          <p:cNvPr id="55" name="组合 54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56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8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9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0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1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2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4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5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6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9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1" name="文本框 20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23" name="矩形: 圆角 22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25" name="椭圆 24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27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7" name="文本占位符 65"/>
          <p:cNvSpPr>
            <a:spLocks noGrp="1"/>
          </p:cNvSpPr>
          <p:nvPr userDrawn="1"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97285" cy="6858000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组合 18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560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长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3"/>
          </p:nvPr>
        </p:nvSpPr>
        <p:spPr>
          <a:xfrm>
            <a:off x="660400" y="1130300"/>
            <a:ext cx="10858500" cy="2817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9" name="文本框 128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67" name="矩形: 圆角 66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69" name="椭圆 68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1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57" name="文本占位符 65"/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838200" y="1301750"/>
            <a:ext cx="5243513" cy="46704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grpSp>
        <p:nvGrpSpPr>
          <p:cNvPr id="23" name="组合 22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84" name="文本框 83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85" name="矩形: 圆角 84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/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8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4698494" y="3681942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668338" y="1123950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85" name="矩形: 圆角 84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/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4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661988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9"/>
          <p:cNvSpPr>
            <a:spLocks noGrp="1"/>
          </p:cNvSpPr>
          <p:nvPr>
            <p:ph type="pic" sz="quarter" idx="14"/>
          </p:nvPr>
        </p:nvSpPr>
        <p:spPr>
          <a:xfrm>
            <a:off x="4330561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9"/>
          <p:cNvSpPr>
            <a:spLocks noGrp="1"/>
          </p:cNvSpPr>
          <p:nvPr>
            <p:ph type="pic" sz="quarter" idx="15"/>
          </p:nvPr>
        </p:nvSpPr>
        <p:spPr>
          <a:xfrm>
            <a:off x="7999134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120" name="矩形: 圆角 119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22" name="椭圆 121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3" name="组合 122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24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64" name="文本占位符 65"/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6040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6040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15188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15188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52392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422971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6422971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4"/>
          <p:cNvSpPr>
            <a:spLocks noGrp="1"/>
          </p:cNvSpPr>
          <p:nvPr>
            <p:ph type="pic" sz="quarter" idx="16"/>
          </p:nvPr>
        </p:nvSpPr>
        <p:spPr>
          <a:xfrm>
            <a:off x="952392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81" name="矩形: 圆角 80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/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oleObject" Target="../embeddings/oleObject2.bin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oleObject" Target="../embeddings/oleObject6.bin"/><Relationship Id="rId1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 hidden="1"/>
          <p:cNvSpPr txBox="1"/>
          <p:nvPr/>
        </p:nvSpPr>
        <p:spPr>
          <a:xfrm>
            <a:off x="854296" y="1870648"/>
            <a:ext cx="767922" cy="7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锐字云字库大标宋体GBK" panose="02010604000000000000" pitchFamily="2" charset="-122"/>
                <a:ea typeface="锐字云字库大标宋体GBK" panose="02010604000000000000" pitchFamily="2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锐字云字库大标宋体GBK" panose="02010604000000000000" pitchFamily="2" charset="-122"/>
              <a:ea typeface="锐字云字库大标宋体GBK" panose="02010604000000000000" pitchFamily="2" charset="-122"/>
            </a:endParaRPr>
          </a:p>
        </p:txBody>
      </p:sp>
      <p:sp>
        <p:nvSpPr>
          <p:cNvPr id="53" name="文本框 52" hidden="1"/>
          <p:cNvSpPr txBox="1"/>
          <p:nvPr/>
        </p:nvSpPr>
        <p:spPr>
          <a:xfrm>
            <a:off x="6435222" y="1859802"/>
            <a:ext cx="767922" cy="7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锐字云字库大标宋体GBK" panose="02010604000000000000" pitchFamily="2" charset="-122"/>
                <a:ea typeface="锐字云字库大标宋体GBK" panose="02010604000000000000" pitchFamily="2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锐字云字库大标宋体GBK" panose="02010604000000000000" pitchFamily="2" charset="-122"/>
              <a:ea typeface="锐字云字库大标宋体GBK" panose="02010604000000000000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本次课内容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10863" y="2558346"/>
            <a:ext cx="82296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pPr marL="361950" marR="0" lvl="0" indent="-3619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函数的复合与反函数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61950" marR="0" lvl="0" indent="-3619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二、双射函数与集合的基数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858791" cy="605909"/>
          </a:xfrm>
        </p:spPr>
        <p:txBody>
          <a:bodyPr/>
          <a:lstStyle/>
          <a:p>
            <a:r>
              <a:rPr lang="zh-CN" altLang="en-US" dirty="0"/>
              <a:t>解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02454" y="1114557"/>
            <a:ext cx="80645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因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={&lt;1,2&gt;,&lt;2,3&gt;,&lt;3,1&gt;}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，所以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    f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={&lt;2,1&gt;,&lt;3,2&gt;,&lt;1,3&gt;}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因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={&lt;0,1&gt;,&lt;1,1/2&gt;,…,&lt;n,1/(n+1)&gt;,…}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，所以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={&lt;1,0&gt;,&lt;1/2,1&gt;,…,&lt;1/(n+1),n&gt;,…}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）因为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={&lt;x,x+1&gt;|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x∈R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，所以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 f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={&lt;x+1,x&gt;|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x∈R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={&lt;x,x-1&gt;|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x∈R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44241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函数逆运算性质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687990" y="1859762"/>
            <a:ext cx="78486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的双射函数，则：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	f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{&lt;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b,b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&gt;|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b∈B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	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{&lt;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a,a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&gt;|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a∈A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dvAuto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858791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Group 12"/>
          <p:cNvGrpSpPr/>
          <p:nvPr/>
        </p:nvGrpSpPr>
        <p:grpSpPr bwMode="auto">
          <a:xfrm>
            <a:off x="830695" y="1122075"/>
            <a:ext cx="10298113" cy="2374900"/>
            <a:chOff x="340" y="2569"/>
            <a:chExt cx="6487" cy="1496"/>
          </a:xfrm>
        </p:grpSpPr>
        <p:sp>
          <p:nvSpPr>
            <p:cNvPr id="4" name="Rectangle 11"/>
            <p:cNvSpPr>
              <a:spLocks noChangeArrowheads="1"/>
            </p:cNvSpPr>
            <p:nvPr/>
          </p:nvSpPr>
          <p:spPr bwMode="auto">
            <a:xfrm>
              <a:off x="340" y="2569"/>
              <a:ext cx="6487" cy="1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9B3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例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设 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900" marR="0" lvl="0" indent="-342900" defTabSz="914400" eaLnBrk="1" fontAlgn="base" latinLnBrk="0" hangingPunct="1">
                <a:lnSpc>
                  <a:spcPct val="90000"/>
                </a:lnSpc>
                <a:spcBef>
                  <a:spcPct val="75000"/>
                </a:spcBef>
                <a:spcAft>
                  <a:spcPct val="0"/>
                </a:spcAft>
                <a:buClr>
                  <a:srgbClr val="69B3F1"/>
                </a:buClr>
                <a:buSzTx/>
                <a:buFont typeface="Wingdings" panose="05000000000000000000" pitchFamily="2" charset="2"/>
                <a:buNone/>
                <a:defRPr/>
              </a:pPr>
              <a:b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</a:b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kumimoji="0" lang="zh-CN" altLang="en-US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900" marR="0" lvl="0" indent="-34290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9B3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900" marR="0" lvl="0" indent="-342900" defTabSz="91440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9B3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求 </a:t>
              </a:r>
              <a:r>
                <a:rPr kumimoji="0" lang="en-US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f </a:t>
              </a:r>
              <a:r>
                <a:rPr kumimoji="0" lang="en-US" altLang="zh-CN" sz="2800" b="1" i="0" u="none" strike="noStrike" kern="0" cap="none" spc="0" normalizeH="0" baseline="-16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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 </a:t>
              </a:r>
              <a:r>
                <a:rPr kumimoji="0" lang="en-US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, </a:t>
              </a:r>
              <a:r>
                <a:rPr kumimoji="0" lang="en-US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 </a:t>
              </a:r>
              <a:r>
                <a:rPr kumimoji="0" lang="en-US" altLang="zh-CN" sz="2800" b="1" i="0" u="none" strike="noStrike" kern="0" cap="none" spc="0" normalizeH="0" baseline="-16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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 </a:t>
              </a:r>
              <a:r>
                <a:rPr kumimoji="0" lang="en-US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. 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如果</a:t>
              </a:r>
              <a:r>
                <a:rPr kumimoji="0" lang="en-US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f 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和 </a:t>
              </a:r>
              <a:r>
                <a:rPr kumimoji="0" lang="en-US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g 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存在反函数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, 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求出它们的反函数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5" name="Object 9"/>
            <p:cNvGraphicFramePr>
              <a:graphicFrameLocks noChangeAspect="1"/>
            </p:cNvGraphicFramePr>
            <p:nvPr/>
          </p:nvGraphicFramePr>
          <p:xfrm>
            <a:off x="1633" y="2569"/>
            <a:ext cx="1950" cy="1176"/>
          </p:xfrm>
          <a:graphic>
            <a:graphicData uri="http://schemas.openxmlformats.org/presentationml/2006/ole"/>
          </a:graphic>
        </p:graphicFrame>
      </p:grpSp>
      <p:sp>
        <p:nvSpPr>
          <p:cNvPr id="7" name="文本框 6"/>
          <p:cNvSpPr txBox="1"/>
          <p:nvPr/>
        </p:nvSpPr>
        <p:spPr>
          <a:xfrm>
            <a:off x="898814" y="4013854"/>
            <a:ext cx="6702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95859" y="3930218"/>
          <a:ext cx="3935412" cy="2979737"/>
        </p:xfrm>
        <a:graphic>
          <a:graphicData uri="http://schemas.openxmlformats.org/presentationml/2006/ole"/>
        </a:graphic>
      </p:graphicFrame>
      <p:sp>
        <p:nvSpPr>
          <p:cNvPr id="9" name="文本框 8"/>
          <p:cNvSpPr txBox="1"/>
          <p:nvPr/>
        </p:nvSpPr>
        <p:spPr>
          <a:xfrm>
            <a:off x="6239740" y="4830311"/>
            <a:ext cx="67021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f:R→R</a:t>
            </a:r>
            <a:r>
              <a:rPr kumimoji="0" lang="zh-CN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不是双射的</a:t>
            </a: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不存在反函数</a:t>
            </a: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kumimoji="0" lang="en-US" altLang="zh-CN" sz="28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g:R→R</a:t>
            </a:r>
            <a:r>
              <a:rPr kumimoji="0" lang="zh-CN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是双射的</a:t>
            </a: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它的反函数是</a:t>
            </a:r>
            <a:br>
              <a:rPr kumimoji="0" lang="zh-CN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en-US" altLang="zh-CN" sz="28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:R→R, g</a:t>
            </a:r>
            <a:r>
              <a:rPr kumimoji="0" lang="en-US" altLang="zh-CN" sz="28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en-US" altLang="zh-CN" sz="28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(x)=x</a:t>
            </a: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8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44241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函数逆运算性质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82103" y="1090851"/>
            <a:ext cx="8893175" cy="470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的双射，则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的逆函数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也是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的双射。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证明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证明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是满射。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因为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ranf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domf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，所以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的满射。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）说明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是单射。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对任意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∈B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≠b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，假设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)= f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，即存在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a∈A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，使得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,a&gt;∈f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,a&gt;∈ f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&lt;a,b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&lt;a,b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，这与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是函数矛盾，因此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)≠ f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，故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的单射。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综上，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的双射。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集合的等势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068372" y="3742993"/>
          <a:ext cx="5281613" cy="1036637"/>
        </p:xfrm>
        <a:graphic>
          <a:graphicData uri="http://schemas.openxmlformats.org/presentationml/2006/ole"/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90801" y="4980200"/>
            <a:ext cx="663675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则 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f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Z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的双射函数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从而证明了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Z≈N.</a:t>
            </a:r>
            <a:b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</a:br>
            <a:br>
              <a:rPr kumimoji="0" lang="en-US" altLang="zh-CN" sz="2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Batang" panose="02030600000101010101" pitchFamily="18" charset="-127"/>
              </a:rPr>
            </a:br>
            <a:endParaRPr kumimoji="0" lang="en-US" altLang="zh-CN" sz="28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1302187" y="2471032"/>
            <a:ext cx="80645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5000"/>
              </a:spcBef>
            </a:pPr>
            <a:r>
              <a:rPr lang="zh-CN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集合等势的实例</a:t>
            </a:r>
            <a:endParaRPr lang="zh-CN" altLang="en-US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kern="0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例</a:t>
            </a:r>
            <a:r>
              <a:rPr lang="en-US" altLang="zh-CN" sz="2800" kern="0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(1)  Z≈N. </a:t>
            </a: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234061" y="1185302"/>
            <a:ext cx="10356998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是集合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如果存在着从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的双射函数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就称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8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等势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记作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≈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不与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等势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则记作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≉</a:t>
            </a:r>
            <a:r>
              <a:rPr lang="en-US" altLang="zh-CN" sz="28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4628898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集合等势的实例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 N×N≈N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921991" y="1713202"/>
          <a:ext cx="7102475" cy="804862"/>
        </p:xfrm>
        <a:graphic>
          <a:graphicData uri="http://schemas.openxmlformats.org/presentationml/2006/ole"/>
        </a:graphic>
      </p:graphicFrame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921991" y="1024882"/>
            <a:ext cx="85545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N×N≈N.    N×N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中所有的元素排成有序图形</a:t>
            </a:r>
            <a:endParaRPr lang="zh-CN" altLang="en-US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Picture 8" descr="9-1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497" y="2724142"/>
            <a:ext cx="4679950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3005509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实数集合的等势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473277" y="1371708"/>
          <a:ext cx="5256213" cy="928687"/>
        </p:xfrm>
        <a:graphic>
          <a:graphicData uri="http://schemas.openxmlformats.org/presentationml/2006/ole"/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89225" y="3027363"/>
          <a:ext cx="4705350" cy="1870075"/>
        </p:xfrm>
        <a:graphic>
          <a:graphicData uri="http://schemas.openxmlformats.org/presentationml/2006/ole"/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432741" y="4922675"/>
            <a:ext cx="8488221" cy="140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对任何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∈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[0,1]≈[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双射函数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:[0,1]→[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],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)=(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a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 fontAlgn="base">
              <a:spcBef>
                <a:spcPct val="55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类似地可以证明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对任何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∈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&lt;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(0,1)≈(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).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536652" y="1011345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(3) (0,1)≈R.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其中实数区间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(0,1)={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|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∈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∧0&lt;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&lt;1}.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令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608090" y="2235308"/>
            <a:ext cx="7993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(4) [0,1]≈(0,1).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其中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(0,1)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[0,1]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分别为实数开区间和闭区间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令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: [0,1]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(0,1)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35447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等势的性质及结果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032079" y="950484"/>
            <a:ext cx="813593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定理</a:t>
            </a:r>
            <a:r>
              <a:rPr lang="en-US" altLang="zh-CN" sz="2800" kern="0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设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A, B,C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是任意集合，</a:t>
            </a:r>
            <a:endParaRPr lang="zh-CN" altLang="en-US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(1) 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≈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endParaRPr lang="en-US" altLang="zh-CN" sz="2800" i="1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(2)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若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≈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，则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≈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endParaRPr lang="en-US" altLang="zh-CN" sz="2800" i="1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(3)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若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≈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≈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，则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≈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97899" y="4625546"/>
            <a:ext cx="7823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不等势的结果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      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康托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Cantor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(1)  N ≉ 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(2)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对任意集合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都有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≉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746686" y="3041221"/>
            <a:ext cx="8229600" cy="1366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等势结果</a:t>
            </a:r>
            <a:endParaRPr lang="zh-CN" altLang="en-US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 ≈ Z ≈ Q ≈ N×N</a:t>
            </a:r>
            <a:endParaRPr lang="en-US" altLang="zh-CN" sz="2800" b="1" kern="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任何实数区间都与实数集合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等势</a:t>
            </a:r>
            <a:endParaRPr lang="zh-CN" altLang="en-US" sz="2800" b="1" kern="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集合的优势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034714" y="1441797"/>
            <a:ext cx="977995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定义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4 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(1) 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设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是集合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如果存在从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到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的单射函数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就</a:t>
            </a:r>
            <a:endParaRPr lang="zh-CN" altLang="en-US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称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优势于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记作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≼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800" i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. 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如果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不是优势于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则记作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⋠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(2) 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设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是集合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若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≼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且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则称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 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真优势于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记作</a:t>
            </a:r>
            <a:r>
              <a:rPr lang="zh-CN" altLang="en-US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</a:t>
            </a:r>
            <a:endParaRPr lang="zh-CN" altLang="en-US" sz="2800" i="1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≺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800" i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. 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如果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不是真优势于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则记作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⊀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实例   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N≼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N, N≼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R, A≼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(A),   </a:t>
            </a: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R⋠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N </a:t>
            </a: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N≺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R, A≺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(A),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但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N⊀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集合的优势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V="1">
            <a:off x="2320412" y="2102184"/>
            <a:ext cx="82296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设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是任意的集合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则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(1)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≼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(2)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≼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且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≼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则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(3)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≼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且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≼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则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≼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b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b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44241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函数的运算及其运算性质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23080" y="979154"/>
            <a:ext cx="8326556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、函数的复合运算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考虑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A→B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B→C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是两个函数，则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的复合运算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＝{&lt;x,z&gt;|x∈A∧z∈C∧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y)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(y∈B∧xfy∧ygz)}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的函数，记为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A→C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，称为函数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复合函数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函数的复合，从本质上讲，就是关系的复合，满足关系复合的性质，不满足交换律，但满足结合律。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005509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集合基数的定义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71600" y="1302789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定义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5</a:t>
            </a:r>
            <a:endParaRPr lang="en-US" altLang="zh-CN" sz="2800" kern="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(1)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对于有穷集合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称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的元素个数为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zh-CN" altLang="en-US" sz="2800" kern="0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基数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记作</a:t>
            </a:r>
            <a:r>
              <a:rPr lang="en-US" altLang="zh-CN" sz="2800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card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(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也可以记作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|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|) </a:t>
            </a: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</a:t>
            </a:r>
            <a:r>
              <a:rPr lang="en-US" altLang="zh-CN" sz="2800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card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=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n </a:t>
            </a:r>
            <a:endParaRPr lang="en-US" altLang="zh-CN" sz="2800" i="1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(2)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自然数集合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的基数记作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即</a:t>
            </a:r>
            <a:endParaRPr lang="zh-CN" altLang="en-US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</a:t>
            </a:r>
            <a:r>
              <a:rPr lang="en-US" altLang="zh-CN" sz="2800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cardN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0 </a:t>
            </a:r>
            <a:r>
              <a:rPr lang="zh-CN" altLang="en-US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（读作阿列夫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zh-CN" altLang="en-US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altLang="zh-CN" sz="2800" kern="0" baseline="-25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(3) 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实数集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的基数记作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即</a:t>
            </a:r>
            <a:b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</a:t>
            </a:r>
            <a:r>
              <a:rPr lang="en-US" altLang="zh-CN" sz="2800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cardR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 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（阿列夫）</a:t>
            </a:r>
            <a:b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b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35447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基数的相等和大小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95318" y="1148848"/>
            <a:ext cx="82804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定义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6 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设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为集合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则</a:t>
            </a:r>
            <a:endParaRPr lang="zh-CN" altLang="en-US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(1)  </a:t>
            </a:r>
            <a:r>
              <a:rPr lang="en-US" altLang="zh-CN" sz="2800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card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sz="2800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card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≈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endParaRPr lang="en-US" altLang="zh-CN" sz="2800" i="1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(2)  </a:t>
            </a:r>
            <a:r>
              <a:rPr lang="en-US" altLang="zh-CN" sz="2800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card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≤card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≼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endParaRPr lang="en-US" altLang="zh-CN" sz="2800" i="1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(3)  </a:t>
            </a:r>
            <a:r>
              <a:rPr lang="en-US" altLang="zh-CN" sz="2800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card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&lt;</a:t>
            </a:r>
            <a:r>
              <a:rPr lang="en-US" altLang="zh-CN" sz="2800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card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card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≤card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∧card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≠card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endParaRPr lang="en-US" altLang="zh-CN" sz="2800" i="1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68343" y="3309436"/>
            <a:ext cx="8137525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根据上一节关于势的讨论不难得到：</a:t>
            </a:r>
            <a:b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card Z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 card Q = card N×N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b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card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(N) = card 2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 card [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] = card (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 =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</a:t>
            </a:r>
            <a:b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&lt;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card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A&lt;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card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其中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 {0,1}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endParaRPr lang="en-US" altLang="zh-CN" sz="2800" b="1" baseline="30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基数的大小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557230" y="1254663"/>
            <a:ext cx="91268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不存在最大的基数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将已知的基数按从小到大的顺序排列就得到：</a:t>
            </a:r>
            <a:endParaRPr lang="zh-CN" altLang="en-US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0, 1, 2, …,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…,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…</a:t>
            </a:r>
            <a:b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其中：</a:t>
            </a:r>
            <a:endParaRPr lang="zh-CN" altLang="en-US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0, 1, 2…,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…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是全体自然数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是有穷基数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         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…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是无穷基数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是最小的无穷基数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后面还有更大的基数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如</a:t>
            </a:r>
            <a:r>
              <a:rPr lang="en-US" altLang="zh-CN" sz="2800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card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(R)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等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580948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可数集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097899" y="932014"/>
            <a:ext cx="8435975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定义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7  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设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为集合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若</a:t>
            </a:r>
            <a:r>
              <a:rPr lang="en-US" altLang="zh-CN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card</a:t>
            </a:r>
            <a:r>
              <a:rPr lang="en-US" altLang="zh-CN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≤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</a:t>
            </a:r>
            <a:r>
              <a:rPr lang="en-US" altLang="zh-CN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则称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为</a:t>
            </a:r>
            <a:r>
              <a:rPr lang="zh-CN" altLang="en-US" kern="0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可数集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或</a:t>
            </a:r>
            <a:r>
              <a:rPr lang="zh-CN" altLang="en-US" kern="0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可列集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en-US" altLang="zh-CN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75000"/>
              </a:spcBef>
            </a:pP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实例：</a:t>
            </a:r>
            <a:endParaRPr lang="zh-CN" altLang="en-US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{</a:t>
            </a:r>
            <a:r>
              <a:rPr lang="en-US" altLang="zh-CN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},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整数集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Z, 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有理数集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Q, N×N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等都是可数集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endParaRPr lang="en-US" altLang="zh-CN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实数集 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不是可数集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与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等势的集合也不是可数集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endParaRPr lang="en-US" altLang="zh-CN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对于任何的可数集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它的元素都可以排列成一个有序图形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换</a:t>
            </a:r>
            <a:endParaRPr lang="zh-CN" altLang="en-US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句话说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都可以找到一个“数遍”集合中全体元素的顺序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endParaRPr lang="en-US" altLang="zh-CN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4602" y="3739508"/>
            <a:ext cx="867568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可数集的性质：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可数集的任何子集都是可数集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两个可数集的并是可数集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两个可数集的笛卡儿积是可数集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可数个可数集的笛卡儿积仍是可数集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无穷集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的幂集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不是可数集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882971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（求集合的基数）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30219" y="3625696"/>
            <a:ext cx="82296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解  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(1)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由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T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={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, 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, 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S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, 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E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, 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L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}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知 </a:t>
            </a:r>
            <a:r>
              <a:rPr kumimoji="0" lang="en-US" altLang="zh-CN" sz="2800" b="1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card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T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=5</a:t>
            </a:r>
            <a:endParaRPr kumimoji="0" lang="en-US" altLang="zh-CN" sz="28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(2)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由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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可知 </a:t>
            </a:r>
            <a:r>
              <a:rPr kumimoji="0" lang="en-US" altLang="zh-CN" sz="2800" b="1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card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=0.</a:t>
            </a:r>
            <a:endParaRPr kumimoji="0" lang="en-US" altLang="zh-CN" sz="28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(3)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由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|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|=4 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可知 </a:t>
            </a:r>
            <a:r>
              <a:rPr kumimoji="0" lang="en-US" altLang="zh-CN" sz="2800" b="1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card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</a:t>
            </a:r>
            <a:r>
              <a:rPr kumimoji="0" lang="en-US" altLang="zh-CN" sz="2800" b="1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card</a:t>
            </a:r>
            <a:r>
              <a:rPr kumimoji="0" lang="en-US" altLang="zh-CN" sz="2800" b="1" i="1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)=|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)|=2</a:t>
            </a:r>
            <a:r>
              <a:rPr kumimoji="0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4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=16.</a:t>
            </a:r>
            <a:endParaRPr kumimoji="0" lang="en-US" altLang="zh-CN" sz="28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30219" y="1536546"/>
            <a:ext cx="82296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求下列集合的基数</a:t>
            </a:r>
            <a:endParaRPr kumimoji="0" lang="zh-CN" altLang="en-US" sz="28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(1)  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T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={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x 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| 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是单词“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BASEBALL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”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中的字母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}</a:t>
            </a:r>
            <a:endParaRPr kumimoji="0" lang="en-US" altLang="zh-CN" sz="28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(2) 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={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x 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| 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∈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∧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=9∧2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=8}</a:t>
            </a:r>
            <a:endParaRPr kumimoji="0" lang="en-US" altLang="zh-CN" sz="28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(3) 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), </a:t>
            </a:r>
            <a:r>
              <a:rPr kumimoji="0" lang="en-US" altLang="zh-CN" sz="2800" b="1" i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={1, 3, 7, 11}</a:t>
            </a:r>
            <a:b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</a:br>
            <a:endParaRPr kumimoji="0" lang="en-US" altLang="zh-CN" sz="28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041607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95844" y="949467"/>
            <a:ext cx="821848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设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为集合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且 </a:t>
            </a:r>
            <a:r>
              <a:rPr lang="en-US" altLang="zh-CN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card</a:t>
            </a:r>
            <a:r>
              <a:rPr lang="en-US" altLang="zh-CN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</a:t>
            </a:r>
            <a:r>
              <a:rPr lang="en-US" altLang="zh-CN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card</a:t>
            </a:r>
            <a:r>
              <a:rPr lang="en-US" altLang="zh-CN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是自然数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≠0.</a:t>
            </a:r>
            <a:endParaRPr lang="en-US" altLang="zh-CN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求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card 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×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en-US" altLang="zh-CN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74599" y="2047214"/>
            <a:ext cx="82804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解  方法一   构造双射函数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由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card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card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可知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都是可数集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令 </a:t>
            </a:r>
            <a:endParaRPr lang="zh-CN" altLang="en-US" b="1" i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={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,…},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={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,…,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} 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对任意的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&lt;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&gt;, &lt;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&gt;∈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×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有</a:t>
            </a:r>
            <a:b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&lt;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&gt;=&lt;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&gt;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∧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  </a:t>
            </a:r>
            <a:endParaRPr lang="en-US" altLang="zh-CN" b="1" i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定义函数</a:t>
            </a:r>
            <a:b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×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→N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(&lt;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&gt;)=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+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 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=0,1,…, 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=0,1,…,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易见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是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×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的双射函数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所以</a:t>
            </a:r>
            <a:b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card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×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=card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 =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041607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17868" y="1029285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方法二   直接使用可数集的性质求解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因为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card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card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所以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都是可数集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根据性质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(3)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可知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×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也是可数集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所以</a:t>
            </a:r>
            <a:endParaRPr lang="zh-CN" altLang="en-US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card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×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≤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0 </a:t>
            </a:r>
            <a:endParaRPr lang="en-US" altLang="zh-CN" sz="2800" kern="0" baseline="-25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显然当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≠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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时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card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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card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×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这就推出</a:t>
            </a:r>
            <a:endParaRPr lang="zh-CN" altLang="en-US" sz="2800" kern="0" dirty="0">
              <a:latin typeface="Times New Roman" panose="02020603050405020304" pitchFamily="18" charset="0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                        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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card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×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综合上述得到 </a:t>
            </a:r>
            <a:endParaRPr lang="zh-CN" altLang="en-US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card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×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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882971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函数的复合运算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16205" y="1568319"/>
            <a:ext cx="8353425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A={1,2,3,4,5}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B={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a,b,c,d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C={1,2,3,4,5}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 函数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f:A→B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g:B→C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定义如下：</a:t>
            </a:r>
            <a:endParaRPr kumimoji="0" lang="zh-CN" altLang="pt-B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pt-B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f={&lt;1,a&gt;,&lt;2,a&gt;,&lt;3,d&gt;,&lt;4,c&gt;,&lt;5,b&gt;}</a:t>
            </a:r>
            <a:r>
              <a:rPr kumimoji="0" lang="zh-CN" alt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zh-CN" altLang="pt-B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pt-B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g={&lt;a,1&gt;,&lt;b,3&gt;,&lt;c,5&gt;,&lt;d,2&gt;}</a:t>
            </a:r>
            <a:r>
              <a:rPr kumimoji="0" lang="zh-CN" alt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0" lang="zh-CN" altLang="pt-B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fog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DF002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fog={&lt;1,1&gt;,&lt;2,1&gt;,&lt;3,2&gt;,&lt;4,5&gt;,&lt;5,3&gt;}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532478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（函数的复合运算性质）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6745" y="1026468"/>
            <a:ext cx="8349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是函数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0" cap="none" spc="0" normalizeH="0" baseline="-1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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也是函数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且满足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0199" y="1636424"/>
            <a:ext cx="6702136" cy="104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AutoNum type="arabicParenBoth"/>
              <a:defRPr/>
            </a:pPr>
            <a:r>
              <a:rPr lang="en-US" altLang="zh-CN" sz="2800" b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dom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(F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G)={</a:t>
            </a:r>
            <a:r>
              <a:rPr lang="en-US" altLang="zh-CN" sz="2800" b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x|x∈domF∧F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(x)∈</a:t>
            </a:r>
            <a:r>
              <a:rPr lang="en-US" altLang="zh-CN" sz="2800" b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domG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AutoNum type="arabicParenBoth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∈dom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800" b="1" i="0" u="none" strike="noStrike" kern="0" cap="none" spc="0" normalizeH="0" baseline="-1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800" b="1" i="0" u="none" strike="noStrike" kern="0" cap="none" spc="0" normalizeH="0" baseline="-16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))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1314449" y="2676709"/>
            <a:ext cx="9019310" cy="3840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证明（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）：任取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  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∈dom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0" cap="none" spc="0" normalizeH="0" baseline="-1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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b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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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(&lt;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∧&lt;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b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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∈dom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∧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)∧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∈dom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b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∈{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| 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∈dom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∧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)∈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dom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b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任取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∈dom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∧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)∈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dom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b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&lt;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)&gt;∈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∧&lt;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),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))&gt;∈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b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&lt;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))&gt;∈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0" cap="none" spc="0" normalizeH="0" baseline="-1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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b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∈dom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0" cap="none" spc="0" normalizeH="0" baseline="-1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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)∧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0" cap="none" spc="0" normalizeH="0" baseline="-1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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所以得证。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955289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函数复合运算性质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1)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681116" y="990803"/>
            <a:ext cx="79914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分别是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和从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的函数，则：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/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f,g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是满射，则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也是从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满射；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/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f,g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是单射，则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也是从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单射；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/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f,g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是双射，则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也是从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双射。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81116" y="3562553"/>
            <a:ext cx="7848600" cy="26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证明</a:t>
            </a:r>
            <a:r>
              <a:rPr lang="zh-CN" altLang="en-US" sz="2800" b="1" dirty="0">
                <a:solidFill>
                  <a:srgbClr val="33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en-US" altLang="zh-CN" sz="2800" b="1" dirty="0">
                <a:solidFill>
                  <a:srgbClr val="33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kumimoji="0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任意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c∈C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  <a:r>
              <a:rPr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是满射，所以存在</a:t>
            </a:r>
            <a:r>
              <a:rPr lang="en-US" altLang="zh-CN" sz="2800" b="1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b∈B</a:t>
            </a:r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，使得</a:t>
            </a:r>
            <a:r>
              <a:rPr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g(b)</a:t>
            </a:r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b∈B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又因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是满射，所以存在</a:t>
            </a:r>
            <a:r>
              <a:rPr lang="en-US" altLang="zh-CN" sz="28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a∈A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，使得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f(a)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从而有 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(a)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g(f(a))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g(b)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  <a:r>
              <a:rPr lang="en-US" altLang="zh-CN" sz="2800" b="1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a∈A</a:t>
            </a:r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，使得：</a:t>
            </a:r>
            <a:r>
              <a:rPr lang="en-US" altLang="zh-CN" sz="2800" b="1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800" b="1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lang="en-US" altLang="zh-CN" sz="2800" b="1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(a)</a:t>
            </a:r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，所以</a:t>
            </a:r>
            <a:r>
              <a:rPr lang="en-US" altLang="zh-CN" sz="2800" b="1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800" b="1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lang="en-US" altLang="zh-CN" sz="2800" b="1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是满射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dvAuto="0" autoUpdateAnimBg="0" build="p"/>
      <p:bldP spid="4" grpId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217169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证明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668171" y="1331362"/>
            <a:ext cx="7991475" cy="428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对任意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∈A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≠a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是单射，所以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f(a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)≠f(a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f(a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f(a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是单射，所以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g(b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)≠g(b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g(f(a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))≠g(f(a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从而有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)≠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所以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是单射。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的直接结果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770544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函数复合运算性质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663091" y="1719573"/>
            <a:ext cx="8064500" cy="334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分别是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的函数，则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marR="0" lvl="0" indent="-5334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fog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满射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满射；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marR="0" lvl="0" indent="-5334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fog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单射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单射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marR="0" lvl="0" indent="-5334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fog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的双射，则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的单射，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的满射。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64960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函数的逆运算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61721" y="993276"/>
            <a:ext cx="10886487" cy="507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f:A→B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的函数。如果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{&lt;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y,x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&gt;|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∈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∧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∈B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∧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的函数，则称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B→A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逆函数。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由定义</a:t>
            </a:r>
            <a:r>
              <a:rPr lang="es-E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可以看出，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一个函数的逆运算</a:t>
            </a:r>
            <a:r>
              <a:rPr lang="es-E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s-ES" altLang="zh-CN" baseline="300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也是函数当且仅当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是双射</a:t>
            </a:r>
            <a:r>
              <a:rPr kumimoji="0" lang="zh-CN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lvl="0" indent="-514350" algn="l">
              <a:lnSpc>
                <a:spcPct val="100000"/>
              </a:lnSpc>
              <a:buClr>
                <a:srgbClr val="69B3F1"/>
              </a:buClr>
              <a:buFont typeface="Wingdings" panose="05000000000000000000" pitchFamily="2" charset="2"/>
              <a:buAutoNum type="arabicParenBoth"/>
              <a:defRPr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任给函数</a:t>
            </a:r>
            <a:r>
              <a:rPr lang="en-US" altLang="zh-CN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它的逆</a:t>
            </a:r>
            <a:r>
              <a:rPr lang="en-US" altLang="zh-CN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kern="0" baseline="30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kern="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不一定是函数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只是一个二元关系。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lvl="0" indent="-514350" algn="l">
              <a:lnSpc>
                <a:spcPct val="100000"/>
              </a:lnSpc>
              <a:buClr>
                <a:srgbClr val="69B3F1"/>
              </a:buClr>
              <a:buFont typeface="Wingdings" panose="05000000000000000000" pitchFamily="2" charset="2"/>
              <a:buAutoNum type="arabicParenBoth"/>
              <a:defRPr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任给单射函数 </a:t>
            </a:r>
            <a:r>
              <a:rPr lang="en-US" altLang="zh-CN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f </a:t>
            </a:r>
            <a:r>
              <a:rPr lang="en-US" altLang="zh-CN" kern="0" baseline="30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kern="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是函数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且是从</a:t>
            </a:r>
            <a:r>
              <a:rPr lang="en-US" altLang="zh-CN" kern="0" dirty="0" err="1">
                <a:latin typeface="楷体" panose="02010609060101010101" pitchFamily="49" charset="-122"/>
                <a:ea typeface="楷体" panose="02010609060101010101" pitchFamily="49" charset="-122"/>
              </a:rPr>
              <a:t>ran</a:t>
            </a:r>
            <a:r>
              <a:rPr lang="en-US" altLang="zh-CN" i="1" kern="0" dirty="0" err="1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的双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 algn="l">
              <a:lnSpc>
                <a:spcPct val="100000"/>
              </a:lnSpc>
              <a:buClr>
                <a:srgbClr val="69B3F1"/>
              </a:buClr>
              <a:defRPr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   射函数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但不一定是从</a:t>
            </a:r>
            <a:r>
              <a:rPr lang="en-US" altLang="zh-CN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的双射函数。</a:t>
            </a:r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 algn="l">
              <a:lnSpc>
                <a:spcPct val="100000"/>
              </a:lnSpc>
              <a:buClr>
                <a:srgbClr val="69B3F1"/>
              </a:buClr>
              <a:defRPr/>
            </a:pP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对于双射函数 </a:t>
            </a:r>
            <a:r>
              <a:rPr lang="en-US" altLang="zh-CN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f </a:t>
            </a:r>
            <a:r>
              <a:rPr lang="en-US" altLang="zh-CN" kern="0" baseline="30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kern="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是从</a:t>
            </a:r>
            <a:r>
              <a:rPr lang="en-US" altLang="zh-CN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的双射函数。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dvAuto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54269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求函数逆运算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15585" y="1547694"/>
            <a:ext cx="806450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试求出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下列函数的逆函数。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A={1,2,3}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B={1,2,3}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:A→B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定义为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={&lt;1,2&gt;,&lt;2,3&gt;,&lt;3,1&gt;}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={&lt;0,1&gt;,&lt;1,1/2&gt;,…,&lt;n,1/(n+1)&gt;,…}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={&lt;x,x+1&gt;|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x∈R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西大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C9C"/>
      </a:accent1>
      <a:accent2>
        <a:srgbClr val="FFA405"/>
      </a:accent2>
      <a:accent3>
        <a:srgbClr val="B5B5B5"/>
      </a:accent3>
      <a:accent4>
        <a:srgbClr val="D4D9DD"/>
      </a:accent4>
      <a:accent5>
        <a:srgbClr val="66BE96"/>
      </a:accent5>
      <a:accent6>
        <a:srgbClr val="104685"/>
      </a:accent6>
      <a:hlink>
        <a:srgbClr val="0563C1"/>
      </a:hlink>
      <a:folHlink>
        <a:srgbClr val="954F72"/>
      </a:folHlink>
    </a:clrScheme>
    <a:fontScheme name="西大模板">
      <a:majorFont>
        <a:latin typeface="Segoe UI Black"/>
        <a:ea typeface="思源宋体 CN Heavy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defRPr sz="2000" dirty="0" smtClean="0">
            <a:latin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4680</Words>
  <Application>WPS 演示</Application>
  <PresentationFormat>宽屏</PresentationFormat>
  <Paragraphs>253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26</vt:i4>
      </vt:variant>
    </vt:vector>
  </HeadingPairs>
  <TitlesOfParts>
    <vt:vector size="53" baseType="lpstr">
      <vt:lpstr>Arial</vt:lpstr>
      <vt:lpstr>宋体</vt:lpstr>
      <vt:lpstr>Wingdings</vt:lpstr>
      <vt:lpstr>Segoe UI</vt:lpstr>
      <vt:lpstr>微软雅黑</vt:lpstr>
      <vt:lpstr>管峻楷书简体</vt:lpstr>
      <vt:lpstr>思源宋体 CN Heavy</vt:lpstr>
      <vt:lpstr>锐字云字库大标宋体GBK</vt:lpstr>
      <vt:lpstr>楷体</vt:lpstr>
      <vt:lpstr>华文中宋</vt:lpstr>
      <vt:lpstr>Symbol</vt:lpstr>
      <vt:lpstr>Times New Roman</vt:lpstr>
      <vt:lpstr>Arial</vt:lpstr>
      <vt:lpstr>Segoe UI Light</vt:lpstr>
      <vt:lpstr>Arial Unicode MS</vt:lpstr>
      <vt:lpstr>Segoe UI Black</vt:lpstr>
      <vt:lpstr>微软雅黑 Light</vt:lpstr>
      <vt:lpstr>黑体</vt:lpstr>
      <vt:lpstr>Calibri</vt:lpstr>
      <vt:lpstr>Batang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 华丽</dc:creator>
  <cp:lastModifiedBy>Administrator</cp:lastModifiedBy>
  <cp:revision>507</cp:revision>
  <dcterms:created xsi:type="dcterms:W3CDTF">2019-01-23T08:53:00Z</dcterms:created>
  <dcterms:modified xsi:type="dcterms:W3CDTF">2021-05-10T23:54:36Z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