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407" r:id="rId3"/>
    <p:sldId id="408" r:id="rId4"/>
    <p:sldId id="413" r:id="rId5"/>
    <p:sldId id="414" r:id="rId6"/>
    <p:sldId id="442" r:id="rId7"/>
    <p:sldId id="436" r:id="rId8"/>
    <p:sldId id="415" r:id="rId9"/>
    <p:sldId id="417" r:id="rId10"/>
    <p:sldId id="421" r:id="rId11"/>
    <p:sldId id="435" r:id="rId12"/>
    <p:sldId id="438" r:id="rId13"/>
    <p:sldId id="418" r:id="rId14"/>
    <p:sldId id="419" r:id="rId15"/>
    <p:sldId id="420" r:id="rId16"/>
    <p:sldId id="409" r:id="rId17"/>
    <p:sldId id="422" r:id="rId18"/>
    <p:sldId id="439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40" r:id="rId29"/>
    <p:sldId id="441" r:id="rId30"/>
  </p:sldIdLst>
  <p:sldSz cx="12192000" cy="6858000"/>
  <p:notesSz cx="6858000" cy="9144000"/>
  <p:embeddedFontLst>
    <p:embeddedFont>
      <p:font typeface="管峻楷书简体" panose="02010600010101010101" pitchFamily="2" charset="-122"/>
      <p:regular r:id="rId35"/>
    </p:embeddedFont>
    <p:embeddedFont>
      <p:font typeface="思源宋体 CN Heavy" panose="02020900000000000000" pitchFamily="18" charset="-122"/>
      <p:bold r:id="rId36"/>
    </p:embeddedFont>
    <p:embeddedFont>
      <p:font typeface="锐字云字库大标宋体GBK" panose="02010604000000000000" pitchFamily="2" charset="-122"/>
      <p:regular r:id="rId37"/>
    </p:embeddedFont>
    <p:embeddedFont>
      <p:font typeface="楷体" panose="02010609060101010101" pitchFamily="49" charset="-122"/>
      <p:regular r:id="rId38"/>
    </p:embeddedFont>
    <p:embeddedFont>
      <p:font typeface="黑体" panose="02010609060101010101" pitchFamily="49" charset="-122"/>
      <p:regular r:id="rId39"/>
    </p:embeddedFont>
    <p:embeddedFont>
      <p:font typeface="Segoe UI Light" panose="020B0502040204020203" charset="0"/>
      <p:regular r:id="rId40"/>
      <p:italic r:id="rId41"/>
    </p:embeddedFont>
    <p:embeddedFont>
      <p:font typeface="Segoe UI Black" panose="020B0A02040204020203" charset="0"/>
      <p:bold r:id="rId42"/>
    </p:embeddedFont>
    <p:embeddedFont>
      <p:font typeface="等线" panose="02010600030101010101" charset="0"/>
      <p:regular r:id="rId43"/>
      <p:bold r:id="rId44"/>
    </p:embeddedFont>
  </p:embeddedFontLst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13"/>
            <p14:sldId id="442"/>
            <p14:sldId id="436"/>
            <p14:sldId id="415"/>
            <p14:sldId id="421"/>
            <p14:sldId id="435"/>
            <p14:sldId id="438"/>
            <p14:sldId id="418"/>
            <p14:sldId id="419"/>
            <p14:sldId id="420"/>
            <p14:sldId id="409"/>
            <p14:sldId id="422"/>
            <p14:sldId id="439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40"/>
            <p14:sldId id="441"/>
            <p14:sldId id="414"/>
            <p14:sldId id="4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FFFFFF"/>
    <a:srgbClr val="2C2C2C"/>
    <a:srgbClr val="585858"/>
    <a:srgbClr val="EBF4FB"/>
    <a:srgbClr val="D2E7FE"/>
    <a:srgbClr val="034C9C"/>
    <a:srgbClr val="B5B5B5"/>
    <a:srgbClr val="FFA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4" y="168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font" Target="fonts/font10.fntdata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2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AE972-9652-4632-877D-535A44F584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3E17-F3A2-4C9D-8BDF-F0AD0F676A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/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-1" fmla="*/ 2209501 w 2211099"/>
                <a:gd name="connsiteY0-2" fmla="*/ 0 h 4432548"/>
                <a:gd name="connsiteX1-3" fmla="*/ 2211099 w 2211099"/>
                <a:gd name="connsiteY1-4" fmla="*/ 2248887 h 4432548"/>
                <a:gd name="connsiteX2-5" fmla="*/ 2209501 w 2211099"/>
                <a:gd name="connsiteY2-6" fmla="*/ 4432548 h 4432548"/>
                <a:gd name="connsiteX3-7" fmla="*/ 1989997 w 2211099"/>
                <a:gd name="connsiteY3-8" fmla="*/ 4421464 h 4432548"/>
                <a:gd name="connsiteX4-9" fmla="*/ 0 w 2211099"/>
                <a:gd name="connsiteY4-10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-11" fmla="*/ 2211099 w 2302539"/>
                <a:gd name="connsiteY0-12" fmla="*/ 2248887 h 4432548"/>
                <a:gd name="connsiteX1-13" fmla="*/ 2209501 w 2302539"/>
                <a:gd name="connsiteY1-14" fmla="*/ 4432548 h 4432548"/>
                <a:gd name="connsiteX2-15" fmla="*/ 1989997 w 2302539"/>
                <a:gd name="connsiteY2-16" fmla="*/ 4421464 h 4432548"/>
                <a:gd name="connsiteX3-17" fmla="*/ 0 w 2302539"/>
                <a:gd name="connsiteY3-18" fmla="*/ 2216274 h 4432548"/>
                <a:gd name="connsiteX4-19" fmla="*/ 1989997 w 2302539"/>
                <a:gd name="connsiteY4-20" fmla="*/ 11085 h 4432548"/>
                <a:gd name="connsiteX5-21" fmla="*/ 2209501 w 2302539"/>
                <a:gd name="connsiteY5-22" fmla="*/ 0 h 4432548"/>
                <a:gd name="connsiteX6-23" fmla="*/ 2302539 w 2302539"/>
                <a:gd name="connsiteY6-24" fmla="*/ 2340327 h 4432548"/>
                <a:gd name="connsiteX0-25" fmla="*/ 2211099 w 2211099"/>
                <a:gd name="connsiteY0-26" fmla="*/ 2248887 h 4432548"/>
                <a:gd name="connsiteX1-27" fmla="*/ 2209501 w 2211099"/>
                <a:gd name="connsiteY1-28" fmla="*/ 4432548 h 4432548"/>
                <a:gd name="connsiteX2-29" fmla="*/ 1989997 w 2211099"/>
                <a:gd name="connsiteY2-30" fmla="*/ 4421464 h 4432548"/>
                <a:gd name="connsiteX3-31" fmla="*/ 0 w 2211099"/>
                <a:gd name="connsiteY3-32" fmla="*/ 2216274 h 4432548"/>
                <a:gd name="connsiteX4-33" fmla="*/ 1989997 w 2211099"/>
                <a:gd name="connsiteY4-34" fmla="*/ 11085 h 4432548"/>
                <a:gd name="connsiteX5-35" fmla="*/ 2209501 w 2211099"/>
                <a:gd name="connsiteY5-36" fmla="*/ 0 h 4432548"/>
                <a:gd name="connsiteX0-37" fmla="*/ 2209501 w 2209501"/>
                <a:gd name="connsiteY0-38" fmla="*/ 4432548 h 4432548"/>
                <a:gd name="connsiteX1-39" fmla="*/ 1989997 w 2209501"/>
                <a:gd name="connsiteY1-40" fmla="*/ 4421464 h 4432548"/>
                <a:gd name="connsiteX2-41" fmla="*/ 0 w 2209501"/>
                <a:gd name="connsiteY2-42" fmla="*/ 2216274 h 4432548"/>
                <a:gd name="connsiteX3-43" fmla="*/ 1989997 w 2209501"/>
                <a:gd name="connsiteY3-44" fmla="*/ 11085 h 4432548"/>
                <a:gd name="connsiteX4-45" fmla="*/ 2209501 w 2209501"/>
                <a:gd name="connsiteY4-46" fmla="*/ 0 h 44325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/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-1" fmla="*/ 1310015 w 2619936"/>
                  <a:gd name="connsiteY0-2" fmla="*/ 1311964 h 2620034"/>
                  <a:gd name="connsiteX1-3" fmla="*/ 2619936 w 2619936"/>
                  <a:gd name="connsiteY1-4" fmla="*/ 1311964 h 2620034"/>
                  <a:gd name="connsiteX2-5" fmla="*/ 2613271 w 2619936"/>
                  <a:gd name="connsiteY2-6" fmla="*/ 1443959 h 2620034"/>
                  <a:gd name="connsiteX3-7" fmla="*/ 1310017 w 2619936"/>
                  <a:gd name="connsiteY3-8" fmla="*/ 2620034 h 2620034"/>
                  <a:gd name="connsiteX4-9" fmla="*/ 0 w 2619936"/>
                  <a:gd name="connsiteY4-10" fmla="*/ 1310017 h 2620034"/>
                  <a:gd name="connsiteX5-11" fmla="*/ 1176076 w 2619936"/>
                  <a:gd name="connsiteY5-12" fmla="*/ 6764 h 2620034"/>
                  <a:gd name="connsiteX6-13" fmla="*/ 1310015 w 2619936"/>
                  <a:gd name="connsiteY6-14" fmla="*/ 0 h 2620034"/>
                  <a:gd name="connsiteX7" fmla="*/ 1401455 w 2619936"/>
                  <a:gd name="connsiteY7" fmla="*/ 1403404 h 2620034"/>
                  <a:gd name="connsiteX0-15" fmla="*/ 1310015 w 2619936"/>
                  <a:gd name="connsiteY0-16" fmla="*/ 1311964 h 2620034"/>
                  <a:gd name="connsiteX1-17" fmla="*/ 2619936 w 2619936"/>
                  <a:gd name="connsiteY1-18" fmla="*/ 1311964 h 2620034"/>
                  <a:gd name="connsiteX2-19" fmla="*/ 2613271 w 2619936"/>
                  <a:gd name="connsiteY2-20" fmla="*/ 1443959 h 2620034"/>
                  <a:gd name="connsiteX3-21" fmla="*/ 1310017 w 2619936"/>
                  <a:gd name="connsiteY3-22" fmla="*/ 2620034 h 2620034"/>
                  <a:gd name="connsiteX4-23" fmla="*/ 0 w 2619936"/>
                  <a:gd name="connsiteY4-24" fmla="*/ 1310017 h 2620034"/>
                  <a:gd name="connsiteX5-25" fmla="*/ 1176076 w 2619936"/>
                  <a:gd name="connsiteY5-26" fmla="*/ 6764 h 2620034"/>
                  <a:gd name="connsiteX6-27" fmla="*/ 1310015 w 2619936"/>
                  <a:gd name="connsiteY6-28" fmla="*/ 0 h 2620034"/>
                  <a:gd name="connsiteX0-29" fmla="*/ 2619936 w 2619936"/>
                  <a:gd name="connsiteY0-30" fmla="*/ 1311964 h 2620034"/>
                  <a:gd name="connsiteX1-31" fmla="*/ 2613271 w 2619936"/>
                  <a:gd name="connsiteY1-32" fmla="*/ 1443959 h 2620034"/>
                  <a:gd name="connsiteX2-33" fmla="*/ 1310017 w 2619936"/>
                  <a:gd name="connsiteY2-34" fmla="*/ 2620034 h 2620034"/>
                  <a:gd name="connsiteX3-35" fmla="*/ 0 w 2619936"/>
                  <a:gd name="connsiteY3-36" fmla="*/ 1310017 h 2620034"/>
                  <a:gd name="connsiteX4-37" fmla="*/ 1176076 w 2619936"/>
                  <a:gd name="connsiteY4-38" fmla="*/ 6764 h 2620034"/>
                  <a:gd name="connsiteX5-39" fmla="*/ 1310015 w 2619936"/>
                  <a:gd name="connsiteY5-40" fmla="*/ 0 h 26200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/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-1" fmla="*/ 2422212 w 2513652"/>
                    <a:gd name="connsiteY0-2" fmla="*/ 2452564 h 2544004"/>
                    <a:gd name="connsiteX1-3" fmla="*/ 1086 w 2513652"/>
                    <a:gd name="connsiteY1-4" fmla="*/ 2452564 h 2544004"/>
                    <a:gd name="connsiteX2-5" fmla="*/ 0 w 2513652"/>
                    <a:gd name="connsiteY2-6" fmla="*/ 2429638 h 2544004"/>
                    <a:gd name="connsiteX3-7" fmla="*/ 2181576 w 2513652"/>
                    <a:gd name="connsiteY3-8" fmla="*/ 12152 h 2544004"/>
                    <a:gd name="connsiteX4-9" fmla="*/ 2422212 w 2513652"/>
                    <a:gd name="connsiteY4-10" fmla="*/ 0 h 2544004"/>
                    <a:gd name="connsiteX5" fmla="*/ 2513652 w 2513652"/>
                    <a:gd name="connsiteY5" fmla="*/ 2544004 h 2544004"/>
                    <a:gd name="connsiteX0-11" fmla="*/ 1086 w 2513652"/>
                    <a:gd name="connsiteY0-12" fmla="*/ 2452564 h 2544004"/>
                    <a:gd name="connsiteX1-13" fmla="*/ 0 w 2513652"/>
                    <a:gd name="connsiteY1-14" fmla="*/ 2429638 h 2544004"/>
                    <a:gd name="connsiteX2-15" fmla="*/ 2181576 w 2513652"/>
                    <a:gd name="connsiteY2-16" fmla="*/ 12152 h 2544004"/>
                    <a:gd name="connsiteX3-17" fmla="*/ 2422212 w 2513652"/>
                    <a:gd name="connsiteY3-18" fmla="*/ 0 h 2544004"/>
                    <a:gd name="connsiteX4-19" fmla="*/ 2513652 w 2513652"/>
                    <a:gd name="connsiteY4-20" fmla="*/ 2544004 h 2544004"/>
                    <a:gd name="connsiteX0-21" fmla="*/ 1086 w 2422212"/>
                    <a:gd name="connsiteY0-22" fmla="*/ 2452564 h 2452564"/>
                    <a:gd name="connsiteX1-23" fmla="*/ 0 w 2422212"/>
                    <a:gd name="connsiteY1-24" fmla="*/ 2429638 h 2452564"/>
                    <a:gd name="connsiteX2-25" fmla="*/ 2181576 w 2422212"/>
                    <a:gd name="connsiteY2-26" fmla="*/ 12152 h 2452564"/>
                    <a:gd name="connsiteX3-27" fmla="*/ 2422212 w 2422212"/>
                    <a:gd name="connsiteY3-28" fmla="*/ 0 h 24525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/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79" name="矩形: 圆角 7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: 圆角 5"/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/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1" name="矩形: 圆角 80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/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0" name="矩形: 圆角 7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/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3" name="泪滴形 22"/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/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/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20" name="图片占位符 16"/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/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9" name="矩形: 圆角 8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/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>
            <a:fillRect/>
          </a:stretch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5" name="矩形: 圆角 7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/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5" name="椭圆 64"/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/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70" name="矩形: 圆角 6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/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grpSp>
        <p:nvGrpSpPr>
          <p:cNvPr id="55" name="组合 54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9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" name="文本框 20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23" name="矩形: 圆角 22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/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67" name="矩形: 圆角 66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4" name="文本框 8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5" name="矩形: 圆角 8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8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5" name="矩形: 圆角 8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/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120" name="矩形: 圆角 11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/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1" name="矩形: 圆角 80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/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2" Type="http://schemas.openxmlformats.org/officeDocument/2006/relationships/oleObject" Target="../embeddings/oleObject4.bin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/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/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880" y="1835673"/>
            <a:ext cx="8064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9906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14478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marL="19050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marL="23622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28194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6pPr>
            <a:lvl7pPr marL="32766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7pPr>
            <a:lvl8pPr marL="37338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8pPr>
            <a:lvl9pPr marL="41910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二、顶点之间的可达性定义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880" y="3837883"/>
            <a:ext cx="8064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9906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14478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marL="19050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marL="23622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28194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6pPr>
            <a:lvl7pPr marL="32766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7pPr>
            <a:lvl8pPr marL="37338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8pPr>
            <a:lvl9pPr marL="41910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五、无向图的连通性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2880" y="4515727"/>
            <a:ext cx="8064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9906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14478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marL="19050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marL="23622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28194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6pPr>
            <a:lvl7pPr marL="32766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7pPr>
            <a:lvl8pPr marL="37338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8pPr>
            <a:lvl9pPr marL="4191000" indent="-5334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六、有向图的连通性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107"/>
          <p:cNvSpPr txBox="1">
            <a:spLocks noChangeArrowheads="1"/>
          </p:cNvSpPr>
          <p:nvPr/>
        </p:nvSpPr>
        <p:spPr bwMode="auto">
          <a:xfrm>
            <a:off x="752880" y="2514415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D8DADA">
                    <a:lumMod val="1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三、连通度的概念与性质</a:t>
            </a:r>
            <a:endParaRPr kumimoji="1" lang="en-US" altLang="zh-CN" sz="2800" b="1" dirty="0">
              <a:solidFill>
                <a:srgbClr val="D8DADA">
                  <a:lumMod val="1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752880" y="3176149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D8DADA">
                    <a:lumMod val="1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四、描述连通性的其它参数简介</a:t>
            </a:r>
            <a:endParaRPr kumimoji="1" lang="en-US" altLang="zh-CN" sz="2800" b="1" dirty="0">
              <a:solidFill>
                <a:srgbClr val="D8DADA">
                  <a:lumMod val="1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52880" y="1169379"/>
            <a:ext cx="813752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、通路、回路与连通性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81555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：带权图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804" y="1222121"/>
            <a:ext cx="111147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中的一条通路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P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中所有边的权之和称为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W(P).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类似地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可定义回路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的长度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W(C).</a:t>
            </a:r>
            <a:endParaRPr kumimoji="0" lang="zh-CN" altLang="en-US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设带权图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G=&lt;V,E,W&gt; (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无向图或有向图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其中每一条边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的权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W(e)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为非负实数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连通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(u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长度最短的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路径为从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最短路径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称其长度为从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距离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d(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约定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 d(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u,u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)=0;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不连通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(u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不可达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v)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d(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)=+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en-US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265238" y="981075"/>
            <a:ext cx="10002984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一个总部和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个工地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求从总部到各工地的最短路径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kern="0" dirty="0">
                <a:latin typeface="Times New Roman" panose="02020603050405020304" pitchFamily="18" charset="0"/>
                <a:sym typeface="Symbol" panose="05050102010706020507" pitchFamily="18" charset="2"/>
              </a:rPr>
              <a:t>解 </a:t>
            </a:r>
            <a:endParaRPr lang="zh-CN" altLang="en-US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9" name="Group 43"/>
          <p:cNvGrpSpPr/>
          <p:nvPr/>
        </p:nvGrpSpPr>
        <p:grpSpPr bwMode="auto">
          <a:xfrm>
            <a:off x="2144713" y="1599407"/>
            <a:ext cx="5597525" cy="2209800"/>
            <a:chOff x="794" y="2544"/>
            <a:chExt cx="3526" cy="1392"/>
          </a:xfrm>
        </p:grpSpPr>
        <p:grpSp>
          <p:nvGrpSpPr>
            <p:cNvPr id="50" name="Group 41"/>
            <p:cNvGrpSpPr/>
            <p:nvPr/>
          </p:nvGrpSpPr>
          <p:grpSpPr bwMode="auto">
            <a:xfrm>
              <a:off x="1392" y="2544"/>
              <a:ext cx="2928" cy="1392"/>
              <a:chOff x="1488" y="2640"/>
              <a:chExt cx="2928" cy="1392"/>
            </a:xfrm>
          </p:grpSpPr>
          <p:sp>
            <p:nvSpPr>
              <p:cNvPr id="52" name="Text Box 4"/>
              <p:cNvSpPr txBox="1">
                <a:spLocks noChangeArrowheads="1"/>
              </p:cNvSpPr>
              <p:nvPr/>
            </p:nvSpPr>
            <p:spPr bwMode="auto">
              <a:xfrm>
                <a:off x="1488" y="321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3" name="Group 23"/>
              <p:cNvGrpSpPr/>
              <p:nvPr/>
            </p:nvGrpSpPr>
            <p:grpSpPr bwMode="auto">
              <a:xfrm>
                <a:off x="1488" y="2736"/>
                <a:ext cx="2784" cy="1248"/>
                <a:chOff x="1488" y="2736"/>
                <a:chExt cx="2784" cy="1248"/>
              </a:xfrm>
            </p:grpSpPr>
            <p:sp>
              <p:nvSpPr>
                <p:cNvPr id="70" name="Oval 6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Oval 7"/>
                <p:cNvSpPr>
                  <a:spLocks noChangeArrowheads="1"/>
                </p:cNvSpPr>
                <p:nvPr/>
              </p:nvSpPr>
              <p:spPr bwMode="auto">
                <a:xfrm>
                  <a:off x="2256" y="278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3696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Oval 9"/>
                <p:cNvSpPr>
                  <a:spLocks noChangeArrowheads="1"/>
                </p:cNvSpPr>
                <p:nvPr/>
              </p:nvSpPr>
              <p:spPr bwMode="auto">
                <a:xfrm>
                  <a:off x="2832" y="326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Oval 10"/>
                <p:cNvSpPr>
                  <a:spLocks noChangeArrowheads="1"/>
                </p:cNvSpPr>
                <p:nvPr/>
              </p:nvSpPr>
              <p:spPr bwMode="auto">
                <a:xfrm>
                  <a:off x="3168" y="374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Oval 11"/>
                <p:cNvSpPr>
                  <a:spLocks noChangeArrowheads="1"/>
                </p:cNvSpPr>
                <p:nvPr/>
              </p:nvSpPr>
              <p:spPr bwMode="auto">
                <a:xfrm>
                  <a:off x="3792" y="3456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Oval 12"/>
                <p:cNvSpPr>
                  <a:spLocks noChangeArrowheads="1"/>
                </p:cNvSpPr>
                <p:nvPr/>
              </p:nvSpPr>
              <p:spPr bwMode="auto">
                <a:xfrm>
                  <a:off x="4032" y="2736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80" y="2976"/>
                  <a:ext cx="624" cy="33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Line 14"/>
                <p:cNvSpPr>
                  <a:spLocks noChangeShapeType="1"/>
                </p:cNvSpPr>
                <p:nvPr/>
              </p:nvSpPr>
              <p:spPr bwMode="auto">
                <a:xfrm>
                  <a:off x="1680" y="3456"/>
                  <a:ext cx="384" cy="33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208" y="3024"/>
                  <a:ext cx="144" cy="6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Line 16"/>
                <p:cNvSpPr>
                  <a:spLocks noChangeShapeType="1"/>
                </p:cNvSpPr>
                <p:nvPr/>
              </p:nvSpPr>
              <p:spPr bwMode="auto">
                <a:xfrm>
                  <a:off x="2496" y="2880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Line 17"/>
                <p:cNvSpPr>
                  <a:spLocks noChangeShapeType="1"/>
                </p:cNvSpPr>
                <p:nvPr/>
              </p:nvSpPr>
              <p:spPr bwMode="auto">
                <a:xfrm>
                  <a:off x="2448" y="2976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072" y="2928"/>
                  <a:ext cx="1008" cy="3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504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Line 20"/>
                <p:cNvSpPr>
                  <a:spLocks noChangeShapeType="1"/>
                </p:cNvSpPr>
                <p:nvPr/>
              </p:nvSpPr>
              <p:spPr bwMode="auto">
                <a:xfrm>
                  <a:off x="2304" y="3888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408" y="3648"/>
                  <a:ext cx="432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936" y="2976"/>
                  <a:ext cx="192" cy="48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auto">
              <a:xfrm>
                <a:off x="2064" y="36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Text Box 27"/>
              <p:cNvSpPr txBox="1">
                <a:spLocks noChangeArrowheads="1"/>
              </p:cNvSpPr>
              <p:nvPr/>
            </p:nvSpPr>
            <p:spPr bwMode="auto">
              <a:xfrm>
                <a:off x="2832" y="326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Text Box 28"/>
              <p:cNvSpPr txBox="1">
                <a:spLocks noChangeArrowheads="1"/>
              </p:cNvSpPr>
              <p:nvPr/>
            </p:nvSpPr>
            <p:spPr bwMode="auto">
              <a:xfrm>
                <a:off x="3216" y="37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 Box 29"/>
              <p:cNvSpPr txBox="1">
                <a:spLocks noChangeArrowheads="1"/>
              </p:cNvSpPr>
              <p:nvPr/>
            </p:nvSpPr>
            <p:spPr bwMode="auto">
              <a:xfrm>
                <a:off x="3792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Text Box 30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Text Box 31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Text Box 32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Text Box 33"/>
              <p:cNvSpPr txBox="1">
                <a:spLocks noChangeArrowheads="1"/>
              </p:cNvSpPr>
              <p:nvPr/>
            </p:nvSpPr>
            <p:spPr bwMode="auto">
              <a:xfrm>
                <a:off x="2112" y="32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 Box 3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Text Box 35"/>
              <p:cNvSpPr txBox="1">
                <a:spLocks noChangeArrowheads="1"/>
              </p:cNvSpPr>
              <p:nvPr/>
            </p:nvSpPr>
            <p:spPr bwMode="auto">
              <a:xfrm>
                <a:off x="2544" y="36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Text Box 36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 Box 37"/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Text Box 38"/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17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39"/>
              <p:cNvSpPr txBox="1">
                <a:spLocks noChangeArrowheads="1"/>
              </p:cNvSpPr>
              <p:nvPr/>
            </p:nvSpPr>
            <p:spPr bwMode="auto">
              <a:xfrm>
                <a:off x="3456" y="35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Text Box 40"/>
              <p:cNvSpPr txBox="1">
                <a:spLocks noChangeArrowheads="1"/>
              </p:cNvSpPr>
              <p:nvPr/>
            </p:nvSpPr>
            <p:spPr bwMode="auto">
              <a:xfrm>
                <a:off x="4032" y="30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794" y="3113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总部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" name="Rectangle 8"/>
          <p:cNvSpPr txBox="1">
            <a:spLocks noChangeArrowheads="1"/>
          </p:cNvSpPr>
          <p:nvPr/>
        </p:nvSpPr>
        <p:spPr bwMode="auto">
          <a:xfrm>
            <a:off x="2064544" y="4400550"/>
            <a:ext cx="78501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Times New Roman" panose="02020603050405020304" pitchFamily="18" charset="0"/>
              </a:rPr>
              <a:t>,     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d</a:t>
            </a:r>
            <a:r>
              <a:rPr lang="en-US" altLang="zh-CN" kern="0" dirty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Times New Roman" panose="02020603050405020304" pitchFamily="18" charset="0"/>
              </a:rPr>
              <a:t>,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Times New Roman" panose="02020603050405020304" pitchFamily="18" charset="0"/>
              </a:rPr>
              <a:t>)=13          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Times New Roman" panose="02020603050405020304" pitchFamily="18" charset="0"/>
              </a:rPr>
              <a:t>,         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d</a:t>
            </a:r>
            <a:r>
              <a:rPr lang="en-US" altLang="zh-CN" kern="0" dirty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Times New Roman" panose="02020603050405020304" pitchFamily="18" charset="0"/>
              </a:rPr>
              <a:t>,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Times New Roman" panose="02020603050405020304" pitchFamily="18" charset="0"/>
              </a:rPr>
              <a:t>)=10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kern="0" dirty="0">
                <a:latin typeface="Times New Roman" panose="02020603050405020304" pitchFamily="18" charset="0"/>
              </a:rPr>
              <a:t>,  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d</a:t>
            </a:r>
            <a:r>
              <a:rPr lang="en-US" altLang="zh-CN" kern="0" dirty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Times New Roman" panose="02020603050405020304" pitchFamily="18" charset="0"/>
              </a:rPr>
              <a:t>,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kern="0" dirty="0">
                <a:latin typeface="Times New Roman" panose="02020603050405020304" pitchFamily="18" charset="0"/>
              </a:rPr>
              <a:t>)=18          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kern="0" dirty="0">
                <a:latin typeface="Times New Roman" panose="02020603050405020304" pitchFamily="18" charset="0"/>
              </a:rPr>
              <a:t>,      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d</a:t>
            </a:r>
            <a:r>
              <a:rPr lang="en-US" altLang="zh-CN" kern="0" dirty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Times New Roman" panose="02020603050405020304" pitchFamily="18" charset="0"/>
              </a:rPr>
              <a:t>,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kern="0" dirty="0">
                <a:latin typeface="Times New Roman" panose="02020603050405020304" pitchFamily="18" charset="0"/>
              </a:rPr>
              <a:t>)=14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kern="0" dirty="0">
                <a:latin typeface="Times New Roman" panose="02020603050405020304" pitchFamily="18" charset="0"/>
              </a:rPr>
              <a:t>,  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d</a:t>
            </a:r>
            <a:r>
              <a:rPr lang="en-US" altLang="zh-CN" kern="0" dirty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Times New Roman" panose="02020603050405020304" pitchFamily="18" charset="0"/>
              </a:rPr>
              <a:t>,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kern="0" dirty="0">
                <a:latin typeface="Times New Roman" panose="02020603050405020304" pitchFamily="18" charset="0"/>
              </a:rPr>
              <a:t>)=16</a:t>
            </a:r>
            <a:r>
              <a:rPr lang="en-US" altLang="zh-CN" i="1" kern="0" dirty="0">
                <a:latin typeface="Times New Roman" panose="02020603050405020304" pitchFamily="18" charset="0"/>
              </a:rPr>
              <a:t>                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kern="0" dirty="0">
                <a:latin typeface="Times New Roman" panose="02020603050405020304" pitchFamily="18" charset="0"/>
              </a:rPr>
              <a:t>,      </a:t>
            </a:r>
            <a:r>
              <a:rPr lang="en-US" altLang="zh-CN" i="1" kern="0" dirty="0">
                <a:latin typeface="Times New Roman" panose="02020603050405020304" pitchFamily="18" charset="0"/>
              </a:rPr>
              <a:t>d</a:t>
            </a:r>
            <a:r>
              <a:rPr lang="en-US" altLang="zh-CN" kern="0" dirty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Times New Roman" panose="02020603050405020304" pitchFamily="18" charset="0"/>
              </a:rPr>
              <a:t>,</a:t>
            </a:r>
            <a:r>
              <a:rPr lang="en-US" altLang="zh-CN" i="1" kern="0" dirty="0">
                <a:latin typeface="Times New Roman" panose="02020603050405020304" pitchFamily="18" charset="0"/>
              </a:rPr>
              <a:t>v</a:t>
            </a:r>
            <a:r>
              <a:rPr lang="en-US" altLang="zh-CN" kern="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kern="0" dirty="0">
                <a:latin typeface="Times New Roman" panose="02020603050405020304" pitchFamily="18" charset="0"/>
              </a:rPr>
              <a:t>)=22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19546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无向图的连通性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57380" y="1578896"/>
            <a:ext cx="9209912" cy="502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若无向图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任何两个结点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可达的（连通的记作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是平凡图（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仅有一个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连通图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(Connected Graph)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否则称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dirty="0">
                <a:solidFill>
                  <a:srgbClr val="DF0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非连通图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(Unconnected Graph)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DF0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(Separated Graph)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规定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无向完全图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n≥1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）都是连通图，而多于一个结点的零图都是非连通图。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39068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76234" y="1655952"/>
            <a:ext cx="10439531" cy="235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G=&lt;V, E&gt;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中结点之间的可达关系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R={&lt;u, v&gt;|u,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v∈V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上的等价关系。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利用等价关系的定义，很容易证明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是自反、对称、传递的。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54269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连通分支数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46833" y="1568319"/>
            <a:ext cx="9773678" cy="278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设无向图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G=&lt;V,E&gt;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V/R={V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1,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2,…,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关于顶点之间连通关系～的一个等价类，称导出子图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G[V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的一个连通分支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的连通分支数记为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p(G)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显然，无向图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是连通图当且仅当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p(G) = 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；每个结点和每条边都在且仅在一个连通分支中。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求连通分支数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26119" y="1020426"/>
            <a:ext cx="9293301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判断下图中图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的连通性，并求其连通分支个数。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1400243" y="1561151"/>
            <a:ext cx="8280400" cy="2111375"/>
            <a:chOff x="340" y="1570"/>
            <a:chExt cx="5216" cy="1330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H="1">
              <a:off x="1157" y="2135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" name="Text Box 7"/>
            <p:cNvSpPr txBox="1">
              <a:spLocks noChangeAspect="1" noChangeArrowheads="1"/>
            </p:cNvSpPr>
            <p:nvPr/>
          </p:nvSpPr>
          <p:spPr bwMode="auto">
            <a:xfrm>
              <a:off x="682" y="2403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7" name="Oval 8"/>
            <p:cNvSpPr>
              <a:spLocks noChangeAspect="1" noChangeArrowheads="1"/>
            </p:cNvSpPr>
            <p:nvPr/>
          </p:nvSpPr>
          <p:spPr bwMode="auto">
            <a:xfrm>
              <a:off x="712" y="1837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8" name="Text Box 9"/>
            <p:cNvSpPr txBox="1">
              <a:spLocks noChangeAspect="1" noChangeArrowheads="1"/>
            </p:cNvSpPr>
            <p:nvPr/>
          </p:nvSpPr>
          <p:spPr bwMode="auto">
            <a:xfrm>
              <a:off x="682" y="157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9" name="Oval 10"/>
            <p:cNvSpPr>
              <a:spLocks noChangeAspect="1" noChangeArrowheads="1"/>
            </p:cNvSpPr>
            <p:nvPr/>
          </p:nvSpPr>
          <p:spPr bwMode="auto">
            <a:xfrm>
              <a:off x="709" y="2383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11"/>
            <p:cNvSpPr txBox="1">
              <a:spLocks noChangeAspect="1" noChangeArrowheads="1"/>
            </p:cNvSpPr>
            <p:nvPr/>
          </p:nvSpPr>
          <p:spPr bwMode="auto">
            <a:xfrm>
              <a:off x="1827" y="157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7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Text Box 12"/>
            <p:cNvSpPr txBox="1">
              <a:spLocks noChangeAspect="1" noChangeArrowheads="1"/>
            </p:cNvSpPr>
            <p:nvPr/>
          </p:nvSpPr>
          <p:spPr bwMode="auto">
            <a:xfrm>
              <a:off x="1083" y="2116"/>
              <a:ext cx="1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5</a:t>
              </a:r>
              <a:endPara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Oval 13"/>
            <p:cNvSpPr>
              <a:spLocks noChangeAspect="1" noChangeArrowheads="1"/>
            </p:cNvSpPr>
            <p:nvPr/>
          </p:nvSpPr>
          <p:spPr bwMode="auto">
            <a:xfrm>
              <a:off x="1438" y="21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Text Box 14"/>
            <p:cNvSpPr txBox="1">
              <a:spLocks noChangeAspect="1" noChangeArrowheads="1"/>
            </p:cNvSpPr>
            <p:nvPr/>
          </p:nvSpPr>
          <p:spPr bwMode="auto">
            <a:xfrm>
              <a:off x="2290" y="1995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8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Line 15"/>
            <p:cNvSpPr>
              <a:spLocks noChangeAspect="1" noChangeShapeType="1"/>
            </p:cNvSpPr>
            <p:nvPr/>
          </p:nvSpPr>
          <p:spPr bwMode="auto">
            <a:xfrm>
              <a:off x="736" y="1896"/>
              <a:ext cx="0" cy="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Text Box 16"/>
            <p:cNvSpPr txBox="1">
              <a:spLocks noChangeAspect="1" noChangeArrowheads="1"/>
            </p:cNvSpPr>
            <p:nvPr/>
          </p:nvSpPr>
          <p:spPr bwMode="auto">
            <a:xfrm>
              <a:off x="1294" y="2657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Oval 17"/>
            <p:cNvSpPr>
              <a:spLocks noChangeAspect="1" noChangeArrowheads="1"/>
            </p:cNvSpPr>
            <p:nvPr/>
          </p:nvSpPr>
          <p:spPr bwMode="auto">
            <a:xfrm>
              <a:off x="1840" y="2397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 Box 18"/>
            <p:cNvSpPr txBox="1">
              <a:spLocks noChangeAspect="1" noChangeArrowheads="1"/>
            </p:cNvSpPr>
            <p:nvPr/>
          </p:nvSpPr>
          <p:spPr bwMode="auto">
            <a:xfrm>
              <a:off x="1789" y="2403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9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Oval 19"/>
            <p:cNvSpPr>
              <a:spLocks noChangeAspect="1" noChangeArrowheads="1"/>
            </p:cNvSpPr>
            <p:nvPr/>
          </p:nvSpPr>
          <p:spPr bwMode="auto">
            <a:xfrm>
              <a:off x="2216" y="21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Text Box 20"/>
            <p:cNvSpPr txBox="1">
              <a:spLocks noChangeAspect="1" noChangeArrowheads="1"/>
            </p:cNvSpPr>
            <p:nvPr/>
          </p:nvSpPr>
          <p:spPr bwMode="auto">
            <a:xfrm>
              <a:off x="1412" y="2124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Oval 21"/>
            <p:cNvSpPr>
              <a:spLocks noChangeAspect="1" noChangeArrowheads="1"/>
            </p:cNvSpPr>
            <p:nvPr/>
          </p:nvSpPr>
          <p:spPr bwMode="auto">
            <a:xfrm>
              <a:off x="1106" y="21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22"/>
            <p:cNvSpPr>
              <a:spLocks noChangeAspect="1" noChangeArrowheads="1"/>
            </p:cNvSpPr>
            <p:nvPr/>
          </p:nvSpPr>
          <p:spPr bwMode="auto">
            <a:xfrm>
              <a:off x="1840" y="1837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Line 23"/>
            <p:cNvSpPr>
              <a:spLocks noChangeAspect="1" noChangeShapeType="1"/>
            </p:cNvSpPr>
            <p:nvPr/>
          </p:nvSpPr>
          <p:spPr bwMode="auto">
            <a:xfrm flipH="1">
              <a:off x="1490" y="2135"/>
              <a:ext cx="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Line 24"/>
            <p:cNvSpPr>
              <a:spLocks noChangeAspect="1" noChangeShapeType="1"/>
            </p:cNvSpPr>
            <p:nvPr/>
          </p:nvSpPr>
          <p:spPr bwMode="auto">
            <a:xfrm flipV="1">
              <a:off x="760" y="2144"/>
              <a:ext cx="363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Line 25"/>
            <p:cNvSpPr>
              <a:spLocks noChangeAspect="1" noChangeShapeType="1"/>
            </p:cNvSpPr>
            <p:nvPr/>
          </p:nvSpPr>
          <p:spPr bwMode="auto">
            <a:xfrm flipV="1">
              <a:off x="1481" y="1875"/>
              <a:ext cx="363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Line 26"/>
            <p:cNvSpPr>
              <a:spLocks noChangeAspect="1" noChangeShapeType="1"/>
            </p:cNvSpPr>
            <p:nvPr/>
          </p:nvSpPr>
          <p:spPr bwMode="auto">
            <a:xfrm flipH="1" flipV="1">
              <a:off x="751" y="1865"/>
              <a:ext cx="363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Line 27"/>
            <p:cNvSpPr>
              <a:spLocks noChangeAspect="1" noChangeShapeType="1"/>
            </p:cNvSpPr>
            <p:nvPr/>
          </p:nvSpPr>
          <p:spPr bwMode="auto">
            <a:xfrm flipH="1" flipV="1">
              <a:off x="1481" y="2145"/>
              <a:ext cx="363" cy="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Line 28"/>
            <p:cNvSpPr>
              <a:spLocks noChangeAspect="1" noChangeShapeType="1"/>
            </p:cNvSpPr>
            <p:nvPr/>
          </p:nvSpPr>
          <p:spPr bwMode="auto">
            <a:xfrm flipH="1" flipV="1">
              <a:off x="1871" y="1875"/>
              <a:ext cx="363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Line 29"/>
            <p:cNvSpPr>
              <a:spLocks noChangeAspect="1" noChangeShapeType="1"/>
            </p:cNvSpPr>
            <p:nvPr/>
          </p:nvSpPr>
          <p:spPr bwMode="auto">
            <a:xfrm flipV="1">
              <a:off x="1882" y="2145"/>
              <a:ext cx="363" cy="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Text Box 30"/>
            <p:cNvSpPr txBox="1">
              <a:spLocks noChangeAspect="1" noChangeArrowheads="1"/>
            </p:cNvSpPr>
            <p:nvPr/>
          </p:nvSpPr>
          <p:spPr bwMode="auto">
            <a:xfrm>
              <a:off x="3025" y="2403"/>
              <a:ext cx="1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Oval 31"/>
            <p:cNvSpPr>
              <a:spLocks noChangeAspect="1" noChangeArrowheads="1"/>
            </p:cNvSpPr>
            <p:nvPr/>
          </p:nvSpPr>
          <p:spPr bwMode="auto">
            <a:xfrm>
              <a:off x="3080" y="1837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Text Box 32"/>
            <p:cNvSpPr txBox="1">
              <a:spLocks noChangeAspect="1" noChangeArrowheads="1"/>
            </p:cNvSpPr>
            <p:nvPr/>
          </p:nvSpPr>
          <p:spPr bwMode="auto">
            <a:xfrm>
              <a:off x="3025" y="1570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Oval 33"/>
            <p:cNvSpPr>
              <a:spLocks noChangeAspect="1" noChangeArrowheads="1"/>
            </p:cNvSpPr>
            <p:nvPr/>
          </p:nvSpPr>
          <p:spPr bwMode="auto">
            <a:xfrm>
              <a:off x="3077" y="2401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Text Box 34"/>
            <p:cNvSpPr txBox="1">
              <a:spLocks noChangeAspect="1" noChangeArrowheads="1"/>
            </p:cNvSpPr>
            <p:nvPr/>
          </p:nvSpPr>
          <p:spPr bwMode="auto">
            <a:xfrm>
              <a:off x="3845" y="157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Text Box 35"/>
            <p:cNvSpPr txBox="1">
              <a:spLocks noChangeAspect="1" noChangeArrowheads="1"/>
            </p:cNvSpPr>
            <p:nvPr/>
          </p:nvSpPr>
          <p:spPr bwMode="auto">
            <a:xfrm>
              <a:off x="3542" y="2005"/>
              <a:ext cx="1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Oval 36"/>
            <p:cNvSpPr>
              <a:spLocks noChangeAspect="1" noChangeArrowheads="1"/>
            </p:cNvSpPr>
            <p:nvPr/>
          </p:nvSpPr>
          <p:spPr bwMode="auto">
            <a:xfrm>
              <a:off x="3652" y="2389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 Box 37"/>
            <p:cNvSpPr txBox="1">
              <a:spLocks noChangeAspect="1" noChangeArrowheads="1"/>
            </p:cNvSpPr>
            <p:nvPr/>
          </p:nvSpPr>
          <p:spPr bwMode="auto">
            <a:xfrm>
              <a:off x="4058" y="2403"/>
              <a:ext cx="1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Line 38"/>
            <p:cNvSpPr>
              <a:spLocks noChangeAspect="1" noChangeShapeType="1"/>
            </p:cNvSpPr>
            <p:nvPr/>
          </p:nvSpPr>
          <p:spPr bwMode="auto">
            <a:xfrm>
              <a:off x="3104" y="1886"/>
              <a:ext cx="0" cy="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Text Box 39"/>
            <p:cNvSpPr txBox="1">
              <a:spLocks noChangeAspect="1" noChangeArrowheads="1"/>
            </p:cNvSpPr>
            <p:nvPr/>
          </p:nvSpPr>
          <p:spPr bwMode="auto">
            <a:xfrm>
              <a:off x="4058" y="2674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4064" y="2389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 Box 41"/>
            <p:cNvSpPr txBox="1">
              <a:spLocks noChangeAspect="1" noChangeArrowheads="1"/>
            </p:cNvSpPr>
            <p:nvPr/>
          </p:nvSpPr>
          <p:spPr bwMode="auto">
            <a:xfrm>
              <a:off x="3626" y="2403"/>
              <a:ext cx="1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Oval 42"/>
            <p:cNvSpPr>
              <a:spLocks noChangeAspect="1" noChangeArrowheads="1"/>
            </p:cNvSpPr>
            <p:nvPr/>
          </p:nvSpPr>
          <p:spPr bwMode="auto">
            <a:xfrm>
              <a:off x="3474" y="2127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Oval 43"/>
            <p:cNvSpPr>
              <a:spLocks noChangeAspect="1" noChangeArrowheads="1"/>
            </p:cNvSpPr>
            <p:nvPr/>
          </p:nvSpPr>
          <p:spPr bwMode="auto">
            <a:xfrm>
              <a:off x="3858" y="1837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Line 44"/>
            <p:cNvSpPr>
              <a:spLocks noChangeAspect="1" noChangeShapeType="1"/>
            </p:cNvSpPr>
            <p:nvPr/>
          </p:nvSpPr>
          <p:spPr bwMode="auto">
            <a:xfrm flipV="1">
              <a:off x="3119" y="2152"/>
              <a:ext cx="363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Line 45"/>
            <p:cNvSpPr>
              <a:spLocks noChangeAspect="1" noChangeShapeType="1"/>
            </p:cNvSpPr>
            <p:nvPr/>
          </p:nvSpPr>
          <p:spPr bwMode="auto">
            <a:xfrm flipV="1">
              <a:off x="3687" y="1892"/>
              <a:ext cx="181" cy="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Line 46"/>
            <p:cNvSpPr>
              <a:spLocks noChangeAspect="1" noChangeShapeType="1"/>
            </p:cNvSpPr>
            <p:nvPr/>
          </p:nvSpPr>
          <p:spPr bwMode="auto">
            <a:xfrm flipH="1" flipV="1">
              <a:off x="3119" y="1881"/>
              <a:ext cx="363" cy="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Line 47"/>
            <p:cNvSpPr>
              <a:spLocks noChangeAspect="1" noChangeShapeType="1"/>
            </p:cNvSpPr>
            <p:nvPr/>
          </p:nvSpPr>
          <p:spPr bwMode="auto">
            <a:xfrm flipH="1" flipV="1">
              <a:off x="3889" y="1892"/>
              <a:ext cx="182" cy="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Oval 48"/>
            <p:cNvSpPr>
              <a:spLocks noChangeAspect="1" noChangeArrowheads="1"/>
            </p:cNvSpPr>
            <p:nvPr/>
          </p:nvSpPr>
          <p:spPr bwMode="auto">
            <a:xfrm>
              <a:off x="4252" y="2114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Text Box 49"/>
            <p:cNvSpPr txBox="1">
              <a:spLocks noChangeAspect="1" noChangeArrowheads="1"/>
            </p:cNvSpPr>
            <p:nvPr/>
          </p:nvSpPr>
          <p:spPr bwMode="auto">
            <a:xfrm>
              <a:off x="5065" y="1998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9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Oval 50"/>
            <p:cNvSpPr>
              <a:spLocks noChangeAspect="1" noChangeArrowheads="1"/>
            </p:cNvSpPr>
            <p:nvPr/>
          </p:nvSpPr>
          <p:spPr bwMode="auto">
            <a:xfrm>
              <a:off x="4630" y="2401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Text Box 51"/>
            <p:cNvSpPr txBox="1">
              <a:spLocks noChangeAspect="1" noChangeArrowheads="1"/>
            </p:cNvSpPr>
            <p:nvPr/>
          </p:nvSpPr>
          <p:spPr bwMode="auto">
            <a:xfrm>
              <a:off x="4617" y="2403"/>
              <a:ext cx="1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7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Oval 52"/>
            <p:cNvSpPr>
              <a:spLocks noChangeAspect="1" noChangeArrowheads="1"/>
            </p:cNvSpPr>
            <p:nvPr/>
          </p:nvSpPr>
          <p:spPr bwMode="auto">
            <a:xfrm>
              <a:off x="5005" y="2114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Text Box 53"/>
            <p:cNvSpPr txBox="1">
              <a:spLocks noChangeAspect="1" noChangeArrowheads="1"/>
            </p:cNvSpPr>
            <p:nvPr/>
          </p:nvSpPr>
          <p:spPr bwMode="auto">
            <a:xfrm>
              <a:off x="4175" y="2128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8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Line 54"/>
            <p:cNvSpPr>
              <a:spLocks noChangeAspect="1" noChangeShapeType="1"/>
            </p:cNvSpPr>
            <p:nvPr/>
          </p:nvSpPr>
          <p:spPr bwMode="auto">
            <a:xfrm flipH="1">
              <a:off x="4297" y="2130"/>
              <a:ext cx="7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Line 55"/>
            <p:cNvSpPr>
              <a:spLocks noChangeAspect="1" noChangeShapeType="1"/>
            </p:cNvSpPr>
            <p:nvPr/>
          </p:nvSpPr>
          <p:spPr bwMode="auto">
            <a:xfrm flipH="1" flipV="1">
              <a:off x="4270" y="2149"/>
              <a:ext cx="364" cy="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Line 56"/>
            <p:cNvSpPr>
              <a:spLocks noChangeAspect="1" noChangeShapeType="1"/>
            </p:cNvSpPr>
            <p:nvPr/>
          </p:nvSpPr>
          <p:spPr bwMode="auto">
            <a:xfrm flipV="1">
              <a:off x="4671" y="2149"/>
              <a:ext cx="363" cy="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Oval 57"/>
            <p:cNvSpPr>
              <a:spLocks noChangeAspect="1" noChangeArrowheads="1"/>
            </p:cNvSpPr>
            <p:nvPr/>
          </p:nvSpPr>
          <p:spPr bwMode="auto">
            <a:xfrm>
              <a:off x="4630" y="1837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Text Box 58"/>
            <p:cNvSpPr txBox="1">
              <a:spLocks noChangeAspect="1" noChangeArrowheads="1"/>
            </p:cNvSpPr>
            <p:nvPr/>
          </p:nvSpPr>
          <p:spPr bwMode="auto">
            <a:xfrm>
              <a:off x="4600" y="1570"/>
              <a:ext cx="27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10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Line 59"/>
            <p:cNvSpPr>
              <a:spLocks noChangeAspect="1" noChangeShapeType="1"/>
            </p:cNvSpPr>
            <p:nvPr/>
          </p:nvSpPr>
          <p:spPr bwMode="auto">
            <a:xfrm>
              <a:off x="4654" y="1896"/>
              <a:ext cx="0" cy="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Oval 60"/>
            <p:cNvSpPr>
              <a:spLocks noChangeAspect="1" noChangeArrowheads="1"/>
            </p:cNvSpPr>
            <p:nvPr/>
          </p:nvSpPr>
          <p:spPr bwMode="auto">
            <a:xfrm>
              <a:off x="5366" y="2116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Text Box 61"/>
            <p:cNvSpPr txBox="1">
              <a:spLocks noChangeAspect="1" noChangeArrowheads="1"/>
            </p:cNvSpPr>
            <p:nvPr/>
          </p:nvSpPr>
          <p:spPr bwMode="auto">
            <a:xfrm>
              <a:off x="5320" y="2123"/>
              <a:ext cx="23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Text Box 62"/>
            <p:cNvSpPr txBox="1">
              <a:spLocks noChangeAspect="1" noChangeArrowheads="1"/>
            </p:cNvSpPr>
            <p:nvPr/>
          </p:nvSpPr>
          <p:spPr bwMode="auto">
            <a:xfrm>
              <a:off x="340" y="157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Line 63"/>
            <p:cNvSpPr>
              <a:spLocks noChangeAspect="1" noChangeShapeType="1"/>
            </p:cNvSpPr>
            <p:nvPr/>
          </p:nvSpPr>
          <p:spPr bwMode="auto">
            <a:xfrm>
              <a:off x="418" y="1889"/>
              <a:ext cx="0" cy="4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Text Box 64"/>
            <p:cNvSpPr txBox="1">
              <a:spLocks noChangeAspect="1" noChangeArrowheads="1"/>
            </p:cNvSpPr>
            <p:nvPr/>
          </p:nvSpPr>
          <p:spPr bwMode="auto">
            <a:xfrm>
              <a:off x="340" y="2403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Oval 65"/>
            <p:cNvSpPr>
              <a:spLocks noChangeAspect="1" noChangeArrowheads="1"/>
            </p:cNvSpPr>
            <p:nvPr/>
          </p:nvSpPr>
          <p:spPr bwMode="auto">
            <a:xfrm>
              <a:off x="399" y="1837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Line 66"/>
            <p:cNvSpPr>
              <a:spLocks noChangeAspect="1" noChangeShapeType="1"/>
            </p:cNvSpPr>
            <p:nvPr/>
          </p:nvSpPr>
          <p:spPr bwMode="auto">
            <a:xfrm flipH="1">
              <a:off x="426" y="2406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Oval 67"/>
            <p:cNvSpPr>
              <a:spLocks noChangeAspect="1" noChangeArrowheads="1"/>
            </p:cNvSpPr>
            <p:nvPr/>
          </p:nvSpPr>
          <p:spPr bwMode="auto">
            <a:xfrm>
              <a:off x="397" y="2383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Line 68"/>
            <p:cNvSpPr>
              <a:spLocks noChangeAspect="1" noChangeShapeType="1"/>
            </p:cNvSpPr>
            <p:nvPr/>
          </p:nvSpPr>
          <p:spPr bwMode="auto">
            <a:xfrm flipV="1">
              <a:off x="439" y="186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8" name="Rectangle 70"/>
          <p:cNvSpPr>
            <a:spLocks noChangeArrowheads="1"/>
          </p:cNvSpPr>
          <p:nvPr/>
        </p:nvSpPr>
        <p:spPr bwMode="auto">
          <a:xfrm>
            <a:off x="1295395" y="3678876"/>
            <a:ext cx="1018554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25146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6pPr>
            <a:lvl7pPr marL="29718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7pPr>
            <a:lvl8pPr marL="34290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8pPr>
            <a:lvl9pPr marL="38862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srgbClr val="DF0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本题中图很简单，并且给出了图形，很容易看出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是连通图，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是非连通图。容易看出，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中可达关系的等价类为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，它们导出的子图即为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个连通分支。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1400243" y="5728080"/>
            <a:ext cx="10454196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25146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6pPr>
            <a:lvl7pPr marL="29718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7pPr>
            <a:lvl8pPr marL="34290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8pPr>
            <a:lvl9pPr marL="38862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在上图中，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是连通图，所以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p(G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 = 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是非连通图，且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p(G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 = 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8" grpId="0"/>
      <p:bldP spid="68" grpId="1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93400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割点，桥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106"/>
          <p:cNvSpPr txBox="1">
            <a:spLocks noChangeArrowheads="1"/>
          </p:cNvSpPr>
          <p:nvPr/>
        </p:nvSpPr>
        <p:spPr bwMode="auto">
          <a:xfrm>
            <a:off x="602985" y="850766"/>
            <a:ext cx="1004732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69406" y="1970878"/>
            <a:ext cx="8450054" cy="340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设无向图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G=&lt;V,E&gt;. 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p(G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)&gt;p(G), 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且对于任意</a:t>
            </a:r>
            <a:endParaRPr kumimoji="0" lang="en-US" altLang="zh-CN" sz="24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 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均有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p(G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)=p(G), 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点割集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={v}, </a:t>
            </a:r>
            <a:endParaRPr kumimoji="0" lang="en-US" altLang="zh-CN" sz="24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割点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kumimoji="0" lang="en-US" altLang="zh-CN" sz="24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设无向图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G=&lt;V,E&gt;,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p(G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)&gt;p(G),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且对于任意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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均有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p(G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)=p(G),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的边割集，简称为割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集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={e},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为割边或桥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en-US" altLang="zh-CN" sz="28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6"/>
          <p:cNvGrpSpPr/>
          <p:nvPr/>
        </p:nvGrpSpPr>
        <p:grpSpPr bwMode="auto">
          <a:xfrm>
            <a:off x="1677552" y="986924"/>
            <a:ext cx="9939483" cy="4818564"/>
            <a:chOff x="669634" y="3532621"/>
            <a:chExt cx="9939483" cy="4818566"/>
          </a:xfrm>
        </p:grpSpPr>
        <p:pic>
          <p:nvPicPr>
            <p:cNvPr id="4" name="Picture 10" descr="14-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5"/>
            <a:stretch>
              <a:fillRect/>
            </a:stretch>
          </p:blipFill>
          <p:spPr bwMode="auto">
            <a:xfrm>
              <a:off x="1611890" y="3532621"/>
              <a:ext cx="4175125" cy="206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9"/>
            <p:cNvSpPr txBox="1">
              <a:spLocks noChangeArrowheads="1"/>
            </p:cNvSpPr>
            <p:nvPr/>
          </p:nvSpPr>
          <p:spPr bwMode="auto">
            <a:xfrm>
              <a:off x="669634" y="5974699"/>
              <a:ext cx="9939483" cy="23764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Font typeface="Wingdings" panose="05000000000000000000" pitchFamily="2" charset="2"/>
                <a:buNone/>
                <a:defRPr/>
              </a:pPr>
              <a:r>
                <a:rPr lang="zh-CN" altLang="en-US" sz="2800" b="1" kern="0" dirty="0">
                  <a:solidFill>
                    <a:srgbClr val="A5002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是点割集，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是割点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 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不是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}, 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i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等是边割集，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e</a:t>
              </a:r>
              <a:r>
                <a:rPr lang="en-US" altLang="zh-CN" sz="2800" b="1" i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是桥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 </a:t>
              </a:r>
              <a:endPara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Font typeface="Wingdings" panose="05000000000000000000" pitchFamily="2" charset="2"/>
                <a:buNone/>
                <a:defRPr/>
              </a:pP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而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sz="2800" b="1" i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sz="2800" b="1" kern="0" baseline="-25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不是</a:t>
              </a:r>
              <a:r>
                <a:rPr lang="en-US" altLang="zh-CN" sz="2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58094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连通度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21042" y="774893"/>
            <a:ext cx="8153400" cy="212365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无向连通图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中，若存在点割集，称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的最小点割集的顶点数为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点连通度，简称连通度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，记为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k(G),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简记为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。完全图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的点连通度为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不连通，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k(G)=0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。若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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(G)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k-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连通图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06286" y="2349276"/>
            <a:ext cx="75438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例如：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7"/>
          <p:cNvGrpSpPr/>
          <p:nvPr/>
        </p:nvGrpSpPr>
        <p:grpSpPr bwMode="auto">
          <a:xfrm>
            <a:off x="2073442" y="2665663"/>
            <a:ext cx="3292475" cy="1936750"/>
            <a:chOff x="432" y="2448"/>
            <a:chExt cx="2074" cy="1220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04" y="3456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" name="Group 9"/>
            <p:cNvGrpSpPr/>
            <p:nvPr/>
          </p:nvGrpSpPr>
          <p:grpSpPr bwMode="auto">
            <a:xfrm>
              <a:off x="432" y="2448"/>
              <a:ext cx="2074" cy="1124"/>
              <a:chOff x="1008" y="2352"/>
              <a:chExt cx="2074" cy="1124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 flipH="1">
                <a:off x="1296" y="2640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43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 flipV="1">
                <a:off x="2064" y="2592"/>
                <a:ext cx="33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2400" y="2592"/>
                <a:ext cx="48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38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2400" y="2592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2256" y="2352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1872" y="3024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1008" y="2928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2784" y="2736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1" name="Group 23"/>
          <p:cNvGrpSpPr/>
          <p:nvPr/>
        </p:nvGrpSpPr>
        <p:grpSpPr bwMode="auto">
          <a:xfrm>
            <a:off x="5502442" y="2589463"/>
            <a:ext cx="1714500" cy="2089150"/>
            <a:chOff x="2880" y="2400"/>
            <a:chExt cx="1080" cy="1316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312" y="35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3" name="Group 25"/>
            <p:cNvGrpSpPr/>
            <p:nvPr/>
          </p:nvGrpSpPr>
          <p:grpSpPr bwMode="auto">
            <a:xfrm>
              <a:off x="2880" y="2400"/>
              <a:ext cx="1080" cy="1124"/>
              <a:chOff x="2880" y="2352"/>
              <a:chExt cx="1080" cy="1124"/>
            </a:xfrm>
          </p:grpSpPr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3744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 flipH="1">
                <a:off x="3072" y="259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0" name="Freeform 32"/>
              <p:cNvSpPr/>
              <p:nvPr/>
            </p:nvSpPr>
            <p:spPr bwMode="auto">
              <a:xfrm>
                <a:off x="3744" y="2592"/>
                <a:ext cx="216" cy="672"/>
              </a:xfrm>
              <a:custGeom>
                <a:avLst/>
                <a:gdLst>
                  <a:gd name="T0" fmla="*/ 0 w 216"/>
                  <a:gd name="T1" fmla="*/ 0 h 672"/>
                  <a:gd name="T2" fmla="*/ 144 w 216"/>
                  <a:gd name="T3" fmla="*/ 96 h 672"/>
                  <a:gd name="T4" fmla="*/ 192 w 216"/>
                  <a:gd name="T5" fmla="*/ 384 h 672"/>
                  <a:gd name="T6" fmla="*/ 0 w 216"/>
                  <a:gd name="T7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672">
                    <a:moveTo>
                      <a:pt x="0" y="0"/>
                    </a:moveTo>
                    <a:cubicBezTo>
                      <a:pt x="56" y="16"/>
                      <a:pt x="112" y="32"/>
                      <a:pt x="144" y="96"/>
                    </a:cubicBezTo>
                    <a:cubicBezTo>
                      <a:pt x="176" y="160"/>
                      <a:pt x="216" y="288"/>
                      <a:pt x="192" y="384"/>
                    </a:cubicBezTo>
                    <a:cubicBezTo>
                      <a:pt x="168" y="480"/>
                      <a:pt x="32" y="624"/>
                      <a:pt x="0" y="6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3648" y="2352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2880" y="2400"/>
                <a:ext cx="29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844842" y="4875463"/>
            <a:ext cx="784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G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的点连通度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k (G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)=1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921042" y="5408863"/>
            <a:ext cx="784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 G</a:t>
            </a:r>
            <a:r>
              <a:rPr kumimoji="1"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的点连通度为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k (G</a:t>
            </a:r>
            <a:r>
              <a:rPr kumimoji="1"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)=3</a:t>
            </a:r>
            <a:endParaRPr kumimoji="1"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7" name="Group 44"/>
          <p:cNvGrpSpPr/>
          <p:nvPr/>
        </p:nvGrpSpPr>
        <p:grpSpPr bwMode="auto">
          <a:xfrm>
            <a:off x="8169442" y="2894263"/>
            <a:ext cx="990600" cy="1708150"/>
            <a:chOff x="4176" y="1776"/>
            <a:chExt cx="624" cy="1076"/>
          </a:xfrm>
        </p:grpSpPr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H="1">
              <a:off x="4176" y="1776"/>
              <a:ext cx="19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4368" y="1776"/>
              <a:ext cx="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4176" y="2400"/>
              <a:ext cx="24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4704" y="1824"/>
              <a:ext cx="96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4320" y="2640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1921042" y="6018463"/>
            <a:ext cx="784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 G</a:t>
            </a:r>
            <a:r>
              <a:rPr kumimoji="1"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的点连通度为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k (G</a:t>
            </a:r>
            <a:r>
              <a:rPr kumimoji="1"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)=0</a:t>
            </a:r>
            <a:endParaRPr kumimoji="1"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5" grpId="0"/>
      <p:bldP spid="36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93400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边连通度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06099" y="734500"/>
            <a:ext cx="7543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在无向图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中，最小边割集所含边数称为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边连通度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。边连通度记为</a:t>
            </a:r>
            <a:r>
              <a:rPr kumimoji="1"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(G)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不连通或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是平凡图，则定义</a:t>
            </a:r>
            <a:r>
              <a:rPr kumimoji="1"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(G) =0</a:t>
            </a:r>
            <a:endParaRPr kumimoji="1" lang="zh-CN" altLang="el-GR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82199" y="2116280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例如：</a:t>
            </a:r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2334699" y="2563300"/>
            <a:ext cx="3292475" cy="1936750"/>
            <a:chOff x="432" y="2448"/>
            <a:chExt cx="2074" cy="122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04" y="3456"/>
              <a:ext cx="384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6"/>
            <p:cNvGrpSpPr/>
            <p:nvPr/>
          </p:nvGrpSpPr>
          <p:grpSpPr bwMode="auto">
            <a:xfrm>
              <a:off x="432" y="2448"/>
              <a:ext cx="2074" cy="1124"/>
              <a:chOff x="1008" y="2352"/>
              <a:chExt cx="2074" cy="1124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H="1">
                <a:off x="1296" y="2640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43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2064" y="2592"/>
                <a:ext cx="33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400" y="2592"/>
                <a:ext cx="48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38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2400" y="2592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2256" y="2352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872" y="302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1008" y="2928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2736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 bwMode="auto">
          <a:xfrm>
            <a:off x="5763699" y="2487100"/>
            <a:ext cx="1714500" cy="2089150"/>
            <a:chOff x="2880" y="2400"/>
            <a:chExt cx="1080" cy="1316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312" y="3504"/>
              <a:ext cx="432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" name="Group 22"/>
            <p:cNvGrpSpPr/>
            <p:nvPr/>
          </p:nvGrpSpPr>
          <p:grpSpPr bwMode="auto">
            <a:xfrm>
              <a:off x="2880" y="2400"/>
              <a:ext cx="1080" cy="1124"/>
              <a:chOff x="2880" y="2352"/>
              <a:chExt cx="1080" cy="1124"/>
            </a:xfrm>
          </p:grpSpPr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3744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H="1">
                <a:off x="3072" y="259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744" y="2592"/>
                <a:ext cx="216" cy="672"/>
              </a:xfrm>
              <a:custGeom>
                <a:avLst/>
                <a:gdLst>
                  <a:gd name="T0" fmla="*/ 0 w 216"/>
                  <a:gd name="T1" fmla="*/ 0 h 672"/>
                  <a:gd name="T2" fmla="*/ 144 w 216"/>
                  <a:gd name="T3" fmla="*/ 96 h 672"/>
                  <a:gd name="T4" fmla="*/ 192 w 216"/>
                  <a:gd name="T5" fmla="*/ 384 h 672"/>
                  <a:gd name="T6" fmla="*/ 0 w 216"/>
                  <a:gd name="T7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672">
                    <a:moveTo>
                      <a:pt x="0" y="0"/>
                    </a:moveTo>
                    <a:cubicBezTo>
                      <a:pt x="56" y="16"/>
                      <a:pt x="112" y="32"/>
                      <a:pt x="144" y="96"/>
                    </a:cubicBezTo>
                    <a:cubicBezTo>
                      <a:pt x="176" y="160"/>
                      <a:pt x="216" y="288"/>
                      <a:pt x="192" y="384"/>
                    </a:cubicBezTo>
                    <a:cubicBezTo>
                      <a:pt x="168" y="480"/>
                      <a:pt x="32" y="624"/>
                      <a:pt x="0" y="6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3648" y="2352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400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292821" y="4745180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G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的边连通度</a:t>
            </a:r>
            <a:r>
              <a:rPr kumimoji="1"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(G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)=1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458399" y="5316680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G</a:t>
            </a:r>
            <a:r>
              <a:rPr kumimoji="1"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的边连通度为</a:t>
            </a:r>
            <a:r>
              <a:rPr kumimoji="1" lang="el-GR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(G</a:t>
            </a:r>
            <a:r>
              <a:rPr kumimoji="1"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)=3</a:t>
            </a:r>
            <a:endParaRPr kumimoji="1"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7" name="Group 36"/>
          <p:cNvGrpSpPr/>
          <p:nvPr/>
        </p:nvGrpSpPr>
        <p:grpSpPr bwMode="auto">
          <a:xfrm>
            <a:off x="8430699" y="2791900"/>
            <a:ext cx="990600" cy="1708150"/>
            <a:chOff x="4176" y="1776"/>
            <a:chExt cx="624" cy="1076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4176" y="1776"/>
              <a:ext cx="19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368" y="1776"/>
              <a:ext cx="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4176" y="2400"/>
              <a:ext cx="24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704" y="1824"/>
              <a:ext cx="96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4320" y="2640"/>
              <a:ext cx="34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458399" y="5926280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G</a:t>
            </a:r>
            <a:r>
              <a:rPr kumimoji="1"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的边连通度为</a:t>
            </a:r>
            <a:r>
              <a:rPr kumimoji="1" lang="el-GR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(G</a:t>
            </a:r>
            <a:r>
              <a:rPr kumimoji="1"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)=0</a:t>
            </a:r>
            <a:endParaRPr kumimoji="1"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5" grpId="0"/>
      <p:bldP spid="36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88297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通路、回路与连通性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60584" y="1272686"/>
            <a:ext cx="38163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右图是中国铁路交通图的一部分，如果一个旅客要从成都乘火车到北京，那么他一定会经过其它车站；而旅客不可能从成都乘火车到达台北。这就引出了图的通路与连通的概念。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Group 57"/>
          <p:cNvGrpSpPr/>
          <p:nvPr/>
        </p:nvGrpSpPr>
        <p:grpSpPr bwMode="auto">
          <a:xfrm>
            <a:off x="5392834" y="1320311"/>
            <a:ext cx="4286250" cy="4162425"/>
            <a:chOff x="2925" y="875"/>
            <a:chExt cx="2700" cy="2622"/>
          </a:xfrm>
        </p:grpSpPr>
        <p:sp>
          <p:nvSpPr>
            <p:cNvPr id="5" name="Line 5"/>
            <p:cNvSpPr>
              <a:spLocks noChangeAspect="1" noChangeShapeType="1"/>
            </p:cNvSpPr>
            <p:nvPr/>
          </p:nvSpPr>
          <p:spPr bwMode="auto">
            <a:xfrm>
              <a:off x="3351" y="1602"/>
              <a:ext cx="425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3351" y="2134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546" y="2257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4163" y="1710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3768" y="176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4376" y="1154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4108" y="2401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Oval 12"/>
            <p:cNvSpPr>
              <a:spLocks noChangeAspect="1" noChangeArrowheads="1"/>
            </p:cNvSpPr>
            <p:nvPr/>
          </p:nvSpPr>
          <p:spPr bwMode="auto">
            <a:xfrm>
              <a:off x="4817" y="2079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Oval 13"/>
            <p:cNvSpPr>
              <a:spLocks noChangeAspect="1" noChangeArrowheads="1"/>
            </p:cNvSpPr>
            <p:nvPr/>
          </p:nvSpPr>
          <p:spPr bwMode="auto">
            <a:xfrm>
              <a:off x="4468" y="1242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Oval 14"/>
            <p:cNvSpPr>
              <a:spLocks noChangeAspect="1" noChangeArrowheads="1"/>
            </p:cNvSpPr>
            <p:nvPr/>
          </p:nvSpPr>
          <p:spPr bwMode="auto">
            <a:xfrm>
              <a:off x="4982" y="954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Oval 15"/>
            <p:cNvSpPr>
              <a:spLocks noChangeAspect="1" noChangeArrowheads="1"/>
            </p:cNvSpPr>
            <p:nvPr/>
          </p:nvSpPr>
          <p:spPr bwMode="auto">
            <a:xfrm>
              <a:off x="3322" y="156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Oval 16"/>
            <p:cNvSpPr>
              <a:spLocks noChangeAspect="1" noChangeArrowheads="1"/>
            </p:cNvSpPr>
            <p:nvPr/>
          </p:nvSpPr>
          <p:spPr bwMode="auto">
            <a:xfrm>
              <a:off x="4130" y="2924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Oval 17"/>
            <p:cNvSpPr>
              <a:spLocks noChangeAspect="1" noChangeArrowheads="1"/>
            </p:cNvSpPr>
            <p:nvPr/>
          </p:nvSpPr>
          <p:spPr bwMode="auto">
            <a:xfrm>
              <a:off x="3230" y="273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 Box 18"/>
            <p:cNvSpPr txBox="1">
              <a:spLocks noChangeAspect="1" noChangeArrowheads="1"/>
            </p:cNvSpPr>
            <p:nvPr/>
          </p:nvSpPr>
          <p:spPr bwMode="auto">
            <a:xfrm>
              <a:off x="2925" y="2002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成都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19"/>
            <p:cNvSpPr>
              <a:spLocks noChangeAspect="1" noChangeShapeType="1"/>
            </p:cNvSpPr>
            <p:nvPr/>
          </p:nvSpPr>
          <p:spPr bwMode="auto">
            <a:xfrm>
              <a:off x="3388" y="2167"/>
              <a:ext cx="170" cy="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20"/>
            <p:cNvSpPr>
              <a:spLocks noChangeAspect="1" noChangeShapeType="1"/>
            </p:cNvSpPr>
            <p:nvPr/>
          </p:nvSpPr>
          <p:spPr bwMode="auto">
            <a:xfrm flipH="1">
              <a:off x="3252" y="2178"/>
              <a:ext cx="125" cy="5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Line 21"/>
            <p:cNvSpPr>
              <a:spLocks noChangeAspect="1" noChangeShapeType="1"/>
            </p:cNvSpPr>
            <p:nvPr/>
          </p:nvSpPr>
          <p:spPr bwMode="auto">
            <a:xfrm flipH="1">
              <a:off x="3274" y="2301"/>
              <a:ext cx="283" cy="4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Line 22"/>
            <p:cNvSpPr>
              <a:spLocks noChangeAspect="1" noChangeShapeType="1"/>
            </p:cNvSpPr>
            <p:nvPr/>
          </p:nvSpPr>
          <p:spPr bwMode="auto">
            <a:xfrm flipH="1">
              <a:off x="3403" y="1800"/>
              <a:ext cx="369" cy="3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23"/>
            <p:cNvSpPr>
              <a:spLocks noChangeAspect="1" noChangeShapeType="1"/>
            </p:cNvSpPr>
            <p:nvPr/>
          </p:nvSpPr>
          <p:spPr bwMode="auto">
            <a:xfrm>
              <a:off x="3340" y="1606"/>
              <a:ext cx="45" cy="5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24"/>
            <p:cNvSpPr>
              <a:spLocks noChangeAspect="1" noChangeShapeType="1"/>
            </p:cNvSpPr>
            <p:nvPr/>
          </p:nvSpPr>
          <p:spPr bwMode="auto">
            <a:xfrm>
              <a:off x="3601" y="2283"/>
              <a:ext cx="510" cy="1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5"/>
            <p:cNvSpPr>
              <a:spLocks noChangeAspect="1" noChangeShapeType="1"/>
            </p:cNvSpPr>
            <p:nvPr/>
          </p:nvSpPr>
          <p:spPr bwMode="auto">
            <a:xfrm>
              <a:off x="4127" y="2460"/>
              <a:ext cx="28" cy="4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6"/>
            <p:cNvSpPr>
              <a:spLocks noChangeAspect="1" noChangeShapeType="1"/>
            </p:cNvSpPr>
            <p:nvPr/>
          </p:nvSpPr>
          <p:spPr bwMode="auto">
            <a:xfrm flipV="1">
              <a:off x="3825" y="1732"/>
              <a:ext cx="340" cy="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7"/>
            <p:cNvSpPr>
              <a:spLocks noChangeAspect="1" noChangeShapeType="1"/>
            </p:cNvSpPr>
            <p:nvPr/>
          </p:nvSpPr>
          <p:spPr bwMode="auto">
            <a:xfrm>
              <a:off x="4185" y="1764"/>
              <a:ext cx="40" cy="3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28"/>
            <p:cNvSpPr>
              <a:spLocks noChangeAspect="1" noChangeShapeType="1"/>
            </p:cNvSpPr>
            <p:nvPr/>
          </p:nvSpPr>
          <p:spPr bwMode="auto">
            <a:xfrm flipH="1">
              <a:off x="4145" y="2200"/>
              <a:ext cx="68" cy="1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29"/>
            <p:cNvSpPr>
              <a:spLocks noChangeAspect="1" noChangeShapeType="1"/>
            </p:cNvSpPr>
            <p:nvPr/>
          </p:nvSpPr>
          <p:spPr bwMode="auto">
            <a:xfrm flipV="1">
              <a:off x="4251" y="2112"/>
              <a:ext cx="567" cy="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30"/>
            <p:cNvSpPr>
              <a:spLocks noChangeAspect="1" noChangeShapeType="1"/>
            </p:cNvSpPr>
            <p:nvPr/>
          </p:nvSpPr>
          <p:spPr bwMode="auto">
            <a:xfrm flipH="1">
              <a:off x="4196" y="1187"/>
              <a:ext cx="204" cy="5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31"/>
            <p:cNvSpPr>
              <a:spLocks noChangeAspect="1" noChangeShapeType="1"/>
            </p:cNvSpPr>
            <p:nvPr/>
          </p:nvSpPr>
          <p:spPr bwMode="auto">
            <a:xfrm flipV="1">
              <a:off x="4420" y="989"/>
              <a:ext cx="567" cy="1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Arc 32"/>
            <p:cNvSpPr>
              <a:spLocks noChangeAspect="1"/>
            </p:cNvSpPr>
            <p:nvPr/>
          </p:nvSpPr>
          <p:spPr bwMode="auto">
            <a:xfrm flipH="1">
              <a:off x="3348" y="1169"/>
              <a:ext cx="1020" cy="397"/>
            </a:xfrm>
            <a:custGeom>
              <a:avLst/>
              <a:gdLst>
                <a:gd name="T0" fmla="*/ 0 w 21600"/>
                <a:gd name="T1" fmla="*/ 0 h 21600"/>
                <a:gd name="T2" fmla="*/ 1020 w 21600"/>
                <a:gd name="T3" fmla="*/ 397 h 21600"/>
                <a:gd name="T4" fmla="*/ 0 w 21600"/>
                <a:gd name="T5" fmla="*/ 39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33"/>
            <p:cNvSpPr>
              <a:spLocks noChangeAspect="1" noChangeShapeType="1"/>
            </p:cNvSpPr>
            <p:nvPr/>
          </p:nvSpPr>
          <p:spPr bwMode="auto">
            <a:xfrm>
              <a:off x="4439" y="1209"/>
              <a:ext cx="45" cy="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34"/>
            <p:cNvSpPr txBox="1">
              <a:spLocks noChangeAspect="1" noChangeArrowheads="1"/>
            </p:cNvSpPr>
            <p:nvPr/>
          </p:nvSpPr>
          <p:spPr bwMode="auto">
            <a:xfrm>
              <a:off x="3079" y="2746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昆明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Text Box 35"/>
            <p:cNvSpPr txBox="1">
              <a:spLocks noChangeAspect="1" noChangeArrowheads="1"/>
            </p:cNvSpPr>
            <p:nvPr/>
          </p:nvSpPr>
          <p:spPr bwMode="auto">
            <a:xfrm>
              <a:off x="3470" y="2332"/>
              <a:ext cx="39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重庆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Text Box 36"/>
            <p:cNvSpPr txBox="1">
              <a:spLocks noChangeAspect="1" noChangeArrowheads="1"/>
            </p:cNvSpPr>
            <p:nvPr/>
          </p:nvSpPr>
          <p:spPr bwMode="auto">
            <a:xfrm>
              <a:off x="3968" y="2959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广州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Text Box 37"/>
            <p:cNvSpPr txBox="1">
              <a:spLocks noChangeAspect="1" noChangeArrowheads="1"/>
            </p:cNvSpPr>
            <p:nvPr/>
          </p:nvSpPr>
          <p:spPr bwMode="auto">
            <a:xfrm>
              <a:off x="4163" y="2241"/>
              <a:ext cx="39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长沙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Text Box 38"/>
            <p:cNvSpPr txBox="1">
              <a:spLocks noChangeAspect="1" noChangeArrowheads="1"/>
            </p:cNvSpPr>
            <p:nvPr/>
          </p:nvSpPr>
          <p:spPr bwMode="auto">
            <a:xfrm>
              <a:off x="3847" y="1987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武汉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Text Box 39"/>
            <p:cNvSpPr txBox="1">
              <a:spLocks noChangeAspect="1" noChangeArrowheads="1"/>
            </p:cNvSpPr>
            <p:nvPr/>
          </p:nvSpPr>
          <p:spPr bwMode="auto">
            <a:xfrm>
              <a:off x="4905" y="1967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上海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Text Box 40"/>
            <p:cNvSpPr txBox="1">
              <a:spLocks noChangeAspect="1" noChangeArrowheads="1"/>
            </p:cNvSpPr>
            <p:nvPr/>
          </p:nvSpPr>
          <p:spPr bwMode="auto">
            <a:xfrm>
              <a:off x="2925" y="1343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兰州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Text Box 41"/>
            <p:cNvSpPr txBox="1">
              <a:spLocks noChangeAspect="1" noChangeArrowheads="1"/>
            </p:cNvSpPr>
            <p:nvPr/>
          </p:nvSpPr>
          <p:spPr bwMode="auto">
            <a:xfrm>
              <a:off x="3667" y="1499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西安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Text Box 42"/>
            <p:cNvSpPr txBox="1">
              <a:spLocks noChangeAspect="1" noChangeArrowheads="1"/>
            </p:cNvSpPr>
            <p:nvPr/>
          </p:nvSpPr>
          <p:spPr bwMode="auto">
            <a:xfrm>
              <a:off x="5085" y="875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沈阳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Text Box 43"/>
            <p:cNvSpPr txBox="1">
              <a:spLocks noChangeAspect="1" noChangeArrowheads="1"/>
            </p:cNvSpPr>
            <p:nvPr/>
          </p:nvSpPr>
          <p:spPr bwMode="auto">
            <a:xfrm>
              <a:off x="4185" y="875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北京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Text Box 44"/>
            <p:cNvSpPr txBox="1">
              <a:spLocks noChangeAspect="1" noChangeArrowheads="1"/>
            </p:cNvSpPr>
            <p:nvPr/>
          </p:nvSpPr>
          <p:spPr bwMode="auto">
            <a:xfrm>
              <a:off x="4545" y="1187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天津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Text Box 45"/>
            <p:cNvSpPr txBox="1">
              <a:spLocks noChangeAspect="1" noChangeArrowheads="1"/>
            </p:cNvSpPr>
            <p:nvPr/>
          </p:nvSpPr>
          <p:spPr bwMode="auto">
            <a:xfrm>
              <a:off x="4252" y="1605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郑州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>
              <a:off x="4207" y="214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Oval 48"/>
            <p:cNvSpPr>
              <a:spLocks noChangeAspect="1" noChangeArrowheads="1"/>
            </p:cNvSpPr>
            <p:nvPr/>
          </p:nvSpPr>
          <p:spPr bwMode="auto">
            <a:xfrm>
              <a:off x="4839" y="284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49"/>
            <p:cNvSpPr txBox="1">
              <a:spLocks noChangeAspect="1" noChangeArrowheads="1"/>
            </p:cNvSpPr>
            <p:nvPr/>
          </p:nvSpPr>
          <p:spPr bwMode="auto">
            <a:xfrm>
              <a:off x="4795" y="2566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厦门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50"/>
            <p:cNvSpPr>
              <a:spLocks noChangeAspect="1" noChangeShapeType="1"/>
            </p:cNvSpPr>
            <p:nvPr/>
          </p:nvSpPr>
          <p:spPr bwMode="auto">
            <a:xfrm>
              <a:off x="4163" y="2441"/>
              <a:ext cx="680" cy="4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51"/>
            <p:cNvSpPr>
              <a:spLocks noChangeAspect="1" noChangeShapeType="1"/>
            </p:cNvSpPr>
            <p:nvPr/>
          </p:nvSpPr>
          <p:spPr bwMode="auto">
            <a:xfrm flipH="1">
              <a:off x="4185" y="2891"/>
              <a:ext cx="652" cy="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Oval 52"/>
            <p:cNvSpPr>
              <a:spLocks noChangeAspect="1" noChangeArrowheads="1"/>
            </p:cNvSpPr>
            <p:nvPr/>
          </p:nvSpPr>
          <p:spPr bwMode="auto">
            <a:xfrm>
              <a:off x="5030" y="3214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Text Box 53"/>
            <p:cNvSpPr txBox="1">
              <a:spLocks noChangeAspect="1" noChangeArrowheads="1"/>
            </p:cNvSpPr>
            <p:nvPr/>
          </p:nvSpPr>
          <p:spPr bwMode="auto">
            <a:xfrm>
              <a:off x="4883" y="3214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高雄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Oval 54"/>
            <p:cNvSpPr>
              <a:spLocks noChangeAspect="1" noChangeArrowheads="1"/>
            </p:cNvSpPr>
            <p:nvPr/>
          </p:nvSpPr>
          <p:spPr bwMode="auto">
            <a:xfrm>
              <a:off x="5265" y="2902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55"/>
            <p:cNvSpPr txBox="1">
              <a:spLocks noChangeAspect="1" noChangeArrowheads="1"/>
            </p:cNvSpPr>
            <p:nvPr/>
          </p:nvSpPr>
          <p:spPr bwMode="auto">
            <a:xfrm>
              <a:off x="5228" y="2645"/>
              <a:ext cx="3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台北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6"/>
            <p:cNvSpPr>
              <a:spLocks noChangeAspect="1" noChangeShapeType="1"/>
            </p:cNvSpPr>
            <p:nvPr/>
          </p:nvSpPr>
          <p:spPr bwMode="auto">
            <a:xfrm flipH="1">
              <a:off x="5085" y="2946"/>
              <a:ext cx="189" cy="2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752420" cy="605909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边连通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71027" y="1051109"/>
            <a:ext cx="887440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在无向图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 (G)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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k,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连通的；若</a:t>
            </a:r>
            <a:r>
              <a:rPr kumimoji="1"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(G)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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边连通的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(G)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连通图</a:t>
            </a:r>
            <a:endParaRPr kumimoji="1" lang="el-GR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97899" y="3097971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例如：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844842" y="4860758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连通的，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边连通的。但不是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连通的。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844842" y="5315566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连通的，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连通的，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连通的，同时也是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边连通的，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边连通的，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边连通的。但不是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连通的。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7" name="Group 4"/>
          <p:cNvGrpSpPr/>
          <p:nvPr/>
        </p:nvGrpSpPr>
        <p:grpSpPr bwMode="auto">
          <a:xfrm>
            <a:off x="3401809" y="2544204"/>
            <a:ext cx="3292475" cy="1936750"/>
            <a:chOff x="432" y="2448"/>
            <a:chExt cx="2074" cy="1220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104" y="3456"/>
              <a:ext cx="384" cy="2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9" name="Group 6"/>
            <p:cNvGrpSpPr/>
            <p:nvPr/>
          </p:nvGrpSpPr>
          <p:grpSpPr bwMode="auto">
            <a:xfrm>
              <a:off x="432" y="2448"/>
              <a:ext cx="2074" cy="1124"/>
              <a:chOff x="1008" y="2352"/>
              <a:chExt cx="2074" cy="1124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296" y="2640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43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 flipV="1">
                <a:off x="2064" y="2592"/>
                <a:ext cx="33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11"/>
              <p:cNvSpPr>
                <a:spLocks noChangeShapeType="1"/>
              </p:cNvSpPr>
              <p:nvPr/>
            </p:nvSpPr>
            <p:spPr bwMode="auto">
              <a:xfrm>
                <a:off x="2400" y="2592"/>
                <a:ext cx="48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38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2400" y="2592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>
                <a:off x="2256" y="2352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Text Box 15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Text Box 16"/>
              <p:cNvSpPr txBox="1">
                <a:spLocks noChangeArrowheads="1"/>
              </p:cNvSpPr>
              <p:nvPr/>
            </p:nvSpPr>
            <p:spPr bwMode="auto">
              <a:xfrm>
                <a:off x="1872" y="302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16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Text Box 18"/>
              <p:cNvSpPr txBox="1">
                <a:spLocks noChangeArrowheads="1"/>
              </p:cNvSpPr>
              <p:nvPr/>
            </p:nvSpPr>
            <p:spPr bwMode="auto">
              <a:xfrm>
                <a:off x="1008" y="2928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Text Box 19"/>
              <p:cNvSpPr txBox="1">
                <a:spLocks noChangeArrowheads="1"/>
              </p:cNvSpPr>
              <p:nvPr/>
            </p:nvSpPr>
            <p:spPr bwMode="auto">
              <a:xfrm>
                <a:off x="2784" y="2736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3" name="Group 20"/>
          <p:cNvGrpSpPr/>
          <p:nvPr/>
        </p:nvGrpSpPr>
        <p:grpSpPr bwMode="auto">
          <a:xfrm>
            <a:off x="7037183" y="2544204"/>
            <a:ext cx="1714500" cy="2089150"/>
            <a:chOff x="2880" y="2400"/>
            <a:chExt cx="1080" cy="1316"/>
          </a:xfrm>
        </p:grpSpPr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312" y="3504"/>
              <a:ext cx="432" cy="2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1600" b="1" i="0" u="none" strike="noStrike" kern="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5" name="Group 22"/>
            <p:cNvGrpSpPr/>
            <p:nvPr/>
          </p:nvGrpSpPr>
          <p:grpSpPr bwMode="auto">
            <a:xfrm>
              <a:off x="2880" y="2400"/>
              <a:ext cx="1080" cy="1124"/>
              <a:chOff x="2880" y="2352"/>
              <a:chExt cx="1080" cy="1124"/>
            </a:xfrm>
          </p:grpSpPr>
          <p:sp>
            <p:nvSpPr>
              <p:cNvPr id="56" name="Line 23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Line 26"/>
              <p:cNvSpPr>
                <a:spLocks noChangeShapeType="1"/>
              </p:cNvSpPr>
              <p:nvPr/>
            </p:nvSpPr>
            <p:spPr bwMode="auto">
              <a:xfrm>
                <a:off x="3744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2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>
                <a:off x="3072" y="259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Freeform 29"/>
              <p:cNvSpPr/>
              <p:nvPr/>
            </p:nvSpPr>
            <p:spPr bwMode="auto">
              <a:xfrm>
                <a:off x="3744" y="2592"/>
                <a:ext cx="216" cy="672"/>
              </a:xfrm>
              <a:custGeom>
                <a:avLst/>
                <a:gdLst>
                  <a:gd name="T0" fmla="*/ 0 w 216"/>
                  <a:gd name="T1" fmla="*/ 0 h 672"/>
                  <a:gd name="T2" fmla="*/ 144 w 216"/>
                  <a:gd name="T3" fmla="*/ 96 h 672"/>
                  <a:gd name="T4" fmla="*/ 192 w 216"/>
                  <a:gd name="T5" fmla="*/ 384 h 672"/>
                  <a:gd name="T6" fmla="*/ 0 w 216"/>
                  <a:gd name="T7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672">
                    <a:moveTo>
                      <a:pt x="0" y="0"/>
                    </a:moveTo>
                    <a:cubicBezTo>
                      <a:pt x="56" y="16"/>
                      <a:pt x="112" y="32"/>
                      <a:pt x="144" y="96"/>
                    </a:cubicBezTo>
                    <a:cubicBezTo>
                      <a:pt x="176" y="160"/>
                      <a:pt x="216" y="288"/>
                      <a:pt x="192" y="384"/>
                    </a:cubicBezTo>
                    <a:cubicBezTo>
                      <a:pt x="168" y="480"/>
                      <a:pt x="32" y="624"/>
                      <a:pt x="0" y="6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Text Box 31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Text Box 32"/>
              <p:cNvSpPr txBox="1">
                <a:spLocks noChangeArrowheads="1"/>
              </p:cNvSpPr>
              <p:nvPr/>
            </p:nvSpPr>
            <p:spPr bwMode="auto">
              <a:xfrm>
                <a:off x="3648" y="2352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400"/>
                <a:ext cx="298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16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连通度的性质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615616" y="946163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惠特尼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1932)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对任意无向图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，有：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" name="Object 36"/>
          <p:cNvGraphicFramePr>
            <a:graphicFrameLocks noChangeAspect="1"/>
          </p:cNvGraphicFramePr>
          <p:nvPr/>
        </p:nvGraphicFramePr>
        <p:xfrm>
          <a:off x="4155479" y="1817373"/>
          <a:ext cx="2667000" cy="381000"/>
        </p:xfrm>
        <a:graphic>
          <a:graphicData uri="http://schemas.openxmlformats.org/presentationml/2006/ole"/>
        </a:graphic>
      </p:graphicFrame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097899" y="2593665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注：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定理中严格不等式能够成立。</a:t>
            </a:r>
            <a:endParaRPr kumimoji="1"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1735000" y="3921589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 (G)=1 , </a:t>
            </a:r>
            <a:r>
              <a:rPr kumimoji="1"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λ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(G)=2 ,</a:t>
            </a:r>
            <a:r>
              <a:rPr kumimoji="1"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(G)=3</a:t>
            </a:r>
            <a:endParaRPr kumimoji="1" lang="el-GR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5" name="Group 52"/>
          <p:cNvGrpSpPr/>
          <p:nvPr/>
        </p:nvGrpSpPr>
        <p:grpSpPr bwMode="auto">
          <a:xfrm>
            <a:off x="7849906" y="3835209"/>
            <a:ext cx="1676400" cy="990600"/>
            <a:chOff x="1440" y="3024"/>
            <a:chExt cx="1056" cy="624"/>
          </a:xfrm>
        </p:grpSpPr>
        <p:grpSp>
          <p:nvGrpSpPr>
            <p:cNvPr id="46" name="Group 49"/>
            <p:cNvGrpSpPr/>
            <p:nvPr/>
          </p:nvGrpSpPr>
          <p:grpSpPr bwMode="auto">
            <a:xfrm>
              <a:off x="1440" y="3024"/>
              <a:ext cx="1056" cy="336"/>
              <a:chOff x="1344" y="3600"/>
              <a:chExt cx="1056" cy="336"/>
            </a:xfrm>
          </p:grpSpPr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1344" y="39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 flipH="1">
                <a:off x="1344" y="3600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1680" y="3600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V="1">
                <a:off x="1680" y="3744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 flipV="1">
                <a:off x="1968" y="3600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>
                <a:off x="1968" y="3744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1968" y="374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45"/>
              <p:cNvSpPr>
                <a:spLocks noChangeShapeType="1"/>
              </p:cNvSpPr>
              <p:nvPr/>
            </p:nvSpPr>
            <p:spPr bwMode="auto">
              <a:xfrm>
                <a:off x="2208" y="3600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Line 47"/>
              <p:cNvSpPr>
                <a:spLocks noChangeShapeType="1"/>
              </p:cNvSpPr>
              <p:nvPr/>
            </p:nvSpPr>
            <p:spPr bwMode="auto">
              <a:xfrm flipH="1">
                <a:off x="2160" y="374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48"/>
              <p:cNvSpPr>
                <a:spLocks noChangeShapeType="1"/>
              </p:cNvSpPr>
              <p:nvPr/>
            </p:nvSpPr>
            <p:spPr bwMode="auto">
              <a:xfrm flipH="1">
                <a:off x="2160" y="3600"/>
                <a:ext cx="4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1872" y="3456"/>
              <a:ext cx="346" cy="19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8"/>
          <p:cNvSpPr txBox="1">
            <a:spLocks noChangeArrowheads="1"/>
          </p:cNvSpPr>
          <p:nvPr/>
        </p:nvSpPr>
        <p:spPr bwMode="auto">
          <a:xfrm>
            <a:off x="1634245" y="83686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定理中等式能够成立。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1634245" y="258946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   k(G)=</a:t>
            </a:r>
            <a:r>
              <a:rPr kumimoji="1" lang="el-GR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λ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(G)=</a:t>
            </a:r>
            <a:r>
              <a:rPr kumimoji="1" lang="el-GR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δ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(G)=2</a:t>
            </a:r>
            <a:endParaRPr kumimoji="1" lang="zh-CN" altLang="el-GR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5" name="Group 56"/>
          <p:cNvGrpSpPr/>
          <p:nvPr/>
        </p:nvGrpSpPr>
        <p:grpSpPr bwMode="auto">
          <a:xfrm>
            <a:off x="3234445" y="1446463"/>
            <a:ext cx="2286000" cy="1066800"/>
            <a:chOff x="1200" y="960"/>
            <a:chExt cx="1440" cy="672"/>
          </a:xfrm>
        </p:grpSpPr>
        <p:sp>
          <p:nvSpPr>
            <p:cNvPr id="6" name="Line 46"/>
            <p:cNvSpPr>
              <a:spLocks noChangeShapeType="1"/>
            </p:cNvSpPr>
            <p:nvPr/>
          </p:nvSpPr>
          <p:spPr bwMode="auto">
            <a:xfrm flipH="1">
              <a:off x="1200" y="96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47"/>
            <p:cNvSpPr>
              <a:spLocks noChangeShapeType="1"/>
            </p:cNvSpPr>
            <p:nvPr/>
          </p:nvSpPr>
          <p:spPr bwMode="auto">
            <a:xfrm>
              <a:off x="1200" y="129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48"/>
            <p:cNvSpPr>
              <a:spLocks noChangeShapeType="1"/>
            </p:cNvSpPr>
            <p:nvPr/>
          </p:nvSpPr>
          <p:spPr bwMode="auto">
            <a:xfrm>
              <a:off x="1488" y="960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49"/>
            <p:cNvSpPr>
              <a:spLocks noChangeShapeType="1"/>
            </p:cNvSpPr>
            <p:nvPr/>
          </p:nvSpPr>
          <p:spPr bwMode="auto">
            <a:xfrm flipV="1">
              <a:off x="1680" y="1248"/>
              <a:ext cx="57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50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2256" y="1248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2544" y="960"/>
              <a:ext cx="9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>
              <a:off x="1200" y="1296"/>
              <a:ext cx="14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auto">
            <a:xfrm>
              <a:off x="1776" y="1440"/>
              <a:ext cx="346" cy="19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1634245" y="312286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(3)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哈拉里通过构图的方式已经证明：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1558045" y="365626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 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对任意正整数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a, b, c,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都存在图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G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，使得：</a:t>
            </a:r>
            <a:endParaRPr kumimoji="1" lang="zh-CN" altLang="el-GR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17" name="Object 60"/>
          <p:cNvGraphicFramePr>
            <a:graphicFrameLocks noChangeAspect="1"/>
          </p:cNvGraphicFramePr>
          <p:nvPr/>
        </p:nvGraphicFramePr>
        <p:xfrm>
          <a:off x="2548645" y="4265863"/>
          <a:ext cx="3706813" cy="381000"/>
        </p:xfrm>
        <a:graphic>
          <a:graphicData uri="http://schemas.openxmlformats.org/presentationml/2006/ole"/>
        </a:graphic>
      </p:graphicFrame>
      <p:sp>
        <p:nvSpPr>
          <p:cNvPr id="18" name="Text Box 61"/>
          <p:cNvSpPr txBox="1">
            <a:spLocks noChangeArrowheads="1"/>
          </p:cNvSpPr>
          <p:nvPr/>
        </p:nvSpPr>
        <p:spPr bwMode="auto">
          <a:xfrm>
            <a:off x="1634245" y="4875463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(4)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惠特尼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(1907---1989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）美国著名数学家。主要研究图论与拓扑学。先后分别在哈佛和普林斯顿高级研究院工作。他获过美国国家科学奖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(1976),Wolf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(1983),Steel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(1985)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466134" y="795568"/>
            <a:ext cx="8153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惠特尼最初学习物理，在耶鲁大学获物理学士学位后，又专攻音乐，获音乐学士学位。他一生热爱音乐，有高度音乐才华，会弹奏钢琴，演奏小提琴、中提琴、双簧管等乐器，曾担任普林斯顿交响乐团首席小提琴手 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556318" y="3042337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   1932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年在他的数学博士论文中提出了上面定理。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56318" y="3503497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(n, m)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连通图，则：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909118" y="4122294"/>
          <a:ext cx="1787525" cy="809625"/>
        </p:xfrm>
        <a:graphic>
          <a:graphicData uri="http://schemas.openxmlformats.org/presentationml/2006/ole"/>
        </a:graphic>
      </p:graphicFrame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632518" y="5027496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证明：由握手定理：</a:t>
            </a:r>
            <a:endPara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4802880" y="5074794"/>
          <a:ext cx="4295775" cy="533400"/>
        </p:xfrm>
        <a:graphic>
          <a:graphicData uri="http://schemas.openxmlformats.org/presentationml/2006/ole"/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318" y="5665672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  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所以：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815390" y="5731692"/>
          <a:ext cx="1447800" cy="457200"/>
        </p:xfrm>
        <a:graphic>
          <a:graphicData uri="http://schemas.openxmlformats.org/presentationml/2006/ole"/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有向图的连通性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69080" y="859783"/>
            <a:ext cx="10754437" cy="596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 = &lt;V, E&gt;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是一个有向图，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略去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中所有有向边的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得无向图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G’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，如果无向图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G’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连通图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，则称有向图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连通图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弱连通图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(Weakly Connected Graph)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。否则称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非连通图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任何一对结点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之间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至少有一个结点到另一个结点是可达的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单向连通图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(Unilaterally Connected Graph)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任何一对结点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之间都是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相互可达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强连通图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(Strongly Connected Graph)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若有向图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是强连通图，则它必是单向连通图；若有向图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是单向连通图，则它必是（弱）连通图。但是上述二命题的逆均不成立。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44241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识别有向图的连通性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60584" y="1780029"/>
            <a:ext cx="806450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判断下图中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个图的连通性。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506345" y="2701068"/>
            <a:ext cx="7626350" cy="1552575"/>
            <a:chOff x="1506345" y="2701068"/>
            <a:chExt cx="7626350" cy="1552575"/>
          </a:xfrm>
        </p:grpSpPr>
        <p:sp>
          <p:nvSpPr>
            <p:cNvPr id="5" name="Text Box 6"/>
            <p:cNvSpPr txBox="1">
              <a:spLocks noChangeAspect="1" noChangeArrowheads="1"/>
            </p:cNvSpPr>
            <p:nvPr/>
          </p:nvSpPr>
          <p:spPr bwMode="auto">
            <a:xfrm>
              <a:off x="4047933" y="3894868"/>
              <a:ext cx="2873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>
              <a:off x="3801870" y="2999518"/>
              <a:ext cx="0" cy="720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>
              <a:off x="3835208" y="2969356"/>
              <a:ext cx="719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8" name="Oval 9"/>
            <p:cNvSpPr>
              <a:spLocks noChangeAspect="1" noChangeArrowheads="1"/>
            </p:cNvSpPr>
            <p:nvPr/>
          </p:nvSpPr>
          <p:spPr bwMode="auto">
            <a:xfrm>
              <a:off x="3768533" y="2932843"/>
              <a:ext cx="73025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3835208" y="3745643"/>
              <a:ext cx="719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Oval 11"/>
            <p:cNvSpPr>
              <a:spLocks noChangeAspect="1" noChangeArrowheads="1"/>
            </p:cNvSpPr>
            <p:nvPr/>
          </p:nvSpPr>
          <p:spPr bwMode="auto">
            <a:xfrm>
              <a:off x="3773295" y="3709131"/>
              <a:ext cx="71438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Line 12"/>
            <p:cNvSpPr>
              <a:spLocks noChangeAspect="1" noChangeShapeType="1"/>
            </p:cNvSpPr>
            <p:nvPr/>
          </p:nvSpPr>
          <p:spPr bwMode="auto">
            <a:xfrm>
              <a:off x="4601970" y="2999518"/>
              <a:ext cx="0" cy="720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Oval 13"/>
            <p:cNvSpPr>
              <a:spLocks noChangeAspect="1" noChangeArrowheads="1"/>
            </p:cNvSpPr>
            <p:nvPr/>
          </p:nvSpPr>
          <p:spPr bwMode="auto">
            <a:xfrm>
              <a:off x="4568633" y="2932843"/>
              <a:ext cx="73025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Oval 14"/>
            <p:cNvSpPr>
              <a:spLocks noChangeAspect="1" noChangeArrowheads="1"/>
            </p:cNvSpPr>
            <p:nvPr/>
          </p:nvSpPr>
          <p:spPr bwMode="auto">
            <a:xfrm>
              <a:off x="4573395" y="3709131"/>
              <a:ext cx="71438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Text Box 15"/>
            <p:cNvSpPr txBox="1">
              <a:spLocks noChangeAspect="1" noChangeArrowheads="1"/>
            </p:cNvSpPr>
            <p:nvPr/>
          </p:nvSpPr>
          <p:spPr bwMode="auto">
            <a:xfrm>
              <a:off x="3482783" y="2701068"/>
              <a:ext cx="288925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Text Box 16"/>
            <p:cNvSpPr txBox="1">
              <a:spLocks noChangeAspect="1" noChangeArrowheads="1"/>
            </p:cNvSpPr>
            <p:nvPr/>
          </p:nvSpPr>
          <p:spPr bwMode="auto">
            <a:xfrm>
              <a:off x="3482783" y="3593243"/>
              <a:ext cx="2889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17"/>
            <p:cNvSpPr txBox="1">
              <a:spLocks noChangeAspect="1" noChangeArrowheads="1"/>
            </p:cNvSpPr>
            <p:nvPr/>
          </p:nvSpPr>
          <p:spPr bwMode="auto">
            <a:xfrm>
              <a:off x="4687695" y="2701068"/>
              <a:ext cx="2873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 Box 18"/>
            <p:cNvSpPr txBox="1">
              <a:spLocks noChangeAspect="1" noChangeArrowheads="1"/>
            </p:cNvSpPr>
            <p:nvPr/>
          </p:nvSpPr>
          <p:spPr bwMode="auto">
            <a:xfrm>
              <a:off x="4687695" y="3593243"/>
              <a:ext cx="2873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 Box 19"/>
            <p:cNvSpPr txBox="1">
              <a:spLocks noChangeAspect="1" noChangeArrowheads="1"/>
            </p:cNvSpPr>
            <p:nvPr/>
          </p:nvSpPr>
          <p:spPr bwMode="auto">
            <a:xfrm>
              <a:off x="2061970" y="3894868"/>
              <a:ext cx="2873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Line 20"/>
            <p:cNvSpPr>
              <a:spLocks noChangeAspect="1" noChangeShapeType="1"/>
            </p:cNvSpPr>
            <p:nvPr/>
          </p:nvSpPr>
          <p:spPr bwMode="auto">
            <a:xfrm>
              <a:off x="1812733" y="2999518"/>
              <a:ext cx="0" cy="720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Line 21"/>
            <p:cNvSpPr>
              <a:spLocks noChangeAspect="1" noChangeShapeType="1"/>
            </p:cNvSpPr>
            <p:nvPr/>
          </p:nvSpPr>
          <p:spPr bwMode="auto">
            <a:xfrm>
              <a:off x="1858770" y="2969356"/>
              <a:ext cx="719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22"/>
            <p:cNvSpPr>
              <a:spLocks noChangeAspect="1" noChangeArrowheads="1"/>
            </p:cNvSpPr>
            <p:nvPr/>
          </p:nvSpPr>
          <p:spPr bwMode="auto">
            <a:xfrm>
              <a:off x="1779395" y="2932843"/>
              <a:ext cx="73025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Line 23"/>
            <p:cNvSpPr>
              <a:spLocks noChangeAspect="1" noChangeShapeType="1"/>
            </p:cNvSpPr>
            <p:nvPr/>
          </p:nvSpPr>
          <p:spPr bwMode="auto">
            <a:xfrm>
              <a:off x="1858770" y="3745643"/>
              <a:ext cx="719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Oval 24"/>
            <p:cNvSpPr>
              <a:spLocks noChangeAspect="1" noChangeArrowheads="1"/>
            </p:cNvSpPr>
            <p:nvPr/>
          </p:nvSpPr>
          <p:spPr bwMode="auto">
            <a:xfrm>
              <a:off x="1782570" y="3709131"/>
              <a:ext cx="73025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Line 25"/>
            <p:cNvSpPr>
              <a:spLocks noChangeAspect="1" noChangeShapeType="1"/>
            </p:cNvSpPr>
            <p:nvPr/>
          </p:nvSpPr>
          <p:spPr bwMode="auto">
            <a:xfrm>
              <a:off x="2612833" y="2999518"/>
              <a:ext cx="0" cy="720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Oval 26"/>
            <p:cNvSpPr>
              <a:spLocks noChangeAspect="1" noChangeArrowheads="1"/>
            </p:cNvSpPr>
            <p:nvPr/>
          </p:nvSpPr>
          <p:spPr bwMode="auto">
            <a:xfrm>
              <a:off x="2579495" y="2932843"/>
              <a:ext cx="71438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Oval 27"/>
            <p:cNvSpPr>
              <a:spLocks noChangeAspect="1" noChangeArrowheads="1"/>
            </p:cNvSpPr>
            <p:nvPr/>
          </p:nvSpPr>
          <p:spPr bwMode="auto">
            <a:xfrm>
              <a:off x="2582670" y="3709131"/>
              <a:ext cx="73025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Text Box 28"/>
            <p:cNvSpPr txBox="1">
              <a:spLocks noChangeAspect="1" noChangeArrowheads="1"/>
            </p:cNvSpPr>
            <p:nvPr/>
          </p:nvSpPr>
          <p:spPr bwMode="auto">
            <a:xfrm>
              <a:off x="1506345" y="2701068"/>
              <a:ext cx="288925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Text Box 29"/>
            <p:cNvSpPr txBox="1">
              <a:spLocks noChangeAspect="1" noChangeArrowheads="1"/>
            </p:cNvSpPr>
            <p:nvPr/>
          </p:nvSpPr>
          <p:spPr bwMode="auto">
            <a:xfrm>
              <a:off x="1506345" y="3593243"/>
              <a:ext cx="2889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Text Box 30"/>
            <p:cNvSpPr txBox="1">
              <a:spLocks noChangeAspect="1" noChangeArrowheads="1"/>
            </p:cNvSpPr>
            <p:nvPr/>
          </p:nvSpPr>
          <p:spPr bwMode="auto">
            <a:xfrm>
              <a:off x="2693795" y="2701068"/>
              <a:ext cx="2873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Text Box 31"/>
            <p:cNvSpPr txBox="1">
              <a:spLocks noChangeAspect="1" noChangeArrowheads="1"/>
            </p:cNvSpPr>
            <p:nvPr/>
          </p:nvSpPr>
          <p:spPr bwMode="auto">
            <a:xfrm>
              <a:off x="2693795" y="3593243"/>
              <a:ext cx="2873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Line 45"/>
            <p:cNvSpPr>
              <a:spLocks noChangeAspect="1" noChangeShapeType="1"/>
            </p:cNvSpPr>
            <p:nvPr/>
          </p:nvSpPr>
          <p:spPr bwMode="auto">
            <a:xfrm>
              <a:off x="7753158" y="2999518"/>
              <a:ext cx="0" cy="720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Line 46"/>
            <p:cNvSpPr>
              <a:spLocks noChangeAspect="1" noChangeShapeType="1"/>
            </p:cNvSpPr>
            <p:nvPr/>
          </p:nvSpPr>
          <p:spPr bwMode="auto">
            <a:xfrm>
              <a:off x="7802370" y="2969356"/>
              <a:ext cx="719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Oval 47"/>
            <p:cNvSpPr>
              <a:spLocks noChangeAspect="1" noChangeArrowheads="1"/>
            </p:cNvSpPr>
            <p:nvPr/>
          </p:nvSpPr>
          <p:spPr bwMode="auto">
            <a:xfrm>
              <a:off x="7721408" y="2932843"/>
              <a:ext cx="71438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Oval 48"/>
            <p:cNvSpPr>
              <a:spLocks noChangeAspect="1" noChangeArrowheads="1"/>
            </p:cNvSpPr>
            <p:nvPr/>
          </p:nvSpPr>
          <p:spPr bwMode="auto">
            <a:xfrm>
              <a:off x="7724583" y="3709131"/>
              <a:ext cx="73025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Line 49"/>
            <p:cNvSpPr>
              <a:spLocks noChangeAspect="1" noChangeShapeType="1"/>
            </p:cNvSpPr>
            <p:nvPr/>
          </p:nvSpPr>
          <p:spPr bwMode="auto">
            <a:xfrm flipH="1">
              <a:off x="7797608" y="2999518"/>
              <a:ext cx="720725" cy="720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Oval 50"/>
            <p:cNvSpPr>
              <a:spLocks noChangeAspect="1" noChangeArrowheads="1"/>
            </p:cNvSpPr>
            <p:nvPr/>
          </p:nvSpPr>
          <p:spPr bwMode="auto">
            <a:xfrm>
              <a:off x="8537383" y="2932843"/>
              <a:ext cx="71438" cy="7302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Text Box 51"/>
            <p:cNvSpPr txBox="1">
              <a:spLocks noChangeAspect="1" noChangeArrowheads="1"/>
            </p:cNvSpPr>
            <p:nvPr/>
          </p:nvSpPr>
          <p:spPr bwMode="auto">
            <a:xfrm>
              <a:off x="7421370" y="2701068"/>
              <a:ext cx="2873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Text Box 52"/>
            <p:cNvSpPr txBox="1">
              <a:spLocks noChangeAspect="1" noChangeArrowheads="1"/>
            </p:cNvSpPr>
            <p:nvPr/>
          </p:nvSpPr>
          <p:spPr bwMode="auto">
            <a:xfrm>
              <a:off x="7421370" y="3593243"/>
              <a:ext cx="2873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Text Box 53"/>
            <p:cNvSpPr txBox="1">
              <a:spLocks noChangeAspect="1" noChangeArrowheads="1"/>
            </p:cNvSpPr>
            <p:nvPr/>
          </p:nvSpPr>
          <p:spPr bwMode="auto">
            <a:xfrm>
              <a:off x="8672320" y="2701068"/>
              <a:ext cx="2873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Text Box 54"/>
            <p:cNvSpPr txBox="1">
              <a:spLocks noChangeAspect="1" noChangeArrowheads="1"/>
            </p:cNvSpPr>
            <p:nvPr/>
          </p:nvSpPr>
          <p:spPr bwMode="auto">
            <a:xfrm>
              <a:off x="8665970" y="3593243"/>
              <a:ext cx="2873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Text Box 55"/>
            <p:cNvSpPr txBox="1">
              <a:spLocks noChangeAspect="1" noChangeArrowheads="1"/>
            </p:cNvSpPr>
            <p:nvPr/>
          </p:nvSpPr>
          <p:spPr bwMode="auto">
            <a:xfrm>
              <a:off x="8096058" y="3894868"/>
              <a:ext cx="288925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Oval 56"/>
            <p:cNvSpPr>
              <a:spLocks noChangeAspect="1" noChangeArrowheads="1"/>
            </p:cNvSpPr>
            <p:nvPr/>
          </p:nvSpPr>
          <p:spPr bwMode="auto">
            <a:xfrm>
              <a:off x="8800908" y="3593243"/>
              <a:ext cx="73025" cy="730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rc 57"/>
            <p:cNvSpPr>
              <a:spLocks noChangeAspect="1"/>
            </p:cNvSpPr>
            <p:nvPr/>
          </p:nvSpPr>
          <p:spPr bwMode="auto">
            <a:xfrm>
              <a:off x="8773920" y="3305906"/>
              <a:ext cx="358775" cy="35877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028 w 43200"/>
                <a:gd name="T1" fmla="*/ 35454 h 43200"/>
                <a:gd name="T2" fmla="*/ 11444 w 43200"/>
                <a:gd name="T3" fmla="*/ 4066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5028" y="35453"/>
                  </a:moveTo>
                  <a:cubicBezTo>
                    <a:pt x="1779" y="31568"/>
                    <a:pt x="0" y="266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8057" y="43199"/>
                    <a:pt x="14570" y="42328"/>
                    <a:pt x="11443" y="40663"/>
                  </a:cubicBezTo>
                </a:path>
                <a:path w="43200" h="43200" stroke="0" extrusionOk="0">
                  <a:moveTo>
                    <a:pt x="5028" y="35453"/>
                  </a:moveTo>
                  <a:cubicBezTo>
                    <a:pt x="1779" y="31568"/>
                    <a:pt x="0" y="266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8057" y="43199"/>
                    <a:pt x="14570" y="42328"/>
                    <a:pt x="11443" y="4066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1798083" y="4529767"/>
            <a:ext cx="8457744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25146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6pPr>
            <a:lvl7pPr marL="29718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7pPr>
            <a:lvl8pPr marL="34290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8pPr>
            <a:lvl9pPr marL="38862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srgbClr val="DF0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在上图中，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是弱连通图，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是单向连通图（当然它也是弱连通图），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是非连通的有向图。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39068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24233" y="1933280"/>
            <a:ext cx="7867862" cy="217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有向图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是强连通图的充分必要条件是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中存在经过每个顶点至少一次的回路。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有向图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是单向连通图当且仅当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中存在经过每个顶点至少一次的通路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496724" y="1016145"/>
            <a:ext cx="9133176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marL="457200" indent="-457200"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=&lt;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为无向图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i="1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中一条路径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若此路径的两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个端点都不与通路外的顶点相邻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lang="zh-CN" altLang="en-US" sz="2800" i="1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极大路径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任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取一条边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如果它有一个端点与其他的顶点相邻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就将这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条边延伸到这个顶点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继续这一过程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直至得到一条极大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路径为止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称此种方法为“</a:t>
            </a:r>
            <a:r>
              <a:rPr lang="zh-CN" altLang="en-US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扩大路径法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用扩大路径法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总可以得到一条极大路径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 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在有向图中可类似讨论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1612208" y="4066490"/>
            <a:ext cx="9739860" cy="270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例 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由一条路径扩大出的极大路径不惟一，极大路径不一定是最长的路径</a:t>
            </a:r>
            <a:endParaRPr lang="zh-CN" altLang="en-US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3562350" y="4063549"/>
            <a:ext cx="6481763" cy="2033587"/>
            <a:chOff x="1619672" y="3789040"/>
            <a:chExt cx="6480720" cy="2034347"/>
          </a:xfrm>
        </p:grpSpPr>
        <p:pic>
          <p:nvPicPr>
            <p:cNvPr id="6" name="Picture 17" descr="14-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486" r="48572" b="21143"/>
            <a:stretch>
              <a:fillRect/>
            </a:stretch>
          </p:blipFill>
          <p:spPr bwMode="auto">
            <a:xfrm>
              <a:off x="1774214" y="3789040"/>
              <a:ext cx="6326178" cy="1118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6" descr="14-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31" t="-7486" b="21143"/>
            <a:stretch>
              <a:fillRect/>
            </a:stretch>
          </p:blipFill>
          <p:spPr bwMode="auto">
            <a:xfrm>
              <a:off x="1619672" y="4653136"/>
              <a:ext cx="6191261" cy="117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908627" y="897160"/>
            <a:ext cx="104902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为 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）阶无向简单图，</a:t>
            </a:r>
            <a:r>
              <a:rPr lang="zh-CN" altLang="en-US" sz="2800" i="1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，证明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中存在</a:t>
            </a:r>
            <a:endParaRPr lang="zh-CN" altLang="en-US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长度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zh-CN" altLang="en-US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i="1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+1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的圈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31429" y="1971466"/>
            <a:ext cx="1044459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 设 </a:t>
            </a:r>
            <a:r>
              <a:rPr lang="zh-CN" altLang="en-US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i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i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是一条极大路径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不与</a:t>
            </a:r>
            <a:r>
              <a:rPr lang="zh-CN" altLang="en-US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i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fontAlgn="base">
              <a:spcAft>
                <a:spcPct val="0"/>
              </a:spcAft>
              <a:buFont typeface="Symbol" panose="05050102010706020507" pitchFamily="18" charset="2"/>
              <a:buChar char="G"/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外顶点相邻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因而在 </a:t>
            </a:r>
            <a:r>
              <a:rPr lang="zh-CN" altLang="en-US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上除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至少还存在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fontAlgn="base">
              <a:spcAft>
                <a:spcPct val="0"/>
              </a:spcAft>
            </a:pPr>
            <a:r>
              <a:rPr lang="zh-CN" altLang="en-US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个顶点与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相邻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sz="2800" i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i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是离 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最远的顶点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i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中长度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的圈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7" descr="DSCN21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15704" r="4788" b="30690"/>
          <a:stretch>
            <a:fillRect/>
          </a:stretch>
        </p:blipFill>
        <p:spPr bwMode="auto">
          <a:xfrm>
            <a:off x="1768113" y="4282932"/>
            <a:ext cx="738346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通路与回路的定义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21129" y="859783"/>
            <a:ext cx="10676412" cy="619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AutoNum type="arabicPeriod" startAt="2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通路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所有边互不相同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，则称此通路为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简单通路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(Simple Entry)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或一条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回路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所有边互不相同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，则称此回路为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简单回路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(Simple Circuit)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或一条闭迹。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2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通路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所有结点互不相同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从而所有边互不相同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），则称此通路为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基本通路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(Basic Entry)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初级通路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回路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中除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外的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所有结点互不相同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从而所有边互不相同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），则称此回路为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基本回路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(Basic Circuit)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初级回路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长度为奇数的圈称为奇圈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长度为偶数的圈称为偶圈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中有边重复出现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复杂通路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若又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复杂回路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简单图中可以只用顶点序列表示通路或回路。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1000" marR="0" lvl="0" indent="-3810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AutoNum type="arabicPeriod" startAt="2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255935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通路与回路的识别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64331" y="1080097"/>
            <a:ext cx="8482342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判断下图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中的回路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是否是简单回路、基本回路？图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中的通路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是否是简单通路、基本通路？并求其长度。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Group 56"/>
          <p:cNvGrpSpPr/>
          <p:nvPr/>
        </p:nvGrpSpPr>
        <p:grpSpPr bwMode="auto">
          <a:xfrm>
            <a:off x="2129518" y="3743922"/>
            <a:ext cx="6191250" cy="2578100"/>
            <a:chOff x="930" y="2422"/>
            <a:chExt cx="3900" cy="1624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1215" y="2693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Text Box 6"/>
            <p:cNvSpPr txBox="1">
              <a:spLocks noChangeAspect="1" noChangeArrowheads="1"/>
            </p:cNvSpPr>
            <p:nvPr/>
          </p:nvSpPr>
          <p:spPr bwMode="auto">
            <a:xfrm>
              <a:off x="1162" y="2422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1217" y="3611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 Box 8"/>
            <p:cNvSpPr txBox="1">
              <a:spLocks noChangeAspect="1" noChangeArrowheads="1"/>
            </p:cNvSpPr>
            <p:nvPr/>
          </p:nvSpPr>
          <p:spPr bwMode="auto">
            <a:xfrm>
              <a:off x="1162" y="3611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2143" y="2693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10"/>
            <p:cNvSpPr txBox="1">
              <a:spLocks noChangeAspect="1" noChangeArrowheads="1"/>
            </p:cNvSpPr>
            <p:nvPr/>
          </p:nvSpPr>
          <p:spPr bwMode="auto">
            <a:xfrm>
              <a:off x="2150" y="2454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2143" y="3611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Text Box 12"/>
            <p:cNvSpPr txBox="1">
              <a:spLocks noChangeAspect="1" noChangeArrowheads="1"/>
            </p:cNvSpPr>
            <p:nvPr/>
          </p:nvSpPr>
          <p:spPr bwMode="auto">
            <a:xfrm>
              <a:off x="2135" y="3608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Line 13"/>
            <p:cNvSpPr>
              <a:spLocks noChangeAspect="1" noChangeShapeType="1"/>
            </p:cNvSpPr>
            <p:nvPr/>
          </p:nvSpPr>
          <p:spPr bwMode="auto">
            <a:xfrm flipH="1">
              <a:off x="1245" y="2712"/>
              <a:ext cx="8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Line 14"/>
            <p:cNvSpPr>
              <a:spLocks noChangeAspect="1" noChangeShapeType="1"/>
            </p:cNvSpPr>
            <p:nvPr/>
          </p:nvSpPr>
          <p:spPr bwMode="auto">
            <a:xfrm flipH="1">
              <a:off x="1245" y="3630"/>
              <a:ext cx="8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Line 15"/>
            <p:cNvSpPr>
              <a:spLocks noChangeAspect="1" noChangeShapeType="1"/>
            </p:cNvSpPr>
            <p:nvPr/>
          </p:nvSpPr>
          <p:spPr bwMode="auto">
            <a:xfrm flipV="1">
              <a:off x="2162" y="2736"/>
              <a:ext cx="0" cy="8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Line 16"/>
            <p:cNvSpPr>
              <a:spLocks noChangeAspect="1" noChangeShapeType="1"/>
            </p:cNvSpPr>
            <p:nvPr/>
          </p:nvSpPr>
          <p:spPr bwMode="auto">
            <a:xfrm>
              <a:off x="1264" y="2721"/>
              <a:ext cx="898" cy="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Arc 17"/>
            <p:cNvSpPr>
              <a:spLocks noChangeAspect="1"/>
            </p:cNvSpPr>
            <p:nvPr/>
          </p:nvSpPr>
          <p:spPr bwMode="auto">
            <a:xfrm flipH="1">
              <a:off x="1134" y="2724"/>
              <a:ext cx="122" cy="899"/>
            </a:xfrm>
            <a:custGeom>
              <a:avLst/>
              <a:gdLst>
                <a:gd name="T0" fmla="*/ 33 w 21600"/>
                <a:gd name="T1" fmla="*/ 0 h 40991"/>
                <a:gd name="T2" fmla="*/ 43 w 21600"/>
                <a:gd name="T3" fmla="*/ 899 h 40991"/>
                <a:gd name="T4" fmla="*/ 0 w 21600"/>
                <a:gd name="T5" fmla="*/ 456 h 409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0991" fill="none" extrusionOk="0">
                  <a:moveTo>
                    <a:pt x="5799" y="-1"/>
                  </a:moveTo>
                  <a:cubicBezTo>
                    <a:pt x="15139" y="2603"/>
                    <a:pt x="21600" y="11111"/>
                    <a:pt x="21600" y="20807"/>
                  </a:cubicBezTo>
                  <a:cubicBezTo>
                    <a:pt x="21600" y="29768"/>
                    <a:pt x="16066" y="37799"/>
                    <a:pt x="7691" y="40990"/>
                  </a:cubicBezTo>
                </a:path>
                <a:path w="21600" h="40991" stroke="0" extrusionOk="0">
                  <a:moveTo>
                    <a:pt x="5799" y="-1"/>
                  </a:moveTo>
                  <a:cubicBezTo>
                    <a:pt x="15139" y="2603"/>
                    <a:pt x="21600" y="11111"/>
                    <a:pt x="21600" y="20807"/>
                  </a:cubicBezTo>
                  <a:cubicBezTo>
                    <a:pt x="21600" y="29768"/>
                    <a:pt x="16066" y="37799"/>
                    <a:pt x="7691" y="40990"/>
                  </a:cubicBezTo>
                  <a:lnTo>
                    <a:pt x="0" y="20807"/>
                  </a:lnTo>
                  <a:lnTo>
                    <a:pt x="5799" y="-1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Arc 18"/>
            <p:cNvSpPr>
              <a:spLocks noChangeAspect="1"/>
            </p:cNvSpPr>
            <p:nvPr/>
          </p:nvSpPr>
          <p:spPr bwMode="auto">
            <a:xfrm flipV="1">
              <a:off x="1208" y="2734"/>
              <a:ext cx="122" cy="879"/>
            </a:xfrm>
            <a:custGeom>
              <a:avLst/>
              <a:gdLst>
                <a:gd name="T0" fmla="*/ 40 w 21600"/>
                <a:gd name="T1" fmla="*/ 0 h 40039"/>
                <a:gd name="T2" fmla="*/ 51 w 21600"/>
                <a:gd name="T3" fmla="*/ 879 h 40039"/>
                <a:gd name="T4" fmla="*/ 0 w 21600"/>
                <a:gd name="T5" fmla="*/ 448 h 400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0039" fill="none" extrusionOk="0">
                  <a:moveTo>
                    <a:pt x="7079" y="-1"/>
                  </a:moveTo>
                  <a:cubicBezTo>
                    <a:pt x="15771" y="3015"/>
                    <a:pt x="21600" y="11206"/>
                    <a:pt x="21600" y="20407"/>
                  </a:cubicBezTo>
                  <a:cubicBezTo>
                    <a:pt x="21600" y="28849"/>
                    <a:pt x="16681" y="36518"/>
                    <a:pt x="9008" y="40039"/>
                  </a:cubicBezTo>
                </a:path>
                <a:path w="21600" h="40039" stroke="0" extrusionOk="0">
                  <a:moveTo>
                    <a:pt x="7079" y="-1"/>
                  </a:moveTo>
                  <a:cubicBezTo>
                    <a:pt x="15771" y="3015"/>
                    <a:pt x="21600" y="11206"/>
                    <a:pt x="21600" y="20407"/>
                  </a:cubicBezTo>
                  <a:cubicBezTo>
                    <a:pt x="21600" y="28849"/>
                    <a:pt x="16681" y="36518"/>
                    <a:pt x="9008" y="40039"/>
                  </a:cubicBezTo>
                  <a:lnTo>
                    <a:pt x="0" y="20407"/>
                  </a:lnTo>
                  <a:lnTo>
                    <a:pt x="7079" y="-1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Text Box 19"/>
            <p:cNvSpPr txBox="1">
              <a:spLocks noChangeAspect="1" noChangeArrowheads="1"/>
            </p:cNvSpPr>
            <p:nvPr/>
          </p:nvSpPr>
          <p:spPr bwMode="auto">
            <a:xfrm>
              <a:off x="930" y="3113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Text Box 20"/>
            <p:cNvSpPr txBox="1">
              <a:spLocks noChangeAspect="1" noChangeArrowheads="1"/>
            </p:cNvSpPr>
            <p:nvPr/>
          </p:nvSpPr>
          <p:spPr bwMode="auto">
            <a:xfrm>
              <a:off x="1356" y="3113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Text Box 21"/>
            <p:cNvSpPr txBox="1">
              <a:spLocks noChangeAspect="1" noChangeArrowheads="1"/>
            </p:cNvSpPr>
            <p:nvPr/>
          </p:nvSpPr>
          <p:spPr bwMode="auto">
            <a:xfrm>
              <a:off x="1645" y="2446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Text Box 22"/>
            <p:cNvSpPr txBox="1">
              <a:spLocks noChangeAspect="1" noChangeArrowheads="1"/>
            </p:cNvSpPr>
            <p:nvPr/>
          </p:nvSpPr>
          <p:spPr bwMode="auto">
            <a:xfrm>
              <a:off x="1598" y="3113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Text Box 23"/>
            <p:cNvSpPr txBox="1">
              <a:spLocks noChangeAspect="1" noChangeArrowheads="1"/>
            </p:cNvSpPr>
            <p:nvPr/>
          </p:nvSpPr>
          <p:spPr bwMode="auto">
            <a:xfrm>
              <a:off x="1606" y="3580"/>
              <a:ext cx="16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Text Box 24"/>
            <p:cNvSpPr txBox="1">
              <a:spLocks noChangeAspect="1" noChangeArrowheads="1"/>
            </p:cNvSpPr>
            <p:nvPr/>
          </p:nvSpPr>
          <p:spPr bwMode="auto">
            <a:xfrm>
              <a:off x="2172" y="3113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Text Box 25"/>
            <p:cNvSpPr txBox="1">
              <a:spLocks noChangeAspect="1" noChangeArrowheads="1"/>
            </p:cNvSpPr>
            <p:nvPr/>
          </p:nvSpPr>
          <p:spPr bwMode="auto">
            <a:xfrm>
              <a:off x="2350" y="2509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Text Box 26"/>
            <p:cNvSpPr txBox="1">
              <a:spLocks noChangeAspect="1" noChangeArrowheads="1"/>
            </p:cNvSpPr>
            <p:nvPr/>
          </p:nvSpPr>
          <p:spPr bwMode="auto">
            <a:xfrm>
              <a:off x="1653" y="3842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Line 27"/>
            <p:cNvSpPr>
              <a:spLocks noChangeAspect="1" noChangeShapeType="1"/>
            </p:cNvSpPr>
            <p:nvPr/>
          </p:nvSpPr>
          <p:spPr bwMode="auto">
            <a:xfrm flipH="1">
              <a:off x="3703" y="3632"/>
              <a:ext cx="8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 Box 28"/>
            <p:cNvSpPr txBox="1">
              <a:spLocks noChangeAspect="1" noChangeArrowheads="1"/>
            </p:cNvSpPr>
            <p:nvPr/>
          </p:nvSpPr>
          <p:spPr bwMode="auto">
            <a:xfrm>
              <a:off x="3583" y="3611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Oval 29"/>
            <p:cNvSpPr>
              <a:spLocks noChangeAspect="1" noChangeArrowheads="1"/>
            </p:cNvSpPr>
            <p:nvPr/>
          </p:nvSpPr>
          <p:spPr bwMode="auto">
            <a:xfrm>
              <a:off x="3657" y="3611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Text Box 30"/>
            <p:cNvSpPr txBox="1">
              <a:spLocks noChangeAspect="1" noChangeArrowheads="1"/>
            </p:cNvSpPr>
            <p:nvPr/>
          </p:nvSpPr>
          <p:spPr bwMode="auto">
            <a:xfrm>
              <a:off x="4074" y="3160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 Box 31"/>
            <p:cNvSpPr txBox="1">
              <a:spLocks noChangeAspect="1" noChangeArrowheads="1"/>
            </p:cNvSpPr>
            <p:nvPr/>
          </p:nvSpPr>
          <p:spPr bwMode="auto">
            <a:xfrm>
              <a:off x="3583" y="2422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Text Box 32"/>
            <p:cNvSpPr txBox="1">
              <a:spLocks noChangeAspect="1" noChangeArrowheads="1"/>
            </p:cNvSpPr>
            <p:nvPr/>
          </p:nvSpPr>
          <p:spPr bwMode="auto">
            <a:xfrm>
              <a:off x="4577" y="242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Text Box 33"/>
            <p:cNvSpPr txBox="1">
              <a:spLocks noChangeAspect="1" noChangeArrowheads="1"/>
            </p:cNvSpPr>
            <p:nvPr/>
          </p:nvSpPr>
          <p:spPr bwMode="auto">
            <a:xfrm>
              <a:off x="3470" y="3069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Text Box 34"/>
            <p:cNvSpPr txBox="1">
              <a:spLocks noChangeAspect="1" noChangeArrowheads="1"/>
            </p:cNvSpPr>
            <p:nvPr/>
          </p:nvSpPr>
          <p:spPr bwMode="auto">
            <a:xfrm>
              <a:off x="4074" y="2446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Text Box 35"/>
            <p:cNvSpPr txBox="1">
              <a:spLocks noChangeAspect="1" noChangeArrowheads="1"/>
            </p:cNvSpPr>
            <p:nvPr/>
          </p:nvSpPr>
          <p:spPr bwMode="auto">
            <a:xfrm>
              <a:off x="4667" y="3069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Text Box 36"/>
            <p:cNvSpPr txBox="1">
              <a:spLocks noChangeAspect="1" noChangeArrowheads="1"/>
            </p:cNvSpPr>
            <p:nvPr/>
          </p:nvSpPr>
          <p:spPr bwMode="auto">
            <a:xfrm>
              <a:off x="4317" y="3135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 Box 37"/>
            <p:cNvSpPr txBox="1">
              <a:spLocks noChangeAspect="1" noChangeArrowheads="1"/>
            </p:cNvSpPr>
            <p:nvPr/>
          </p:nvSpPr>
          <p:spPr bwMode="auto">
            <a:xfrm>
              <a:off x="3787" y="3113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Text Box 38"/>
            <p:cNvSpPr txBox="1">
              <a:spLocks noChangeAspect="1" noChangeArrowheads="1"/>
            </p:cNvSpPr>
            <p:nvPr/>
          </p:nvSpPr>
          <p:spPr bwMode="auto">
            <a:xfrm>
              <a:off x="3768" y="2855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 Box 39"/>
            <p:cNvSpPr txBox="1">
              <a:spLocks noChangeAspect="1" noChangeArrowheads="1"/>
            </p:cNvSpPr>
            <p:nvPr/>
          </p:nvSpPr>
          <p:spPr bwMode="auto">
            <a:xfrm>
              <a:off x="4074" y="3580"/>
              <a:ext cx="16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384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Oval 41"/>
            <p:cNvSpPr>
              <a:spLocks noChangeAspect="1" noChangeArrowheads="1"/>
            </p:cNvSpPr>
            <p:nvPr/>
          </p:nvSpPr>
          <p:spPr bwMode="auto">
            <a:xfrm>
              <a:off x="4122" y="3152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Text Box 42"/>
            <p:cNvSpPr txBox="1">
              <a:spLocks noChangeAspect="1" noChangeArrowheads="1"/>
            </p:cNvSpPr>
            <p:nvPr/>
          </p:nvSpPr>
          <p:spPr bwMode="auto">
            <a:xfrm>
              <a:off x="4577" y="3611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Oval 43"/>
            <p:cNvSpPr>
              <a:spLocks noChangeAspect="1" noChangeArrowheads="1"/>
            </p:cNvSpPr>
            <p:nvPr/>
          </p:nvSpPr>
          <p:spPr bwMode="auto">
            <a:xfrm>
              <a:off x="3657" y="2693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Oval 44"/>
            <p:cNvSpPr>
              <a:spLocks noChangeAspect="1" noChangeArrowheads="1"/>
            </p:cNvSpPr>
            <p:nvPr/>
          </p:nvSpPr>
          <p:spPr bwMode="auto">
            <a:xfrm>
              <a:off x="4588" y="2693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Line 45"/>
            <p:cNvSpPr>
              <a:spLocks noChangeAspect="1" noChangeShapeType="1"/>
            </p:cNvSpPr>
            <p:nvPr/>
          </p:nvSpPr>
          <p:spPr bwMode="auto">
            <a:xfrm flipH="1">
              <a:off x="3703" y="2712"/>
              <a:ext cx="8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Line 46"/>
            <p:cNvSpPr>
              <a:spLocks noChangeAspect="1" noChangeShapeType="1"/>
            </p:cNvSpPr>
            <p:nvPr/>
          </p:nvSpPr>
          <p:spPr bwMode="auto">
            <a:xfrm flipV="1">
              <a:off x="3678" y="2733"/>
              <a:ext cx="0" cy="8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Line 47"/>
            <p:cNvSpPr>
              <a:spLocks noChangeAspect="1" noChangeShapeType="1"/>
            </p:cNvSpPr>
            <p:nvPr/>
          </p:nvSpPr>
          <p:spPr bwMode="auto">
            <a:xfrm flipV="1">
              <a:off x="4608" y="2733"/>
              <a:ext cx="0" cy="8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Line 48"/>
            <p:cNvSpPr>
              <a:spLocks noChangeAspect="1" noChangeShapeType="1"/>
            </p:cNvSpPr>
            <p:nvPr/>
          </p:nvSpPr>
          <p:spPr bwMode="auto">
            <a:xfrm flipV="1">
              <a:off x="3696" y="3186"/>
              <a:ext cx="429" cy="4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Line 49"/>
            <p:cNvSpPr>
              <a:spLocks noChangeAspect="1" noChangeShapeType="1"/>
            </p:cNvSpPr>
            <p:nvPr/>
          </p:nvSpPr>
          <p:spPr bwMode="auto">
            <a:xfrm flipH="1" flipV="1">
              <a:off x="4157" y="3173"/>
              <a:ext cx="428" cy="4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Arc 51"/>
            <p:cNvSpPr>
              <a:spLocks noChangeAspect="1"/>
            </p:cNvSpPr>
            <p:nvPr/>
          </p:nvSpPr>
          <p:spPr bwMode="auto">
            <a:xfrm>
              <a:off x="2112" y="2485"/>
              <a:ext cx="245" cy="245"/>
            </a:xfrm>
            <a:custGeom>
              <a:avLst/>
              <a:gdLst>
                <a:gd name="T0" fmla="*/ 33 w 43200"/>
                <a:gd name="T1" fmla="*/ 206 h 43200"/>
                <a:gd name="T2" fmla="*/ 80 w 43200"/>
                <a:gd name="T3" fmla="*/ 237 h 43200"/>
                <a:gd name="T4" fmla="*/ 123 w 43200"/>
                <a:gd name="T5" fmla="*/ 12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5745" y="36270"/>
                  </a:moveTo>
                  <a:cubicBezTo>
                    <a:pt x="2051" y="32277"/>
                    <a:pt x="0" y="270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9042" y="43200"/>
                    <a:pt x="16505" y="42745"/>
                    <a:pt x="14107" y="41858"/>
                  </a:cubicBezTo>
                </a:path>
                <a:path w="43200" h="43200" stroke="0" extrusionOk="0">
                  <a:moveTo>
                    <a:pt x="5745" y="36270"/>
                  </a:moveTo>
                  <a:cubicBezTo>
                    <a:pt x="2051" y="32277"/>
                    <a:pt x="0" y="270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9042" y="43200"/>
                    <a:pt x="16505" y="42745"/>
                    <a:pt x="14107" y="41858"/>
                  </a:cubicBezTo>
                  <a:lnTo>
                    <a:pt x="21600" y="21600"/>
                  </a:lnTo>
                  <a:lnTo>
                    <a:pt x="5745" y="3627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Oval 52"/>
            <p:cNvSpPr>
              <a:spLocks noChangeAspect="1" noChangeArrowheads="1"/>
            </p:cNvSpPr>
            <p:nvPr/>
          </p:nvSpPr>
          <p:spPr bwMode="auto">
            <a:xfrm>
              <a:off x="4588" y="3611"/>
              <a:ext cx="41" cy="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Line 53"/>
            <p:cNvSpPr>
              <a:spLocks noChangeAspect="1" noChangeShapeType="1"/>
            </p:cNvSpPr>
            <p:nvPr/>
          </p:nvSpPr>
          <p:spPr bwMode="auto">
            <a:xfrm flipH="1" flipV="1">
              <a:off x="3696" y="2719"/>
              <a:ext cx="429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Line 54"/>
            <p:cNvSpPr>
              <a:spLocks noChangeAspect="1" noChangeShapeType="1"/>
            </p:cNvSpPr>
            <p:nvPr/>
          </p:nvSpPr>
          <p:spPr bwMode="auto">
            <a:xfrm flipV="1">
              <a:off x="4157" y="2719"/>
              <a:ext cx="428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" name="Text Box 55"/>
            <p:cNvSpPr txBox="1">
              <a:spLocks noChangeAspect="1" noChangeArrowheads="1"/>
            </p:cNvSpPr>
            <p:nvPr/>
          </p:nvSpPr>
          <p:spPr bwMode="auto">
            <a:xfrm>
              <a:off x="4349" y="2855"/>
              <a:ext cx="1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925224" y="1248929"/>
            <a:ext cx="101826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阶图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中，若从顶点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800" kern="0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）存在通路，则从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kern="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长度小于或等于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的通路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 在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阶图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中，若从顶点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800" kern="0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）存在通路，则</a:t>
            </a:r>
            <a:endParaRPr lang="zh-CN" altLang="en-US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长度小于或等于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初级通路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（路径）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阶图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中，若存在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到自身的回路，则一定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endParaRPr lang="en-US" altLang="zh-CN" sz="2800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到自身长度小于或等于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的回路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zh-CN" altLang="en-US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  在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阶图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中，若存在 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到自身的简单回路，则一定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</a:t>
            </a:r>
            <a:endParaRPr lang="en-US" altLang="zh-CN" sz="2800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到自身的长度小于或等于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初级回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路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49" y="976883"/>
            <a:ext cx="8775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无向完全图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）中有几种非同构的圈？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149" y="1649979"/>
            <a:ext cx="10494819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长度相同的圈都是同构的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易知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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中含长度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3,4,…,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0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的圈，共有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种非同构的圈．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7899" y="2840141"/>
            <a:ext cx="10068793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长度相同的圈都是同构的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因此在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同构意义下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给定长度的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圈只有一个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在标定图中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圈表示成顶点和边的标记序列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果只要两个圈的标记序列不同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称这两个圈在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定义意义下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顶点之间的可达性定义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22960" y="982416"/>
            <a:ext cx="10339543" cy="596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 = &lt;V, E&gt;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。如果从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存在通路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的，否则称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solidFill>
                  <a:srgbClr val="DF0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不可达。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规定：</a:t>
            </a:r>
            <a:r>
              <a:rPr lang="zh-CN" altLang="en-US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任何结点到自己都是</a:t>
            </a:r>
            <a:endParaRPr lang="en-US" altLang="zh-CN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可达的。</a:t>
            </a:r>
            <a:endParaRPr lang="en-US" altLang="zh-CN" dirty="0">
              <a:solidFill>
                <a:srgbClr val="DF002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为有向图，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dirty="0">
                <a:solidFill>
                  <a:srgbClr val="DF0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可达，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，则称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相互可达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；即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规定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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具有自反性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、传递性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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具有自反性、对称性、传递性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80"/>
              </a:buCl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800080"/>
              </a:buClr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93400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几个结论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40699" y="3403020"/>
            <a:ext cx="10536083" cy="217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在一个具有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个结点的图中，如果从结点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到结点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≠v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）存在一条通路，则从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存在一条长度不大于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基本通路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在一个具有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个结点的图中，如果存在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到自身的回路，则存在一条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到自身长度不大于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基本回路。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225" y="1276883"/>
            <a:ext cx="10457538" cy="202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，则称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长度最短的通路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最短路径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\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短程线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(Geodesic)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的短程线的长度称为从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距离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(Distance)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，记为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d(v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不可达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，则通常记为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d(v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 = 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81555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：带权图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40100" y="1309084"/>
            <a:ext cx="10862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在图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的每条边上标上一个实数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 (e)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，被标上的实数称为边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的权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称为边赋权图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带权图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记作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G=&lt;V,E,W&gt;.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e=(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)(&lt;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&gt;)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W(e)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记作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W(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40100" y="3143381"/>
            <a:ext cx="1054914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权值的意义是广泛的。可以表示距离，可以表示交通运费，可以表示网络流量，在朋友关系图甚至可以表示友谊深度。但都可以抽象为距离。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5088</Words>
  <Application>WPS 演示</Application>
  <PresentationFormat>宽屏</PresentationFormat>
  <Paragraphs>539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54" baseType="lpstr">
      <vt:lpstr>Arial</vt:lpstr>
      <vt:lpstr>宋体</vt:lpstr>
      <vt:lpstr>Wingdings</vt:lpstr>
      <vt:lpstr>Segoe UI</vt:lpstr>
      <vt:lpstr>微软雅黑</vt:lpstr>
      <vt:lpstr>管峻楷书简体</vt:lpstr>
      <vt:lpstr>思源宋体 CN Heavy</vt:lpstr>
      <vt:lpstr>锐字云字库大标宋体GBK</vt:lpstr>
      <vt:lpstr>楷体</vt:lpstr>
      <vt:lpstr>黑体</vt:lpstr>
      <vt:lpstr>Symbol</vt:lpstr>
      <vt:lpstr>华文中宋</vt:lpstr>
      <vt:lpstr>Times New Roman</vt:lpstr>
      <vt:lpstr>Symbol</vt:lpstr>
      <vt:lpstr>Segoe UI Light</vt:lpstr>
      <vt:lpstr>Arial Unicode MS</vt:lpstr>
      <vt:lpstr>Segoe UI Black</vt:lpstr>
      <vt:lpstr>微软雅黑 Light</vt:lpstr>
      <vt:lpstr>等线</vt:lpstr>
      <vt:lpstr>Arial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Administrator</cp:lastModifiedBy>
  <cp:revision>546</cp:revision>
  <dcterms:created xsi:type="dcterms:W3CDTF">2019-01-23T08:53:00Z</dcterms:created>
  <dcterms:modified xsi:type="dcterms:W3CDTF">2021-05-20T01:39:13Z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