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2"/>
    <p:sldId id="408" r:id="rId3"/>
    <p:sldId id="409" r:id="rId4"/>
    <p:sldId id="412" r:id="rId5"/>
    <p:sldId id="413" r:id="rId6"/>
    <p:sldId id="414" r:id="rId7"/>
    <p:sldId id="415" r:id="rId8"/>
    <p:sldId id="410" r:id="rId9"/>
    <p:sldId id="416" r:id="rId10"/>
    <p:sldId id="417" r:id="rId11"/>
    <p:sldId id="418" r:id="rId12"/>
    <p:sldId id="419" r:id="rId13"/>
    <p:sldId id="411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</p:sldIdLst>
  <p:sldSz cx="12192000" cy="6858000"/>
  <p:notesSz cx="6858000" cy="9144000"/>
  <p:embeddedFontLst>
    <p:embeddedFont>
      <p:font typeface="思源宋体 CN Heavy" charset="-122"/>
      <p:bold r:id="rId24"/>
    </p:embeddedFont>
    <p:embeddedFont>
      <p:font typeface="楷体" pitchFamily="49" charset="-122"/>
      <p:regular r:id="rId25"/>
    </p:embeddedFont>
    <p:embeddedFont>
      <p:font typeface="Segoe UI Light" pitchFamily="34" charset="0"/>
      <p:regular r:id="rId26"/>
    </p:embeddedFont>
    <p:embeddedFont>
      <p:font typeface="Segoe UI" pitchFamily="34" charset="0"/>
      <p:regular r:id="rId27"/>
      <p:bold r:id="rId28"/>
      <p:italic r:id="rId29"/>
      <p:boldItalic r:id="rId30"/>
    </p:embeddedFont>
    <p:embeddedFont>
      <p:font typeface="锐字云字库大标宋体GBK" charset="-122"/>
      <p:regular r:id="rId31"/>
    </p:embeddedFont>
    <p:embeddedFont>
      <p:font typeface="Segoe UI Black" charset="0"/>
      <p:bold r:id="rId32"/>
      <p:boldItalic r:id="rId33"/>
    </p:embeddedFont>
    <p:embeddedFont>
      <p:font typeface="微软雅黑" pitchFamily="34" charset="-122"/>
      <p:regular r:id="rId34"/>
      <p:bold r:id="rId35"/>
    </p:embeddedFont>
    <p:embeddedFont>
      <p:font typeface="管峻楷书简体" charset="-122"/>
      <p:regular r:id="rId36"/>
    </p:embeddedFont>
  </p:embeddedFontLst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09"/>
            <p14:sldId id="412"/>
            <p14:sldId id="413"/>
            <p14:sldId id="414"/>
            <p14:sldId id="415"/>
            <p14:sldId id="410"/>
            <p14:sldId id="416"/>
            <p14:sldId id="417"/>
            <p14:sldId id="418"/>
            <p14:sldId id="419"/>
            <p14:sldId id="411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</p14:sectionLst>
    </p:ext>
    <p:ext uri="{EFAFB233-063F-42B5-8137-9DF3F51BA10A}">
      <p15:sldGuideLst xmlns:p15="http://schemas.microsoft.com/office/powerpoint/2012/main" xmlns="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2F2F2"/>
    <a:srgbClr val="FCFCFC"/>
    <a:srgbClr val="2C2C2C"/>
    <a:srgbClr val="585858"/>
    <a:srgbClr val="EBF4FB"/>
    <a:srgbClr val="D2E7FE"/>
    <a:srgbClr val="034C9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264" y="-84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xmlns="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xmlns="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xmlns="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xmlns="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xmlns="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xmlns="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xmlns="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xmlns="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xmlns="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xmlns="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xmlns="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xmlns="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xmlns="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xmlns="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xmlns="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xmlns="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xmlns="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xmlns="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xmlns="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xmlns="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xmlns="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xmlns="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xmlns="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xmlns="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xmlns="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xmlns="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xmlns="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xmlns="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xmlns="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xmlns="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xmlns="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xmlns="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xmlns="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xmlns="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xmlns="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xmlns="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xmlns="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xmlns="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xmlns="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xmlns="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xmlns="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xmlns="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xmlns="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xmlns="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xmlns="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xmlns="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xmlns="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xmlns="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xmlns="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xmlns="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xmlns="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xmlns="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xmlns="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xmlns="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xmlns="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xmlns="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xmlns="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xmlns="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xmlns="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xmlns="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xmlns="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xmlns="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xmlns="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xmlns="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xmlns="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xmlns="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xmlns="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xmlns="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xmlns="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xmlns="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xmlns="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xmlns="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xmlns="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xmlns="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xmlns="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xmlns="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xmlns="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xmlns="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xmlns="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xmlns="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xmlns="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xmlns="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xmlns="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xmlns="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xmlns="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xmlns="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xmlns="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xmlns="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xmlns="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xmlns="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xmlns="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xmlns="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xmlns="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xmlns="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xmlns="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xmlns="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xmlns="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xmlns="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xmlns="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xmlns="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xmlns="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xmlns="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xmlns="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xmlns="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xmlns="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xmlns="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xmlns="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xmlns="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xmlns="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xmlns="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xmlns="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xmlns="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xmlns="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xmlns="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xmlns="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xmlns="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xmlns="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xmlns="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xmlns="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xmlns="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xmlns="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xmlns="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xmlns="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xmlns="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xmlns="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xmlns="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xmlns="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xmlns="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xmlns="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xmlns="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xmlns="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xmlns="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xmlns="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xmlns="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xmlns="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xmlns="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xmlns="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xmlns="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xmlns="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xmlns="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xmlns="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xmlns="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xmlns="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xmlns="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xmlns="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xmlns="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xmlns="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xmlns="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xmlns="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xmlns="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xmlns="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xmlns="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xmlns="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xmlns="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xmlns="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xmlns="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xmlns="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xmlns="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xmlns="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xmlns="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xmlns="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xmlns="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xmlns="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xmlns="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xmlns="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xmlns="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xmlns="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xmlns="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xmlns="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xmlns="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xmlns="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xmlns="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xmlns="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xmlns="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xmlns="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xmlns="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xmlns="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xmlns="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xmlns="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xmlns="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xmlns="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xmlns="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xmlns="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xmlns="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xmlns="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xmlns="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xmlns="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xmlns="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xmlns="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xmlns="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xmlns="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xmlns="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xmlns="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xmlns="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xmlns="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xmlns="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xmlns="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xmlns="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xmlns="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xmlns="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xmlns="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xmlns="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xmlns="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xmlns="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xmlns="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xmlns="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xmlns="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xmlns="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xmlns="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xmlns="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xmlns="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xmlns="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xmlns="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xmlns="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xmlns="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xmlns="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xmlns="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xmlns="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xmlns="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xmlns="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xmlns="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xmlns="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xmlns="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xmlns="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xmlns="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xmlns="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xmlns="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xmlns="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xmlns="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xmlns="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xmlns="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xmlns="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xmlns="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xmlns="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xmlns="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xmlns="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xmlns="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xmlns="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xmlns="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xmlns="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xmlns="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xmlns="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xmlns="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xmlns="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xmlns="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xmlns="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xmlns="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xmlns="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xmlns="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xmlns="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xmlns="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xmlns="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xmlns="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xmlns="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xmlns="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xmlns="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xmlns="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xmlns="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xmlns="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xmlns="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xmlns="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xmlns="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xmlns="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xmlns="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xmlns="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xmlns="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xmlns="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xmlns="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xmlns="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xmlns="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xmlns="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xmlns="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xmlns="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xmlns="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xmlns="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xmlns="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xmlns="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xmlns="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xmlns="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xmlns="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xmlns="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xmlns="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xmlns="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xmlns="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xmlns="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xmlns="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xmlns="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xmlns="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xmlns="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xmlns="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xmlns="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xmlns="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xmlns="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xmlns="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xmlns="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xmlns="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xmlns="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xmlns="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xmlns="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xmlns="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xmlns="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xmlns="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xmlns="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xmlns="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xmlns="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xmlns="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xmlns="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xmlns="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xmlns="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xmlns="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xmlns="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xmlns="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xmlns="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xmlns="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xmlns="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xmlns="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xmlns="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xmlns="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xmlns="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xmlns="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xmlns="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xmlns="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xmlns="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xmlns="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xmlns="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xmlns="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xmlns="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xmlns="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xmlns="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xmlns="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xmlns="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xmlns="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xmlns="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xmlns="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xmlns="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xmlns="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xmlns="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xmlns="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xmlns="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xmlns="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xmlns="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xmlns="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xmlns="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xmlns="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xmlns="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xmlns="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xmlns="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xmlns="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xmlns="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xmlns="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xmlns="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xmlns="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xmlns="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xmlns="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xmlns="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xmlns="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xmlns="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xmlns="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xmlns="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xmlns="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xmlns="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xmlns="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xmlns="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xmlns="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xmlns="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xmlns="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xmlns="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xmlns="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xmlns="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xmlns="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xmlns="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xmlns="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xmlns="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xmlns="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xmlns="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xmlns="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xmlns="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xmlns="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xmlns="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xmlns="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xmlns="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xmlns="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xmlns="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xmlns="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xmlns="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xmlns="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xmlns="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xmlns="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xmlns="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xmlns="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xmlns="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xmlns="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xmlns="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xmlns="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xmlns="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xmlns="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xmlns="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xmlns="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xmlns="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xmlns="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xmlns="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xmlns="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xmlns="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xmlns="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xmlns="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xmlns="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xmlns="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xmlns="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xmlns="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xmlns="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xmlns="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xmlns="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xmlns="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xmlns="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xmlns="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xmlns="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xmlns="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xmlns="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xmlns="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xmlns="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xmlns="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xmlns="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xmlns="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xmlns="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xmlns="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xmlns="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xmlns="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xmlns="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xmlns="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xmlns="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xmlns="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xmlns="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xmlns="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xmlns="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xmlns="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xmlns="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xmlns="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xmlns="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xmlns="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xmlns="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xmlns="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xmlns="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xmlns="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xmlns="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xmlns="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xmlns="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xmlns="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xmlns="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xmlns="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xmlns="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xmlns="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xmlns="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xmlns="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xmlns="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xmlns="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xmlns="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xmlns="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xmlns="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xmlns="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xmlns="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xmlns="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xmlns="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xmlns="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xmlns="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xmlns="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xmlns="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xmlns="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xmlns="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xmlns="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xmlns="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xmlns="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xmlns="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xmlns="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xmlns="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xmlns="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xmlns="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xmlns="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xmlns="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xmlns="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xmlns="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xmlns="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xmlns="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xmlns="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xmlns="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xmlns="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xmlns="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xmlns="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xmlns="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xmlns="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xmlns="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xmlns="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xmlns="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xmlns="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xmlns="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xmlns="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xmlns="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xmlns="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xmlns="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xmlns="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xmlns="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xmlns="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xmlns="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xmlns="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xmlns="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xmlns="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xmlns="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xmlns="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xmlns="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xmlns="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xmlns="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xmlns="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xmlns="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xmlns="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xmlns="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xmlns="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xmlns="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xmlns="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xmlns="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xmlns="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xmlns="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xmlns="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xmlns="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xmlns="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xmlns="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xmlns="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xmlns="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xmlns="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xmlns="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xmlns="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xmlns="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xmlns="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xmlns="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xmlns="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xmlns="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xmlns="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xmlns="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xmlns="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xmlns="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xmlns="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xmlns="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xmlns="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xmlns="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xmlns="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xmlns="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xmlns="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xmlns="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xmlns="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xmlns="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xmlns="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xmlns="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xmlns="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xmlns="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xmlns="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xmlns="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xmlns="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xmlns="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xmlns="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xmlns="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xmlns="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xmlns="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xmlns="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xmlns="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xmlns="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xmlns="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xmlns="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xmlns="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xmlns="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xmlns="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xmlns="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xmlns="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xmlns="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xmlns="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xmlns="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xmlns="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xmlns="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xmlns="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xmlns="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xmlns="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xmlns="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xmlns="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xmlns="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xmlns="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xmlns="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xmlns="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xmlns="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xmlns="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xmlns="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xmlns="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xmlns="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xmlns="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xmlns="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xmlns="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xmlns="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xmlns="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xmlns="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xmlns="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xmlns="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xmlns="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xmlns="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xmlns="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xmlns="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xmlns="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xmlns="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xmlns="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xmlns="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xmlns="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xmlns="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xmlns="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xmlns="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xmlns="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xmlns="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xmlns="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xmlns="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xmlns="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xmlns="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xmlns="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xmlns="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xmlns="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xmlns="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xmlns="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xmlns="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xmlns="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xmlns="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xmlns="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xmlns="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xmlns="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xmlns="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xmlns="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xmlns="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xmlns="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xmlns="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xmlns="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xmlns="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xmlns="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xmlns="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xmlns="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xmlns="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xmlns="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xmlns="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xmlns="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xmlns="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xmlns="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xmlns="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xmlns="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xmlns="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xmlns="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xmlns="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xmlns="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xmlns="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xmlns="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xmlns="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xmlns="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xmlns="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xmlns="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xmlns="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xmlns="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xmlns="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xmlns="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xmlns="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xmlns="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xmlns="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xmlns="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xmlns="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xmlns="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xmlns="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xmlns="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xmlns="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xmlns="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xmlns="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xmlns="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xmlns="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xmlns="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xmlns="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xmlns="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xmlns="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xmlns="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xmlns="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xmlns="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xmlns="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xmlns="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xmlns="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xmlns="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xmlns="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xmlns="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xmlns="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xmlns="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xmlns="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13997" y="1808174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有向树、根树、最优二叉树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7797" y="2722574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一、有向树的概念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97" y="3484574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二、根树与二叉树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二叉树转化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97899" y="1175084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一般根树转化为二叉树的方法：</a:t>
            </a: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1097898" y="1776663"/>
            <a:ext cx="100671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从根开始，保留每个父亲同其最左边儿子的连线，撤销与别的儿子的连线；</a:t>
            </a:r>
          </a:p>
        </p:txBody>
      </p:sp>
      <p:sp>
        <p:nvSpPr>
          <p:cNvPr id="8" name="Text Box 53"/>
          <p:cNvSpPr txBox="1">
            <a:spLocks noChangeArrowheads="1"/>
          </p:cNvSpPr>
          <p:nvPr/>
        </p:nvSpPr>
        <p:spPr bwMode="auto">
          <a:xfrm>
            <a:off x="1097899" y="2789516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兄弟间用从左至右的有向边连接；</a:t>
            </a:r>
          </a:p>
        </p:txBody>
      </p:sp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1097898" y="3355091"/>
            <a:ext cx="1023338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按如下方法确定二叉树中结点的左右儿子：直接位于给定结点下面的儿子，作为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左儿子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，对于同一水平线上 与给定结点右邻的结点，作为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右儿子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，依此类推。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叉正则有序树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的每个分支点的两个儿子导出的根子树分别称为该分支点的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右子树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6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682481" y="96800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将下根树转化为二叉树。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187115" y="2374667"/>
            <a:ext cx="2966563" cy="2378076"/>
            <a:chOff x="1296" y="2784"/>
            <a:chExt cx="1690" cy="1325"/>
          </a:xfrm>
        </p:grpSpPr>
        <p:sp>
          <p:nvSpPr>
            <p:cNvPr id="5" name="Line 56"/>
            <p:cNvSpPr>
              <a:spLocks noChangeShapeType="1"/>
            </p:cNvSpPr>
            <p:nvPr/>
          </p:nvSpPr>
          <p:spPr bwMode="auto">
            <a:xfrm flipH="1">
              <a:off x="1584" y="292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57"/>
            <p:cNvSpPr>
              <a:spLocks noChangeShapeType="1"/>
            </p:cNvSpPr>
            <p:nvPr/>
          </p:nvSpPr>
          <p:spPr bwMode="auto">
            <a:xfrm>
              <a:off x="2064" y="29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>
              <a:off x="2064" y="2928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59"/>
            <p:cNvSpPr>
              <a:spLocks noChangeShapeType="1"/>
            </p:cNvSpPr>
            <p:nvPr/>
          </p:nvSpPr>
          <p:spPr bwMode="auto">
            <a:xfrm flipH="1">
              <a:off x="1440" y="326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1584" y="326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 flipH="1">
              <a:off x="2160" y="3216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2496" y="321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 flipH="1">
              <a:off x="1920" y="34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2160" y="34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2160" y="34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1872" y="2784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1440" y="3072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2064" y="3168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544" y="3072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296" y="3504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  <p:sp>
          <p:nvSpPr>
            <p:cNvPr id="20" name="Text Box 71"/>
            <p:cNvSpPr txBox="1">
              <a:spLocks noChangeArrowheads="1"/>
            </p:cNvSpPr>
            <p:nvPr/>
          </p:nvSpPr>
          <p:spPr bwMode="auto">
            <a:xfrm>
              <a:off x="1584" y="3504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968" y="3312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2784" y="3408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</a:p>
          </p:txBody>
        </p:sp>
        <p:sp>
          <p:nvSpPr>
            <p:cNvPr id="23" name="Text Box 74"/>
            <p:cNvSpPr txBox="1">
              <a:spLocks noChangeArrowheads="1"/>
            </p:cNvSpPr>
            <p:nvPr/>
          </p:nvSpPr>
          <p:spPr bwMode="auto">
            <a:xfrm>
              <a:off x="1776" y="3648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</a:p>
          </p:txBody>
        </p:sp>
        <p:sp>
          <p:nvSpPr>
            <p:cNvPr id="24" name="Text Box 75"/>
            <p:cNvSpPr txBox="1">
              <a:spLocks noChangeArrowheads="1"/>
            </p:cNvSpPr>
            <p:nvPr/>
          </p:nvSpPr>
          <p:spPr bwMode="auto">
            <a:xfrm>
              <a:off x="1872" y="3936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根树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kumimoji="1" lang="en-US" altLang="zh-CN" sz="1200" b="1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Text Box 76"/>
            <p:cNvSpPr txBox="1">
              <a:spLocks noChangeArrowheads="1"/>
            </p:cNvSpPr>
            <p:nvPr/>
          </p:nvSpPr>
          <p:spPr bwMode="auto">
            <a:xfrm>
              <a:off x="2016" y="3696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</a:p>
          </p:txBody>
        </p:sp>
        <p:sp>
          <p:nvSpPr>
            <p:cNvPr id="26" name="Text Box 77"/>
            <p:cNvSpPr txBox="1">
              <a:spLocks noChangeArrowheads="1"/>
            </p:cNvSpPr>
            <p:nvPr/>
          </p:nvSpPr>
          <p:spPr bwMode="auto">
            <a:xfrm>
              <a:off x="2352" y="364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r>
                <a:rPr kumimoji="1" lang="en-US" altLang="zh-CN" sz="12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33223" y="115322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7203529" y="446648"/>
            <a:ext cx="2454275" cy="2103438"/>
            <a:chOff x="864" y="480"/>
            <a:chExt cx="1546" cy="1325"/>
          </a:xfrm>
        </p:grpSpPr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1200" y="672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1056" y="1008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1680" y="100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1536" y="480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008" y="864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2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1488" y="1008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3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064" y="864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4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864" y="1200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5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1392" y="1248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6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1632" y="1248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7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2208" y="1248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8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344" y="1632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9</a:t>
              </a: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1680" y="1632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10</a:t>
              </a: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2064" y="1632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11</a:t>
              </a: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1200" y="10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1632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1056" y="12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>
              <a:off x="1680" y="124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>
              <a:off x="1488" y="1248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1488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1824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Group 70"/>
          <p:cNvGrpSpPr>
            <a:grpSpLocks/>
          </p:cNvGrpSpPr>
          <p:nvPr/>
        </p:nvGrpSpPr>
        <p:grpSpPr bwMode="auto">
          <a:xfrm>
            <a:off x="7276323" y="2801705"/>
            <a:ext cx="2590800" cy="3094038"/>
            <a:chOff x="1296" y="2016"/>
            <a:chExt cx="1632" cy="1949"/>
          </a:xfrm>
        </p:grpSpPr>
        <p:sp>
          <p:nvSpPr>
            <p:cNvPr id="51" name="Line 39"/>
            <p:cNvSpPr>
              <a:spLocks noChangeShapeType="1"/>
            </p:cNvSpPr>
            <p:nvPr/>
          </p:nvSpPr>
          <p:spPr bwMode="auto">
            <a:xfrm flipH="1">
              <a:off x="1776" y="220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2112" y="2016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584" y="2400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2</a:t>
              </a:r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2208" y="2592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3</a:t>
              </a:r>
            </a:p>
          </p:txBody>
        </p: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2496" y="2784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4</a:t>
              </a:r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1296" y="2736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5</a:t>
              </a: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1536" y="3120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6</a:t>
              </a: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2064" y="3072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7</a:t>
              </a:r>
            </a:p>
          </p:txBody>
        </p:sp>
        <p:sp>
          <p:nvSpPr>
            <p:cNvPr id="59" name="Text Box 49"/>
            <p:cNvSpPr txBox="1">
              <a:spLocks noChangeArrowheads="1"/>
            </p:cNvSpPr>
            <p:nvPr/>
          </p:nvSpPr>
          <p:spPr bwMode="auto">
            <a:xfrm>
              <a:off x="2592" y="3264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8</a:t>
              </a: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1776" y="3408"/>
              <a:ext cx="2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9</a:t>
              </a:r>
            </a:p>
          </p:txBody>
        </p:sp>
        <p:sp>
          <p:nvSpPr>
            <p:cNvPr id="61" name="Text Box 51"/>
            <p:cNvSpPr txBox="1">
              <a:spLocks noChangeArrowheads="1"/>
            </p:cNvSpPr>
            <p:nvPr/>
          </p:nvSpPr>
          <p:spPr bwMode="auto">
            <a:xfrm>
              <a:off x="2112" y="364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10</a:t>
              </a:r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2592" y="3792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v</a:t>
              </a:r>
              <a:r>
                <a:rPr lang="en-US" altLang="zh-CN" sz="1200" baseline="-25000"/>
                <a:t>11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1776" y="254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1488" y="254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2208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H="1">
              <a:off x="2256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2256" y="3216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2016" y="3216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2016" y="3552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2304" y="3696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488" y="2832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1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二叉树的遍历问题</a:t>
            </a:r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1536031" y="999767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找到一种方法，能系统访问根结点，使得每个结点恰好访问一次。有三种常用方法：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1536031" y="191416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先根次序遍历（前序行遍法）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1536031" y="244756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）访问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1536031" y="290476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）按先根次序遍历根的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1536031" y="343816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）按先根次序遍历根的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右子树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1536031" y="397156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即：先左后右！例如：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51871" y="5023286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先根次序遍历次序为：</a:t>
            </a:r>
            <a:r>
              <a:rPr lang="en-US" altLang="zh-CN" sz="2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b(</a:t>
            </a:r>
            <a:r>
              <a:rPr lang="en-US" altLang="zh-CN" sz="2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u="sng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)e)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" name="Picture 10" descr="16-12">
            <a:extLst>
              <a:ext uri="{FF2B5EF4-FFF2-40B4-BE49-F238E27FC236}">
                <a16:creationId xmlns:a16="http://schemas.microsoft.com/office/drawing/2014/main" xmlns="" id="{16D6E48E-9D16-4EEA-9453-90C02DAB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8294977" y="3351787"/>
            <a:ext cx="1584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1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二叉树的遍历问题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459832" y="101351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中根次序遍历（中序行遍法）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459832" y="215651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）访问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459832" y="154691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）按中根次序遍历根的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子树；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459832" y="268991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）按中根次序遍历根的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子树；</a:t>
            </a:r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383632" y="5509317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中根次序遍历次序为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u="sng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u="sng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u="sng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32" name="Picture 10" descr="16-12">
            <a:extLst>
              <a:ext uri="{FF2B5EF4-FFF2-40B4-BE49-F238E27FC236}">
                <a16:creationId xmlns:a16="http://schemas.microsoft.com/office/drawing/2014/main" xmlns="" id="{C5B6CD9D-344A-452D-A0B3-E01F8BAF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2648057" y="3461442"/>
            <a:ext cx="1584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二叉树的遍历问题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5456" y="91497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后根次序遍历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后序行遍法）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5456" y="259137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）访问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25456" y="152457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）按后根次序遍历根的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子树；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5456" y="205797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）按后根次序遍历根的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子树；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349256" y="541077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后根次序遍历次序为：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b((</a:t>
            </a:r>
            <a:r>
              <a:rPr lang="en-US" altLang="zh-CN" sz="28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en-US" altLang="zh-CN" sz="2800" u="sng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800" u="sng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32" name="Picture 10" descr="16-12">
            <a:extLst>
              <a:ext uri="{FF2B5EF4-FFF2-40B4-BE49-F238E27FC236}">
                <a16:creationId xmlns:a16="http://schemas.microsoft.com/office/drawing/2014/main" xmlns="" id="{B662648B-3457-47BB-A121-E4B5F458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3841631" y="3124773"/>
            <a:ext cx="1584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字母的二进制编码问题</a:t>
            </a:r>
          </a:p>
        </p:txBody>
      </p:sp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1097899" y="928549"/>
            <a:ext cx="9802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所谓字母二进制编码，就是用一定长度的二进制序列符号串来表示字母的方法，以此传递和接收信息。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470305" y="1882656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等长度二进制编码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470305" y="2339856"/>
            <a:ext cx="10235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例如：用长度均为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的二进制码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00, 01, 10, 11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分别表示字母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D.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317905" y="3063756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如果总共传递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字母，需要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个二进制位。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317905" y="3787656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非等长度二进制编码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1317905" y="4321056"/>
            <a:ext cx="104653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若总共传递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字母，但是，各个字母出现次数不一样，假设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字母分别出现次数为：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50, 25,20, 5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，那么，为了减少传递中的二进制总位数，可采取如下策略：</a:t>
            </a:r>
          </a:p>
        </p:txBody>
      </p:sp>
    </p:spTree>
    <p:extLst>
      <p:ext uri="{BB962C8B-B14F-4D97-AF65-F5344CB8AC3E}">
        <p14:creationId xmlns:p14="http://schemas.microsoft.com/office/powerpoint/2010/main" val="333440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字母的二进制编码问题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92969" y="83686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000.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16769" y="13702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在这种情况下，只需要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175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个二进制位。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40569" y="1869164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但是，上面的编码在实际中是不允许的！因为：如果接收到的信息为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001000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，那么无法辨认是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还是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BAD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92969" y="2699171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因此，编码理论中要求的编码必须是所谓的前缀码。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816769" y="323137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3)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前缀码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60978" y="3804286"/>
            <a:ext cx="91697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是一个符号串，称其子串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为长度分别为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1,2,3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435769" y="4750996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A=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,… , </a:t>
            </a:r>
            <a:r>
              <a:rPr kumimoji="1"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是一个（二进制码）符号串集合，如果对任意的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1"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kumimoji="1"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不等于</a:t>
            </a:r>
            <a:r>
              <a:rPr kumimoji="1"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，同时，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也不是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（二元）前缀码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01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4069453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字母的二进制编码问题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70501" y="8368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判定如下二进制码集合是否为前缀码，为什么？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46701" y="13702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A={1,  01,  001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000}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46701" y="2589463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4)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前缀码的构建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46701" y="3153037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采用二元树构建方法：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46701" y="19036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B={1,  11,  001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0011}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46701" y="3626089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给定一棵二元树，假设它有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片树叶。设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是任一分支点，如果它有两个儿子，则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与左儿子连边上标上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，与右儿子连边上标上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；如果只有一个儿子，则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与其儿子连线既可以标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，也可以标上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246701" y="5264484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从树根到分支点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的路上各边标号组成的符号串放在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处，则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片树叶上的标号组成的符号串集合为一个二元前缀码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573063E-2384-4C48-B856-F01C9E013145}"/>
              </a:ext>
            </a:extLst>
          </p:cNvPr>
          <p:cNvSpPr txBox="1"/>
          <p:nvPr/>
        </p:nvSpPr>
        <p:spPr>
          <a:xfrm>
            <a:off x="6686550" y="1426146"/>
            <a:ext cx="6702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302A791-8AA0-4D53-973C-79C5025C2ED9}"/>
              </a:ext>
            </a:extLst>
          </p:cNvPr>
          <p:cNvSpPr txBox="1"/>
          <p:nvPr/>
        </p:nvSpPr>
        <p:spPr>
          <a:xfrm>
            <a:off x="6582641" y="1975398"/>
            <a:ext cx="6909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479884" y="940182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根据如下二元树，构建一个二元前缀码。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1556084" y="3607182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解：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A={ 000, 001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100, 10100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10101}</a:t>
            </a: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2851483" y="1397382"/>
            <a:ext cx="3556191" cy="2103438"/>
            <a:chOff x="1008" y="720"/>
            <a:chExt cx="2064" cy="1325"/>
          </a:xfrm>
        </p:grpSpPr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1008" y="720"/>
              <a:ext cx="2064" cy="1325"/>
              <a:chOff x="240" y="912"/>
              <a:chExt cx="2064" cy="1325"/>
            </a:xfrm>
          </p:grpSpPr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 flipH="1">
                <a:off x="1056" y="110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 flipH="1">
                <a:off x="720" y="1296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>
                <a:off x="480" y="148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 flipH="1">
                <a:off x="1728" y="1392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 flipH="1">
                <a:off x="1392" y="1536"/>
                <a:ext cx="33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H="1">
                <a:off x="1728" y="1728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 flipH="1">
                <a:off x="1488" y="1872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1296" y="912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1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864" y="1104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2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3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528" y="12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4</a:t>
                </a:r>
              </a:p>
            </p:txBody>
          </p:sp>
          <p:sp>
            <p:nvSpPr>
              <p:cNvPr id="74" name="Text Box 25"/>
              <p:cNvSpPr txBox="1">
                <a:spLocks noChangeArrowheads="1"/>
              </p:cNvSpPr>
              <p:nvPr/>
            </p:nvSpPr>
            <p:spPr bwMode="auto">
              <a:xfrm>
                <a:off x="1584" y="1344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5</a:t>
                </a:r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240" y="1680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6</a:t>
                </a:r>
              </a:p>
            </p:txBody>
          </p:sp>
          <p:sp>
            <p:nvSpPr>
              <p:cNvPr id="76" name="Text Box 27"/>
              <p:cNvSpPr txBox="1">
                <a:spLocks noChangeArrowheads="1"/>
              </p:cNvSpPr>
              <p:nvPr/>
            </p:nvSpPr>
            <p:spPr bwMode="auto">
              <a:xfrm>
                <a:off x="768" y="1728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7</a:t>
                </a:r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8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9</a:t>
                </a:r>
              </a:p>
            </p:txBody>
          </p:sp>
          <p:sp>
            <p:nvSpPr>
              <p:cNvPr id="79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10</a:t>
                </a:r>
              </a:p>
            </p:txBody>
          </p:sp>
          <p:sp>
            <p:nvSpPr>
              <p:cNvPr id="80" name="Text Box 31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12</a:t>
                </a:r>
              </a:p>
            </p:txBody>
          </p:sp>
          <p:sp>
            <p:nvSpPr>
              <p:cNvPr id="81" name="Text Box 32"/>
              <p:cNvSpPr txBox="1">
                <a:spLocks noChangeArrowheads="1"/>
              </p:cNvSpPr>
              <p:nvPr/>
            </p:nvSpPr>
            <p:spPr bwMode="auto">
              <a:xfrm>
                <a:off x="1296" y="20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v</a:t>
                </a:r>
                <a:r>
                  <a:rPr lang="en-US" altLang="zh-CN" sz="1200" baseline="-25000"/>
                  <a:t>11</a:t>
                </a:r>
              </a:p>
            </p:txBody>
          </p:sp>
        </p:grp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448" y="10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200" y="12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1440" y="10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1824" y="8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2160" y="15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448" y="13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400" y="8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6" name="Text Box 42"/>
            <p:cNvSpPr txBox="1">
              <a:spLocks noChangeArrowheads="1"/>
            </p:cNvSpPr>
            <p:nvPr/>
          </p:nvSpPr>
          <p:spPr bwMode="auto">
            <a:xfrm>
              <a:off x="2592" y="12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7" name="Text Box 43"/>
            <p:cNvSpPr txBox="1">
              <a:spLocks noChangeArrowheads="1"/>
            </p:cNvSpPr>
            <p:nvPr/>
          </p:nvSpPr>
          <p:spPr bwMode="auto">
            <a:xfrm>
              <a:off x="1536" y="12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2592" y="15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sp>
        <p:nvSpPr>
          <p:cNvPr id="82" name="Text Box 45"/>
          <p:cNvSpPr txBox="1">
            <a:spLocks noChangeArrowheads="1"/>
          </p:cNvSpPr>
          <p:nvPr/>
        </p:nvSpPr>
        <p:spPr bwMode="auto">
          <a:xfrm>
            <a:off x="1556084" y="4216782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  注：完全二元树对应的前缀码是唯一的。</a:t>
            </a:r>
          </a:p>
        </p:txBody>
      </p:sp>
      <p:sp>
        <p:nvSpPr>
          <p:cNvPr id="83" name="Text Box 46"/>
          <p:cNvSpPr txBox="1">
            <a:spLocks noChangeArrowheads="1"/>
          </p:cNvSpPr>
          <p:nvPr/>
        </p:nvSpPr>
        <p:spPr bwMode="auto">
          <a:xfrm>
            <a:off x="1447385" y="4678447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知道传输符号出现的频率，如何构建二元前缀码，使得传输的码位最少？</a:t>
            </a: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1358055" y="5482020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研究表明：首先产生一棵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最优二叉树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，然后用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产生二元前缀码即可。</a:t>
            </a:r>
          </a:p>
        </p:txBody>
      </p:sp>
    </p:spTree>
    <p:extLst>
      <p:ext uri="{BB962C8B-B14F-4D97-AF65-F5344CB8AC3E}">
        <p14:creationId xmlns:p14="http://schemas.microsoft.com/office/powerpoint/2010/main" val="3528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82" grpId="0"/>
      <p:bldP spid="83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最优二叉树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7236" y="1339958"/>
            <a:ext cx="830194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是一棵二叉树，若对所有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片树叶赋权值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(1≦i≦t),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且权值为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的树叶层数为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L(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称：</a:t>
            </a:r>
            <a:endParaRPr lang="en-US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05521"/>
              </p:ext>
            </p:extLst>
          </p:nvPr>
        </p:nvGraphicFramePr>
        <p:xfrm>
          <a:off x="4103120" y="2573611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93760" imgH="431640" progId="Equation.DSMT4">
                  <p:embed/>
                </p:oleObj>
              </mc:Choice>
              <mc:Fallback>
                <p:oleObj name="Equation" r:id="rId3" imgW="1193760" imgH="431640" progId="Equation.DSMT4">
                  <p:embed/>
                  <p:pic>
                    <p:nvPicPr>
                      <p:cNvPr id="70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120" y="2573611"/>
                        <a:ext cx="2895600" cy="685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77236" y="3598589"/>
            <a:ext cx="86032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为该赋权二叉树的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。而在所有赋权为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的二叉树中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W(T)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最小的二叉树称为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最优二叉树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83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有向树的概念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84065" y="1208481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：一个有向图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，如果略去每条边的方向得到的无向图是一棵无向树，称图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68533" y="2570746"/>
            <a:ext cx="5201079" cy="3032813"/>
            <a:chOff x="960" y="2208"/>
            <a:chExt cx="2698" cy="150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248" y="2640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824" y="2640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824" y="2640"/>
              <a:ext cx="57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400" y="2880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592" y="2400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48" y="2880"/>
              <a:ext cx="43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688" y="2496"/>
              <a:ext cx="96" cy="19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92" y="2736"/>
              <a:ext cx="192" cy="9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08" y="2736"/>
              <a:ext cx="192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16" y="2784"/>
              <a:ext cx="144" cy="14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392" y="2976"/>
              <a:ext cx="144" cy="9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736" y="2976"/>
              <a:ext cx="240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36" y="316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584" y="2400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256" y="3120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496" y="27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60" y="273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80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60" y="273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16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728" y="3456"/>
              <a:ext cx="82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有向树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哈夫曼算法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592912" y="1483698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初始：令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,w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592911" y="2012138"/>
            <a:ext cx="9795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中取出两个权值最小者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画结点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带权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画结点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，带权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的父亲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，连接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带权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;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92912" y="3466001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 = (S-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+w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394103" y="4164406"/>
            <a:ext cx="8767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是否只含一个元素，若是，停止，否则转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20567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9619" y="1064813"/>
            <a:ext cx="686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求带权为：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的最优二叉树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05450" y="1936023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解：由哈夫曼算法：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357850" y="3362540"/>
            <a:ext cx="854075" cy="1709738"/>
            <a:chOff x="288" y="2640"/>
            <a:chExt cx="538" cy="1077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432" y="2832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576" y="2832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88" y="3312"/>
              <a:ext cx="2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7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624" y="3312"/>
              <a:ext cx="2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80" y="2640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15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32" y="3504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(1)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2729450" y="3057740"/>
            <a:ext cx="1676400" cy="2255838"/>
            <a:chOff x="1296" y="2256"/>
            <a:chExt cx="1056" cy="1421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2496"/>
              <a:ext cx="1056" cy="1181"/>
              <a:chOff x="1296" y="2496"/>
              <a:chExt cx="1056" cy="1181"/>
            </a:xfrm>
          </p:grpSpPr>
          <p:grpSp>
            <p:nvGrpSpPr>
              <p:cNvPr id="15" name="Group 19"/>
              <p:cNvGrpSpPr>
                <a:grpSpLocks/>
              </p:cNvGrpSpPr>
              <p:nvPr/>
            </p:nvGrpSpPr>
            <p:grpSpPr bwMode="auto">
              <a:xfrm>
                <a:off x="1296" y="2640"/>
                <a:ext cx="538" cy="1037"/>
                <a:chOff x="240" y="2064"/>
                <a:chExt cx="538" cy="1037"/>
              </a:xfrm>
            </p:grpSpPr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84" y="2256"/>
                  <a:ext cx="14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528" y="2256"/>
                  <a:ext cx="14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7</a:t>
                  </a:r>
                </a:p>
              </p:txBody>
            </p:sp>
            <p:sp>
              <p:nvSpPr>
                <p:cNvPr id="2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76" y="273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8</a:t>
                  </a:r>
                </a:p>
              </p:txBody>
            </p:sp>
            <p:sp>
              <p:nvSpPr>
                <p:cNvPr id="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2064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15</a:t>
                  </a:r>
                </a:p>
              </p:txBody>
            </p:sp>
            <p:sp>
              <p:nvSpPr>
                <p:cNvPr id="2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" y="2928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(2)</a:t>
                  </a:r>
                </a:p>
              </p:txBody>
            </p:sp>
          </p:grp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H="1">
                <a:off x="1824" y="2496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1728" y="283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9</a:t>
                </a:r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2064" y="283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12</a:t>
                </a:r>
              </a:p>
            </p:txBody>
          </p:sp>
        </p:grpSp>
        <p:sp>
          <p:nvSpPr>
            <p:cNvPr id="14" name="Text Box 52"/>
            <p:cNvSpPr txBox="1">
              <a:spLocks noChangeArrowheads="1"/>
            </p:cNvSpPr>
            <p:nvPr/>
          </p:nvSpPr>
          <p:spPr bwMode="auto">
            <a:xfrm>
              <a:off x="1872" y="2256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21</a:t>
              </a:r>
            </a:p>
          </p:txBody>
        </p:sp>
      </p:grp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4710650" y="2905340"/>
            <a:ext cx="2133600" cy="2332038"/>
            <a:chOff x="2544" y="2160"/>
            <a:chExt cx="1344" cy="1469"/>
          </a:xfrm>
        </p:grpSpPr>
        <p:grpSp>
          <p:nvGrpSpPr>
            <p:cNvPr id="27" name="Group 59"/>
            <p:cNvGrpSpPr>
              <a:grpSpLocks/>
            </p:cNvGrpSpPr>
            <p:nvPr/>
          </p:nvGrpSpPr>
          <p:grpSpPr bwMode="auto">
            <a:xfrm>
              <a:off x="3264" y="2160"/>
              <a:ext cx="624" cy="749"/>
              <a:chOff x="3360" y="2160"/>
              <a:chExt cx="624" cy="749"/>
            </a:xfrm>
          </p:grpSpPr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 flipH="1">
                <a:off x="3456" y="2400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Text Box 49"/>
              <p:cNvSpPr txBox="1">
                <a:spLocks noChangeArrowheads="1"/>
              </p:cNvSpPr>
              <p:nvPr/>
            </p:nvSpPr>
            <p:spPr bwMode="auto">
              <a:xfrm>
                <a:off x="3360" y="27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9</a:t>
                </a:r>
              </a:p>
            </p:txBody>
          </p:sp>
          <p:sp>
            <p:nvSpPr>
              <p:cNvPr id="42" name="Text Box 50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12</a:t>
                </a:r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21</a:t>
                </a:r>
              </a:p>
            </p:txBody>
          </p:sp>
        </p:grpSp>
        <p:grpSp>
          <p:nvGrpSpPr>
            <p:cNvPr id="28" name="Group 60"/>
            <p:cNvGrpSpPr>
              <a:grpSpLocks/>
            </p:cNvGrpSpPr>
            <p:nvPr/>
          </p:nvGrpSpPr>
          <p:grpSpPr bwMode="auto">
            <a:xfrm>
              <a:off x="2544" y="2208"/>
              <a:ext cx="720" cy="1421"/>
              <a:chOff x="2544" y="2208"/>
              <a:chExt cx="720" cy="1421"/>
            </a:xfrm>
          </p:grpSpPr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14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42"/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14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43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7</a:t>
                </a:r>
              </a:p>
            </p:txBody>
          </p:sp>
          <p:sp>
            <p:nvSpPr>
              <p:cNvPr id="32" name="Text Box 44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8</a:t>
                </a:r>
              </a:p>
            </p:txBody>
          </p:sp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15</a:t>
                </a:r>
              </a:p>
            </p:txBody>
          </p:sp>
          <p:sp>
            <p:nvSpPr>
              <p:cNvPr id="34" name="Text Box 46"/>
              <p:cNvSpPr txBox="1">
                <a:spLocks noChangeArrowheads="1"/>
              </p:cNvSpPr>
              <p:nvPr/>
            </p:nvSpPr>
            <p:spPr bwMode="auto">
              <a:xfrm>
                <a:off x="2688" y="345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(3)</a:t>
                </a:r>
              </a:p>
            </p:txBody>
          </p:sp>
          <p:sp>
            <p:nvSpPr>
              <p:cNvPr id="35" name="Line 55"/>
              <p:cNvSpPr>
                <a:spLocks noChangeShapeType="1"/>
              </p:cNvSpPr>
              <p:nvPr/>
            </p:nvSpPr>
            <p:spPr bwMode="auto">
              <a:xfrm flipH="1">
                <a:off x="2832" y="2448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56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Text Box 57"/>
              <p:cNvSpPr txBox="1">
                <a:spLocks noChangeArrowheads="1"/>
              </p:cNvSpPr>
              <p:nvPr/>
            </p:nvSpPr>
            <p:spPr bwMode="auto">
              <a:xfrm>
                <a:off x="2976" y="278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16</a:t>
                </a:r>
              </a:p>
            </p:txBody>
          </p:sp>
          <p:sp>
            <p:nvSpPr>
              <p:cNvPr id="38" name="Text Box 58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31</a:t>
                </a:r>
              </a:p>
            </p:txBody>
          </p:sp>
        </p:grpSp>
      </p:grpSp>
      <p:grpSp>
        <p:nvGrpSpPr>
          <p:cNvPr id="44" name="Group 83"/>
          <p:cNvGrpSpPr>
            <a:grpSpLocks/>
          </p:cNvGrpSpPr>
          <p:nvPr/>
        </p:nvGrpSpPr>
        <p:grpSpPr bwMode="auto">
          <a:xfrm>
            <a:off x="7072850" y="2752940"/>
            <a:ext cx="2133600" cy="2941638"/>
            <a:chOff x="4032" y="1824"/>
            <a:chExt cx="1344" cy="1853"/>
          </a:xfrm>
        </p:grpSpPr>
        <p:grpSp>
          <p:nvGrpSpPr>
            <p:cNvPr id="45" name="Group 62"/>
            <p:cNvGrpSpPr>
              <a:grpSpLocks/>
            </p:cNvGrpSpPr>
            <p:nvPr/>
          </p:nvGrpSpPr>
          <p:grpSpPr bwMode="auto">
            <a:xfrm>
              <a:off x="4032" y="2208"/>
              <a:ext cx="1344" cy="1469"/>
              <a:chOff x="2544" y="2160"/>
              <a:chExt cx="1344" cy="1469"/>
            </a:xfrm>
          </p:grpSpPr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>
                <a:off x="3264" y="2160"/>
                <a:ext cx="624" cy="749"/>
                <a:chOff x="3360" y="2160"/>
                <a:chExt cx="624" cy="749"/>
              </a:xfrm>
            </p:grpSpPr>
            <p:sp>
              <p:nvSpPr>
                <p:cNvPr id="61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456" y="2400"/>
                  <a:ext cx="14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" name="Line 65"/>
                <p:cNvSpPr>
                  <a:spLocks noChangeShapeType="1"/>
                </p:cNvSpPr>
                <p:nvPr/>
              </p:nvSpPr>
              <p:spPr bwMode="auto">
                <a:xfrm>
                  <a:off x="3600" y="2400"/>
                  <a:ext cx="14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360" y="2736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9</a:t>
                  </a:r>
                </a:p>
              </p:txBody>
            </p:sp>
            <p:sp>
              <p:nvSpPr>
                <p:cNvPr id="6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696" y="2736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12</a:t>
                  </a:r>
                </a:p>
              </p:txBody>
            </p:sp>
            <p:sp>
              <p:nvSpPr>
                <p:cNvPr id="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04" y="2160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21</a:t>
                  </a:r>
                </a:p>
              </p:txBody>
            </p:sp>
          </p:grpSp>
          <p:grpSp>
            <p:nvGrpSpPr>
              <p:cNvPr id="50" name="Group 69"/>
              <p:cNvGrpSpPr>
                <a:grpSpLocks/>
              </p:cNvGrpSpPr>
              <p:nvPr/>
            </p:nvGrpSpPr>
            <p:grpSpPr bwMode="auto">
              <a:xfrm>
                <a:off x="2544" y="2208"/>
                <a:ext cx="720" cy="1421"/>
                <a:chOff x="2544" y="2208"/>
                <a:chExt cx="720" cy="1421"/>
              </a:xfrm>
            </p:grpSpPr>
            <p:sp>
              <p:nvSpPr>
                <p:cNvPr id="5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688" y="2784"/>
                  <a:ext cx="14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" name="Line 71"/>
                <p:cNvSpPr>
                  <a:spLocks noChangeShapeType="1"/>
                </p:cNvSpPr>
                <p:nvPr/>
              </p:nvSpPr>
              <p:spPr bwMode="auto">
                <a:xfrm>
                  <a:off x="2832" y="2784"/>
                  <a:ext cx="14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544" y="3264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7</a:t>
                  </a:r>
                </a:p>
              </p:txBody>
            </p:sp>
            <p:sp>
              <p:nvSpPr>
                <p:cNvPr id="5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64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8</a:t>
                  </a:r>
                </a:p>
              </p:txBody>
            </p:sp>
            <p:sp>
              <p:nvSpPr>
                <p:cNvPr id="5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640" y="2592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15</a:t>
                  </a:r>
                </a:p>
              </p:txBody>
            </p:sp>
            <p:sp>
              <p:nvSpPr>
                <p:cNvPr id="5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688" y="3456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(4)</a:t>
                  </a:r>
                </a:p>
              </p:txBody>
            </p:sp>
            <p:sp>
              <p:nvSpPr>
                <p:cNvPr id="57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832" y="2448"/>
                  <a:ext cx="14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" name="Line 77"/>
                <p:cNvSpPr>
                  <a:spLocks noChangeShapeType="1"/>
                </p:cNvSpPr>
                <p:nvPr/>
              </p:nvSpPr>
              <p:spPr bwMode="auto">
                <a:xfrm>
                  <a:off x="2976" y="2448"/>
                  <a:ext cx="14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976" y="2784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16</a:t>
                  </a:r>
                </a:p>
              </p:txBody>
            </p:sp>
            <p:sp>
              <p:nvSpPr>
                <p:cNvPr id="6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832" y="2208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200"/>
                    <a:t>31</a:t>
                  </a:r>
                </a:p>
              </p:txBody>
            </p:sp>
          </p:grpSp>
        </p:grp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 flipH="1">
              <a:off x="4464" y="2016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4704" y="2016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82"/>
            <p:cNvSpPr txBox="1">
              <a:spLocks noChangeArrowheads="1"/>
            </p:cNvSpPr>
            <p:nvPr/>
          </p:nvSpPr>
          <p:spPr bwMode="auto">
            <a:xfrm>
              <a:off x="4608" y="1824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5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82222" y="697392"/>
            <a:ext cx="9529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已知字母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出现的频率如下：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9729" y="1164583"/>
            <a:ext cx="10346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A—30%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B---25%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C---20%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D---10%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E---10%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F---5%.</a:t>
            </a: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1450665" y="1621783"/>
            <a:ext cx="98807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构建一个表示上面所有字母的前缀码，使得传输二进制位数最少。</a:t>
            </a: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529729" y="2459983"/>
            <a:ext cx="98017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解：该问题等价于构建一棵树叶权值分别为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5, 10, 10, 20, 25, 30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的最优二元树。</a:t>
            </a:r>
          </a:p>
        </p:txBody>
      </p: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2291729" y="3221983"/>
            <a:ext cx="2590800" cy="3094038"/>
            <a:chOff x="768" y="2016"/>
            <a:chExt cx="1632" cy="1949"/>
          </a:xfrm>
        </p:grpSpPr>
        <p:grpSp>
          <p:nvGrpSpPr>
            <p:cNvPr id="8" name="Group 82"/>
            <p:cNvGrpSpPr>
              <a:grpSpLocks/>
            </p:cNvGrpSpPr>
            <p:nvPr/>
          </p:nvGrpSpPr>
          <p:grpSpPr bwMode="auto">
            <a:xfrm>
              <a:off x="768" y="2016"/>
              <a:ext cx="1632" cy="1949"/>
              <a:chOff x="1584" y="2160"/>
              <a:chExt cx="1632" cy="1949"/>
            </a:xfrm>
          </p:grpSpPr>
          <p:sp>
            <p:nvSpPr>
              <p:cNvPr id="10" name="Line 48"/>
              <p:cNvSpPr>
                <a:spLocks noChangeShapeType="1"/>
              </p:cNvSpPr>
              <p:nvPr/>
            </p:nvSpPr>
            <p:spPr bwMode="auto">
              <a:xfrm flipH="1">
                <a:off x="2592" y="278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49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Text Box 50"/>
              <p:cNvSpPr txBox="1">
                <a:spLocks noChangeArrowheads="1"/>
              </p:cNvSpPr>
              <p:nvPr/>
            </p:nvSpPr>
            <p:spPr bwMode="auto">
              <a:xfrm>
                <a:off x="2496" y="312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25</a:t>
                </a:r>
              </a:p>
            </p:txBody>
          </p:sp>
          <p:sp>
            <p:nvSpPr>
              <p:cNvPr id="13" name="Text Box 51"/>
              <p:cNvSpPr txBox="1">
                <a:spLocks noChangeArrowheads="1"/>
              </p:cNvSpPr>
              <p:nvPr/>
            </p:nvSpPr>
            <p:spPr bwMode="auto">
              <a:xfrm>
                <a:off x="2832" y="312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30</a:t>
                </a:r>
              </a:p>
            </p:txBody>
          </p:sp>
          <p:sp>
            <p:nvSpPr>
              <p:cNvPr id="14" name="Text Box 52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55</a:t>
                </a:r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H="1">
                <a:off x="1920" y="3168"/>
                <a:ext cx="14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2064" y="3168"/>
                <a:ext cx="14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584" y="393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5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936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10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872" y="297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25</a:t>
                </a:r>
              </a:p>
            </p:txBody>
          </p:sp>
          <p:sp>
            <p:nvSpPr>
              <p:cNvPr id="20" name="Line 60"/>
              <p:cNvSpPr>
                <a:spLocks noChangeShapeType="1"/>
              </p:cNvSpPr>
              <p:nvPr/>
            </p:nvSpPr>
            <p:spPr bwMode="auto">
              <a:xfrm flipH="1">
                <a:off x="2064" y="2832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61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Text Box 62"/>
              <p:cNvSpPr txBox="1">
                <a:spLocks noChangeArrowheads="1"/>
              </p:cNvSpPr>
              <p:nvPr/>
            </p:nvSpPr>
            <p:spPr bwMode="auto">
              <a:xfrm>
                <a:off x="2208" y="316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20</a:t>
                </a:r>
              </a:p>
            </p:txBody>
          </p:sp>
          <p:sp>
            <p:nvSpPr>
              <p:cNvPr id="23" name="Text Box 63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45</a:t>
                </a:r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 flipH="1">
                <a:off x="2208" y="2352"/>
                <a:ext cx="24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288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Text Box 66"/>
              <p:cNvSpPr txBox="1">
                <a:spLocks noChangeArrowheads="1"/>
              </p:cNvSpPr>
              <p:nvPr/>
            </p:nvSpPr>
            <p:spPr bwMode="auto">
              <a:xfrm>
                <a:off x="2352" y="216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100</a:t>
                </a:r>
              </a:p>
            </p:txBody>
          </p:sp>
          <p:sp>
            <p:nvSpPr>
              <p:cNvPr id="27" name="Line 69"/>
              <p:cNvSpPr>
                <a:spLocks noChangeShapeType="1"/>
              </p:cNvSpPr>
              <p:nvPr/>
            </p:nvSpPr>
            <p:spPr bwMode="auto">
              <a:xfrm flipH="1">
                <a:off x="1680" y="3600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>
                <a:off x="1920" y="3600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Text Box 71"/>
              <p:cNvSpPr txBox="1">
                <a:spLocks noChangeArrowheads="1"/>
              </p:cNvSpPr>
              <p:nvPr/>
            </p:nvSpPr>
            <p:spPr bwMode="auto">
              <a:xfrm>
                <a:off x="2112" y="360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10</a:t>
                </a:r>
              </a:p>
            </p:txBody>
          </p:sp>
          <p:sp>
            <p:nvSpPr>
              <p:cNvPr id="30" name="Text Box 72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15</a:t>
                </a:r>
              </a:p>
            </p:txBody>
          </p:sp>
          <p:sp>
            <p:nvSpPr>
              <p:cNvPr id="31" name="Text Box 73"/>
              <p:cNvSpPr txBox="1">
                <a:spLocks noChangeArrowheads="1"/>
              </p:cNvSpPr>
              <p:nvPr/>
            </p:nvSpPr>
            <p:spPr bwMode="auto">
              <a:xfrm>
                <a:off x="2784" y="288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</a:t>
                </a:r>
              </a:p>
            </p:txBody>
          </p:sp>
          <p:sp>
            <p:nvSpPr>
              <p:cNvPr id="32" name="Text Box 74"/>
              <p:cNvSpPr txBox="1">
                <a:spLocks noChangeArrowheads="1"/>
              </p:cNvSpPr>
              <p:nvPr/>
            </p:nvSpPr>
            <p:spPr bwMode="auto">
              <a:xfrm>
                <a:off x="2160" y="244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0</a:t>
                </a:r>
              </a:p>
            </p:txBody>
          </p:sp>
          <p:sp>
            <p:nvSpPr>
              <p:cNvPr id="33" name="Text Box 75"/>
              <p:cNvSpPr txBox="1">
                <a:spLocks noChangeArrowheads="1"/>
              </p:cNvSpPr>
              <p:nvPr/>
            </p:nvSpPr>
            <p:spPr bwMode="auto">
              <a:xfrm>
                <a:off x="1632" y="364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0</a:t>
                </a:r>
              </a:p>
            </p:txBody>
          </p:sp>
          <p:sp>
            <p:nvSpPr>
              <p:cNvPr id="34" name="Text Box 76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0</a:t>
                </a:r>
              </a:p>
            </p:txBody>
          </p:sp>
          <p:sp>
            <p:nvSpPr>
              <p:cNvPr id="35" name="Text Box 77"/>
              <p:cNvSpPr txBox="1">
                <a:spLocks noChangeArrowheads="1"/>
              </p:cNvSpPr>
              <p:nvPr/>
            </p:nvSpPr>
            <p:spPr bwMode="auto">
              <a:xfrm>
                <a:off x="1968" y="288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0</a:t>
                </a:r>
              </a:p>
            </p:txBody>
          </p:sp>
          <p:sp>
            <p:nvSpPr>
              <p:cNvPr id="36" name="Text Box 78"/>
              <p:cNvSpPr txBox="1">
                <a:spLocks noChangeArrowheads="1"/>
              </p:cNvSpPr>
              <p:nvPr/>
            </p:nvSpPr>
            <p:spPr bwMode="auto">
              <a:xfrm>
                <a:off x="2496" y="283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0</a:t>
                </a:r>
              </a:p>
            </p:txBody>
          </p:sp>
          <p:sp>
            <p:nvSpPr>
              <p:cNvPr id="37" name="Text Box 79"/>
              <p:cNvSpPr txBox="1">
                <a:spLocks noChangeArrowheads="1"/>
              </p:cNvSpPr>
              <p:nvPr/>
            </p:nvSpPr>
            <p:spPr bwMode="auto">
              <a:xfrm>
                <a:off x="2160" y="331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</a:t>
                </a:r>
              </a:p>
            </p:txBody>
          </p:sp>
          <p:sp>
            <p:nvSpPr>
              <p:cNvPr id="38" name="Text Box 80"/>
              <p:cNvSpPr txBox="1">
                <a:spLocks noChangeArrowheads="1"/>
              </p:cNvSpPr>
              <p:nvPr/>
            </p:nvSpPr>
            <p:spPr bwMode="auto">
              <a:xfrm>
                <a:off x="1968" y="3600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</a:t>
                </a:r>
              </a:p>
            </p:txBody>
          </p:sp>
          <p:sp>
            <p:nvSpPr>
              <p:cNvPr id="39" name="Text Box 81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200"/>
                  <a:t>1</a:t>
                </a:r>
              </a:p>
            </p:txBody>
          </p:sp>
        </p:grpSp>
        <p:sp>
          <p:nvSpPr>
            <p:cNvPr id="9" name="Text Box 83"/>
            <p:cNvSpPr txBox="1">
              <a:spLocks noChangeArrowheads="1"/>
            </p:cNvSpPr>
            <p:nvPr/>
          </p:nvSpPr>
          <p:spPr bwMode="auto">
            <a:xfrm>
              <a:off x="1728" y="2256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</p:grpSp>
      <p:sp>
        <p:nvSpPr>
          <p:cNvPr id="40" name="Text Box 85"/>
          <p:cNvSpPr txBox="1">
            <a:spLocks noChangeArrowheads="1"/>
          </p:cNvSpPr>
          <p:nvPr/>
        </p:nvSpPr>
        <p:spPr bwMode="auto">
          <a:xfrm>
            <a:off x="5096804" y="3460326"/>
            <a:ext cx="623465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F:0000; E:0001; D:001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C:01; B:10; A:11</a:t>
            </a:r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5096804" y="4676242"/>
            <a:ext cx="58490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所需要的最少二进制位数为：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4x(5+10)+3x10+2x(20+25+30)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=240.</a:t>
            </a:r>
          </a:p>
        </p:txBody>
      </p:sp>
    </p:spTree>
    <p:extLst>
      <p:ext uri="{BB962C8B-B14F-4D97-AF65-F5344CB8AC3E}">
        <p14:creationId xmlns:p14="http://schemas.microsoft.com/office/powerpoint/2010/main" val="24244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1558045" y="1168209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判断下列图中哪些不是有向树，为什么？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503384" y="2441837"/>
            <a:ext cx="838200" cy="2286000"/>
            <a:chOff x="432" y="1248"/>
            <a:chExt cx="528" cy="1440"/>
          </a:xfrm>
        </p:grpSpPr>
        <p:sp>
          <p:nvSpPr>
            <p:cNvPr id="5" name="Line 69"/>
            <p:cNvSpPr>
              <a:spLocks noChangeShapeType="1"/>
            </p:cNvSpPr>
            <p:nvPr/>
          </p:nvSpPr>
          <p:spPr bwMode="auto">
            <a:xfrm>
              <a:off x="432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70"/>
            <p:cNvSpPr>
              <a:spLocks noChangeShapeType="1"/>
            </p:cNvSpPr>
            <p:nvPr/>
          </p:nvSpPr>
          <p:spPr bwMode="auto">
            <a:xfrm>
              <a:off x="720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2"/>
            <p:cNvSpPr>
              <a:spLocks noChangeShapeType="1"/>
            </p:cNvSpPr>
            <p:nvPr/>
          </p:nvSpPr>
          <p:spPr bwMode="auto">
            <a:xfrm>
              <a:off x="480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73"/>
            <p:cNvSpPr>
              <a:spLocks noChangeShapeType="1"/>
            </p:cNvSpPr>
            <p:nvPr/>
          </p:nvSpPr>
          <p:spPr bwMode="auto">
            <a:xfrm>
              <a:off x="720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4"/>
            <p:cNvSpPr>
              <a:spLocks noChangeShapeType="1"/>
            </p:cNvSpPr>
            <p:nvPr/>
          </p:nvSpPr>
          <p:spPr bwMode="auto">
            <a:xfrm flipH="1">
              <a:off x="480" y="201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75"/>
            <p:cNvSpPr>
              <a:spLocks noChangeShapeType="1"/>
            </p:cNvSpPr>
            <p:nvPr/>
          </p:nvSpPr>
          <p:spPr bwMode="auto">
            <a:xfrm>
              <a:off x="720" y="2016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720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77"/>
            <p:cNvSpPr>
              <a:spLocks noChangeShapeType="1"/>
            </p:cNvSpPr>
            <p:nvPr/>
          </p:nvSpPr>
          <p:spPr bwMode="auto">
            <a:xfrm>
              <a:off x="960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>
              <a:off x="960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 flipV="1">
              <a:off x="480" y="1632"/>
              <a:ext cx="24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52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>
              <a:off x="720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83"/>
            <p:cNvSpPr>
              <a:spLocks noChangeShapeType="1"/>
            </p:cNvSpPr>
            <p:nvPr/>
          </p:nvSpPr>
          <p:spPr bwMode="auto">
            <a:xfrm>
              <a:off x="576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V="1">
              <a:off x="576" y="18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>
              <a:off x="720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>
              <a:off x="576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87"/>
            <p:cNvSpPr>
              <a:spLocks noChangeShapeType="1"/>
            </p:cNvSpPr>
            <p:nvPr/>
          </p:nvSpPr>
          <p:spPr bwMode="auto">
            <a:xfrm>
              <a:off x="768" y="21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88"/>
            <p:cNvSpPr>
              <a:spLocks noChangeShapeType="1"/>
            </p:cNvSpPr>
            <p:nvPr/>
          </p:nvSpPr>
          <p:spPr bwMode="auto">
            <a:xfrm>
              <a:off x="816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90"/>
            <p:cNvSpPr>
              <a:spLocks noChangeShapeType="1"/>
            </p:cNvSpPr>
            <p:nvPr/>
          </p:nvSpPr>
          <p:spPr bwMode="auto">
            <a:xfrm>
              <a:off x="960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576" y="2400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26" name="Group 115"/>
          <p:cNvGrpSpPr>
            <a:grpSpLocks/>
          </p:cNvGrpSpPr>
          <p:nvPr/>
        </p:nvGrpSpPr>
        <p:grpSpPr bwMode="auto">
          <a:xfrm>
            <a:off x="4103584" y="2441837"/>
            <a:ext cx="838200" cy="2286000"/>
            <a:chOff x="1584" y="1200"/>
            <a:chExt cx="528" cy="1440"/>
          </a:xfrm>
        </p:grpSpPr>
        <p:sp>
          <p:nvSpPr>
            <p:cNvPr id="27" name="Line 94"/>
            <p:cNvSpPr>
              <a:spLocks noChangeShapeType="1"/>
            </p:cNvSpPr>
            <p:nvPr/>
          </p:nvSpPr>
          <p:spPr bwMode="auto">
            <a:xfrm>
              <a:off x="1584" y="12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1872" y="12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96"/>
            <p:cNvSpPr>
              <a:spLocks noChangeShapeType="1"/>
            </p:cNvSpPr>
            <p:nvPr/>
          </p:nvSpPr>
          <p:spPr bwMode="auto">
            <a:xfrm>
              <a:off x="1632" y="15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97"/>
            <p:cNvSpPr>
              <a:spLocks noChangeShapeType="1"/>
            </p:cNvSpPr>
            <p:nvPr/>
          </p:nvSpPr>
          <p:spPr bwMode="auto">
            <a:xfrm>
              <a:off x="1872" y="15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 flipH="1">
              <a:off x="1632" y="196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1872" y="1968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1872" y="15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101"/>
            <p:cNvSpPr>
              <a:spLocks noChangeShapeType="1"/>
            </p:cNvSpPr>
            <p:nvPr/>
          </p:nvSpPr>
          <p:spPr bwMode="auto">
            <a:xfrm>
              <a:off x="2112" y="12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>
              <a:off x="2112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>
              <a:off x="1680" y="12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1872" y="13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106"/>
            <p:cNvSpPr>
              <a:spLocks noChangeShapeType="1"/>
            </p:cNvSpPr>
            <p:nvPr/>
          </p:nvSpPr>
          <p:spPr bwMode="auto">
            <a:xfrm>
              <a:off x="1728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108"/>
            <p:cNvSpPr>
              <a:spLocks noChangeShapeType="1"/>
            </p:cNvSpPr>
            <p:nvPr/>
          </p:nvSpPr>
          <p:spPr bwMode="auto">
            <a:xfrm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109"/>
            <p:cNvSpPr>
              <a:spLocks noChangeShapeType="1"/>
            </p:cNvSpPr>
            <p:nvPr/>
          </p:nvSpPr>
          <p:spPr bwMode="auto">
            <a:xfrm flipH="1">
              <a:off x="1728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110"/>
            <p:cNvSpPr>
              <a:spLocks noChangeShapeType="1"/>
            </p:cNvSpPr>
            <p:nvPr/>
          </p:nvSpPr>
          <p:spPr bwMode="auto">
            <a:xfrm>
              <a:off x="1920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111"/>
            <p:cNvSpPr>
              <a:spLocks noChangeShapeType="1"/>
            </p:cNvSpPr>
            <p:nvPr/>
          </p:nvSpPr>
          <p:spPr bwMode="auto">
            <a:xfrm>
              <a:off x="1968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112"/>
            <p:cNvSpPr>
              <a:spLocks noChangeShapeType="1"/>
            </p:cNvSpPr>
            <p:nvPr/>
          </p:nvSpPr>
          <p:spPr bwMode="auto">
            <a:xfrm flipV="1">
              <a:off x="2112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113"/>
            <p:cNvSpPr>
              <a:spLocks noChangeShapeType="1"/>
            </p:cNvSpPr>
            <p:nvPr/>
          </p:nvSpPr>
          <p:spPr bwMode="auto">
            <a:xfrm>
              <a:off x="211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114"/>
            <p:cNvSpPr txBox="1">
              <a:spLocks noChangeArrowheads="1"/>
            </p:cNvSpPr>
            <p:nvPr/>
          </p:nvSpPr>
          <p:spPr bwMode="auto">
            <a:xfrm>
              <a:off x="1728" y="235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6" name="Group 159"/>
          <p:cNvGrpSpPr>
            <a:grpSpLocks/>
          </p:cNvGrpSpPr>
          <p:nvPr/>
        </p:nvGrpSpPr>
        <p:grpSpPr bwMode="auto">
          <a:xfrm>
            <a:off x="5475184" y="2441837"/>
            <a:ext cx="838200" cy="2286000"/>
            <a:chOff x="2448" y="1248"/>
            <a:chExt cx="528" cy="1440"/>
          </a:xfrm>
        </p:grpSpPr>
        <p:sp>
          <p:nvSpPr>
            <p:cNvPr id="47" name="Line 117"/>
            <p:cNvSpPr>
              <a:spLocks noChangeShapeType="1"/>
            </p:cNvSpPr>
            <p:nvPr/>
          </p:nvSpPr>
          <p:spPr bwMode="auto">
            <a:xfrm>
              <a:off x="2448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118"/>
            <p:cNvSpPr>
              <a:spLocks noChangeShapeType="1"/>
            </p:cNvSpPr>
            <p:nvPr/>
          </p:nvSpPr>
          <p:spPr bwMode="auto">
            <a:xfrm>
              <a:off x="2736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119"/>
            <p:cNvSpPr>
              <a:spLocks noChangeShapeType="1"/>
            </p:cNvSpPr>
            <p:nvPr/>
          </p:nvSpPr>
          <p:spPr bwMode="auto">
            <a:xfrm>
              <a:off x="2496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20"/>
            <p:cNvSpPr>
              <a:spLocks noChangeShapeType="1"/>
            </p:cNvSpPr>
            <p:nvPr/>
          </p:nvSpPr>
          <p:spPr bwMode="auto">
            <a:xfrm>
              <a:off x="2736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21"/>
            <p:cNvSpPr>
              <a:spLocks noChangeShapeType="1"/>
            </p:cNvSpPr>
            <p:nvPr/>
          </p:nvSpPr>
          <p:spPr bwMode="auto">
            <a:xfrm flipH="1">
              <a:off x="2496" y="201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122"/>
            <p:cNvSpPr>
              <a:spLocks noChangeShapeType="1"/>
            </p:cNvSpPr>
            <p:nvPr/>
          </p:nvSpPr>
          <p:spPr bwMode="auto">
            <a:xfrm>
              <a:off x="2736" y="2016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124"/>
            <p:cNvSpPr>
              <a:spLocks noChangeShapeType="1"/>
            </p:cNvSpPr>
            <p:nvPr/>
          </p:nvSpPr>
          <p:spPr bwMode="auto">
            <a:xfrm>
              <a:off x="2976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297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254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2736" y="1392"/>
              <a:ext cx="0" cy="96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128"/>
            <p:cNvSpPr>
              <a:spLocks noChangeShapeType="1"/>
            </p:cNvSpPr>
            <p:nvPr/>
          </p:nvSpPr>
          <p:spPr bwMode="auto">
            <a:xfrm>
              <a:off x="2592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129"/>
            <p:cNvSpPr>
              <a:spLocks noChangeShapeType="1"/>
            </p:cNvSpPr>
            <p:nvPr/>
          </p:nvSpPr>
          <p:spPr bwMode="auto">
            <a:xfrm>
              <a:off x="273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30"/>
            <p:cNvSpPr>
              <a:spLocks noChangeShapeType="1"/>
            </p:cNvSpPr>
            <p:nvPr/>
          </p:nvSpPr>
          <p:spPr bwMode="auto">
            <a:xfrm flipH="1">
              <a:off x="2592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31"/>
            <p:cNvSpPr>
              <a:spLocks noChangeShapeType="1"/>
            </p:cNvSpPr>
            <p:nvPr/>
          </p:nvSpPr>
          <p:spPr bwMode="auto">
            <a:xfrm>
              <a:off x="2784" y="21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 flipV="1">
              <a:off x="2976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297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35"/>
            <p:cNvSpPr txBox="1">
              <a:spLocks noChangeArrowheads="1"/>
            </p:cNvSpPr>
            <p:nvPr/>
          </p:nvSpPr>
          <p:spPr bwMode="auto">
            <a:xfrm>
              <a:off x="2592" y="2400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64" name="Group 160"/>
          <p:cNvGrpSpPr>
            <a:grpSpLocks/>
          </p:cNvGrpSpPr>
          <p:nvPr/>
        </p:nvGrpSpPr>
        <p:grpSpPr bwMode="auto">
          <a:xfrm>
            <a:off x="6922984" y="2441837"/>
            <a:ext cx="1143000" cy="2209800"/>
            <a:chOff x="3360" y="1248"/>
            <a:chExt cx="720" cy="1392"/>
          </a:xfrm>
        </p:grpSpPr>
        <p:sp>
          <p:nvSpPr>
            <p:cNvPr id="65" name="Line 138"/>
            <p:cNvSpPr>
              <a:spLocks noChangeShapeType="1"/>
            </p:cNvSpPr>
            <p:nvPr/>
          </p:nvSpPr>
          <p:spPr bwMode="auto">
            <a:xfrm flipH="1">
              <a:off x="3504" y="124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3696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3696" y="124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3504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 flipH="1" flipV="1">
              <a:off x="3360" y="1680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3696" y="158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3936" y="1536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388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154"/>
            <p:cNvSpPr>
              <a:spLocks noChangeShapeType="1"/>
            </p:cNvSpPr>
            <p:nvPr/>
          </p:nvSpPr>
          <p:spPr bwMode="auto">
            <a:xfrm>
              <a:off x="36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155"/>
            <p:cNvSpPr>
              <a:spLocks noChangeShapeType="1"/>
            </p:cNvSpPr>
            <p:nvPr/>
          </p:nvSpPr>
          <p:spPr bwMode="auto">
            <a:xfrm>
              <a:off x="3504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156"/>
            <p:cNvSpPr>
              <a:spLocks noChangeShapeType="1"/>
            </p:cNvSpPr>
            <p:nvPr/>
          </p:nvSpPr>
          <p:spPr bwMode="auto">
            <a:xfrm>
              <a:off x="3696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57"/>
            <p:cNvSpPr>
              <a:spLocks noChangeShapeType="1"/>
            </p:cNvSpPr>
            <p:nvPr/>
          </p:nvSpPr>
          <p:spPr bwMode="auto">
            <a:xfrm>
              <a:off x="3888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158"/>
            <p:cNvSpPr txBox="1">
              <a:spLocks noChangeArrowheads="1"/>
            </p:cNvSpPr>
            <p:nvPr/>
          </p:nvSpPr>
          <p:spPr bwMode="auto">
            <a:xfrm>
              <a:off x="3696" y="235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EFBE2F77-7299-4DEC-999B-B90F6D86DAAC}"/>
              </a:ext>
            </a:extLst>
          </p:cNvPr>
          <p:cNvSpPr txBox="1"/>
          <p:nvPr/>
        </p:nvSpPr>
        <p:spPr>
          <a:xfrm>
            <a:off x="2579584" y="5292835"/>
            <a:ext cx="670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根树的概念及其相关概念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9607" y="1148925"/>
            <a:ext cx="96674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：一棵非平凡的有向树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，如果恰有一个顶点的入度为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，而其余所有顶点的入度为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，这样的的有向树称为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。其中入度为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，出度为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树叶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，入度为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，出度大于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。又将内点和树根统称为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分支点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" name="Picture 37" descr="13a3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36" y="4121102"/>
            <a:ext cx="7734300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1353498" y="3065901"/>
            <a:ext cx="89196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判断下列图中哪些是根树，为什么？指出根树分支点个数及其树叶数。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FC15B6-6C30-4AC6-B70F-BEDB1B4A7FDD}"/>
              </a:ext>
            </a:extLst>
          </p:cNvPr>
          <p:cNvSpPr txBox="1"/>
          <p:nvPr/>
        </p:nvSpPr>
        <p:spPr>
          <a:xfrm>
            <a:off x="1283277" y="6222317"/>
            <a:ext cx="862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b):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树叶数为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分支点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c)</a:t>
            </a:r>
            <a:r>
              <a:rPr kumimoji="1"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树叶数为</a:t>
            </a:r>
            <a:r>
              <a:rPr kumimoji="1"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7,</a:t>
            </a:r>
            <a:r>
              <a:rPr kumimoji="1"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分支点</a:t>
            </a:r>
            <a:r>
              <a:rPr kumimoji="1"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9671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根树的画法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124461" y="2786092"/>
            <a:ext cx="1676400" cy="2209800"/>
            <a:chOff x="624" y="2064"/>
            <a:chExt cx="1056" cy="1392"/>
          </a:xfrm>
        </p:grpSpPr>
        <p:sp>
          <p:nvSpPr>
            <p:cNvPr id="4" name="Line 27"/>
            <p:cNvSpPr>
              <a:spLocks noChangeShapeType="1"/>
            </p:cNvSpPr>
            <p:nvPr/>
          </p:nvSpPr>
          <p:spPr bwMode="auto">
            <a:xfrm flipH="1">
              <a:off x="816" y="206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1200" y="206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1200" y="2064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816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 flipH="1">
              <a:off x="624" y="278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816" y="278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H="1">
              <a:off x="1152" y="2544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1248" y="2544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 flipH="1">
              <a:off x="1248" y="2880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680" y="235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864" y="3264"/>
              <a:ext cx="7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倒置根树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1400" b="1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1334933" y="963777"/>
            <a:ext cx="95079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约定：画根树时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常画成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倒置形式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树根放上方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边的方向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略去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不画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11211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树高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3789" y="1065463"/>
            <a:ext cx="84407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：对于根树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，顶点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到树根的距离称为点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层数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；所有顶点中的层数的最大者称为根树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树高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58045" y="2416318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：指出下面根树各顶点所处的层数和树高。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009954" y="3174044"/>
            <a:ext cx="2899610" cy="2889871"/>
            <a:chOff x="1152" y="1104"/>
            <a:chExt cx="1488" cy="163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1536" y="134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152" y="1104"/>
              <a:ext cx="1488" cy="1632"/>
              <a:chOff x="1152" y="1104"/>
              <a:chExt cx="1488" cy="1632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1968" y="2160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7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倒置根树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8" name="Text Box 27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19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21" name="Text Box 30"/>
              <p:cNvSpPr txBox="1">
                <a:spLocks noChangeArrowheads="1"/>
              </p:cNvSpPr>
              <p:nvPr/>
            </p:nvSpPr>
            <p:spPr bwMode="auto">
              <a:xfrm>
                <a:off x="1680" y="201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25" name="Text Box 34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6" name="Text Box 35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2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祖先、后代</a:t>
            </a:r>
          </a:p>
        </p:txBody>
      </p:sp>
      <p:sp>
        <p:nvSpPr>
          <p:cNvPr id="3" name="矩形 2"/>
          <p:cNvSpPr/>
          <p:nvPr/>
        </p:nvSpPr>
        <p:spPr>
          <a:xfrm>
            <a:off x="820251" y="1096551"/>
            <a:ext cx="105514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为一棵非平凡的根树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(T),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可达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祖先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后代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邻接到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父亲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儿子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的父亲相同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兄弟。</a:t>
            </a:r>
            <a:endParaRPr kumimoji="0" lang="zh-CN" altLang="en-US" sz="28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776159" y="2741234"/>
            <a:ext cx="2899610" cy="2889871"/>
            <a:chOff x="1152" y="1104"/>
            <a:chExt cx="1488" cy="163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1536" y="134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152" y="1104"/>
              <a:ext cx="1488" cy="1632"/>
              <a:chOff x="1152" y="1104"/>
              <a:chExt cx="1488" cy="1632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1968" y="2160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7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倒置根树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8" name="Text Box 27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19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21" name="Text Box 30"/>
              <p:cNvSpPr txBox="1">
                <a:spLocks noChangeArrowheads="1"/>
              </p:cNvSpPr>
              <p:nvPr/>
            </p:nvSpPr>
            <p:spPr bwMode="auto">
              <a:xfrm>
                <a:off x="1680" y="201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25" name="Text Box 34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6" name="Text Box 35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0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58094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根子树</a:t>
            </a:r>
          </a:p>
        </p:txBody>
      </p:sp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857058" y="820075"/>
            <a:ext cx="106197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：对于根树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，若规定了每层顶点的访问次序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或将根树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中层数相同的顶点都标定次序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，这样的根树称为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905276" y="1823244"/>
            <a:ext cx="9815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注：一般次序为从左至右。有时也用边的次序代替顶点次序。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905276" y="2391499"/>
            <a:ext cx="104638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：对于根树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(T),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由结点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及其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的后代导出的子图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为根的根子树。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995160" y="3875211"/>
            <a:ext cx="2362200" cy="2590800"/>
            <a:chOff x="1152" y="1104"/>
            <a:chExt cx="1488" cy="1632"/>
          </a:xfrm>
        </p:grpSpPr>
        <p:sp>
          <p:nvSpPr>
            <p:cNvPr id="7" name="Line 33"/>
            <p:cNvSpPr>
              <a:spLocks noChangeShapeType="1"/>
            </p:cNvSpPr>
            <p:nvPr/>
          </p:nvSpPr>
          <p:spPr bwMode="auto">
            <a:xfrm flipH="1">
              <a:off x="1536" y="134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1152" y="1104"/>
              <a:ext cx="1488" cy="1632"/>
              <a:chOff x="1152" y="1104"/>
              <a:chExt cx="1488" cy="1632"/>
            </a:xfrm>
          </p:grpSpPr>
          <p:sp>
            <p:nvSpPr>
              <p:cNvPr id="9" name="Line 35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36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39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 flipH="1">
                <a:off x="1968" y="2160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Text Box 44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7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倒置根树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9" name="Text Box 45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0" name="Text Box 46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1" name="Text Box 47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22" name="Text Box 48"/>
              <p:cNvSpPr txBox="1">
                <a:spLocks noChangeArrowheads="1"/>
              </p:cNvSpPr>
              <p:nvPr/>
            </p:nvSpPr>
            <p:spPr bwMode="auto">
              <a:xfrm>
                <a:off x="1680" y="20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3" name="Text Box 49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4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5" name="Text Box 51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26" name="Text Box 52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7" name="Text Box 53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28" name="Text Box 54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29" name="Text Box 55"/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</a:p>
            </p:txBody>
          </p:sp>
        </p:grpSp>
      </p:grpSp>
      <p:grpSp>
        <p:nvGrpSpPr>
          <p:cNvPr id="30" name="Group 81"/>
          <p:cNvGrpSpPr>
            <a:grpSpLocks/>
          </p:cNvGrpSpPr>
          <p:nvPr/>
        </p:nvGrpSpPr>
        <p:grpSpPr bwMode="auto">
          <a:xfrm>
            <a:off x="7100881" y="4141911"/>
            <a:ext cx="2514600" cy="1981200"/>
            <a:chOff x="2880" y="2784"/>
            <a:chExt cx="1584" cy="1248"/>
          </a:xfrm>
        </p:grpSpPr>
        <p:sp>
          <p:nvSpPr>
            <p:cNvPr id="31" name="Text Box 68"/>
            <p:cNvSpPr txBox="1">
              <a:spLocks noChangeArrowheads="1"/>
            </p:cNvSpPr>
            <p:nvPr/>
          </p:nvSpPr>
          <p:spPr bwMode="auto">
            <a:xfrm>
              <a:off x="2880" y="3840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点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导出</a:t>
              </a: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kumimoji="1" lang="zh-CN" altLang="en-US" sz="1400" b="1" kern="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根子</a:t>
              </a:r>
              <a:r>
                <a:rPr kumimoji="1" lang="zh-CN" altLang="en-US" sz="1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树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3072" y="2784"/>
              <a:ext cx="624" cy="960"/>
              <a:chOff x="2496" y="3024"/>
              <a:chExt cx="624" cy="960"/>
            </a:xfrm>
          </p:grpSpPr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2880" y="316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Line 62"/>
              <p:cNvSpPr>
                <a:spLocks noChangeShapeType="1"/>
              </p:cNvSpPr>
              <p:nvPr/>
            </p:nvSpPr>
            <p:spPr bwMode="auto">
              <a:xfrm flipH="1">
                <a:off x="2688" y="3504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Line 63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 Box 69"/>
              <p:cNvSpPr txBox="1">
                <a:spLocks noChangeArrowheads="1"/>
              </p:cNvSpPr>
              <p:nvPr/>
            </p:nvSpPr>
            <p:spPr bwMode="auto">
              <a:xfrm>
                <a:off x="2688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7" name="Text Box 75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8" name="Text Box 77"/>
              <p:cNvSpPr txBox="1">
                <a:spLocks noChangeArrowheads="1"/>
              </p:cNvSpPr>
              <p:nvPr/>
            </p:nvSpPr>
            <p:spPr bwMode="auto">
              <a:xfrm>
                <a:off x="2496" y="37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auto">
              <a:xfrm>
                <a:off x="2832" y="3792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</p:grpSp>
      </p:grp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946839" y="3307162"/>
            <a:ext cx="106197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：指出下面根树中由点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1, 2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导出的根子树。树叶能够导出根子树吗？</a:t>
            </a:r>
          </a:p>
        </p:txBody>
      </p:sp>
    </p:spTree>
    <p:extLst>
      <p:ext uri="{BB962C8B-B14F-4D97-AF65-F5344CB8AC3E}">
        <p14:creationId xmlns:p14="http://schemas.microsoft.com/office/powerpoint/2010/main" val="6006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根数的分类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83011" y="899277"/>
            <a:ext cx="1049473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的每个分支点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至多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个儿子，则称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叉树（元树）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叉树是有序的，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则称它为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叉有序树。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的每个分支点都恰好有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个儿子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叉正则树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是有序的，则称它为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叉正则有序树。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叉正则树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且所有树叶的层数均为树高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叉完全正则树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又若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是有序的，则称它为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叉完全正则有序树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058035" y="3928391"/>
            <a:ext cx="2362200" cy="2590800"/>
            <a:chOff x="1152" y="1104"/>
            <a:chExt cx="1488" cy="16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H="1">
              <a:off x="1536" y="134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152" y="1104"/>
              <a:ext cx="1488" cy="1632"/>
              <a:chOff x="1152" y="1104"/>
              <a:chExt cx="1488" cy="1632"/>
            </a:xfrm>
          </p:grpSpPr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1968" y="2160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7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kumimoji="1" lang="zh-CN" altLang="en-US" sz="1400" b="1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叉</a:t>
                </a:r>
                <a:r>
                  <a:rPr kumimoji="1" lang="zh-CN" alt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根树</a:t>
                </a:r>
                <a:r>
                  <a:rPr kumimoji="1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1680" y="20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2" name="Text Box 24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</a:p>
            </p:txBody>
          </p:sp>
        </p:grpSp>
      </p:grpSp>
      <p:grpSp>
        <p:nvGrpSpPr>
          <p:cNvPr id="28" name="Group 73"/>
          <p:cNvGrpSpPr>
            <a:grpSpLocks/>
          </p:cNvGrpSpPr>
          <p:nvPr/>
        </p:nvGrpSpPr>
        <p:grpSpPr bwMode="auto">
          <a:xfrm>
            <a:off x="6265460" y="3966491"/>
            <a:ext cx="2819400" cy="2743200"/>
            <a:chOff x="2592" y="1392"/>
            <a:chExt cx="1776" cy="1728"/>
          </a:xfrm>
        </p:grpSpPr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2880" y="2928"/>
              <a:ext cx="1488" cy="19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kumimoji="1" lang="zh-CN" altLang="en-US" sz="1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叉完全正则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</a:p>
          </p:txBody>
        </p:sp>
        <p:grpSp>
          <p:nvGrpSpPr>
            <p:cNvPr id="30" name="Group 72"/>
            <p:cNvGrpSpPr>
              <a:grpSpLocks/>
            </p:cNvGrpSpPr>
            <p:nvPr/>
          </p:nvGrpSpPr>
          <p:grpSpPr bwMode="auto">
            <a:xfrm>
              <a:off x="2592" y="1392"/>
              <a:ext cx="1680" cy="1536"/>
              <a:chOff x="2544" y="1296"/>
              <a:chExt cx="1680" cy="1536"/>
            </a:xfrm>
          </p:grpSpPr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 flipH="1">
                <a:off x="2928" y="1536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Line 43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4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2928" y="192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H="1">
                <a:off x="2736" y="2256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 flipH="1">
                <a:off x="3264" y="2016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Line 50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Line 51"/>
              <p:cNvSpPr>
                <a:spLocks noChangeShapeType="1"/>
              </p:cNvSpPr>
              <p:nvPr/>
            </p:nvSpPr>
            <p:spPr bwMode="auto">
              <a:xfrm>
                <a:off x="3792" y="1824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Text Box 5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4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12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3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0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44" name="Text Box 56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45" name="Text Box 57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46" name="Text Box 58"/>
              <p:cNvSpPr txBox="1">
                <a:spLocks noChangeArrowheads="1"/>
              </p:cNvSpPr>
              <p:nvPr/>
            </p:nvSpPr>
            <p:spPr bwMode="auto">
              <a:xfrm>
                <a:off x="3168" y="18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47" name="Text Box 59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48" name="Text Box 60"/>
              <p:cNvSpPr txBox="1">
                <a:spLocks noChangeArrowheads="1"/>
              </p:cNvSpPr>
              <p:nvPr/>
            </p:nvSpPr>
            <p:spPr bwMode="auto">
              <a:xfrm>
                <a:off x="3840" y="22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50" name="Text Box 62"/>
              <p:cNvSpPr txBox="1">
                <a:spLocks noChangeArrowheads="1"/>
              </p:cNvSpPr>
              <p:nvPr/>
            </p:nvSpPr>
            <p:spPr bwMode="auto">
              <a:xfrm>
                <a:off x="2880" y="254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51" name="Text Box 63"/>
              <p:cNvSpPr txBox="1">
                <a:spLocks noChangeArrowheads="1"/>
              </p:cNvSpPr>
              <p:nvPr/>
            </p:nvSpPr>
            <p:spPr bwMode="auto">
              <a:xfrm>
                <a:off x="3360" y="2544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</a:p>
            </p:txBody>
          </p:sp>
          <p:sp>
            <p:nvSpPr>
              <p:cNvPr id="52" name="Line 64"/>
              <p:cNvSpPr>
                <a:spLocks noChangeShapeType="1"/>
              </p:cNvSpPr>
              <p:nvPr/>
            </p:nvSpPr>
            <p:spPr bwMode="auto">
              <a:xfrm flipH="1">
                <a:off x="2640" y="1920"/>
                <a:ext cx="28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>
                <a:off x="2928" y="192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24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 flipH="1">
                <a:off x="3600" y="1824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Line 68"/>
              <p:cNvSpPr>
                <a:spLocks noChangeShapeType="1"/>
              </p:cNvSpPr>
              <p:nvPr/>
            </p:nvSpPr>
            <p:spPr bwMode="auto">
              <a:xfrm>
                <a:off x="3792" y="1824"/>
                <a:ext cx="43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2784" y="2256"/>
                <a:ext cx="144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8" name="Line 70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24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7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96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0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4617</TotalTime>
  <Words>2117</Words>
  <Application>Microsoft Office PowerPoint</Application>
  <PresentationFormat>自定义</PresentationFormat>
  <Paragraphs>297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微软雅黑 Light</vt:lpstr>
      <vt:lpstr>思源宋体 CN Heavy</vt:lpstr>
      <vt:lpstr>Times New Roman</vt:lpstr>
      <vt:lpstr>楷体</vt:lpstr>
      <vt:lpstr>Segoe UI Light</vt:lpstr>
      <vt:lpstr>Segoe UI</vt:lpstr>
      <vt:lpstr>锐字云字库大标宋体GBK</vt:lpstr>
      <vt:lpstr>Segoe UI Black</vt:lpstr>
      <vt:lpstr>微软雅黑</vt:lpstr>
      <vt:lpstr>管峻楷书简体</vt:lpstr>
      <vt:lpstr>Symbol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Administrator</cp:lastModifiedBy>
  <cp:revision>518</cp:revision>
  <dcterms:created xsi:type="dcterms:W3CDTF">2019-01-23T08:53:51Z</dcterms:created>
  <dcterms:modified xsi:type="dcterms:W3CDTF">2021-05-27T01:23:20Z</dcterms:modified>
</cp:coreProperties>
</file>