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7" r:id="rId2"/>
    <p:sldId id="408" r:id="rId3"/>
    <p:sldId id="412" r:id="rId4"/>
    <p:sldId id="413" r:id="rId5"/>
    <p:sldId id="434" r:id="rId6"/>
    <p:sldId id="435" r:id="rId7"/>
    <p:sldId id="416" r:id="rId8"/>
    <p:sldId id="417" r:id="rId9"/>
    <p:sldId id="418" r:id="rId10"/>
    <p:sldId id="419" r:id="rId11"/>
    <p:sldId id="420" r:id="rId12"/>
    <p:sldId id="436" r:id="rId13"/>
    <p:sldId id="409" r:id="rId14"/>
    <p:sldId id="421" r:id="rId15"/>
    <p:sldId id="422" r:id="rId16"/>
    <p:sldId id="423" r:id="rId17"/>
    <p:sldId id="410" r:id="rId18"/>
    <p:sldId id="424" r:id="rId19"/>
    <p:sldId id="438" r:id="rId20"/>
    <p:sldId id="425" r:id="rId21"/>
    <p:sldId id="437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9" r:id="rId30"/>
    <p:sldId id="440" r:id="rId31"/>
    <p:sldId id="411" r:id="rId32"/>
    <p:sldId id="433" r:id="rId33"/>
  </p:sldIdLst>
  <p:sldSz cx="12192000" cy="6858000"/>
  <p:notesSz cx="6858000" cy="9144000"/>
  <p:embeddedFontLst>
    <p:embeddedFont>
      <p:font typeface="管峻楷书简体" panose="02010600010101010101" charset="-122"/>
      <p:regular r:id="rId34"/>
    </p:embeddedFont>
    <p:embeddedFont>
      <p:font typeface="锐字云字库大标宋体GBK" panose="02010600030101010101" charset="-122"/>
      <p:regular r:id="rId35"/>
    </p:embeddedFont>
    <p:embeddedFont>
      <p:font typeface="思源宋体 CN Heavy" panose="02010600030101010101" charset="-122"/>
      <p:bold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Segoe UI Light" panose="020B0502040204020203" pitchFamily="34" charset="0"/>
      <p:regular r:id="rId43"/>
      <p:italic r:id="rId44"/>
    </p:embeddedFont>
    <p:embeddedFont>
      <p:font typeface="楷体" panose="02010609060101010101" pitchFamily="49" charset="-122"/>
      <p:regular r:id="rId45"/>
    </p:embeddedFont>
  </p:embeddedFontLst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离散数学" id="{F126CAA7-8406-48EB-AE57-B6B679A5C6C8}">
          <p14:sldIdLst>
            <p14:sldId id="407"/>
            <p14:sldId id="408"/>
            <p14:sldId id="412"/>
            <p14:sldId id="413"/>
            <p14:sldId id="434"/>
            <p14:sldId id="435"/>
            <p14:sldId id="416"/>
            <p14:sldId id="417"/>
            <p14:sldId id="418"/>
            <p14:sldId id="419"/>
            <p14:sldId id="420"/>
            <p14:sldId id="436"/>
            <p14:sldId id="409"/>
            <p14:sldId id="421"/>
            <p14:sldId id="422"/>
            <p14:sldId id="423"/>
            <p14:sldId id="410"/>
            <p14:sldId id="424"/>
            <p14:sldId id="438"/>
            <p14:sldId id="425"/>
            <p14:sldId id="437"/>
            <p14:sldId id="426"/>
            <p14:sldId id="427"/>
            <p14:sldId id="428"/>
            <p14:sldId id="429"/>
            <p14:sldId id="430"/>
            <p14:sldId id="431"/>
            <p14:sldId id="432"/>
            <p14:sldId id="439"/>
            <p14:sldId id="440"/>
            <p14:sldId id="4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FFFFFF"/>
    <a:srgbClr val="2C2C2C"/>
    <a:srgbClr val="585858"/>
    <a:srgbClr val="EBF4FB"/>
    <a:srgbClr val="D2E7FE"/>
    <a:srgbClr val="034C9C"/>
    <a:srgbClr val="B5B5B5"/>
    <a:srgbClr val="FFA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4" y="168"/>
      </p:cViewPr>
      <p:guideLst>
        <p:guide orient="horz" pos="709"/>
        <p:guide orient="horz" pos="3929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598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20546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31237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9226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7467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55321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007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8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112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601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5862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13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0" r:id="rId4"/>
    <p:sldLayoutId id="2147483655" r:id="rId5"/>
    <p:sldLayoutId id="2147483666" r:id="rId6"/>
    <p:sldLayoutId id="2147483671" r:id="rId7"/>
    <p:sldLayoutId id="2147483672" r:id="rId8"/>
    <p:sldLayoutId id="2147483673" r:id="rId9"/>
    <p:sldLayoutId id="2147483667" r:id="rId10"/>
    <p:sldLayoutId id="2147483668" r:id="rId11"/>
    <p:sldLayoutId id="2147483669" r:id="rId12"/>
    <p:sldLayoutId id="2147483670" r:id="rId13"/>
    <p:sldLayoutId id="2147483662" r:id="rId14"/>
    <p:sldLayoutId id="2147483663" r:id="rId15"/>
    <p:sldLayoutId id="214748367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 hidden="1">
            <a:extLst>
              <a:ext uri="{FF2B5EF4-FFF2-40B4-BE49-F238E27FC236}">
                <a16:creationId xmlns:a16="http://schemas.microsoft.com/office/drawing/2014/main" id="{A8D7D085-4C50-4704-A6BD-D3AA380EC2BB}"/>
              </a:ext>
            </a:extLst>
          </p:cNvPr>
          <p:cNvSpPr txBox="1"/>
          <p:nvPr/>
        </p:nvSpPr>
        <p:spPr>
          <a:xfrm>
            <a:off x="854296" y="1870648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53" name="文本框 52" hidden="1">
            <a:extLst>
              <a:ext uri="{FF2B5EF4-FFF2-40B4-BE49-F238E27FC236}">
                <a16:creationId xmlns:a16="http://schemas.microsoft.com/office/drawing/2014/main" id="{B2BF0EDA-38C4-4505-90FB-2AF128B0B0C2}"/>
              </a:ext>
            </a:extLst>
          </p:cNvPr>
          <p:cNvSpPr txBox="1"/>
          <p:nvPr/>
        </p:nvSpPr>
        <p:spPr>
          <a:xfrm>
            <a:off x="6435222" y="1859802"/>
            <a:ext cx="767922" cy="7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锐字云字库大标宋体GBK" panose="02010604000000000000" pitchFamily="2" charset="-122"/>
                <a:ea typeface="锐字云字库大标宋体GBK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锐字云字库大标宋体GBK" panose="02010604000000000000" pitchFamily="2" charset="-122"/>
              <a:ea typeface="锐字云字库大标宋体GBK" panose="02010604000000000000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CB856-D54F-4689-9F0F-6CE03B483A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本次课内容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2133" y="1443789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欧拉图与哈密尔顿图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15933" y="2358189"/>
            <a:ext cx="670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一、欧拉图及其应用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15933" y="3120189"/>
            <a:ext cx="716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二、哈密尔顿图的概念、性质与判定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4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1686629" y="1109509"/>
            <a:ext cx="7696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某博物馆的一层布置如下图，其中边代表走廊，结点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是入口，结点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是礼品店，通过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我们可以离开博物馆。请找出从博物馆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进入，经过每个走廊恰好一次，最后从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处离开的路线。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705726" y="3424415"/>
            <a:ext cx="3140075" cy="1752600"/>
            <a:chOff x="1488" y="2832"/>
            <a:chExt cx="1978" cy="1104"/>
          </a:xfrm>
        </p:grpSpPr>
        <p:sp>
          <p:nvSpPr>
            <p:cNvPr id="5" name="Line 53"/>
            <p:cNvSpPr>
              <a:spLocks noChangeShapeType="1"/>
            </p:cNvSpPr>
            <p:nvPr/>
          </p:nvSpPr>
          <p:spPr bwMode="auto">
            <a:xfrm flipH="1">
              <a:off x="1872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54"/>
            <p:cNvSpPr>
              <a:spLocks noChangeShapeType="1"/>
            </p:cNvSpPr>
            <p:nvPr/>
          </p:nvSpPr>
          <p:spPr bwMode="auto">
            <a:xfrm flipH="1">
              <a:off x="1680" y="326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auto">
            <a:xfrm>
              <a:off x="1680" y="3456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auto">
            <a:xfrm>
              <a:off x="2112" y="302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57"/>
            <p:cNvSpPr>
              <a:spLocks noChangeShapeType="1"/>
            </p:cNvSpPr>
            <p:nvPr/>
          </p:nvSpPr>
          <p:spPr bwMode="auto">
            <a:xfrm>
              <a:off x="1872" y="3264"/>
              <a:ext cx="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Line 58"/>
            <p:cNvSpPr>
              <a:spLocks noChangeShapeType="1"/>
            </p:cNvSpPr>
            <p:nvPr/>
          </p:nvSpPr>
          <p:spPr bwMode="auto">
            <a:xfrm>
              <a:off x="1920" y="37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1872" y="326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2112" y="3024"/>
              <a:ext cx="14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2112" y="3024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2304" y="32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 flipH="1">
              <a:off x="2256" y="3264"/>
              <a:ext cx="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2256" y="37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2304" y="3264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 flipH="1">
              <a:off x="2688" y="3264"/>
              <a:ext cx="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2688" y="37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2736" y="32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3168" y="32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70"/>
            <p:cNvSpPr txBox="1">
              <a:spLocks noChangeArrowheads="1"/>
            </p:cNvSpPr>
            <p:nvPr/>
          </p:nvSpPr>
          <p:spPr bwMode="auto">
            <a:xfrm>
              <a:off x="3216" y="31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23" name="Text Box 71"/>
            <p:cNvSpPr txBox="1">
              <a:spLocks noChangeArrowheads="1"/>
            </p:cNvSpPr>
            <p:nvPr/>
          </p:nvSpPr>
          <p:spPr bwMode="auto">
            <a:xfrm>
              <a:off x="3168" y="369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</a:p>
          </p:txBody>
        </p:sp>
        <p:sp>
          <p:nvSpPr>
            <p:cNvPr id="24" name="Text Box 72"/>
            <p:cNvSpPr txBox="1">
              <a:spLocks noChangeArrowheads="1"/>
            </p:cNvSpPr>
            <p:nvPr/>
          </p:nvSpPr>
          <p:spPr bwMode="auto">
            <a:xfrm>
              <a:off x="1776" y="374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</a:p>
          </p:txBody>
        </p: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2112" y="283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2544" y="374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27" name="Text Box 75"/>
            <p:cNvSpPr txBox="1">
              <a:spLocks noChangeArrowheads="1"/>
            </p:cNvSpPr>
            <p:nvPr/>
          </p:nvSpPr>
          <p:spPr bwMode="auto">
            <a:xfrm>
              <a:off x="2640" y="302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1488" y="336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</a:p>
          </p:txBody>
        </p:sp>
        <p:sp>
          <p:nvSpPr>
            <p:cNvPr id="29" name="Text Box 77"/>
            <p:cNvSpPr txBox="1">
              <a:spLocks noChangeArrowheads="1"/>
            </p:cNvSpPr>
            <p:nvPr/>
          </p:nvSpPr>
          <p:spPr bwMode="auto">
            <a:xfrm>
              <a:off x="2160" y="321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2160" y="374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680" y="307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58045" y="885180"/>
            <a:ext cx="97316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解：图中只有两个奇度顶点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因此存在起点为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终点为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的欧拉迹。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58044" y="1799580"/>
            <a:ext cx="94874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中求出一条起点为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终点为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的欧拉迹，在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间添加一条平行边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77245" y="2637780"/>
            <a:ext cx="3140075" cy="1905000"/>
            <a:chOff x="912" y="1536"/>
            <a:chExt cx="1978" cy="120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912" y="1536"/>
              <a:ext cx="1978" cy="1104"/>
              <a:chOff x="1488" y="2832"/>
              <a:chExt cx="1978" cy="1104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>
                <a:off x="1872" y="3024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>
                <a:off x="1680" y="3264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112" y="3024"/>
                <a:ext cx="62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4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920" y="37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112" y="3024"/>
                <a:ext cx="144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112" y="3024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4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>
                <a:off x="2688" y="3264"/>
                <a:ext cx="4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688" y="374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216" y="3120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3696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2640" y="3024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360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2160" y="3216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2160" y="3744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2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j</a:t>
                </a:r>
              </a:p>
            </p:txBody>
          </p:sp>
        </p:grpSp>
        <p:sp>
          <p:nvSpPr>
            <p:cNvPr id="7" name="Freeform 33"/>
            <p:cNvSpPr>
              <a:spLocks/>
            </p:cNvSpPr>
            <p:nvPr/>
          </p:nvSpPr>
          <p:spPr bwMode="auto">
            <a:xfrm>
              <a:off x="1344" y="2448"/>
              <a:ext cx="336" cy="160"/>
            </a:xfrm>
            <a:custGeom>
              <a:avLst/>
              <a:gdLst>
                <a:gd name="T0" fmla="*/ 0 w 336"/>
                <a:gd name="T1" fmla="*/ 0 h 160"/>
                <a:gd name="T2" fmla="*/ 48 w 336"/>
                <a:gd name="T3" fmla="*/ 96 h 160"/>
                <a:gd name="T4" fmla="*/ 144 w 336"/>
                <a:gd name="T5" fmla="*/ 144 h 160"/>
                <a:gd name="T6" fmla="*/ 336 w 336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60">
                  <a:moveTo>
                    <a:pt x="0" y="0"/>
                  </a:moveTo>
                  <a:cubicBezTo>
                    <a:pt x="12" y="36"/>
                    <a:pt x="24" y="72"/>
                    <a:pt x="48" y="96"/>
                  </a:cubicBezTo>
                  <a:cubicBezTo>
                    <a:pt x="72" y="120"/>
                    <a:pt x="96" y="160"/>
                    <a:pt x="144" y="144"/>
                  </a:cubicBezTo>
                  <a:cubicBezTo>
                    <a:pt x="192" y="128"/>
                    <a:pt x="304" y="24"/>
                    <a:pt x="336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1392" y="254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57395" y="4552959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Fleury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算法求出欧拉环游为：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558045" y="515238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emgcfabchbdhgdjiejge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57395" y="5623242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所以：解为：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egjeijdghdbhcbafcg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1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9F81A9-F510-4B70-BCC6-46547BB84D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0F08C682-E219-49F9-A49C-0056142D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43000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一笔画出一条欧拉回路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96">
            <a:extLst>
              <a:ext uri="{FF2B5EF4-FFF2-40B4-BE49-F238E27FC236}">
                <a16:creationId xmlns:a16="http://schemas.microsoft.com/office/drawing/2014/main" id="{273EF9DD-EC96-491D-AE37-EB7DBD493FB6}"/>
              </a:ext>
            </a:extLst>
          </p:cNvPr>
          <p:cNvGrpSpPr>
            <a:grpSpLocks/>
          </p:cNvGrpSpPr>
          <p:nvPr/>
        </p:nvGrpSpPr>
        <p:grpSpPr bwMode="auto">
          <a:xfrm>
            <a:off x="507411" y="2271279"/>
            <a:ext cx="6480175" cy="2447925"/>
            <a:chOff x="1475656" y="2348880"/>
            <a:chExt cx="6480720" cy="244827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4A8BC2-5579-452A-A2DD-5C44334BE6CA}"/>
                </a:ext>
              </a:extLst>
            </p:cNvPr>
            <p:cNvSpPr/>
            <p:nvPr/>
          </p:nvSpPr>
          <p:spPr>
            <a:xfrm>
              <a:off x="2915640" y="2348880"/>
              <a:ext cx="144474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797E07-F2F6-4F40-B283-DD590BED43CF}"/>
                </a:ext>
              </a:extLst>
            </p:cNvPr>
            <p:cNvSpPr/>
            <p:nvPr/>
          </p:nvSpPr>
          <p:spPr>
            <a:xfrm>
              <a:off x="2915640" y="4652670"/>
              <a:ext cx="144474" cy="144482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B940D7-79CD-4941-A2FF-FEB117A9EF0B}"/>
                </a:ext>
              </a:extLst>
            </p:cNvPr>
            <p:cNvSpPr/>
            <p:nvPr/>
          </p:nvSpPr>
          <p:spPr>
            <a:xfrm>
              <a:off x="1475656" y="3428533"/>
              <a:ext cx="144475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43F1DA4-57EC-401D-A682-11A4FFAD030F}"/>
                </a:ext>
              </a:extLst>
            </p:cNvPr>
            <p:cNvSpPr/>
            <p:nvPr/>
          </p:nvSpPr>
          <p:spPr>
            <a:xfrm>
              <a:off x="4284180" y="3428533"/>
              <a:ext cx="144474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3E8417-DE76-4484-B2AF-37EF4C318A3A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rot="5400000">
              <a:off x="1777278" y="2291761"/>
              <a:ext cx="979626" cy="133837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65D1255-CF84-4D75-A410-29590624E422}"/>
                </a:ext>
              </a:extLst>
            </p:cNvPr>
            <p:cNvCxnSpPr>
              <a:stCxn id="7" idx="5"/>
              <a:endCxn id="6" idx="1"/>
            </p:cNvCxnSpPr>
            <p:nvPr/>
          </p:nvCxnSpPr>
          <p:spPr>
            <a:xfrm rot="16200000" flipH="1">
              <a:off x="1705830" y="3444450"/>
              <a:ext cx="1122522" cy="133837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8FAA3A8-9F54-4A89-92A9-A9450F38813A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987083" y="2471135"/>
              <a:ext cx="741425" cy="54617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CECA2B3-8581-491E-8AA8-4E4740EF830C}"/>
                </a:ext>
              </a:extLst>
            </p:cNvPr>
            <p:cNvCxnSpPr>
              <a:stCxn id="28" idx="3"/>
            </p:cNvCxnSpPr>
            <p:nvPr/>
          </p:nvCxnSpPr>
          <p:spPr>
            <a:xfrm rot="5400000">
              <a:off x="3048189" y="3994579"/>
              <a:ext cx="619213" cy="74142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FF9FF00-A049-490C-8CD1-0F88EC1B8FA1}"/>
                </a:ext>
              </a:extLst>
            </p:cNvPr>
            <p:cNvSpPr/>
            <p:nvPr/>
          </p:nvSpPr>
          <p:spPr>
            <a:xfrm>
              <a:off x="4571541" y="2348880"/>
              <a:ext cx="144475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C995902-BEB0-41E3-8CC6-9442E87D78FE}"/>
                </a:ext>
              </a:extLst>
            </p:cNvPr>
            <p:cNvSpPr/>
            <p:nvPr/>
          </p:nvSpPr>
          <p:spPr>
            <a:xfrm>
              <a:off x="4571541" y="4652670"/>
              <a:ext cx="144475" cy="144482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1C312E7-6202-4B01-8E3F-638BACC16FBB}"/>
                </a:ext>
              </a:extLst>
            </p:cNvPr>
            <p:cNvSpPr/>
            <p:nvPr/>
          </p:nvSpPr>
          <p:spPr>
            <a:xfrm>
              <a:off x="3131558" y="3428533"/>
              <a:ext cx="144474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36E6E6D-4BE0-4C99-BCEF-0FB1D9865086}"/>
                </a:ext>
              </a:extLst>
            </p:cNvPr>
            <p:cNvCxnSpPr>
              <a:stCxn id="13" idx="3"/>
              <a:endCxn id="27" idx="7"/>
            </p:cNvCxnSpPr>
            <p:nvPr/>
          </p:nvCxnSpPr>
          <p:spPr>
            <a:xfrm rot="5400000">
              <a:off x="3938854" y="2362398"/>
              <a:ext cx="546177" cy="76365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2D6C3E7-F6E2-4E12-B49A-2758C69A316F}"/>
                </a:ext>
              </a:extLst>
            </p:cNvPr>
            <p:cNvCxnSpPr>
              <a:stCxn id="28" idx="5"/>
              <a:endCxn id="14" idx="1"/>
            </p:cNvCxnSpPr>
            <p:nvPr/>
          </p:nvCxnSpPr>
          <p:spPr>
            <a:xfrm rot="16200000" flipH="1">
              <a:off x="3902336" y="3983466"/>
              <a:ext cx="619213" cy="76365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A3D48BB-6EB2-43A2-90EF-3FF3A46FA243}"/>
                </a:ext>
              </a:extLst>
            </p:cNvPr>
            <p:cNvCxnSpPr/>
            <p:nvPr/>
          </p:nvCxnSpPr>
          <p:spPr>
            <a:xfrm>
              <a:off x="4716017" y="2450494"/>
              <a:ext cx="812868" cy="619213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3D2BA7-F0A9-4EEE-89EC-B0E52234766A}"/>
                </a:ext>
              </a:extLst>
            </p:cNvPr>
            <p:cNvCxnSpPr/>
            <p:nvPr/>
          </p:nvCxnSpPr>
          <p:spPr>
            <a:xfrm rot="5400000">
              <a:off x="4777914" y="3901700"/>
              <a:ext cx="689073" cy="81286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89895EC-36E5-4DD0-B1A9-F4ADDE212C77}"/>
                </a:ext>
              </a:extLst>
            </p:cNvPr>
            <p:cNvSpPr/>
            <p:nvPr/>
          </p:nvSpPr>
          <p:spPr>
            <a:xfrm>
              <a:off x="6444949" y="2348880"/>
              <a:ext cx="142887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71426C7-445E-45F6-854E-EE2B9FDC920A}"/>
                </a:ext>
              </a:extLst>
            </p:cNvPr>
            <p:cNvSpPr/>
            <p:nvPr/>
          </p:nvSpPr>
          <p:spPr>
            <a:xfrm>
              <a:off x="6444949" y="4652670"/>
              <a:ext cx="142887" cy="144482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C9C9A05-A956-422F-8D95-A9136EEA7144}"/>
                </a:ext>
              </a:extLst>
            </p:cNvPr>
            <p:cNvSpPr/>
            <p:nvPr/>
          </p:nvSpPr>
          <p:spPr>
            <a:xfrm>
              <a:off x="7811902" y="3428533"/>
              <a:ext cx="144474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E2DB9E7-B591-4D44-B9C6-5CA180111E1E}"/>
                </a:ext>
              </a:extLst>
            </p:cNvPr>
            <p:cNvCxnSpPr/>
            <p:nvPr/>
          </p:nvCxnSpPr>
          <p:spPr>
            <a:xfrm rot="5400000">
              <a:off x="5738435" y="2342553"/>
              <a:ext cx="619213" cy="83509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458116D-9894-4DDA-911C-947BD6E23CAD}"/>
                </a:ext>
              </a:extLst>
            </p:cNvPr>
            <p:cNvCxnSpPr>
              <a:stCxn id="36" idx="5"/>
              <a:endCxn id="21" idx="2"/>
            </p:cNvCxnSpPr>
            <p:nvPr/>
          </p:nvCxnSpPr>
          <p:spPr>
            <a:xfrm rot="16200000" flipH="1">
              <a:off x="5702711" y="3983467"/>
              <a:ext cx="670020" cy="81445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56DF3E7-A3B9-4C0C-AB1B-A0CC3A9DA573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6516393" y="2471135"/>
              <a:ext cx="1317736" cy="97962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A7778C7-9EAE-4733-B7DB-ED23F0B60554}"/>
                </a:ext>
              </a:extLst>
            </p:cNvPr>
            <p:cNvCxnSpPr>
              <a:stCxn id="22" idx="3"/>
            </p:cNvCxnSpPr>
            <p:nvPr/>
          </p:nvCxnSpPr>
          <p:spPr>
            <a:xfrm rot="5400000">
              <a:off x="6614000" y="3454769"/>
              <a:ext cx="1122522" cy="131773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FB3F297-F078-4E0B-9C99-85FEE78E7957}"/>
                </a:ext>
              </a:extLst>
            </p:cNvPr>
            <p:cNvSpPr/>
            <p:nvPr/>
          </p:nvSpPr>
          <p:spPr>
            <a:xfrm>
              <a:off x="3707869" y="2996672"/>
              <a:ext cx="144475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6446887-C7F8-4DAA-B5BA-388BF03D2328}"/>
                </a:ext>
              </a:extLst>
            </p:cNvPr>
            <p:cNvSpPr/>
            <p:nvPr/>
          </p:nvSpPr>
          <p:spPr>
            <a:xfrm>
              <a:off x="3707869" y="3933430"/>
              <a:ext cx="144475" cy="142895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C9A0FDB-73BF-487E-BE6D-591B8E41012F}"/>
                </a:ext>
              </a:extLst>
            </p:cNvPr>
            <p:cNvCxnSpPr>
              <a:stCxn id="27" idx="3"/>
              <a:endCxn id="15" idx="7"/>
            </p:cNvCxnSpPr>
            <p:nvPr/>
          </p:nvCxnSpPr>
          <p:spPr>
            <a:xfrm rot="5400000">
              <a:off x="3326828" y="3049080"/>
              <a:ext cx="330247" cy="473115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0015F81-577E-43FA-918B-C6B104C6700C}"/>
                </a:ext>
              </a:extLst>
            </p:cNvPr>
            <p:cNvCxnSpPr>
              <a:stCxn id="27" idx="5"/>
            </p:cNvCxnSpPr>
            <p:nvPr/>
          </p:nvCxnSpPr>
          <p:spPr>
            <a:xfrm rot="16200000" flipH="1">
              <a:off x="3892024" y="3058607"/>
              <a:ext cx="350888" cy="474702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87F1CEA-06E6-4A15-B58B-FD16D3B71FE2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3233167" y="3573017"/>
              <a:ext cx="495342" cy="381054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F6B3485-39D9-4B34-81EB-D02D4577EB89}"/>
                </a:ext>
              </a:extLst>
            </p:cNvPr>
            <p:cNvCxnSpPr>
              <a:endCxn id="28" idx="7"/>
            </p:cNvCxnSpPr>
            <p:nvPr/>
          </p:nvCxnSpPr>
          <p:spPr>
            <a:xfrm rot="10800000" flipV="1">
              <a:off x="3830117" y="3573017"/>
              <a:ext cx="474702" cy="381054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6CAF662-8E2E-47E8-B277-D2BE636CFC96}"/>
                </a:ext>
              </a:extLst>
            </p:cNvPr>
            <p:cNvSpPr/>
            <p:nvPr/>
          </p:nvSpPr>
          <p:spPr>
            <a:xfrm>
              <a:off x="6084557" y="3428533"/>
              <a:ext cx="142887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DC4A32B-C8E9-452A-A732-AB3B571496FA}"/>
                </a:ext>
              </a:extLst>
            </p:cNvPr>
            <p:cNvSpPr/>
            <p:nvPr/>
          </p:nvSpPr>
          <p:spPr>
            <a:xfrm>
              <a:off x="4931935" y="3428533"/>
              <a:ext cx="144474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5706AAC-41F7-4FA7-895C-1D8F5112F0FE}"/>
                </a:ext>
              </a:extLst>
            </p:cNvPr>
            <p:cNvSpPr/>
            <p:nvPr/>
          </p:nvSpPr>
          <p:spPr>
            <a:xfrm>
              <a:off x="5508245" y="2996672"/>
              <a:ext cx="144475" cy="144483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8F51A7F-A1A3-4983-B4F5-500E3F435E73}"/>
                </a:ext>
              </a:extLst>
            </p:cNvPr>
            <p:cNvSpPr/>
            <p:nvPr/>
          </p:nvSpPr>
          <p:spPr>
            <a:xfrm>
              <a:off x="5508245" y="3933430"/>
              <a:ext cx="144475" cy="142895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6067476-2237-484A-8781-414D877D6C3E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 rot="5400000">
              <a:off x="5126410" y="3048286"/>
              <a:ext cx="330247" cy="474703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5C470A-7553-489D-935E-81BD267F626D}"/>
                </a:ext>
              </a:extLst>
            </p:cNvPr>
            <p:cNvCxnSpPr>
              <a:stCxn id="35" idx="5"/>
            </p:cNvCxnSpPr>
            <p:nvPr/>
          </p:nvCxnSpPr>
          <p:spPr>
            <a:xfrm rot="16200000" flipH="1">
              <a:off x="5692400" y="3058607"/>
              <a:ext cx="350888" cy="474702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084707F-AD58-4A8F-97FF-9FBEF4E6491C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5033543" y="3573017"/>
              <a:ext cx="495342" cy="381054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07B29A5-45C2-4572-B616-FE2A2ACEF13A}"/>
                </a:ext>
              </a:extLst>
            </p:cNvPr>
            <p:cNvCxnSpPr>
              <a:endCxn id="36" idx="7"/>
            </p:cNvCxnSpPr>
            <p:nvPr/>
          </p:nvCxnSpPr>
          <p:spPr>
            <a:xfrm rot="10800000" flipV="1">
              <a:off x="5630493" y="3573017"/>
              <a:ext cx="474702" cy="381054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50A3B830-40C3-4228-A53C-DAEBF74F29C8}"/>
              </a:ext>
            </a:extLst>
          </p:cNvPr>
          <p:cNvSpPr/>
          <p:nvPr/>
        </p:nvSpPr>
        <p:spPr>
          <a:xfrm>
            <a:off x="1947274" y="2271279"/>
            <a:ext cx="144462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D14F0DB-C8F1-490B-ADAC-6A8ED97464FC}"/>
              </a:ext>
            </a:extLst>
          </p:cNvPr>
          <p:cNvSpPr/>
          <p:nvPr/>
        </p:nvSpPr>
        <p:spPr>
          <a:xfrm>
            <a:off x="1947274" y="4576329"/>
            <a:ext cx="144462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5E2D689-673F-40CF-B041-C16A5DCE1660}"/>
              </a:ext>
            </a:extLst>
          </p:cNvPr>
          <p:cNvSpPr/>
          <p:nvPr/>
        </p:nvSpPr>
        <p:spPr>
          <a:xfrm>
            <a:off x="507411" y="3352367"/>
            <a:ext cx="144463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7F73284-0CEE-4E09-B5D9-C8B44779C1D1}"/>
              </a:ext>
            </a:extLst>
          </p:cNvPr>
          <p:cNvSpPr/>
          <p:nvPr/>
        </p:nvSpPr>
        <p:spPr>
          <a:xfrm>
            <a:off x="3315699" y="3352367"/>
            <a:ext cx="144462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480CC35-5499-44D5-B41E-6D1D4E3858ED}"/>
              </a:ext>
            </a:extLst>
          </p:cNvPr>
          <p:cNvCxnSpPr/>
          <p:nvPr/>
        </p:nvCxnSpPr>
        <p:spPr>
          <a:xfrm rot="5400000">
            <a:off x="811418" y="2164122"/>
            <a:ext cx="977900" cy="133826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F95EAF-0141-4AA3-B513-43129290F9AB}"/>
              </a:ext>
            </a:extLst>
          </p:cNvPr>
          <p:cNvCxnSpPr/>
          <p:nvPr/>
        </p:nvCxnSpPr>
        <p:spPr>
          <a:xfrm rot="16200000" flipH="1">
            <a:off x="739186" y="3315854"/>
            <a:ext cx="1122363" cy="133826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3EC5026-08A6-416A-AA83-E4901E724191}"/>
              </a:ext>
            </a:extLst>
          </p:cNvPr>
          <p:cNvCxnSpPr/>
          <p:nvPr/>
        </p:nvCxnSpPr>
        <p:spPr>
          <a:xfrm>
            <a:off x="2020299" y="2344304"/>
            <a:ext cx="741362" cy="5461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C405F2-20D7-4D4D-A1BB-8B2C20FB2BF1}"/>
              </a:ext>
            </a:extLst>
          </p:cNvPr>
          <p:cNvCxnSpPr/>
          <p:nvPr/>
        </p:nvCxnSpPr>
        <p:spPr>
          <a:xfrm rot="5400000">
            <a:off x="2082211" y="3866717"/>
            <a:ext cx="617538" cy="7413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0772165C-BFAC-46D3-A544-FAC67FB3E09E}"/>
              </a:ext>
            </a:extLst>
          </p:cNvPr>
          <p:cNvSpPr/>
          <p:nvPr/>
        </p:nvSpPr>
        <p:spPr>
          <a:xfrm>
            <a:off x="3604624" y="2271279"/>
            <a:ext cx="142875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522B4E4-B107-4E78-9EDB-D3130BC51E7E}"/>
              </a:ext>
            </a:extLst>
          </p:cNvPr>
          <p:cNvSpPr/>
          <p:nvPr/>
        </p:nvSpPr>
        <p:spPr>
          <a:xfrm>
            <a:off x="3604624" y="4576329"/>
            <a:ext cx="142875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F0BCF36-422A-4476-B3D2-B5C7DA792E64}"/>
              </a:ext>
            </a:extLst>
          </p:cNvPr>
          <p:cNvSpPr/>
          <p:nvPr/>
        </p:nvSpPr>
        <p:spPr>
          <a:xfrm>
            <a:off x="2163174" y="3352367"/>
            <a:ext cx="144462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BBD9F92-6B7B-4A01-90AF-4EF461C0A6D3}"/>
              </a:ext>
            </a:extLst>
          </p:cNvPr>
          <p:cNvCxnSpPr/>
          <p:nvPr/>
        </p:nvCxnSpPr>
        <p:spPr>
          <a:xfrm rot="5400000">
            <a:off x="2971211" y="2236354"/>
            <a:ext cx="546100" cy="762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DCFFE54-D81A-453D-96BF-F050C77C929C}"/>
              </a:ext>
            </a:extLst>
          </p:cNvPr>
          <p:cNvCxnSpPr/>
          <p:nvPr/>
        </p:nvCxnSpPr>
        <p:spPr>
          <a:xfrm rot="16200000" flipH="1">
            <a:off x="2935492" y="3856398"/>
            <a:ext cx="617538" cy="762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E55C16F-67D0-4DE2-8F92-E18A6AD99721}"/>
              </a:ext>
            </a:extLst>
          </p:cNvPr>
          <p:cNvCxnSpPr/>
          <p:nvPr/>
        </p:nvCxnSpPr>
        <p:spPr>
          <a:xfrm>
            <a:off x="3747499" y="2322079"/>
            <a:ext cx="814387" cy="61912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8E673EF-ECE7-4384-9533-AC3AB5061C51}"/>
              </a:ext>
            </a:extLst>
          </p:cNvPr>
          <p:cNvCxnSpPr/>
          <p:nvPr/>
        </p:nvCxnSpPr>
        <p:spPr>
          <a:xfrm rot="5400000">
            <a:off x="3809412" y="3773054"/>
            <a:ext cx="690562" cy="8143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6B757AE-2A07-4E27-82F6-409876D23DAC}"/>
              </a:ext>
            </a:extLst>
          </p:cNvPr>
          <p:cNvSpPr/>
          <p:nvPr/>
        </p:nvSpPr>
        <p:spPr>
          <a:xfrm>
            <a:off x="5476286" y="2271279"/>
            <a:ext cx="144463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5DDD9AF-D123-460D-8F1C-99AD680DF069}"/>
              </a:ext>
            </a:extLst>
          </p:cNvPr>
          <p:cNvSpPr/>
          <p:nvPr/>
        </p:nvSpPr>
        <p:spPr>
          <a:xfrm>
            <a:off x="5476286" y="4576329"/>
            <a:ext cx="144463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81A93FE-033A-4E88-A592-8DF9DC12039C}"/>
              </a:ext>
            </a:extLst>
          </p:cNvPr>
          <p:cNvSpPr/>
          <p:nvPr/>
        </p:nvSpPr>
        <p:spPr>
          <a:xfrm>
            <a:off x="6844711" y="3352367"/>
            <a:ext cx="142875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D5BD6A6-70BD-481E-8500-37364F40890B}"/>
              </a:ext>
            </a:extLst>
          </p:cNvPr>
          <p:cNvCxnSpPr/>
          <p:nvPr/>
        </p:nvCxnSpPr>
        <p:spPr>
          <a:xfrm rot="5400000">
            <a:off x="4770642" y="2214923"/>
            <a:ext cx="619125" cy="83343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928979F-7704-495B-9D2E-5A7613D96B8A}"/>
              </a:ext>
            </a:extLst>
          </p:cNvPr>
          <p:cNvCxnSpPr/>
          <p:nvPr/>
        </p:nvCxnSpPr>
        <p:spPr>
          <a:xfrm rot="16200000" flipH="1">
            <a:off x="4735717" y="3856398"/>
            <a:ext cx="668338" cy="8128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15FD2B1-B65C-41B6-BB20-433595780838}"/>
              </a:ext>
            </a:extLst>
          </p:cNvPr>
          <p:cNvCxnSpPr>
            <a:endCxn id="58" idx="1"/>
          </p:cNvCxnSpPr>
          <p:nvPr/>
        </p:nvCxnSpPr>
        <p:spPr>
          <a:xfrm>
            <a:off x="5547724" y="2395104"/>
            <a:ext cx="1317625" cy="9779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D57B8F-0E65-4E3A-AB1E-C2351F651C56}"/>
              </a:ext>
            </a:extLst>
          </p:cNvPr>
          <p:cNvCxnSpPr>
            <a:stCxn id="58" idx="3"/>
          </p:cNvCxnSpPr>
          <p:nvPr/>
        </p:nvCxnSpPr>
        <p:spPr>
          <a:xfrm rot="5400000">
            <a:off x="5645355" y="3376973"/>
            <a:ext cx="1122363" cy="131762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47599CF-50E2-4958-BAE0-1D3045AEC815}"/>
              </a:ext>
            </a:extLst>
          </p:cNvPr>
          <p:cNvSpPr/>
          <p:nvPr/>
        </p:nvSpPr>
        <p:spPr>
          <a:xfrm>
            <a:off x="2739436" y="2918979"/>
            <a:ext cx="144463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C71B205-9A36-4282-BA9B-CC5BFFA84C43}"/>
              </a:ext>
            </a:extLst>
          </p:cNvPr>
          <p:cNvSpPr/>
          <p:nvPr/>
        </p:nvSpPr>
        <p:spPr>
          <a:xfrm>
            <a:off x="2739436" y="3855604"/>
            <a:ext cx="144463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24A96AA-521E-4C44-938C-02F8F3BDC9B0}"/>
              </a:ext>
            </a:extLst>
          </p:cNvPr>
          <p:cNvCxnSpPr/>
          <p:nvPr/>
        </p:nvCxnSpPr>
        <p:spPr>
          <a:xfrm rot="5400000">
            <a:off x="2359230" y="2919773"/>
            <a:ext cx="330200" cy="4746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45DB419-10E6-40DF-939E-0FA82FECB90B}"/>
              </a:ext>
            </a:extLst>
          </p:cNvPr>
          <p:cNvCxnSpPr>
            <a:stCxn id="63" idx="5"/>
          </p:cNvCxnSpPr>
          <p:nvPr/>
        </p:nvCxnSpPr>
        <p:spPr>
          <a:xfrm rot="16200000" flipH="1">
            <a:off x="2924380" y="2981685"/>
            <a:ext cx="350838" cy="4730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B764AE-B920-41A9-88E7-23D282432D36}"/>
              </a:ext>
            </a:extLst>
          </p:cNvPr>
          <p:cNvCxnSpPr/>
          <p:nvPr/>
        </p:nvCxnSpPr>
        <p:spPr>
          <a:xfrm>
            <a:off x="2266361" y="3444442"/>
            <a:ext cx="495300" cy="381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6D1EC0D-242E-4D00-B669-064537A00235}"/>
              </a:ext>
            </a:extLst>
          </p:cNvPr>
          <p:cNvCxnSpPr/>
          <p:nvPr/>
        </p:nvCxnSpPr>
        <p:spPr>
          <a:xfrm rot="10800000" flipV="1">
            <a:off x="2863261" y="3444442"/>
            <a:ext cx="473075" cy="381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C1E5940-5C6C-4268-9134-4531C497F35D}"/>
              </a:ext>
            </a:extLst>
          </p:cNvPr>
          <p:cNvSpPr/>
          <p:nvPr/>
        </p:nvSpPr>
        <p:spPr>
          <a:xfrm>
            <a:off x="5115924" y="3352367"/>
            <a:ext cx="144462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7DE6E97-2A1A-43FC-A341-3C716A5C21FB}"/>
              </a:ext>
            </a:extLst>
          </p:cNvPr>
          <p:cNvSpPr/>
          <p:nvPr/>
        </p:nvSpPr>
        <p:spPr>
          <a:xfrm>
            <a:off x="3963399" y="3352367"/>
            <a:ext cx="144462" cy="142875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BA59C62-34E2-409F-844E-442156C4BD15}"/>
              </a:ext>
            </a:extLst>
          </p:cNvPr>
          <p:cNvSpPr/>
          <p:nvPr/>
        </p:nvSpPr>
        <p:spPr>
          <a:xfrm>
            <a:off x="4539661" y="2918979"/>
            <a:ext cx="144463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37F5B52-E1D4-487B-B395-A634C473E415}"/>
              </a:ext>
            </a:extLst>
          </p:cNvPr>
          <p:cNvSpPr/>
          <p:nvPr/>
        </p:nvSpPr>
        <p:spPr>
          <a:xfrm>
            <a:off x="4539661" y="3855604"/>
            <a:ext cx="144463" cy="144463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CBA54A8-47EC-4AD2-844D-1DA7524864AC}"/>
              </a:ext>
            </a:extLst>
          </p:cNvPr>
          <p:cNvCxnSpPr/>
          <p:nvPr/>
        </p:nvCxnSpPr>
        <p:spPr>
          <a:xfrm rot="5400000">
            <a:off x="4159455" y="2919773"/>
            <a:ext cx="330200" cy="4746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981E23A-D3F0-4854-A2CF-DB7507CD1B04}"/>
              </a:ext>
            </a:extLst>
          </p:cNvPr>
          <p:cNvCxnSpPr/>
          <p:nvPr/>
        </p:nvCxnSpPr>
        <p:spPr>
          <a:xfrm rot="16200000" flipH="1">
            <a:off x="4724605" y="2930885"/>
            <a:ext cx="350838" cy="4730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BE6DC7C-7A3B-4F1F-82E7-1F91E6415563}"/>
              </a:ext>
            </a:extLst>
          </p:cNvPr>
          <p:cNvCxnSpPr/>
          <p:nvPr/>
        </p:nvCxnSpPr>
        <p:spPr>
          <a:xfrm>
            <a:off x="4066586" y="3444442"/>
            <a:ext cx="495300" cy="381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E21AEAE-B930-40FB-AFF1-F019DA590EAC}"/>
              </a:ext>
            </a:extLst>
          </p:cNvPr>
          <p:cNvCxnSpPr/>
          <p:nvPr/>
        </p:nvCxnSpPr>
        <p:spPr>
          <a:xfrm rot="10800000" flipV="1">
            <a:off x="4663486" y="3444442"/>
            <a:ext cx="473075" cy="381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77" name="组合 73">
            <a:extLst>
              <a:ext uri="{FF2B5EF4-FFF2-40B4-BE49-F238E27FC236}">
                <a16:creationId xmlns:a16="http://schemas.microsoft.com/office/drawing/2014/main" id="{549A7AA8-9441-4D0F-8423-D9225DF39E62}"/>
              </a:ext>
            </a:extLst>
          </p:cNvPr>
          <p:cNvGrpSpPr>
            <a:grpSpLocks/>
          </p:cNvGrpSpPr>
          <p:nvPr/>
        </p:nvGrpSpPr>
        <p:grpSpPr bwMode="auto">
          <a:xfrm>
            <a:off x="7497041" y="1653814"/>
            <a:ext cx="4248150" cy="4249737"/>
            <a:chOff x="1475656" y="2276872"/>
            <a:chExt cx="4248472" cy="424847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52550EC-34C6-4DA1-AF5F-6A4AA412718D}"/>
                </a:ext>
              </a:extLst>
            </p:cNvPr>
            <p:cNvSpPr/>
            <p:nvPr/>
          </p:nvSpPr>
          <p:spPr>
            <a:xfrm>
              <a:off x="1475656" y="2276872"/>
              <a:ext cx="144474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C9D97B7-9F48-4950-AD1C-6BD140A60B4E}"/>
                </a:ext>
              </a:extLst>
            </p:cNvPr>
            <p:cNvSpPr/>
            <p:nvPr/>
          </p:nvSpPr>
          <p:spPr>
            <a:xfrm>
              <a:off x="2844185" y="2276872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9FDAAD8-BBB9-4097-95C5-42EF20E8F937}"/>
                </a:ext>
              </a:extLst>
            </p:cNvPr>
            <p:cNvSpPr/>
            <p:nvPr/>
          </p:nvSpPr>
          <p:spPr>
            <a:xfrm>
              <a:off x="4212713" y="2276872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2B3F7EF7-C0DB-409A-98AE-CA8A4A4ABC5C}"/>
                </a:ext>
              </a:extLst>
            </p:cNvPr>
            <p:cNvSpPr/>
            <p:nvPr/>
          </p:nvSpPr>
          <p:spPr>
            <a:xfrm>
              <a:off x="5579655" y="2276872"/>
              <a:ext cx="144473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3A67857-708E-4592-8507-5AB920E6CE1A}"/>
                </a:ext>
              </a:extLst>
            </p:cNvPr>
            <p:cNvCxnSpPr>
              <a:stCxn id="78" idx="6"/>
              <a:endCxn id="79" idx="2"/>
            </p:cNvCxnSpPr>
            <p:nvPr/>
          </p:nvCxnSpPr>
          <p:spPr>
            <a:xfrm>
              <a:off x="1620130" y="2348288"/>
              <a:ext cx="122405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496AA3C-F90B-4170-A305-201B84837FFA}"/>
                </a:ext>
              </a:extLst>
            </p:cNvPr>
            <p:cNvCxnSpPr/>
            <p:nvPr/>
          </p:nvCxnSpPr>
          <p:spPr>
            <a:xfrm>
              <a:off x="2987071" y="2348288"/>
              <a:ext cx="1225643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376A3D-94F0-44DC-94EA-FF8E8CEDCF16}"/>
                </a:ext>
              </a:extLst>
            </p:cNvPr>
            <p:cNvCxnSpPr/>
            <p:nvPr/>
          </p:nvCxnSpPr>
          <p:spPr>
            <a:xfrm>
              <a:off x="4355599" y="2348288"/>
              <a:ext cx="1224056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74DE8DA-85DC-4A4A-8370-5840971B4D9A}"/>
                </a:ext>
              </a:extLst>
            </p:cNvPr>
            <p:cNvSpPr/>
            <p:nvPr/>
          </p:nvSpPr>
          <p:spPr>
            <a:xfrm>
              <a:off x="1475656" y="3644890"/>
              <a:ext cx="144474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ED1A9F6-B73D-4172-BEF2-5EE4AE9F72BC}"/>
                </a:ext>
              </a:extLst>
            </p:cNvPr>
            <p:cNvSpPr/>
            <p:nvPr/>
          </p:nvSpPr>
          <p:spPr>
            <a:xfrm>
              <a:off x="2844185" y="3644890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244693B-2BC0-4A12-9FA7-AF65C5ED546B}"/>
                </a:ext>
              </a:extLst>
            </p:cNvPr>
            <p:cNvSpPr/>
            <p:nvPr/>
          </p:nvSpPr>
          <p:spPr>
            <a:xfrm>
              <a:off x="4212713" y="3644890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E42A43-A93E-4894-B61D-4A36B804E71A}"/>
                </a:ext>
              </a:extLst>
            </p:cNvPr>
            <p:cNvSpPr/>
            <p:nvPr/>
          </p:nvSpPr>
          <p:spPr>
            <a:xfrm>
              <a:off x="5579655" y="3644890"/>
              <a:ext cx="144473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92D9F1D-0042-434F-A454-89E995D50C09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1620130" y="3716305"/>
              <a:ext cx="122405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51C66CC-F3A0-428E-B85C-D7215C698595}"/>
                </a:ext>
              </a:extLst>
            </p:cNvPr>
            <p:cNvCxnSpPr/>
            <p:nvPr/>
          </p:nvCxnSpPr>
          <p:spPr>
            <a:xfrm>
              <a:off x="2987071" y="3716305"/>
              <a:ext cx="1225643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3CFA362-85F9-4B8B-8C2D-2C0F2D33874B}"/>
                </a:ext>
              </a:extLst>
            </p:cNvPr>
            <p:cNvCxnSpPr/>
            <p:nvPr/>
          </p:nvCxnSpPr>
          <p:spPr>
            <a:xfrm>
              <a:off x="4355599" y="3716305"/>
              <a:ext cx="1224056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584214B-996C-4BA8-93D4-46D147159F17}"/>
                </a:ext>
              </a:extLst>
            </p:cNvPr>
            <p:cNvSpPr/>
            <p:nvPr/>
          </p:nvSpPr>
          <p:spPr>
            <a:xfrm>
              <a:off x="1475656" y="5012907"/>
              <a:ext cx="144474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831D91C-D642-46B7-91E7-2A7D3A6B1FCA}"/>
                </a:ext>
              </a:extLst>
            </p:cNvPr>
            <p:cNvSpPr/>
            <p:nvPr/>
          </p:nvSpPr>
          <p:spPr>
            <a:xfrm>
              <a:off x="2844185" y="5012907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AC1C38-92D4-4AF1-AC9C-77D2D948F3A3}"/>
                </a:ext>
              </a:extLst>
            </p:cNvPr>
            <p:cNvSpPr/>
            <p:nvPr/>
          </p:nvSpPr>
          <p:spPr>
            <a:xfrm>
              <a:off x="4212713" y="5012907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9E068F0-1BE8-4A23-A85D-43D080AE23D9}"/>
                </a:ext>
              </a:extLst>
            </p:cNvPr>
            <p:cNvSpPr/>
            <p:nvPr/>
          </p:nvSpPr>
          <p:spPr>
            <a:xfrm>
              <a:off x="5579655" y="5012907"/>
              <a:ext cx="144473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46EC3D8-F8C9-42A6-8749-1623AC75C464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1620130" y="5085911"/>
              <a:ext cx="1224055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99963DC8-99A0-4B01-80D8-F7B48D232AF0}"/>
                </a:ext>
              </a:extLst>
            </p:cNvPr>
            <p:cNvCxnSpPr/>
            <p:nvPr/>
          </p:nvCxnSpPr>
          <p:spPr>
            <a:xfrm>
              <a:off x="2987071" y="5085911"/>
              <a:ext cx="1225643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3EF0F6B-B4AD-4ED7-8EC3-4631C4A80AB5}"/>
                </a:ext>
              </a:extLst>
            </p:cNvPr>
            <p:cNvCxnSpPr/>
            <p:nvPr/>
          </p:nvCxnSpPr>
          <p:spPr>
            <a:xfrm>
              <a:off x="4355599" y="5085911"/>
              <a:ext cx="1224056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B8B95E3-4900-4CCD-9C7C-D2706BF02631}"/>
                </a:ext>
              </a:extLst>
            </p:cNvPr>
            <p:cNvSpPr/>
            <p:nvPr/>
          </p:nvSpPr>
          <p:spPr>
            <a:xfrm>
              <a:off x="1475656" y="6380925"/>
              <a:ext cx="144474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4DD6ADE-7056-4BB4-87FD-6E957969E2D8}"/>
                </a:ext>
              </a:extLst>
            </p:cNvPr>
            <p:cNvSpPr/>
            <p:nvPr/>
          </p:nvSpPr>
          <p:spPr>
            <a:xfrm>
              <a:off x="2844185" y="6380925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4864E70-3ABF-41B0-AEBA-DCAB6538DB32}"/>
                </a:ext>
              </a:extLst>
            </p:cNvPr>
            <p:cNvSpPr/>
            <p:nvPr/>
          </p:nvSpPr>
          <p:spPr>
            <a:xfrm>
              <a:off x="4212713" y="6380925"/>
              <a:ext cx="142886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A30E5ED8-0DEE-4C22-BF6A-5A6E5FE687BF}"/>
                </a:ext>
              </a:extLst>
            </p:cNvPr>
            <p:cNvSpPr/>
            <p:nvPr/>
          </p:nvSpPr>
          <p:spPr>
            <a:xfrm>
              <a:off x="5579655" y="6380925"/>
              <a:ext cx="144473" cy="144419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F075117-1DA1-45A2-8CF6-209C86E55158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20130" y="6453928"/>
              <a:ext cx="1224055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A054C50-3909-45FA-ABE9-3BD147CD6FA8}"/>
                </a:ext>
              </a:extLst>
            </p:cNvPr>
            <p:cNvCxnSpPr/>
            <p:nvPr/>
          </p:nvCxnSpPr>
          <p:spPr>
            <a:xfrm>
              <a:off x="2987071" y="6453928"/>
              <a:ext cx="1225643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9675AA0-6C47-4323-8C41-BB65904B1930}"/>
                </a:ext>
              </a:extLst>
            </p:cNvPr>
            <p:cNvCxnSpPr/>
            <p:nvPr/>
          </p:nvCxnSpPr>
          <p:spPr>
            <a:xfrm>
              <a:off x="4355599" y="6453928"/>
              <a:ext cx="1224056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16DE21C-5C04-4BCC-A4B7-30392048CAB7}"/>
                </a:ext>
              </a:extLst>
            </p:cNvPr>
            <p:cNvCxnSpPr>
              <a:stCxn id="78" idx="4"/>
              <a:endCxn id="85" idx="0"/>
            </p:cNvCxnSpPr>
            <p:nvPr/>
          </p:nvCxnSpPr>
          <p:spPr>
            <a:xfrm rot="5400000">
              <a:off x="935301" y="3033090"/>
              <a:ext cx="1225185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FD53D41-65D8-419B-9BB5-FB255B4043ED}"/>
                </a:ext>
              </a:extLst>
            </p:cNvPr>
            <p:cNvCxnSpPr/>
            <p:nvPr/>
          </p:nvCxnSpPr>
          <p:spPr>
            <a:xfrm rot="5400000">
              <a:off x="936094" y="4400314"/>
              <a:ext cx="1223599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576FCEA-9A3C-4ABA-982A-6883D0CBE247}"/>
                </a:ext>
              </a:extLst>
            </p:cNvPr>
            <p:cNvCxnSpPr/>
            <p:nvPr/>
          </p:nvCxnSpPr>
          <p:spPr>
            <a:xfrm rot="5400000">
              <a:off x="936094" y="5768332"/>
              <a:ext cx="1223599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B861EAE-E1F9-43BB-816E-7A89B91CCE14}"/>
                </a:ext>
              </a:extLst>
            </p:cNvPr>
            <p:cNvCxnSpPr/>
            <p:nvPr/>
          </p:nvCxnSpPr>
          <p:spPr>
            <a:xfrm rot="5400000">
              <a:off x="2303034" y="3032297"/>
              <a:ext cx="1223599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8589ADE-6B5D-4DB5-A216-B47EDE91CCBC}"/>
                </a:ext>
              </a:extLst>
            </p:cNvPr>
            <p:cNvCxnSpPr/>
            <p:nvPr/>
          </p:nvCxnSpPr>
          <p:spPr>
            <a:xfrm rot="5400000">
              <a:off x="2302241" y="4399521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5E4B8F9-8013-4C02-87AC-E816226F7298}"/>
                </a:ext>
              </a:extLst>
            </p:cNvPr>
            <p:cNvCxnSpPr/>
            <p:nvPr/>
          </p:nvCxnSpPr>
          <p:spPr>
            <a:xfrm rot="5400000">
              <a:off x="2302241" y="5767538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4156F3-2F2F-420C-A56F-28319486FC34}"/>
                </a:ext>
              </a:extLst>
            </p:cNvPr>
            <p:cNvCxnSpPr/>
            <p:nvPr/>
          </p:nvCxnSpPr>
          <p:spPr>
            <a:xfrm rot="5400000">
              <a:off x="3669976" y="3032297"/>
              <a:ext cx="1223599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707C0A9-B4C8-4FA4-A9D1-6B0BE4E9A29E}"/>
                </a:ext>
              </a:extLst>
            </p:cNvPr>
            <p:cNvCxnSpPr/>
            <p:nvPr/>
          </p:nvCxnSpPr>
          <p:spPr>
            <a:xfrm rot="5400000">
              <a:off x="3670770" y="4399521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B21B9B90-D2C9-44C0-ACE1-5C4196800DBE}"/>
                </a:ext>
              </a:extLst>
            </p:cNvPr>
            <p:cNvCxnSpPr/>
            <p:nvPr/>
          </p:nvCxnSpPr>
          <p:spPr>
            <a:xfrm rot="5400000">
              <a:off x="3670770" y="5767538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43F34BE-AA10-445E-8B0B-F6032AE5821E}"/>
                </a:ext>
              </a:extLst>
            </p:cNvPr>
            <p:cNvCxnSpPr/>
            <p:nvPr/>
          </p:nvCxnSpPr>
          <p:spPr>
            <a:xfrm rot="5400000">
              <a:off x="5038505" y="3032297"/>
              <a:ext cx="1223599" cy="1587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F091195-D1F1-4CC3-A427-AEC48950C5E2}"/>
                </a:ext>
              </a:extLst>
            </p:cNvPr>
            <p:cNvCxnSpPr/>
            <p:nvPr/>
          </p:nvCxnSpPr>
          <p:spPr>
            <a:xfrm rot="5400000">
              <a:off x="5039299" y="4399521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D6FA521D-7BEE-4B34-8AAC-86625EE3BE23}"/>
                </a:ext>
              </a:extLst>
            </p:cNvPr>
            <p:cNvCxnSpPr/>
            <p:nvPr/>
          </p:nvCxnSpPr>
          <p:spPr>
            <a:xfrm rot="5400000">
              <a:off x="5039299" y="5767538"/>
              <a:ext cx="1225185" cy="158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11565FA-5BD5-4A71-81C0-69847EE19BC9}"/>
                </a:ext>
              </a:extLst>
            </p:cNvPr>
            <p:cNvCxnSpPr>
              <a:stCxn id="85" idx="7"/>
              <a:endCxn id="79" idx="3"/>
            </p:cNvCxnSpPr>
            <p:nvPr/>
          </p:nvCxnSpPr>
          <p:spPr>
            <a:xfrm rot="5400000" flipH="1" flipV="1">
              <a:off x="1598140" y="2398836"/>
              <a:ext cx="1266448" cy="126692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A8E7F0F-6010-436C-B0C2-32DAB364D3C4}"/>
                </a:ext>
              </a:extLst>
            </p:cNvPr>
            <p:cNvCxnSpPr/>
            <p:nvPr/>
          </p:nvCxnSpPr>
          <p:spPr>
            <a:xfrm rot="5400000" flipH="1" flipV="1">
              <a:off x="4313764" y="5157884"/>
              <a:ext cx="1266448" cy="1265334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58E7473-4811-4810-8FBC-20D9D7BC00B5}"/>
                </a:ext>
              </a:extLst>
            </p:cNvPr>
            <p:cNvCxnSpPr>
              <a:stCxn id="80" idx="5"/>
              <a:endCxn id="88" idx="1"/>
            </p:cNvCxnSpPr>
            <p:nvPr/>
          </p:nvCxnSpPr>
          <p:spPr>
            <a:xfrm rot="16200000" flipH="1">
              <a:off x="4335197" y="2398836"/>
              <a:ext cx="1266448" cy="1266921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1087B32-DB30-453C-8D90-6F4D9EB2AA21}"/>
                </a:ext>
              </a:extLst>
            </p:cNvPr>
            <p:cNvCxnSpPr/>
            <p:nvPr/>
          </p:nvCxnSpPr>
          <p:spPr>
            <a:xfrm rot="16200000" flipH="1">
              <a:off x="1619572" y="5157884"/>
              <a:ext cx="1266448" cy="1265333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22" name="椭圆 121">
            <a:extLst>
              <a:ext uri="{FF2B5EF4-FFF2-40B4-BE49-F238E27FC236}">
                <a16:creationId xmlns:a16="http://schemas.microsoft.com/office/drawing/2014/main" id="{87D91084-D18B-4616-B0F8-B57A54E38A51}"/>
              </a:ext>
            </a:extLst>
          </p:cNvPr>
          <p:cNvSpPr/>
          <p:nvPr/>
        </p:nvSpPr>
        <p:spPr>
          <a:xfrm>
            <a:off x="7497041" y="1653814"/>
            <a:ext cx="144463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6F10D29E-5DE6-47E6-818C-5EBB3A25F8EB}"/>
              </a:ext>
            </a:extLst>
          </p:cNvPr>
          <p:cNvSpPr/>
          <p:nvPr/>
        </p:nvSpPr>
        <p:spPr>
          <a:xfrm>
            <a:off x="8865466" y="1653814"/>
            <a:ext cx="142875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11F007F8-F65D-4289-BD24-EA185DD7021E}"/>
              </a:ext>
            </a:extLst>
          </p:cNvPr>
          <p:cNvSpPr/>
          <p:nvPr/>
        </p:nvSpPr>
        <p:spPr>
          <a:xfrm>
            <a:off x="10232304" y="1653814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E3296B-9B0A-459E-AEFB-5A0B8C8C31D4}"/>
              </a:ext>
            </a:extLst>
          </p:cNvPr>
          <p:cNvSpPr/>
          <p:nvPr/>
        </p:nvSpPr>
        <p:spPr>
          <a:xfrm>
            <a:off x="11600729" y="1653814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AB7E85-E4BF-4AA4-8DCA-66BF38EF1A95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7641504" y="1726839"/>
            <a:ext cx="1223962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2ADC186-8186-445C-AD6F-95D6D9391919}"/>
              </a:ext>
            </a:extLst>
          </p:cNvPr>
          <p:cNvCxnSpPr/>
          <p:nvPr/>
        </p:nvCxnSpPr>
        <p:spPr>
          <a:xfrm>
            <a:off x="9008341" y="1726839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0AFC649-45FB-4A82-AD04-A69557054B04}"/>
              </a:ext>
            </a:extLst>
          </p:cNvPr>
          <p:cNvCxnSpPr/>
          <p:nvPr/>
        </p:nvCxnSpPr>
        <p:spPr>
          <a:xfrm>
            <a:off x="10376766" y="1726839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5854C5F-B392-4B62-9B68-229DF6C79616}"/>
              </a:ext>
            </a:extLst>
          </p:cNvPr>
          <p:cNvSpPr/>
          <p:nvPr/>
        </p:nvSpPr>
        <p:spPr>
          <a:xfrm>
            <a:off x="7497041" y="3022239"/>
            <a:ext cx="144463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BC75C99-4131-40EA-A584-A7AD55EBB115}"/>
              </a:ext>
            </a:extLst>
          </p:cNvPr>
          <p:cNvSpPr/>
          <p:nvPr/>
        </p:nvSpPr>
        <p:spPr>
          <a:xfrm>
            <a:off x="8865466" y="3022239"/>
            <a:ext cx="142875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E9795FB7-736E-4EAD-BE8E-4B75668EE21D}"/>
              </a:ext>
            </a:extLst>
          </p:cNvPr>
          <p:cNvSpPr/>
          <p:nvPr/>
        </p:nvSpPr>
        <p:spPr>
          <a:xfrm>
            <a:off x="10232304" y="3022239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C615EFD-7943-4121-9BF9-81940B12B83A}"/>
              </a:ext>
            </a:extLst>
          </p:cNvPr>
          <p:cNvSpPr/>
          <p:nvPr/>
        </p:nvSpPr>
        <p:spPr>
          <a:xfrm>
            <a:off x="11600729" y="3022239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68D2E5A-F3F5-4D36-936D-009827F7C5FD}"/>
              </a:ext>
            </a:extLst>
          </p:cNvPr>
          <p:cNvCxnSpPr>
            <a:stCxn id="129" idx="6"/>
            <a:endCxn id="130" idx="2"/>
          </p:cNvCxnSpPr>
          <p:nvPr/>
        </p:nvCxnSpPr>
        <p:spPr>
          <a:xfrm>
            <a:off x="7641504" y="3095264"/>
            <a:ext cx="1223962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4F3F28A-1CEF-43E6-A837-F2A1BFC5583B}"/>
              </a:ext>
            </a:extLst>
          </p:cNvPr>
          <p:cNvCxnSpPr/>
          <p:nvPr/>
        </p:nvCxnSpPr>
        <p:spPr>
          <a:xfrm>
            <a:off x="9008341" y="309526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ED8BC94-9E34-4BD1-8325-B83C2B32AA25}"/>
              </a:ext>
            </a:extLst>
          </p:cNvPr>
          <p:cNvCxnSpPr/>
          <p:nvPr/>
        </p:nvCxnSpPr>
        <p:spPr>
          <a:xfrm>
            <a:off x="10376766" y="309526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8CFEF4-3819-4AE4-901E-68111A539438}"/>
              </a:ext>
            </a:extLst>
          </p:cNvPr>
          <p:cNvSpPr/>
          <p:nvPr/>
        </p:nvSpPr>
        <p:spPr>
          <a:xfrm>
            <a:off x="7497041" y="4390664"/>
            <a:ext cx="144463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0A97C29-3882-47EF-9450-66B6E559264C}"/>
              </a:ext>
            </a:extLst>
          </p:cNvPr>
          <p:cNvSpPr/>
          <p:nvPr/>
        </p:nvSpPr>
        <p:spPr>
          <a:xfrm>
            <a:off x="8865466" y="4390664"/>
            <a:ext cx="142875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7B121BF-85C7-4C48-9856-3231B598F458}"/>
              </a:ext>
            </a:extLst>
          </p:cNvPr>
          <p:cNvSpPr/>
          <p:nvPr/>
        </p:nvSpPr>
        <p:spPr>
          <a:xfrm>
            <a:off x="10232304" y="4390664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F31990E1-1DB5-46F0-913F-E56163FFB18B}"/>
              </a:ext>
            </a:extLst>
          </p:cNvPr>
          <p:cNvSpPr/>
          <p:nvPr/>
        </p:nvSpPr>
        <p:spPr>
          <a:xfrm>
            <a:off x="11600729" y="4390664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0378663-B4F1-40CB-9830-28B0B8194236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7641504" y="4462101"/>
            <a:ext cx="1223962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097A9EF-EA10-4881-9D71-C4A87DCB5E9F}"/>
              </a:ext>
            </a:extLst>
          </p:cNvPr>
          <p:cNvCxnSpPr/>
          <p:nvPr/>
        </p:nvCxnSpPr>
        <p:spPr>
          <a:xfrm>
            <a:off x="9008341" y="4462101"/>
            <a:ext cx="1223963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4D2E786-57F7-40FF-95AF-045A67E4F603}"/>
              </a:ext>
            </a:extLst>
          </p:cNvPr>
          <p:cNvCxnSpPr/>
          <p:nvPr/>
        </p:nvCxnSpPr>
        <p:spPr>
          <a:xfrm>
            <a:off x="10376766" y="4462101"/>
            <a:ext cx="1223963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9A96E898-393B-4ED4-9F6D-F78B0D9266A3}"/>
              </a:ext>
            </a:extLst>
          </p:cNvPr>
          <p:cNvSpPr/>
          <p:nvPr/>
        </p:nvSpPr>
        <p:spPr>
          <a:xfrm>
            <a:off x="7497041" y="5759089"/>
            <a:ext cx="144463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4CCC8416-E14D-4064-81E1-C469715A7C69}"/>
              </a:ext>
            </a:extLst>
          </p:cNvPr>
          <p:cNvSpPr/>
          <p:nvPr/>
        </p:nvSpPr>
        <p:spPr>
          <a:xfrm>
            <a:off x="8865466" y="5759089"/>
            <a:ext cx="142875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2E0B748-BA4D-4CAD-945F-F735740279AB}"/>
              </a:ext>
            </a:extLst>
          </p:cNvPr>
          <p:cNvSpPr/>
          <p:nvPr/>
        </p:nvSpPr>
        <p:spPr>
          <a:xfrm>
            <a:off x="10232304" y="5759089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30B76945-C1DC-494C-9581-98F574749435}"/>
              </a:ext>
            </a:extLst>
          </p:cNvPr>
          <p:cNvSpPr/>
          <p:nvPr/>
        </p:nvSpPr>
        <p:spPr>
          <a:xfrm>
            <a:off x="11600729" y="5759089"/>
            <a:ext cx="144462" cy="144462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5FB3B0A-AD4D-42AF-97B6-AA20BE67D5D3}"/>
              </a:ext>
            </a:extLst>
          </p:cNvPr>
          <p:cNvCxnSpPr>
            <a:stCxn id="143" idx="6"/>
            <a:endCxn id="144" idx="2"/>
          </p:cNvCxnSpPr>
          <p:nvPr/>
        </p:nvCxnSpPr>
        <p:spPr>
          <a:xfrm>
            <a:off x="7641504" y="5830526"/>
            <a:ext cx="1223962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F4504CD-9675-4A8D-8D0D-02A9304A2DF0}"/>
              </a:ext>
            </a:extLst>
          </p:cNvPr>
          <p:cNvCxnSpPr/>
          <p:nvPr/>
        </p:nvCxnSpPr>
        <p:spPr>
          <a:xfrm>
            <a:off x="9008341" y="5830526"/>
            <a:ext cx="1223963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4C401EB-9311-402C-86A0-66C826BBE6C1}"/>
              </a:ext>
            </a:extLst>
          </p:cNvPr>
          <p:cNvCxnSpPr/>
          <p:nvPr/>
        </p:nvCxnSpPr>
        <p:spPr>
          <a:xfrm>
            <a:off x="10376766" y="5830526"/>
            <a:ext cx="1223963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CCC64FF-1B6D-49B6-91E9-D3E36C950220}"/>
              </a:ext>
            </a:extLst>
          </p:cNvPr>
          <p:cNvCxnSpPr>
            <a:stCxn id="122" idx="4"/>
            <a:endCxn id="129" idx="0"/>
          </p:cNvCxnSpPr>
          <p:nvPr/>
        </p:nvCxnSpPr>
        <p:spPr>
          <a:xfrm rot="5400000">
            <a:off x="6957292" y="2411051"/>
            <a:ext cx="1223962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378470C-684F-4931-A103-3CC3DA7B4E2B}"/>
              </a:ext>
            </a:extLst>
          </p:cNvPr>
          <p:cNvCxnSpPr/>
          <p:nvPr/>
        </p:nvCxnSpPr>
        <p:spPr>
          <a:xfrm rot="5400000">
            <a:off x="6957291" y="3777889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7B1842B-7CCA-40EC-B779-9B7E86FC53BF}"/>
              </a:ext>
            </a:extLst>
          </p:cNvPr>
          <p:cNvCxnSpPr/>
          <p:nvPr/>
        </p:nvCxnSpPr>
        <p:spPr>
          <a:xfrm rot="5400000">
            <a:off x="6957291" y="514631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AE0C1CB1-6F09-4B99-AFD9-67332BB07BD7}"/>
              </a:ext>
            </a:extLst>
          </p:cNvPr>
          <p:cNvCxnSpPr/>
          <p:nvPr/>
        </p:nvCxnSpPr>
        <p:spPr>
          <a:xfrm rot="5400000">
            <a:off x="8322541" y="240946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F33C324-5119-426A-A35E-BF09ECB1E470}"/>
              </a:ext>
            </a:extLst>
          </p:cNvPr>
          <p:cNvCxnSpPr/>
          <p:nvPr/>
        </p:nvCxnSpPr>
        <p:spPr>
          <a:xfrm rot="5400000">
            <a:off x="8323335" y="3777095"/>
            <a:ext cx="1225550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798A5CB-D40E-483D-914D-9DE4744C1425}"/>
              </a:ext>
            </a:extLst>
          </p:cNvPr>
          <p:cNvCxnSpPr/>
          <p:nvPr/>
        </p:nvCxnSpPr>
        <p:spPr>
          <a:xfrm rot="5400000">
            <a:off x="8324129" y="5144726"/>
            <a:ext cx="1223962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539AA6B-C734-4C7D-A4F4-C6C905451B80}"/>
              </a:ext>
            </a:extLst>
          </p:cNvPr>
          <p:cNvCxnSpPr/>
          <p:nvPr/>
        </p:nvCxnSpPr>
        <p:spPr>
          <a:xfrm rot="5400000">
            <a:off x="9690966" y="240946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39AE4A3-AB05-4E44-B985-9DE35A3740F5}"/>
              </a:ext>
            </a:extLst>
          </p:cNvPr>
          <p:cNvCxnSpPr/>
          <p:nvPr/>
        </p:nvCxnSpPr>
        <p:spPr>
          <a:xfrm rot="5400000">
            <a:off x="9691760" y="3777095"/>
            <a:ext cx="1225550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E9291909-772C-44FB-B359-6A265109718E}"/>
              </a:ext>
            </a:extLst>
          </p:cNvPr>
          <p:cNvCxnSpPr/>
          <p:nvPr/>
        </p:nvCxnSpPr>
        <p:spPr>
          <a:xfrm rot="5400000">
            <a:off x="9692554" y="5144726"/>
            <a:ext cx="1223962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EC7B0563-D0CE-4224-9445-9E93F85FFC9D}"/>
              </a:ext>
            </a:extLst>
          </p:cNvPr>
          <p:cNvCxnSpPr/>
          <p:nvPr/>
        </p:nvCxnSpPr>
        <p:spPr>
          <a:xfrm rot="5400000">
            <a:off x="11059391" y="2409464"/>
            <a:ext cx="1223963" cy="15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66482EF5-857E-46C2-82B5-D858424666F4}"/>
              </a:ext>
            </a:extLst>
          </p:cNvPr>
          <p:cNvCxnSpPr/>
          <p:nvPr/>
        </p:nvCxnSpPr>
        <p:spPr>
          <a:xfrm rot="5400000">
            <a:off x="11060185" y="3777095"/>
            <a:ext cx="1225550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88A733DC-CA15-411D-A894-7781EBA5AE7A}"/>
              </a:ext>
            </a:extLst>
          </p:cNvPr>
          <p:cNvCxnSpPr/>
          <p:nvPr/>
        </p:nvCxnSpPr>
        <p:spPr>
          <a:xfrm rot="5400000">
            <a:off x="11060979" y="5144726"/>
            <a:ext cx="1223962" cy="15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722C103-2C22-4713-9EBC-AB1CC9734BFB}"/>
              </a:ext>
            </a:extLst>
          </p:cNvPr>
          <p:cNvCxnSpPr/>
          <p:nvPr/>
        </p:nvCxnSpPr>
        <p:spPr>
          <a:xfrm rot="5400000" flipH="1" flipV="1">
            <a:off x="7670873" y="1726045"/>
            <a:ext cx="1265237" cy="126682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8CEE064-7AD2-461A-A376-20CF1146719F}"/>
              </a:ext>
            </a:extLst>
          </p:cNvPr>
          <p:cNvCxnSpPr/>
          <p:nvPr/>
        </p:nvCxnSpPr>
        <p:spPr>
          <a:xfrm rot="5400000" flipH="1" flipV="1">
            <a:off x="10334697" y="4535920"/>
            <a:ext cx="1266825" cy="126523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E0B21158-F7CF-4F79-8CA3-E69D3B05235C}"/>
              </a:ext>
            </a:extLst>
          </p:cNvPr>
          <p:cNvCxnSpPr>
            <a:stCxn id="124" idx="5"/>
            <a:endCxn id="132" idx="1"/>
          </p:cNvCxnSpPr>
          <p:nvPr/>
        </p:nvCxnSpPr>
        <p:spPr>
          <a:xfrm rot="16200000" flipH="1">
            <a:off x="10356129" y="1777639"/>
            <a:ext cx="1266825" cy="126682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FBDE4938-C5DA-447E-8EE7-1FD6DF0AE263}"/>
              </a:ext>
            </a:extLst>
          </p:cNvPr>
          <p:cNvCxnSpPr/>
          <p:nvPr/>
        </p:nvCxnSpPr>
        <p:spPr>
          <a:xfrm rot="16200000" flipH="1">
            <a:off x="7640710" y="4535920"/>
            <a:ext cx="1266825" cy="12652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10173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哈密尔顿图的诞生</a:t>
            </a:r>
          </a:p>
        </p:txBody>
      </p:sp>
      <p:sp>
        <p:nvSpPr>
          <p:cNvPr id="3" name="Text Box 104"/>
          <p:cNvSpPr txBox="1">
            <a:spLocks noChangeArrowheads="1"/>
          </p:cNvSpPr>
          <p:nvPr/>
        </p:nvSpPr>
        <p:spPr bwMode="auto">
          <a:xfrm>
            <a:off x="888618" y="1057162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背景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1048558" y="2112827"/>
            <a:ext cx="84129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1857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年， 哈密尔顿发明了一个游戏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Icosian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Game).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它是由一个木制的正十二面体构成，在它的每个棱角处标有当时很有名的城市。游戏目的是“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环球旅行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”。为了容易记住被旅游过的城市 ，在每个棱角上放上一个钉子，再用一根线绕在那些旅游过的城市上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钉子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由此可以获得旅程的直观表示。</a:t>
            </a:r>
          </a:p>
        </p:txBody>
      </p:sp>
      <p:grpSp>
        <p:nvGrpSpPr>
          <p:cNvPr id="5" name="Group 169"/>
          <p:cNvGrpSpPr>
            <a:grpSpLocks/>
          </p:cNvGrpSpPr>
          <p:nvPr/>
        </p:nvGrpSpPr>
        <p:grpSpPr bwMode="auto">
          <a:xfrm>
            <a:off x="10024595" y="2397722"/>
            <a:ext cx="1370013" cy="1835150"/>
            <a:chOff x="1632" y="2736"/>
            <a:chExt cx="863" cy="1156"/>
          </a:xfrm>
        </p:grpSpPr>
        <p:sp>
          <p:nvSpPr>
            <p:cNvPr id="6" name="Line 136"/>
            <p:cNvSpPr>
              <a:spLocks noChangeShapeType="1"/>
            </p:cNvSpPr>
            <p:nvPr/>
          </p:nvSpPr>
          <p:spPr bwMode="auto">
            <a:xfrm flipH="1">
              <a:off x="1638" y="2737"/>
              <a:ext cx="42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" name="Group 168"/>
            <p:cNvGrpSpPr>
              <a:grpSpLocks/>
            </p:cNvGrpSpPr>
            <p:nvPr/>
          </p:nvGrpSpPr>
          <p:grpSpPr bwMode="auto">
            <a:xfrm>
              <a:off x="1632" y="2736"/>
              <a:ext cx="863" cy="1156"/>
              <a:chOff x="1632" y="2736"/>
              <a:chExt cx="863" cy="1156"/>
            </a:xfrm>
          </p:grpSpPr>
          <p:sp>
            <p:nvSpPr>
              <p:cNvPr id="8" name="Line 135"/>
              <p:cNvSpPr>
                <a:spLocks noChangeShapeType="1"/>
              </p:cNvSpPr>
              <p:nvPr/>
            </p:nvSpPr>
            <p:spPr bwMode="auto">
              <a:xfrm>
                <a:off x="1632" y="3073"/>
                <a:ext cx="14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9" name="Group 137"/>
              <p:cNvGrpSpPr>
                <a:grpSpLocks/>
              </p:cNvGrpSpPr>
              <p:nvPr/>
            </p:nvGrpSpPr>
            <p:grpSpPr bwMode="auto">
              <a:xfrm>
                <a:off x="1632" y="2736"/>
                <a:ext cx="863" cy="1156"/>
                <a:chOff x="1200" y="2880"/>
                <a:chExt cx="863" cy="1156"/>
              </a:xfrm>
            </p:grpSpPr>
            <p:sp>
              <p:nvSpPr>
                <p:cNvPr id="1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44" y="3589"/>
                  <a:ext cx="10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11" name="Group 139"/>
                <p:cNvGrpSpPr>
                  <a:grpSpLocks/>
                </p:cNvGrpSpPr>
                <p:nvPr/>
              </p:nvGrpSpPr>
              <p:grpSpPr bwMode="auto">
                <a:xfrm>
                  <a:off x="1200" y="2880"/>
                  <a:ext cx="863" cy="1156"/>
                  <a:chOff x="1206" y="2880"/>
                  <a:chExt cx="863" cy="1156"/>
                </a:xfrm>
              </p:grpSpPr>
              <p:sp>
                <p:nvSpPr>
                  <p:cNvPr id="12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44" y="3728"/>
                    <a:ext cx="5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3" name="Line 1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78" y="3296"/>
                    <a:ext cx="1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4" name="Line 1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8" y="3217"/>
                    <a:ext cx="191" cy="5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888"/>
                    <a:ext cx="437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6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583"/>
                    <a:ext cx="66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6" y="3229"/>
                    <a:ext cx="168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8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4" y="3223"/>
                    <a:ext cx="185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9" name="Line 147"/>
                  <p:cNvSpPr>
                    <a:spLocks noChangeShapeType="1"/>
                  </p:cNvSpPr>
                  <p:nvPr/>
                </p:nvSpPr>
                <p:spPr bwMode="auto">
                  <a:xfrm rot="10796752" flipH="1">
                    <a:off x="1635" y="2880"/>
                    <a:ext cx="1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0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2" y="3301"/>
                    <a:ext cx="3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1" name="Line 1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10" y="3301"/>
                    <a:ext cx="3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2" name="Line 1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42" y="3391"/>
                    <a:ext cx="102" cy="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3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1" y="3398"/>
                    <a:ext cx="107" cy="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216"/>
                    <a:ext cx="48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5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10" y="3199"/>
                    <a:ext cx="6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6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8" y="3397"/>
                    <a:ext cx="84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7" name="Line 1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46" y="3391"/>
                    <a:ext cx="78" cy="3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8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4" y="3475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9" name="Line 1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9" y="3056"/>
                    <a:ext cx="108" cy="1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0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637" y="3062"/>
                    <a:ext cx="131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768" y="3206"/>
                    <a:ext cx="114" cy="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2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8" y="3266"/>
                    <a:ext cx="54" cy="1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3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55" y="3572"/>
                    <a:ext cx="149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4" name="Line 1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04" y="3428"/>
                    <a:ext cx="24" cy="1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5" name="Line 1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5" y="3446"/>
                    <a:ext cx="12" cy="1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6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7" y="3572"/>
                    <a:ext cx="186" cy="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7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9" y="3200"/>
                    <a:ext cx="15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8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379" y="3272"/>
                    <a:ext cx="84" cy="17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9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3840"/>
                    <a:ext cx="625" cy="1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十二面体</a:t>
                    </a:r>
                    <a:endParaRPr lang="en-US" altLang="zh-CN" sz="1600" b="1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endParaRPr lang="en-US" altLang="zh-CN" sz="2800" b="1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7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097899" y="3501189"/>
            <a:ext cx="93680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哈密尔顿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(1805---1865),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爱尔兰数学家。个人生活很不幸，但兴趣广泛：诗歌、光学、天文学和数学无所不能。他的主要贡献是在代数领域，发现了四元数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第一个非交换代数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，他认为数学是最美丽的花朵。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97899" y="1367589"/>
            <a:ext cx="93680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哈密尔顿把该游戏以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英镑的价格卖给了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J.Jacques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and Sons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公司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该公司如今以制造国际象棋设备而著名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1859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年获得专利权。但商业运作失败了。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74099" y="2586789"/>
            <a:ext cx="93680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该游戏促使人们思考点线连接的图的结构特征。这就是图论历史上著名的哈密尔顿问题。</a:t>
            </a:r>
          </a:p>
        </p:txBody>
      </p:sp>
    </p:spTree>
    <p:extLst>
      <p:ext uri="{BB962C8B-B14F-4D97-AF65-F5344CB8AC3E}">
        <p14:creationId xmlns:p14="http://schemas.microsoft.com/office/powerpoint/2010/main" val="26686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354472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哈密尔顿图的概念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824216" y="2382253"/>
            <a:ext cx="85091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如果经过图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每个顶点恰好一次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后能够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回到出发点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，称这样的图为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哈密（尔）顿图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图。所经过的闭途径是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的一个生成圈，称为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的哈密尔顿圈。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规定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平凡图是哈密顿图。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7251" y="836863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正十二面体是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08451" y="2132263"/>
            <a:ext cx="2819400" cy="3810000"/>
            <a:chOff x="1632" y="2736"/>
            <a:chExt cx="863" cy="115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H="1">
              <a:off x="1638" y="2737"/>
              <a:ext cx="42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632" y="2736"/>
              <a:ext cx="863" cy="1156"/>
              <a:chOff x="1632" y="2736"/>
              <a:chExt cx="863" cy="1156"/>
            </a:xfrm>
          </p:grpSpPr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1632" y="3073"/>
                <a:ext cx="144" cy="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1632" y="2736"/>
                <a:ext cx="863" cy="1156"/>
                <a:chOff x="1200" y="2880"/>
                <a:chExt cx="863" cy="1156"/>
              </a:xfrm>
            </p:grpSpPr>
            <p:sp>
              <p:nvSpPr>
                <p:cNvPr id="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44" y="3589"/>
                  <a:ext cx="10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10" name="Group 14"/>
                <p:cNvGrpSpPr>
                  <a:grpSpLocks/>
                </p:cNvGrpSpPr>
                <p:nvPr/>
              </p:nvGrpSpPr>
              <p:grpSpPr bwMode="auto">
                <a:xfrm>
                  <a:off x="1200" y="2880"/>
                  <a:ext cx="863" cy="1156"/>
                  <a:chOff x="1206" y="2880"/>
                  <a:chExt cx="863" cy="1156"/>
                </a:xfrm>
              </p:grpSpPr>
              <p:sp>
                <p:nvSpPr>
                  <p:cNvPr id="1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44" y="3728"/>
                    <a:ext cx="5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78" y="3296"/>
                    <a:ext cx="1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3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8" y="3217"/>
                    <a:ext cx="191" cy="5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1" y="2888"/>
                    <a:ext cx="437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583"/>
                    <a:ext cx="66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6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6" y="3229"/>
                    <a:ext cx="168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4" y="3223"/>
                    <a:ext cx="185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8" name="Line 22"/>
                  <p:cNvSpPr>
                    <a:spLocks noChangeShapeType="1"/>
                  </p:cNvSpPr>
                  <p:nvPr/>
                </p:nvSpPr>
                <p:spPr bwMode="auto">
                  <a:xfrm rot="10796752" flipH="1">
                    <a:off x="1635" y="2880"/>
                    <a:ext cx="1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2" y="3301"/>
                    <a:ext cx="3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10" y="3301"/>
                    <a:ext cx="3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1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42" y="3391"/>
                    <a:ext cx="102" cy="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1" y="3398"/>
                    <a:ext cx="107" cy="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216"/>
                    <a:ext cx="48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4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10" y="3199"/>
                    <a:ext cx="6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8" y="3397"/>
                    <a:ext cx="84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6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46" y="3391"/>
                    <a:ext cx="78" cy="3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4" y="3475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9" y="3056"/>
                    <a:ext cx="108" cy="1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37" y="3062"/>
                    <a:ext cx="131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768" y="3206"/>
                    <a:ext cx="114" cy="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1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8" y="3266"/>
                    <a:ext cx="54" cy="1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55" y="3572"/>
                    <a:ext cx="149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3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04" y="3428"/>
                    <a:ext cx="24" cy="1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4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5" y="3446"/>
                    <a:ext cx="12" cy="1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5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7" y="3572"/>
                    <a:ext cx="186" cy="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9" y="3200"/>
                    <a:ext cx="15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379" y="3272"/>
                    <a:ext cx="84" cy="17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3840"/>
                    <a:ext cx="625" cy="1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十二面体</a:t>
                    </a:r>
                    <a:endParaRPr lang="en-US" altLang="zh-CN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endParaRPr lang="en-US" altLang="zh-CN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308451" y="3961063"/>
            <a:ext cx="76200" cy="304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V="1">
            <a:off x="4765651" y="4570663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 flipV="1">
            <a:off x="5146651" y="4494463"/>
            <a:ext cx="304800" cy="76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5756251" y="4494463"/>
            <a:ext cx="304800" cy="76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>
            <a:off x="6213451" y="4570663"/>
            <a:ext cx="762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 flipV="1">
            <a:off x="6670651" y="4113463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53"/>
          <p:cNvSpPr>
            <a:spLocks noChangeShapeType="1"/>
          </p:cNvSpPr>
          <p:nvPr/>
        </p:nvSpPr>
        <p:spPr bwMode="auto">
          <a:xfrm flipH="1" flipV="1">
            <a:off x="6289651" y="2513263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5603851" y="2284663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 flipH="1">
            <a:off x="5375251" y="2741863"/>
            <a:ext cx="1524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56"/>
          <p:cNvSpPr>
            <a:spLocks noChangeShapeType="1"/>
          </p:cNvSpPr>
          <p:nvPr/>
        </p:nvSpPr>
        <p:spPr bwMode="auto">
          <a:xfrm>
            <a:off x="5375251" y="3199063"/>
            <a:ext cx="762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>
            <a:off x="5527651" y="3580063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5984851" y="3351463"/>
            <a:ext cx="762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6137251" y="3199063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 flipH="1">
            <a:off x="6365851" y="3503863"/>
            <a:ext cx="152400" cy="304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 flipH="1" flipV="1">
            <a:off x="5984851" y="3884863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 flipH="1">
            <a:off x="5680051" y="3808663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 flipH="1" flipV="1">
            <a:off x="5375251" y="3884863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64"/>
          <p:cNvSpPr>
            <a:spLocks noChangeShapeType="1"/>
          </p:cNvSpPr>
          <p:nvPr/>
        </p:nvSpPr>
        <p:spPr bwMode="auto">
          <a:xfrm flipH="1">
            <a:off x="5070451" y="3808663"/>
            <a:ext cx="228600" cy="76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 flipH="1" flipV="1">
            <a:off x="4918051" y="3580063"/>
            <a:ext cx="1524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 flipH="1" flipV="1">
            <a:off x="4384651" y="3275263"/>
            <a:ext cx="381000" cy="76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0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34163" y="147702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下图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710363" y="3610620"/>
            <a:ext cx="7543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证明：因为在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中，边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是割边，所以它不在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的任意圈上，于是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的同一个圈上。故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不存在包括所有顶点的圈，即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34363" y="2315220"/>
            <a:ext cx="2286000" cy="1295400"/>
            <a:chOff x="1104" y="1008"/>
            <a:chExt cx="1440" cy="81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104" y="1008"/>
              <a:ext cx="1440" cy="816"/>
              <a:chOff x="1344" y="1056"/>
              <a:chExt cx="1440" cy="816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344" y="1056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43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776" y="105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776" y="1056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776" y="1344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2496" y="1056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736" y="1056"/>
                <a:ext cx="4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5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1776" y="129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2160" y="129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6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1445198" y="1294063"/>
            <a:ext cx="81026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如果存在经过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每个顶点恰好一次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的通路，称该路为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哈密（尔）顿通路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路。具有哈密顿通路但不具有哈密顿圈的图称为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半哈密顿图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131988" y="3937191"/>
            <a:ext cx="3292475" cy="1295400"/>
            <a:chOff x="864" y="3264"/>
            <a:chExt cx="2074" cy="816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864" y="3504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592" y="369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v</a:t>
              </a:r>
            </a:p>
          </p:txBody>
        </p: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1104" y="3264"/>
              <a:ext cx="1488" cy="816"/>
              <a:chOff x="1104" y="3264"/>
              <a:chExt cx="1488" cy="816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104" y="3264"/>
                <a:ext cx="1440" cy="816"/>
                <a:chOff x="1344" y="1056"/>
                <a:chExt cx="1440" cy="816"/>
              </a:xfrm>
            </p:grpSpPr>
            <p:sp>
              <p:nvSpPr>
                <p:cNvPr id="1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344" y="1056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6" name="Line 28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432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105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1056"/>
                  <a:ext cx="33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1344"/>
                  <a:ext cx="33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496" y="1056"/>
                  <a:ext cx="24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Line 34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Line 35"/>
                <p:cNvSpPr>
                  <a:spLocks noChangeShapeType="1"/>
                </p:cNvSpPr>
                <p:nvPr/>
              </p:nvSpPr>
              <p:spPr bwMode="auto">
                <a:xfrm>
                  <a:off x="2736" y="1056"/>
                  <a:ext cx="48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24" y="1680"/>
                  <a:ext cx="53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图</a:t>
                  </a:r>
                  <a:r>
                    <a:rPr lang="en-US" altLang="zh-CN" sz="1400" b="1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</a:t>
                  </a:r>
                </a:p>
              </p:txBody>
            </p:sp>
          </p:grpSp>
          <p:sp>
            <p:nvSpPr>
              <p:cNvPr id="9" name="Line 39"/>
              <p:cNvSpPr>
                <a:spLocks noChangeShapeType="1"/>
              </p:cNvSpPr>
              <p:nvPr/>
            </p:nvSpPr>
            <p:spPr bwMode="auto">
              <a:xfrm flipV="1">
                <a:off x="1152" y="326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40"/>
              <p:cNvSpPr>
                <a:spLocks noChangeShapeType="1"/>
              </p:cNvSpPr>
              <p:nvPr/>
            </p:nvSpPr>
            <p:spPr bwMode="auto">
              <a:xfrm>
                <a:off x="1584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41"/>
              <p:cNvSpPr>
                <a:spLocks noChangeShapeType="1"/>
              </p:cNvSpPr>
              <p:nvPr/>
            </p:nvSpPr>
            <p:spPr bwMode="auto">
              <a:xfrm flipV="1">
                <a:off x="1632" y="3648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42"/>
              <p:cNvSpPr>
                <a:spLocks noChangeShapeType="1"/>
              </p:cNvSpPr>
              <p:nvPr/>
            </p:nvSpPr>
            <p:spPr bwMode="auto">
              <a:xfrm>
                <a:off x="1968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43"/>
              <p:cNvSpPr>
                <a:spLocks noChangeShapeType="1"/>
              </p:cNvSpPr>
              <p:nvPr/>
            </p:nvSpPr>
            <p:spPr bwMode="auto">
              <a:xfrm flipV="1">
                <a:off x="2256" y="3312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44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4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BFF724-F486-48B2-B9FD-969AF26CF9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3A6764C-E164-4E04-8CED-712D12FC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3524098"/>
            <a:ext cx="15128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哈密顿图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F36712-089C-4A5D-BA3D-7D8DBCAF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3524098"/>
            <a:ext cx="18700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半哈密顿图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F66D1F-A1D0-4B77-BDAD-9FB9A1975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3524098"/>
            <a:ext cx="15113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哈密顿图</a:t>
            </a:r>
          </a:p>
        </p:txBody>
      </p:sp>
      <p:grpSp>
        <p:nvGrpSpPr>
          <p:cNvPr id="6" name="组合 10">
            <a:extLst>
              <a:ext uri="{FF2B5EF4-FFF2-40B4-BE49-F238E27FC236}">
                <a16:creationId xmlns:a16="http://schemas.microsoft.com/office/drawing/2014/main" id="{1012C1A4-A7BC-4AC4-AC45-833C2CF2B370}"/>
              </a:ext>
            </a:extLst>
          </p:cNvPr>
          <p:cNvGrpSpPr>
            <a:grpSpLocks/>
          </p:cNvGrpSpPr>
          <p:nvPr/>
        </p:nvGrpSpPr>
        <p:grpSpPr bwMode="auto">
          <a:xfrm>
            <a:off x="1311275" y="1723873"/>
            <a:ext cx="8207375" cy="1779587"/>
            <a:chOff x="396181" y="3573016"/>
            <a:chExt cx="8207871" cy="1779588"/>
          </a:xfrm>
        </p:grpSpPr>
        <p:pic>
          <p:nvPicPr>
            <p:cNvPr id="7" name="Picture 10" descr="15-6">
              <a:extLst>
                <a:ext uri="{FF2B5EF4-FFF2-40B4-BE49-F238E27FC236}">
                  <a16:creationId xmlns:a16="http://schemas.microsoft.com/office/drawing/2014/main" id="{7E008887-4B8B-4125-BDE3-DD3527C7F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13440"/>
            <a:stretch>
              <a:fillRect/>
            </a:stretch>
          </p:blipFill>
          <p:spPr bwMode="auto">
            <a:xfrm>
              <a:off x="539552" y="3573016"/>
              <a:ext cx="8064500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2466CF7-818A-4702-974A-747023F61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81" y="3573016"/>
              <a:ext cx="57471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Times New Roman" pitchFamily="18" charset="0"/>
                  <a:ea typeface="宋体"/>
                </a:rPr>
                <a:t>例</a:t>
              </a:r>
            </a:p>
          </p:txBody>
        </p:sp>
      </p:grpSp>
      <p:sp>
        <p:nvSpPr>
          <p:cNvPr id="9" name="Rectangle 9">
            <a:extLst>
              <a:ext uri="{FF2B5EF4-FFF2-40B4-BE49-F238E27FC236}">
                <a16:creationId xmlns:a16="http://schemas.microsoft.com/office/drawing/2014/main" id="{5956BD62-15D4-4DBD-929E-9C952D02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3524098"/>
            <a:ext cx="9350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不是</a:t>
            </a:r>
          </a:p>
        </p:txBody>
      </p:sp>
    </p:spTree>
    <p:extLst>
      <p:ext uri="{BB962C8B-B14F-4D97-AF65-F5344CB8AC3E}">
        <p14:creationId xmlns:p14="http://schemas.microsoft.com/office/powerpoint/2010/main" val="29074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图论的起源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91871" y="1182954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问题背景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欧拉与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哥尼斯堡七桥问题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089485" y="1999534"/>
            <a:ext cx="3200400" cy="2298700"/>
            <a:chOff x="1152" y="1248"/>
            <a:chExt cx="2016" cy="1448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52" y="1248"/>
              <a:ext cx="1856" cy="576"/>
            </a:xfrm>
            <a:custGeom>
              <a:avLst/>
              <a:gdLst>
                <a:gd name="T0" fmla="*/ 0 w 1856"/>
                <a:gd name="T1" fmla="*/ 496 h 576"/>
                <a:gd name="T2" fmla="*/ 240 w 1856"/>
                <a:gd name="T3" fmla="*/ 256 h 576"/>
                <a:gd name="T4" fmla="*/ 768 w 1856"/>
                <a:gd name="T5" fmla="*/ 544 h 576"/>
                <a:gd name="T6" fmla="*/ 1248 w 1856"/>
                <a:gd name="T7" fmla="*/ 64 h 576"/>
                <a:gd name="T8" fmla="*/ 1776 w 1856"/>
                <a:gd name="T9" fmla="*/ 160 h 576"/>
                <a:gd name="T10" fmla="*/ 1728 w 1856"/>
                <a:gd name="T11" fmla="*/ 1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6" h="576">
                  <a:moveTo>
                    <a:pt x="0" y="496"/>
                  </a:moveTo>
                  <a:cubicBezTo>
                    <a:pt x="56" y="372"/>
                    <a:pt x="112" y="248"/>
                    <a:pt x="240" y="256"/>
                  </a:cubicBezTo>
                  <a:cubicBezTo>
                    <a:pt x="368" y="264"/>
                    <a:pt x="600" y="576"/>
                    <a:pt x="768" y="544"/>
                  </a:cubicBezTo>
                  <a:cubicBezTo>
                    <a:pt x="936" y="512"/>
                    <a:pt x="1080" y="128"/>
                    <a:pt x="1248" y="64"/>
                  </a:cubicBezTo>
                  <a:cubicBezTo>
                    <a:pt x="1416" y="0"/>
                    <a:pt x="1696" y="144"/>
                    <a:pt x="1776" y="160"/>
                  </a:cubicBezTo>
                  <a:cubicBezTo>
                    <a:pt x="1856" y="176"/>
                    <a:pt x="1792" y="168"/>
                    <a:pt x="1728" y="16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200" y="2016"/>
              <a:ext cx="1968" cy="680"/>
            </a:xfrm>
            <a:custGeom>
              <a:avLst/>
              <a:gdLst>
                <a:gd name="T0" fmla="*/ 0 w 1968"/>
                <a:gd name="T1" fmla="*/ 432 h 680"/>
                <a:gd name="T2" fmla="*/ 480 w 1968"/>
                <a:gd name="T3" fmla="*/ 672 h 680"/>
                <a:gd name="T4" fmla="*/ 960 w 1968"/>
                <a:gd name="T5" fmla="*/ 384 h 680"/>
                <a:gd name="T6" fmla="*/ 1344 w 1968"/>
                <a:gd name="T7" fmla="*/ 288 h 680"/>
                <a:gd name="T8" fmla="*/ 1632 w 1968"/>
                <a:gd name="T9" fmla="*/ 432 h 680"/>
                <a:gd name="T10" fmla="*/ 1968 w 1968"/>
                <a:gd name="T1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8" h="680">
                  <a:moveTo>
                    <a:pt x="0" y="432"/>
                  </a:moveTo>
                  <a:cubicBezTo>
                    <a:pt x="160" y="556"/>
                    <a:pt x="320" y="680"/>
                    <a:pt x="480" y="672"/>
                  </a:cubicBezTo>
                  <a:cubicBezTo>
                    <a:pt x="640" y="664"/>
                    <a:pt x="816" y="448"/>
                    <a:pt x="960" y="384"/>
                  </a:cubicBezTo>
                  <a:cubicBezTo>
                    <a:pt x="1104" y="320"/>
                    <a:pt x="1232" y="280"/>
                    <a:pt x="1344" y="288"/>
                  </a:cubicBezTo>
                  <a:cubicBezTo>
                    <a:pt x="1456" y="296"/>
                    <a:pt x="1528" y="480"/>
                    <a:pt x="1632" y="432"/>
                  </a:cubicBezTo>
                  <a:cubicBezTo>
                    <a:pt x="1736" y="384"/>
                    <a:pt x="1912" y="72"/>
                    <a:pt x="196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248" y="2016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352" y="1728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296" y="1536"/>
              <a:ext cx="96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680" y="168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440" y="230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728" y="2256"/>
              <a:ext cx="14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34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688" y="2064"/>
              <a:ext cx="19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1824" y="1920"/>
              <a:ext cx="52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6432885" y="2151934"/>
            <a:ext cx="1003300" cy="1600200"/>
            <a:chOff x="3160" y="1344"/>
            <a:chExt cx="632" cy="1008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216" y="187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3216" y="1344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3552" y="1872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552" y="134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216" y="1872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216" y="1344"/>
              <a:ext cx="336" cy="528"/>
            </a:xfrm>
            <a:custGeom>
              <a:avLst/>
              <a:gdLst>
                <a:gd name="T0" fmla="*/ 336 w 336"/>
                <a:gd name="T1" fmla="*/ 0 h 528"/>
                <a:gd name="T2" fmla="*/ 96 w 336"/>
                <a:gd name="T3" fmla="*/ 48 h 528"/>
                <a:gd name="T4" fmla="*/ 48 w 336"/>
                <a:gd name="T5" fmla="*/ 192 h 528"/>
                <a:gd name="T6" fmla="*/ 0 w 336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528">
                  <a:moveTo>
                    <a:pt x="336" y="0"/>
                  </a:moveTo>
                  <a:cubicBezTo>
                    <a:pt x="240" y="8"/>
                    <a:pt x="144" y="16"/>
                    <a:pt x="96" y="48"/>
                  </a:cubicBezTo>
                  <a:cubicBezTo>
                    <a:pt x="48" y="80"/>
                    <a:pt x="64" y="112"/>
                    <a:pt x="48" y="192"/>
                  </a:cubicBezTo>
                  <a:cubicBezTo>
                    <a:pt x="32" y="272"/>
                    <a:pt x="8" y="472"/>
                    <a:pt x="0" y="52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160" y="1872"/>
              <a:ext cx="392" cy="480"/>
            </a:xfrm>
            <a:custGeom>
              <a:avLst/>
              <a:gdLst>
                <a:gd name="T0" fmla="*/ 56 w 392"/>
                <a:gd name="T1" fmla="*/ 0 h 480"/>
                <a:gd name="T2" fmla="*/ 8 w 392"/>
                <a:gd name="T3" fmla="*/ 192 h 480"/>
                <a:gd name="T4" fmla="*/ 104 w 392"/>
                <a:gd name="T5" fmla="*/ 336 h 480"/>
                <a:gd name="T6" fmla="*/ 392 w 39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480">
                  <a:moveTo>
                    <a:pt x="56" y="0"/>
                  </a:moveTo>
                  <a:cubicBezTo>
                    <a:pt x="28" y="68"/>
                    <a:pt x="0" y="136"/>
                    <a:pt x="8" y="192"/>
                  </a:cubicBezTo>
                  <a:cubicBezTo>
                    <a:pt x="16" y="248"/>
                    <a:pt x="40" y="288"/>
                    <a:pt x="104" y="336"/>
                  </a:cubicBezTo>
                  <a:cubicBezTo>
                    <a:pt x="168" y="384"/>
                    <a:pt x="344" y="456"/>
                    <a:pt x="392" y="48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691871" y="4374434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问题：对于图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，它在什么条件下满足从某点出发，经过每条边一次且仅一次，可以回到出发点？</a:t>
            </a:r>
          </a:p>
        </p:txBody>
      </p:sp>
    </p:spTree>
    <p:extLst>
      <p:ext uri="{BB962C8B-B14F-4D97-AF65-F5344CB8AC3E}">
        <p14:creationId xmlns:p14="http://schemas.microsoft.com/office/powerpoint/2010/main" val="8951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性质与判定</a:t>
            </a:r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404829" y="859782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V(G)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任一非空顶点真子集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，有：</a:t>
            </a:r>
          </a:p>
        </p:txBody>
      </p:sp>
      <p:graphicFrame>
        <p:nvGraphicFramePr>
          <p:cNvPr id="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77002"/>
              </p:ext>
            </p:extLst>
          </p:nvPr>
        </p:nvGraphicFramePr>
        <p:xfrm>
          <a:off x="4262329" y="1992159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2" imgW="888840" imgH="253800" progId="Equation.DSMT4">
                  <p:embed/>
                </p:oleObj>
              </mc:Choice>
              <mc:Fallback>
                <p:oleObj name="MathType 4.0 Equation" r:id="rId2" imgW="888840" imgH="253800" progId="Equation.DSMT4">
                  <p:embed/>
                  <p:pic>
                    <p:nvPicPr>
                      <p:cNvPr id="7526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329" y="1992159"/>
                        <a:ext cx="18288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1522280" y="2652089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证明：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图，设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圈。则对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V(G)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的任意非空真子集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容易知道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61251"/>
              </p:ext>
            </p:extLst>
          </p:nvPr>
        </p:nvGraphicFramePr>
        <p:xfrm>
          <a:off x="4275101" y="3719570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4" imgW="876240" imgH="253800" progId="Equation.DSMT4">
                  <p:embed/>
                </p:oleObj>
              </mc:Choice>
              <mc:Fallback>
                <p:oleObj name="MathType 4.0 Equation" r:id="rId4" imgW="876240" imgH="253800" progId="Equation.DSMT4">
                  <p:embed/>
                  <p:pic>
                    <p:nvPicPr>
                      <p:cNvPr id="7526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01" y="3719570"/>
                        <a:ext cx="1803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598480" y="4176089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所以，有：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04447"/>
              </p:ext>
            </p:extLst>
          </p:nvPr>
        </p:nvGraphicFramePr>
        <p:xfrm>
          <a:off x="3749639" y="4746682"/>
          <a:ext cx="324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6" imgW="1574640" imgH="253800" progId="Equation.DSMT4">
                  <p:embed/>
                </p:oleObj>
              </mc:Choice>
              <mc:Fallback>
                <p:oleObj name="MathType 4.0 Equation" r:id="rId6" imgW="1574640" imgH="253800" progId="Equation.DSMT4">
                  <p:embed/>
                  <p:pic>
                    <p:nvPicPr>
                      <p:cNvPr id="75268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39" y="4746682"/>
                        <a:ext cx="3241675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2280" y="5381553"/>
            <a:ext cx="8082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注：不等式为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图的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必要条件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即不等式不满足时，可断定对应图是非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</p:spTree>
    <p:extLst>
      <p:ext uri="{BB962C8B-B14F-4D97-AF65-F5344CB8AC3E}">
        <p14:creationId xmlns:p14="http://schemas.microsoft.com/office/powerpoint/2010/main" val="31572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BB2BAA-B802-427C-9AA0-90108CA4655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3AE0BB2-B3EF-4633-A098-BAFEFF56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2" y="1355004"/>
            <a:ext cx="11059392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G=&lt;V,E&gt;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半哈密顿图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，对于任意的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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均有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p(G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|V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|+1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BCFD320-E4B8-42B7-80DC-B706EB40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8" y="3657311"/>
            <a:ext cx="1071656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  设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为从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的哈密顿通路，令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为哈密顿图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于是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p(G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= p(G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))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p(G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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)+1 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|V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|+1</a:t>
            </a:r>
          </a:p>
        </p:txBody>
      </p:sp>
    </p:spTree>
    <p:extLst>
      <p:ext uri="{BB962C8B-B14F-4D97-AF65-F5344CB8AC3E}">
        <p14:creationId xmlns:p14="http://schemas.microsoft.com/office/powerpoint/2010/main" val="208312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858791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46747" y="1153313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求证下图是非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199147" y="4429913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 证明：取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S=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2, 7, 6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｝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则有：</a:t>
            </a:r>
          </a:p>
        </p:txBody>
      </p:sp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56282"/>
              </p:ext>
            </p:extLst>
          </p:nvPr>
        </p:nvGraphicFramePr>
        <p:xfrm>
          <a:off x="7123840" y="4462923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4.0 Equation" r:id="rId2" imgW="1333440" imgH="253800" progId="Equation.DSMT4">
                  <p:embed/>
                </p:oleObj>
              </mc:Choice>
              <mc:Fallback>
                <p:oleObj name="MathType 4.0 Equation" r:id="rId2" imgW="1333440" imgH="253800" progId="Equation.DSMT4">
                  <p:embed/>
                  <p:pic>
                    <p:nvPicPr>
                      <p:cNvPr id="7537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840" y="4462923"/>
                        <a:ext cx="2743200" cy="45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1199147" y="5191913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所以由定理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知，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grpSp>
        <p:nvGrpSpPr>
          <p:cNvPr id="43" name="Group 55"/>
          <p:cNvGrpSpPr>
            <a:grpSpLocks/>
          </p:cNvGrpSpPr>
          <p:nvPr/>
        </p:nvGrpSpPr>
        <p:grpSpPr bwMode="auto">
          <a:xfrm>
            <a:off x="2615436" y="1584340"/>
            <a:ext cx="3978275" cy="2819400"/>
            <a:chOff x="816" y="1248"/>
            <a:chExt cx="2506" cy="1776"/>
          </a:xfrm>
        </p:grpSpPr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160" y="2256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632" y="2256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1968" y="1920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1968" y="163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016" y="1248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816" y="283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1296" y="254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2640" y="2496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120" y="2736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</a:p>
          </p:txBody>
        </p:sp>
      </p:grpSp>
      <p:grpSp>
        <p:nvGrpSpPr>
          <p:cNvPr id="53" name="Group 59"/>
          <p:cNvGrpSpPr>
            <a:grpSpLocks/>
          </p:cNvGrpSpPr>
          <p:nvPr/>
        </p:nvGrpSpPr>
        <p:grpSpPr bwMode="auto">
          <a:xfrm>
            <a:off x="2844036" y="1812940"/>
            <a:ext cx="3505200" cy="2438400"/>
            <a:chOff x="960" y="1392"/>
            <a:chExt cx="2208" cy="1536"/>
          </a:xfrm>
        </p:grpSpPr>
        <p:grpSp>
          <p:nvGrpSpPr>
            <p:cNvPr id="54" name="Group 45"/>
            <p:cNvGrpSpPr>
              <a:grpSpLocks/>
            </p:cNvGrpSpPr>
            <p:nvPr/>
          </p:nvGrpSpPr>
          <p:grpSpPr bwMode="auto">
            <a:xfrm>
              <a:off x="960" y="1392"/>
              <a:ext cx="2208" cy="1440"/>
              <a:chOff x="1104" y="1440"/>
              <a:chExt cx="2208" cy="1440"/>
            </a:xfrm>
          </p:grpSpPr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57" name="Group 44"/>
              <p:cNvGrpSpPr>
                <a:grpSpLocks/>
              </p:cNvGrpSpPr>
              <p:nvPr/>
            </p:nvGrpSpPr>
            <p:grpSpPr bwMode="auto">
              <a:xfrm>
                <a:off x="1104" y="1440"/>
                <a:ext cx="2208" cy="1440"/>
                <a:chOff x="1104" y="1440"/>
                <a:chExt cx="2208" cy="1440"/>
              </a:xfrm>
            </p:grpSpPr>
            <p:sp>
              <p:nvSpPr>
                <p:cNvPr id="5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488" y="1824"/>
                  <a:ext cx="624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59" name="Group 43"/>
                <p:cNvGrpSpPr>
                  <a:grpSpLocks/>
                </p:cNvGrpSpPr>
                <p:nvPr/>
              </p:nvGrpSpPr>
              <p:grpSpPr bwMode="auto">
                <a:xfrm>
                  <a:off x="1104" y="1440"/>
                  <a:ext cx="2208" cy="1440"/>
                  <a:chOff x="1104" y="1440"/>
                  <a:chExt cx="2208" cy="1440"/>
                </a:xfrm>
              </p:grpSpPr>
              <p:sp>
                <p:nvSpPr>
                  <p:cNvPr id="6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352"/>
                    <a:ext cx="52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grpSp>
                <p:nvGrpSpPr>
                  <p:cNvPr id="61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104" y="1440"/>
                    <a:ext cx="2208" cy="1440"/>
                    <a:chOff x="1104" y="1440"/>
                    <a:chExt cx="2208" cy="1440"/>
                  </a:xfrm>
                </p:grpSpPr>
                <p:grpSp>
                  <p:nvGrpSpPr>
                    <p:cNvPr id="62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1824"/>
                      <a:ext cx="1008" cy="1056"/>
                      <a:chOff x="1104" y="1824"/>
                      <a:chExt cx="1008" cy="1056"/>
                    </a:xfrm>
                  </p:grpSpPr>
                  <p:sp>
                    <p:nvSpPr>
                      <p:cNvPr id="8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04" y="2592"/>
                        <a:ext cx="384" cy="2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b="1">
                          <a:latin typeface="楷体" panose="02010609060101010101" pitchFamily="49" charset="-122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88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04" y="1824"/>
                        <a:ext cx="1008" cy="105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 type="oval" w="med" len="med"/>
                        <a:tailEnd type="oval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b="1">
                          <a:latin typeface="楷体" panose="02010609060101010101" pitchFamily="49" charset="-122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6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4" y="1440"/>
                      <a:ext cx="2208" cy="1440"/>
                      <a:chOff x="1104" y="1440"/>
                      <a:chExt cx="2208" cy="1440"/>
                    </a:xfrm>
                  </p:grpSpPr>
                  <p:sp>
                    <p:nvSpPr>
                      <p:cNvPr id="6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2112"/>
                        <a:ext cx="288" cy="2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b="1">
                          <a:latin typeface="楷体" panose="02010609060101010101" pitchFamily="49" charset="-122"/>
                          <a:ea typeface="楷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65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04" y="1440"/>
                        <a:ext cx="2208" cy="1440"/>
                        <a:chOff x="1104" y="1440"/>
                        <a:chExt cx="2208" cy="1440"/>
                      </a:xfrm>
                    </p:grpSpPr>
                    <p:sp>
                      <p:nvSpPr>
                        <p:cNvPr id="66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12" y="1824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 type="oval" w="med" len="med"/>
                          <a:tailEnd type="oval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p:txBody>
                    </p:sp>
                    <p:grpSp>
                      <p:nvGrpSpPr>
                        <p:cNvPr id="67" name="Group 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04" y="1440"/>
                          <a:ext cx="2208" cy="1440"/>
                          <a:chOff x="1104" y="1440"/>
                          <a:chExt cx="2208" cy="1440"/>
                        </a:xfrm>
                      </p:grpSpPr>
                      <p:sp>
                        <p:nvSpPr>
                          <p:cNvPr id="68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488" y="2352"/>
                            <a:ext cx="384" cy="24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 b="1">
                              <a:latin typeface="楷体" panose="02010609060101010101" pitchFamily="49" charset="-122"/>
                              <a:ea typeface="楷体" panose="02010609060101010101" pitchFamily="49" charset="-122"/>
                            </a:endParaRPr>
                          </a:p>
                        </p:txBody>
                      </p:sp>
                      <p:grpSp>
                        <p:nvGrpSpPr>
                          <p:cNvPr id="69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04" y="1440"/>
                            <a:ext cx="2208" cy="1440"/>
                            <a:chOff x="1104" y="1440"/>
                            <a:chExt cx="2208" cy="1440"/>
                          </a:xfrm>
                        </p:grpSpPr>
                        <p:sp>
                          <p:nvSpPr>
                            <p:cNvPr id="70" name="Line 1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488" y="1440"/>
                              <a:ext cx="624" cy="115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1" name="Line 1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872" y="1824"/>
                              <a:ext cx="240" cy="52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2" name="Line 1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112" y="1440"/>
                              <a:ext cx="0" cy="384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3" name="Line 2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104" y="2544"/>
                              <a:ext cx="1776" cy="336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4" name="Line 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488" y="2352"/>
                              <a:ext cx="912" cy="24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5" name="Line 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488" y="2112"/>
                              <a:ext cx="624" cy="48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zh-CN" altLang="en-US" b="1">
                                <a:latin typeface="楷体" panose="02010609060101010101" pitchFamily="49" charset="-122"/>
                                <a:ea typeface="楷体" panose="02010609060101010101" pitchFamily="49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76" name="Group 3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88" y="1440"/>
                              <a:ext cx="1824" cy="1344"/>
                              <a:chOff x="1488" y="1440"/>
                              <a:chExt cx="1824" cy="1344"/>
                            </a:xfrm>
                          </p:grpSpPr>
                          <p:sp>
                            <p:nvSpPr>
                              <p:cNvPr id="77" name="Line 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1440"/>
                                <a:ext cx="768" cy="1104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78" name="Line 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88" y="2544"/>
                                <a:ext cx="1392" cy="48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" name="Line 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1824"/>
                                <a:ext cx="288" cy="528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Line 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400" y="2352"/>
                                <a:ext cx="480" cy="19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1" name="Line 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880" y="2544"/>
                                <a:ext cx="432" cy="24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Line 2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488" y="2592"/>
                                <a:ext cx="1824" cy="19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3" name="Line 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872" y="2352"/>
                                <a:ext cx="1008" cy="19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4" name="Line 3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2112"/>
                                <a:ext cx="768" cy="43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5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1824"/>
                                <a:ext cx="768" cy="72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6" name="Line 3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1824"/>
                                <a:ext cx="1200" cy="96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 b="1">
                                  <a:latin typeface="楷体" panose="02010609060101010101" pitchFamily="49" charset="-122"/>
                                  <a:ea typeface="楷体" panose="02010609060101010101" pitchFamily="49" charset="-122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1872" y="273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1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61793" y="785231"/>
            <a:ext cx="9139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满足定理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不等式的图不一定是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1461793" y="1318631"/>
            <a:ext cx="9139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例如：著名的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彼德森图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图，但它满足定理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的不等式。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3372521" y="1857058"/>
            <a:ext cx="2739521" cy="3087688"/>
            <a:chOff x="1632" y="1584"/>
            <a:chExt cx="1258" cy="1945"/>
          </a:xfrm>
        </p:grpSpPr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1632" y="1584"/>
              <a:ext cx="1200" cy="1200"/>
              <a:chOff x="1632" y="1584"/>
              <a:chExt cx="1200" cy="1200"/>
            </a:xfrm>
          </p:grpSpPr>
          <p:sp>
            <p:nvSpPr>
              <p:cNvPr id="9" name="Line 54"/>
              <p:cNvSpPr>
                <a:spLocks noChangeShapeType="1"/>
              </p:cNvSpPr>
              <p:nvPr/>
            </p:nvSpPr>
            <p:spPr bwMode="auto">
              <a:xfrm flipH="1">
                <a:off x="1632" y="1584"/>
                <a:ext cx="52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55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67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Line 56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33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Line 57"/>
              <p:cNvSpPr>
                <a:spLocks noChangeShapeType="1"/>
              </p:cNvSpPr>
              <p:nvPr/>
            </p:nvSpPr>
            <p:spPr bwMode="auto">
              <a:xfrm flipH="1">
                <a:off x="2544" y="2112"/>
                <a:ext cx="28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1968" y="278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2160" y="158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 flipV="1">
                <a:off x="2544" y="2112"/>
                <a:ext cx="28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 flipH="1">
                <a:off x="1968" y="2592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63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48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57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" name="Line 68"/>
            <p:cNvSpPr>
              <a:spLocks noChangeShapeType="1"/>
            </p:cNvSpPr>
            <p:nvPr/>
          </p:nvSpPr>
          <p:spPr bwMode="auto">
            <a:xfrm flipH="1">
              <a:off x="2112" y="21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1968" y="2928"/>
              <a:ext cx="92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Peterson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</a:p>
          </p:txBody>
        </p:sp>
      </p:grpSp>
      <p:sp>
        <p:nvSpPr>
          <p:cNvPr id="23" name="Text Box 72"/>
          <p:cNvSpPr txBox="1">
            <a:spLocks noChangeArrowheads="1"/>
          </p:cNvSpPr>
          <p:nvPr/>
        </p:nvSpPr>
        <p:spPr bwMode="auto">
          <a:xfrm>
            <a:off x="946154" y="4676458"/>
            <a:ext cx="106041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彼得森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(1839----1910)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，丹麦哥本哈根大学数学教授。家境贫寒，因此而辍过学。但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岁就出版了关于对数的专著。他作过中学教师，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岁获哥本哈根大学数学博士学位，然后一直在该大学作数学教授。</a:t>
            </a:r>
          </a:p>
        </p:txBody>
      </p:sp>
    </p:spTree>
    <p:extLst>
      <p:ext uri="{BB962C8B-B14F-4D97-AF65-F5344CB8AC3E}">
        <p14:creationId xmlns:p14="http://schemas.microsoft.com/office/powerpoint/2010/main" val="7401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6080" y="1016955"/>
            <a:ext cx="101179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彼得森是一位出色的名教师。他讲课遇到推理困难时，总是说：“这是显而易见的”，并让学生自己查阅他的著作。同时，他是一位有经验的作家，论述问题很形象，讲究形式的优雅。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46080" y="2527559"/>
            <a:ext cx="101179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1891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年，彼得森发表了一篇奠定他图论历史地位的长达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页的论文。这篇文章被公认是第一篇包含图论基本结论的文章。同时也是第一次在文章中使用“图”术语。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69881" y="3912555"/>
            <a:ext cx="103125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1898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年，彼得森又发表了一篇只有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页的论文，在这篇文章中，为举反例构造了著名的彼得森图。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173919" y="5081868"/>
            <a:ext cx="1375038" cy="1066800"/>
            <a:chOff x="2928" y="3120"/>
            <a:chExt cx="768" cy="67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928" y="3456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28" y="3120"/>
              <a:ext cx="768" cy="672"/>
              <a:chOff x="2928" y="3120"/>
              <a:chExt cx="768" cy="67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312" y="31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504" y="36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928" y="3120"/>
                <a:ext cx="768" cy="672"/>
                <a:chOff x="1920" y="3072"/>
                <a:chExt cx="768" cy="672"/>
              </a:xfrm>
            </p:grpSpPr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3216"/>
                  <a:ext cx="192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1920" y="3072"/>
                  <a:ext cx="768" cy="672"/>
                  <a:chOff x="1920" y="3072"/>
                  <a:chExt cx="768" cy="672"/>
                </a:xfrm>
              </p:grpSpPr>
              <p:sp>
                <p:nvSpPr>
                  <p:cNvPr id="14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3072"/>
                    <a:ext cx="384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072"/>
                    <a:ext cx="384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744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7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3312"/>
                    <a:ext cx="96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19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2" y="3648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0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3312"/>
                    <a:ext cx="192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1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216"/>
                    <a:ext cx="96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408"/>
                    <a:ext cx="384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3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360"/>
                    <a:ext cx="384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24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3360"/>
                    <a:ext cx="288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8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463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097899" y="809419"/>
            <a:ext cx="979177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到目前为止，有关的定理有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多个，但没有一个是理想的。图的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哈密尔顿问题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四色问题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被谓为挑战图论领域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年智力极限的总和。三位数学“诺奖”获得者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Erd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Ö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Whitney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Lovász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等在哈密尔顿问题上有过杰出贡献。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拓展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图的实用特征仍然被图论领域认为是重大而没有解决的问题。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D28580-40C9-48ED-AAB0-DDDB4DE7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899" y="3975042"/>
            <a:ext cx="83740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457200" indent="-457200" eaLnBrk="1" hangingPunct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判断是否为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半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哈密顿图至今还是一个难题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457200" indent="-457200" eaLnBrk="1" hangingPunct="1"/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观察出一条哈密顿回路或哈密顿通路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457200" indent="-457200" eaLnBrk="1" hangingPunct="1"/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证明满足充分条件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457200" indent="-457200" eaLnBrk="1" hangingPunct="1"/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证明不满足必要条件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8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217169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79884" y="976277"/>
            <a:ext cx="8344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的单图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中有：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80139"/>
              </p:ext>
            </p:extLst>
          </p:nvPr>
        </p:nvGraphicFramePr>
        <p:xfrm>
          <a:off x="3918284" y="1662077"/>
          <a:ext cx="1389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Equation.DSMT4">
                  <p:embed/>
                </p:oleObj>
              </mc:Choice>
              <mc:Fallback>
                <p:oleObj name="Equation" r:id="rId2" imgW="609480" imgH="393480" progId="Equation.DSMT4">
                  <p:embed/>
                  <p:pic>
                    <p:nvPicPr>
                      <p:cNvPr id="762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284" y="1662077"/>
                        <a:ext cx="1389038" cy="711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32284" y="2805077"/>
            <a:ext cx="8344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那么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757989" y="3402587"/>
            <a:ext cx="105104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注：该定理是数学家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1952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年得到的。该定理被认为是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问题的划时代奠基性成果。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799551" y="4430984"/>
            <a:ext cx="108885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曾经是丹麦奥尔胡斯大学知名教授，杰出的数学研究者。其父亲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继父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是在量子力学中做出卓越贡献的物理学家狄拉克，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1933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年获诺贝尔物理学奖。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发表关于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问题论文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篇。他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1952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年的定理将永载史册！</a:t>
            </a:r>
          </a:p>
        </p:txBody>
      </p:sp>
    </p:spTree>
    <p:extLst>
      <p:ext uri="{BB962C8B-B14F-4D97-AF65-F5344CB8AC3E}">
        <p14:creationId xmlns:p14="http://schemas.microsoft.com/office/powerpoint/2010/main" val="782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12327" y="912681"/>
            <a:ext cx="91760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年，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美国耶鲁大学数学家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奥尔院士考察不相邻两点度和情况，弱化了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 ，得到一个光耀千秋的结果。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44810" y="1946471"/>
            <a:ext cx="9176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发表关于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问题论文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篇。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97899" y="2674151"/>
            <a:ext cx="1008704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 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阶无向简单图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若对于任意不相邻的顶点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均有  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d(v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)+d(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                      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中存在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哈密顿通路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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的单图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中的任意两个不相邻顶点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BCB8EA-F090-4FA0-89F1-A147134EE56E}"/>
              </a:ext>
            </a:extLst>
          </p:cNvPr>
          <p:cNvSpPr txBox="1"/>
          <p:nvPr/>
        </p:nvSpPr>
        <p:spPr>
          <a:xfrm>
            <a:off x="981940" y="5943727"/>
            <a:ext cx="670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那么，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中存在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哈密顿回路，即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E3D94-F167-4CEF-8B52-632A59E5D60F}"/>
              </a:ext>
            </a:extLst>
          </p:cNvPr>
          <p:cNvSpPr txBox="1"/>
          <p:nvPr/>
        </p:nvSpPr>
        <p:spPr>
          <a:xfrm>
            <a:off x="2944091" y="5173182"/>
            <a:ext cx="6702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v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)+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u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)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804397" y="982006"/>
            <a:ext cx="9176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该定理证明和定理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可以完全一致！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956796" y="1515406"/>
            <a:ext cx="96215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该定理的条件是紧的。例如：设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k+1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的一个顶点和另一个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K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k+1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的一个顶点重合得到的图，那么对于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的任意两个不相邻顶点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，有：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51542"/>
              </p:ext>
            </p:extLst>
          </p:nvPr>
        </p:nvGraphicFramePr>
        <p:xfrm>
          <a:off x="3226127" y="3138523"/>
          <a:ext cx="3690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03040" progId="Equation.DSMT4">
                  <p:embed/>
                </p:oleObj>
              </mc:Choice>
              <mc:Fallback>
                <p:oleObj name="Equation" r:id="rId2" imgW="1460160" imgH="203040" progId="Equation.DSMT4">
                  <p:embed/>
                  <p:pic>
                    <p:nvPicPr>
                      <p:cNvPr id="764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127" y="3138523"/>
                        <a:ext cx="3690938" cy="45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1996" y="3824323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图。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940055" y="4625135"/>
            <a:ext cx="2590800" cy="1295400"/>
            <a:chOff x="1296" y="1728"/>
            <a:chExt cx="1632" cy="816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296" y="1728"/>
              <a:ext cx="1632" cy="624"/>
              <a:chOff x="1488" y="1536"/>
              <a:chExt cx="1632" cy="624"/>
            </a:xfrm>
          </p:grpSpPr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1488" y="1536"/>
                <a:ext cx="1632" cy="624"/>
                <a:chOff x="1344" y="1632"/>
                <a:chExt cx="1632" cy="624"/>
              </a:xfrm>
            </p:grpSpPr>
            <p:sp>
              <p:nvSpPr>
                <p:cNvPr id="13" name="Line 9"/>
                <p:cNvSpPr>
                  <a:spLocks noChangeShapeType="1"/>
                </p:cNvSpPr>
                <p:nvPr/>
              </p:nvSpPr>
              <p:spPr bwMode="auto">
                <a:xfrm>
                  <a:off x="1344" y="172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1728"/>
                  <a:ext cx="48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344" y="1968"/>
                  <a:ext cx="48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1728"/>
                  <a:ext cx="96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44" y="1968"/>
                  <a:ext cx="96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1968"/>
                  <a:ext cx="72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76" y="1632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256" y="1632"/>
                  <a:ext cx="72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2256" y="1968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688" y="1632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>
                  <a:off x="2688" y="1968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2" name="Line 26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80" y="2352"/>
              <a:ext cx="11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G=K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+2(K</a:t>
              </a:r>
              <a:r>
                <a:rPr lang="en-US" altLang="zh-CN" sz="1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en-US" altLang="zh-CN" sz="1400" b="1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2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49B64E-492D-4D70-8ADD-CBDD5345870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43735C6-FC1E-4A25-8D39-24680C563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1152828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货郎问题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有</a:t>
            </a:r>
            <a:r>
              <a:rPr lang="en-US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个城市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给定城市之间道路的长度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长度可以为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  <a:sym typeface="Symbol"/>
              </a:rPr>
              <a:t>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对应这两个城市之间无交通线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).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货郎从某个城市出发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要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经过每个城市一次且仅一次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最后回到出发的城市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问如何走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才能使他走的路线最短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? 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图论方法描述如下</a:t>
            </a:r>
            <a:r>
              <a:rPr 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: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=&lt;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为一个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阶完全带权图</a:t>
            </a:r>
            <a:r>
              <a:rPr lang="en-US" altLang="zh-CN" sz="2800" i="1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i="1" kern="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</a:p>
          <a:p>
            <a:pPr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各边的权非负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且可能为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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中的一条最短的哈密顿回路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457200" indent="-457200" eaLnBrk="1" hangingPunct="1"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不计出发点和方向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i="1" kern="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800" i="1" kern="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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1)!/2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条不同的哈密顿回路</a:t>
            </a:r>
          </a:p>
        </p:txBody>
      </p:sp>
    </p:spTree>
    <p:extLst>
      <p:ext uri="{BB962C8B-B14F-4D97-AF65-F5344CB8AC3E}">
        <p14:creationId xmlns:p14="http://schemas.microsoft.com/office/powerpoint/2010/main" val="28639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52337" y="1550626"/>
            <a:ext cx="833043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哥尼斯堡城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位于德国北部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在欧拉的生活与图论历史中扮演着非常重要角色。因为它，产生了著名的欧拉图定理，因为它，产生了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0464" y="3535786"/>
            <a:ext cx="7993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注：</a:t>
            </a:r>
            <a:r>
              <a:rPr lang="zh-TW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一笔画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TW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中国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古老的</a:t>
            </a:r>
            <a:r>
              <a:rPr lang="zh-TW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民间游戏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8045" y="4659171"/>
            <a:ext cx="8246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要求：对于一个图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笔不离纸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一笔画成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475710-8DF8-4CF3-91DE-9A16572DBE7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004B54C-49F2-4206-BEA5-AEA1EE2E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65625"/>
            <a:ext cx="8216900" cy="212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解   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= a b c d a,     W(C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)=10</a:t>
            </a:r>
          </a:p>
          <a:p>
            <a:pPr eaLnBrk="1" hangingPunct="1"/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= a b d c a,     W(C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)=11</a:t>
            </a:r>
          </a:p>
          <a:p>
            <a:pPr eaLnBrk="1" hangingPunct="1"/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= a c b d a,     W(C</a:t>
            </a:r>
            <a:r>
              <a:rPr lang="en-US" altLang="zh-CN" sz="2800" b="0" kern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)=9       </a:t>
            </a:r>
            <a:r>
              <a:rPr lang="zh-CN" altLang="en-US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最短</a:t>
            </a:r>
            <a:r>
              <a:rPr lang="en-US" altLang="zh-CN" sz="2800" b="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08A9144-5044-406C-8621-BF045A9DB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7125"/>
            <a:ext cx="6800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求下面带权图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中最短哈密顿回路。</a:t>
            </a: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pic>
        <p:nvPicPr>
          <p:cNvPr id="5" name="Picture 11" descr="15-11">
            <a:extLst>
              <a:ext uri="{FF2B5EF4-FFF2-40B4-BE49-F238E27FC236}">
                <a16:creationId xmlns:a16="http://schemas.microsoft.com/office/drawing/2014/main" id="{C2120219-9A23-48A2-8792-99893AC4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6" b="14684"/>
          <a:stretch>
            <a:fillRect/>
          </a:stretch>
        </p:blipFill>
        <p:spPr bwMode="auto">
          <a:xfrm>
            <a:off x="2987675" y="1700213"/>
            <a:ext cx="309721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3746033" cy="605909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哈密尔顿图研究简介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1371027" y="859783"/>
            <a:ext cx="91067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哈密尔顿问题的研究一直是图论热点。研究历史大致情况如下：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218627" y="1850383"/>
            <a:ext cx="9106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1952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定理是研究的奠基性结果；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1218626" y="2454288"/>
            <a:ext cx="9106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 1962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Dirac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定理的重要推进；</a:t>
            </a: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218626" y="3113031"/>
            <a:ext cx="10118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 1976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年帮迪的闭包定理是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定理的重要推进；</a:t>
            </a: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1218626" y="3771774"/>
            <a:ext cx="91067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(4) 1985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年时任剑桥大学兼伦敦大学教授的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Nicos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在弱化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定理条件基础上推进了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定理；</a:t>
            </a: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1218628" y="4647211"/>
            <a:ext cx="115646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(5) 1996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GSU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计算机系五个特聘教授之一的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Chen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SCI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杂志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图论杂志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编委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Egawa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SCI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杂志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图论与组合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主编</a:t>
            </a: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Saito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等再进一步推进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Ore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定理。</a:t>
            </a:r>
          </a:p>
        </p:txBody>
      </p:sp>
    </p:spTree>
    <p:extLst>
      <p:ext uri="{BB962C8B-B14F-4D97-AF65-F5344CB8AC3E}">
        <p14:creationId xmlns:p14="http://schemas.microsoft.com/office/powerpoint/2010/main" val="2137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76793"/>
            <a:ext cx="460146" cy="560070"/>
          </a:xfrm>
        </p:spPr>
        <p:txBody>
          <a:bodyPr/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174098" y="1384774"/>
            <a:ext cx="90836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(6)  2007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赖虹建教授统一上面全部结果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见美国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en-US" altLang="zh-CN" sz="28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Math.Lett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似已是珠峰之极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250299" y="2441265"/>
            <a:ext cx="8594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值得一提的是，福州大学的 范更华教授对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问题的研究也取得重要成就，他得出“范定理”：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054619" y="3497756"/>
            <a:ext cx="92031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范定理：若图中每对距离为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的点中有一点的度数至少是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图的点数的一半，则该图存在哈密尔顿圈。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89165" y="4823954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该成果获得中国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年度国家自然科学二等奖。</a:t>
            </a:r>
          </a:p>
        </p:txBody>
      </p:sp>
    </p:spTree>
    <p:extLst>
      <p:ext uri="{BB962C8B-B14F-4D97-AF65-F5344CB8AC3E}">
        <p14:creationId xmlns:p14="http://schemas.microsoft.com/office/powerpoint/2010/main" val="187343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欧拉图概念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23941" y="900648"/>
            <a:ext cx="98824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6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无向图或有向图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恰好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通过一次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且经过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所有顶点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欧拉通路（欧拉迹）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。图中所有边恰好通过一次且经过所有顶点的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回路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欧拉回路（欧拉闭迹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环游）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。具有欧拉回路的图称为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欧拉图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具有欧拉通路而无欧拉回路的图称为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半欧拉图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721752" y="4076478"/>
            <a:ext cx="2530475" cy="1390650"/>
            <a:chOff x="624" y="3120"/>
            <a:chExt cx="1594" cy="876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H="1">
              <a:off x="816" y="3312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816" y="364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152" y="33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536" y="3312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88" y="3312"/>
              <a:ext cx="448" cy="336"/>
            </a:xfrm>
            <a:custGeom>
              <a:avLst/>
              <a:gdLst>
                <a:gd name="T0" fmla="*/ 64 w 448"/>
                <a:gd name="T1" fmla="*/ 0 h 336"/>
                <a:gd name="T2" fmla="*/ 16 w 448"/>
                <a:gd name="T3" fmla="*/ 96 h 336"/>
                <a:gd name="T4" fmla="*/ 160 w 448"/>
                <a:gd name="T5" fmla="*/ 240 h 336"/>
                <a:gd name="T6" fmla="*/ 448 w 44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336">
                  <a:moveTo>
                    <a:pt x="64" y="0"/>
                  </a:moveTo>
                  <a:cubicBezTo>
                    <a:pt x="32" y="28"/>
                    <a:pt x="0" y="56"/>
                    <a:pt x="16" y="96"/>
                  </a:cubicBezTo>
                  <a:cubicBezTo>
                    <a:pt x="32" y="136"/>
                    <a:pt x="88" y="200"/>
                    <a:pt x="160" y="240"/>
                  </a:cubicBezTo>
                  <a:cubicBezTo>
                    <a:pt x="232" y="280"/>
                    <a:pt x="400" y="320"/>
                    <a:pt x="448" y="3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960" y="3744"/>
              <a:ext cx="6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欧拉图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624" y="3552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960" y="312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584" y="360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016" y="312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585757" y="4159028"/>
            <a:ext cx="1844675" cy="1222375"/>
            <a:chOff x="2448" y="3216"/>
            <a:chExt cx="1162" cy="770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640" y="336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640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640" y="36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60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640" y="3360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360" y="3648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448" y="3216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448" y="3648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408" y="3216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622" y="3734"/>
              <a:ext cx="7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半欧拉图）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7321020" y="3882803"/>
            <a:ext cx="1692275" cy="1851025"/>
            <a:chOff x="3888" y="3072"/>
            <a:chExt cx="1066" cy="1166"/>
          </a:xfrm>
        </p:grpSpPr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4080" y="32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080" y="326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80" y="37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704" y="3264"/>
              <a:ext cx="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4080" y="3264"/>
              <a:ext cx="62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080" y="3264"/>
              <a:ext cx="6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080" y="3792"/>
              <a:ext cx="67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非欧拉图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888" y="3072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4752" y="312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888" y="3648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752" y="3600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5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073D1D-FF47-40A5-AC82-C49E0EFB38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28674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欧拉图概念</a:t>
            </a:r>
          </a:p>
        </p:txBody>
      </p:sp>
      <p:pic>
        <p:nvPicPr>
          <p:cNvPr id="3" name="Picture 9" descr="15-22">
            <a:extLst>
              <a:ext uri="{FF2B5EF4-FFF2-40B4-BE49-F238E27FC236}">
                <a16:creationId xmlns:a16="http://schemas.microsoft.com/office/drawing/2014/main" id="{D334EB4D-2198-4B6C-9136-D45F5E7E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7" r="1485"/>
          <a:stretch>
            <a:fillRect/>
          </a:stretch>
        </p:blipFill>
        <p:spPr bwMode="auto">
          <a:xfrm>
            <a:off x="1788824" y="1481716"/>
            <a:ext cx="66976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65E838A5-F133-4834-BB53-E6747F18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116" y="3229403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欧拉图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912F3D-098B-40C5-8124-BA42E34C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428" y="3229403"/>
            <a:ext cx="85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CF4AD2B-1C44-4186-BC1F-6BC4C25B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141" y="3229403"/>
            <a:ext cx="1512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半欧拉图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1F844-58B2-49A4-A1D1-940533FD6517}"/>
              </a:ext>
            </a:extLst>
          </p:cNvPr>
          <p:cNvSpPr txBox="1"/>
          <p:nvPr/>
        </p:nvSpPr>
        <p:spPr>
          <a:xfrm>
            <a:off x="1435868" y="4521552"/>
            <a:ext cx="6702136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规定平凡图为欧拉图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环不影响图的欧拉性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3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CA636A-0DFB-4EE2-9ABD-4A24A54AFF4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2649600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欧拉图的性质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5EA848F-A32E-49BF-B750-7B7E94D5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76" y="1052513"/>
            <a:ext cx="1072688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r>
              <a:rPr lang="zh-CN" altLang="en-US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kern="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是欧拉图当且仅当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是连通的且没有奇度顶点．</a:t>
            </a:r>
          </a:p>
          <a:p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半欧拉图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是连通的且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恰有两个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奇度顶点．</a:t>
            </a:r>
          </a:p>
          <a:p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欧拉图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强连通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的且每个顶点的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入度等于出度．</a:t>
            </a:r>
          </a:p>
          <a:p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半欧拉图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单向连通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的且恰有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两个奇度顶点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其中一个顶点的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入度比出度大</a:t>
            </a:r>
            <a:r>
              <a:rPr lang="en-US" altLang="zh-CN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另一个顶点</a:t>
            </a:r>
            <a:r>
              <a:rPr lang="zh-CN" altLang="en-US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出度比入度大</a:t>
            </a:r>
            <a:r>
              <a:rPr lang="en-US" altLang="zh-CN" sz="28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其余顶点的入度等于出度．</a:t>
            </a:r>
          </a:p>
        </p:txBody>
      </p:sp>
    </p:spTree>
    <p:extLst>
      <p:ext uri="{BB962C8B-B14F-4D97-AF65-F5344CB8AC3E}">
        <p14:creationId xmlns:p14="http://schemas.microsoft.com/office/powerpoint/2010/main" val="30799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44889" y="1065081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下面图中谁是欧拉图？谁是非欧拉图但存在欧拉迹（半欧拉图）？谁是非欧拉图且不存在欧拉迹？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02089" y="2208081"/>
            <a:ext cx="1752600" cy="2305050"/>
            <a:chOff x="528" y="1248"/>
            <a:chExt cx="1104" cy="145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28" y="1248"/>
              <a:ext cx="1104" cy="1152"/>
              <a:chOff x="528" y="1296"/>
              <a:chExt cx="1104" cy="1152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flipH="1">
                <a:off x="528" y="1296"/>
                <a:ext cx="672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432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528" y="2448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H="1">
                <a:off x="1104" y="1968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528" y="196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1008" y="1296"/>
                <a:ext cx="19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200" y="1296"/>
                <a:ext cx="4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528" y="2208"/>
                <a:ext cx="57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52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960" y="2448"/>
              <a:ext cx="2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G</a:t>
              </a:r>
              <a:r>
                <a:rPr lang="en-US" altLang="zh-CN" sz="2000" b="1" baseline="-25000" dirty="0"/>
                <a:t>1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88089" y="2512881"/>
            <a:ext cx="2133600" cy="2228850"/>
            <a:chOff x="1872" y="1344"/>
            <a:chExt cx="1344" cy="1404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872" y="1344"/>
              <a:ext cx="1344" cy="1104"/>
              <a:chOff x="2016" y="1248"/>
              <a:chExt cx="1344" cy="1104"/>
            </a:xfrm>
          </p:grpSpPr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H="1">
                <a:off x="2544" y="124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2256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2784" y="1584"/>
                <a:ext cx="33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 flipV="1">
                <a:off x="2112" y="1536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4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4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52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</p:grp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400" y="2496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/>
                <a:t>G</a:t>
              </a:r>
              <a:r>
                <a:rPr lang="en-US" altLang="zh-CN" sz="2000" b="1" baseline="-25000"/>
                <a:t>2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131289" y="2589081"/>
            <a:ext cx="1143000" cy="2152650"/>
            <a:chOff x="3648" y="1344"/>
            <a:chExt cx="720" cy="1356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792" y="13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3648" y="1344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648" y="16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48" y="1968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224" y="134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368" y="158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080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4224" y="1872"/>
              <a:ext cx="14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3792" y="13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>
              <a:off x="3840" y="1728"/>
              <a:ext cx="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4128" y="13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128" y="1728"/>
              <a:ext cx="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3936" y="2448"/>
              <a:ext cx="3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/>
                <a:t>G</a:t>
              </a:r>
              <a:r>
                <a:rPr lang="en-US" altLang="zh-CN" sz="2000" b="1" baseline="-25000"/>
                <a:t>3</a:t>
              </a:r>
            </a:p>
          </p:txBody>
        </p:sp>
      </p:grp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1721089" y="4722681"/>
            <a:ext cx="8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解：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是欧拉图；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是非欧拉图，但存在欧拉迹；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中不存在欧拉迹。</a:t>
            </a:r>
          </a:p>
        </p:txBody>
      </p:sp>
    </p:spTree>
    <p:extLst>
      <p:ext uri="{BB962C8B-B14F-4D97-AF65-F5344CB8AC3E}">
        <p14:creationId xmlns:p14="http://schemas.microsoft.com/office/powerpoint/2010/main" val="21266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3"/>
            <a:ext cx="6248506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求欧拉回路（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Fleury(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弗勒里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算法）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42908" y="1047320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该算法解决了在欧拉图中求出一条具体欧拉环游的方法。方法是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尽可能避割边行走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2908" y="203792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14308" y="257132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任意选择一个顶点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=v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314308" y="3104720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假设迹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=v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已经选定，那么按下述方法从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E-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｝中选取边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390508" y="409532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相关联；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90508" y="461098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、除非没有别的边可选择，否则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i+1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不能是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71162" y="5164349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=G-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｛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kumimoji="1"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kumimoji="1"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｝的割边。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14308" y="56295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 当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不能执行时，算法停止。</a:t>
            </a:r>
          </a:p>
        </p:txBody>
      </p:sp>
    </p:spTree>
    <p:extLst>
      <p:ext uri="{BB962C8B-B14F-4D97-AF65-F5344CB8AC3E}">
        <p14:creationId xmlns:p14="http://schemas.microsoft.com/office/powerpoint/2010/main" val="3124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1097899" y="253874"/>
            <a:ext cx="1041607" cy="60590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87875" y="1066023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在下面欧拉图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中求一条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欧拉回路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693107" y="1630333"/>
            <a:ext cx="3825875" cy="1893888"/>
            <a:chOff x="1152" y="2736"/>
            <a:chExt cx="2410" cy="1193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1728" y="3216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152" y="2736"/>
              <a:ext cx="2410" cy="1193"/>
              <a:chOff x="1152" y="2736"/>
              <a:chExt cx="2410" cy="1193"/>
            </a:xfrm>
          </p:grpSpPr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1152" y="2736"/>
                <a:ext cx="2410" cy="1193"/>
                <a:chOff x="1152" y="2736"/>
                <a:chExt cx="2410" cy="1193"/>
              </a:xfrm>
            </p:grpSpPr>
            <p:sp>
              <p:nvSpPr>
                <p:cNvPr id="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44" y="2928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Line 14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Line 15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632" y="3216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Line 17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528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4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728" y="2928"/>
                  <a:ext cx="72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6" name="Line 20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632" y="3264"/>
                  <a:ext cx="110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60" y="3264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736" y="2928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832" y="2928"/>
                  <a:ext cx="33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Line 26"/>
                <p:cNvSpPr>
                  <a:spLocks noChangeShapeType="1"/>
                </p:cNvSpPr>
                <p:nvPr/>
              </p:nvSpPr>
              <p:spPr bwMode="auto">
                <a:xfrm>
                  <a:off x="2832" y="3552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192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d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88" y="3264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120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52" y="3072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52" y="2736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504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e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64" y="3504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60" y="3696"/>
                  <a:ext cx="57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图</a:t>
                  </a:r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20" y="2736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h</a:t>
                  </a:r>
                </a:p>
              </p:txBody>
            </p:sp>
            <p:sp>
              <p:nvSpPr>
                <p:cNvPr id="3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60" y="3504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j</a:t>
                  </a:r>
                </a:p>
              </p:txBody>
            </p:sp>
            <p:sp>
              <p:nvSpPr>
                <p:cNvPr id="3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36" y="3552"/>
                  <a:ext cx="20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i</a:t>
                  </a:r>
                </a:p>
              </p:txBody>
            </p:sp>
          </p:grpSp>
        </p:grp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369211" y="359350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 解：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3" name="Group 72"/>
          <p:cNvGrpSpPr>
            <a:grpSpLocks/>
          </p:cNvGrpSpPr>
          <p:nvPr/>
        </p:nvGrpSpPr>
        <p:grpSpPr bwMode="auto">
          <a:xfrm>
            <a:off x="2750075" y="3704827"/>
            <a:ext cx="3825875" cy="1828800"/>
            <a:chOff x="1152" y="2736"/>
            <a:chExt cx="2410" cy="1152"/>
          </a:xfrm>
        </p:grpSpPr>
        <p:sp>
          <p:nvSpPr>
            <p:cNvPr id="164" name="Line 73"/>
            <p:cNvSpPr>
              <a:spLocks noChangeShapeType="1"/>
            </p:cNvSpPr>
            <p:nvPr/>
          </p:nvSpPr>
          <p:spPr bwMode="auto">
            <a:xfrm>
              <a:off x="1728" y="3216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5" name="Group 74"/>
            <p:cNvGrpSpPr>
              <a:grpSpLocks/>
            </p:cNvGrpSpPr>
            <p:nvPr/>
          </p:nvGrpSpPr>
          <p:grpSpPr bwMode="auto">
            <a:xfrm>
              <a:off x="1152" y="2736"/>
              <a:ext cx="2410" cy="1152"/>
              <a:chOff x="1152" y="2736"/>
              <a:chExt cx="2410" cy="1152"/>
            </a:xfrm>
          </p:grpSpPr>
          <p:sp>
            <p:nvSpPr>
              <p:cNvPr id="166" name="Line 75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7" name="Group 76"/>
              <p:cNvGrpSpPr>
                <a:grpSpLocks/>
              </p:cNvGrpSpPr>
              <p:nvPr/>
            </p:nvGrpSpPr>
            <p:grpSpPr bwMode="auto">
              <a:xfrm>
                <a:off x="1152" y="2736"/>
                <a:ext cx="2410" cy="1152"/>
                <a:chOff x="1152" y="2736"/>
                <a:chExt cx="2410" cy="1152"/>
              </a:xfrm>
            </p:grpSpPr>
            <p:sp>
              <p:nvSpPr>
                <p:cNvPr id="16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344" y="2928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" name="Line 7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0" name="Line 79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632" y="3216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2" name="Line 81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528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3" name="Line 82"/>
                <p:cNvSpPr>
                  <a:spLocks noChangeShapeType="1"/>
                </p:cNvSpPr>
                <p:nvPr/>
              </p:nvSpPr>
              <p:spPr bwMode="auto">
                <a:xfrm>
                  <a:off x="1632" y="2928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28" y="2928"/>
                  <a:ext cx="72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" name="Line 84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288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632" y="3264"/>
                  <a:ext cx="110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160" y="3264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8" name="Line 87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736" y="2928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0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2832" y="2928"/>
                  <a:ext cx="33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1" name="Line 90"/>
                <p:cNvSpPr>
                  <a:spLocks noChangeShapeType="1"/>
                </p:cNvSpPr>
                <p:nvPr/>
              </p:nvSpPr>
              <p:spPr bwMode="auto">
                <a:xfrm>
                  <a:off x="2832" y="3552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2" name="Line 91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192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d</a:t>
                  </a:r>
                </a:p>
              </p:txBody>
            </p:sp>
            <p:sp>
              <p:nvSpPr>
                <p:cNvPr id="18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688" y="3264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c</a:t>
                  </a:r>
                </a:p>
              </p:txBody>
            </p:sp>
            <p:sp>
              <p:nvSpPr>
                <p:cNvPr id="18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536" y="3120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b</a:t>
                  </a:r>
                </a:p>
              </p:txBody>
            </p:sp>
            <p:sp>
              <p:nvSpPr>
                <p:cNvPr id="18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152" y="3072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a</a:t>
                  </a:r>
                </a:p>
              </p:txBody>
            </p:sp>
            <p:sp>
              <p:nvSpPr>
                <p:cNvPr id="187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352" y="2736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f</a:t>
                  </a:r>
                </a:p>
              </p:txBody>
            </p:sp>
            <p:sp>
              <p:nvSpPr>
                <p:cNvPr id="18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488" y="3504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e</a:t>
                  </a:r>
                </a:p>
              </p:txBody>
            </p:sp>
            <p:sp>
              <p:nvSpPr>
                <p:cNvPr id="18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064" y="3504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g</a:t>
                  </a:r>
                </a:p>
              </p:txBody>
            </p:sp>
            <p:sp>
              <p:nvSpPr>
                <p:cNvPr id="19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60" y="3696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sz="1400"/>
                    <a:t>图</a:t>
                  </a:r>
                  <a:r>
                    <a:rPr lang="en-US" altLang="zh-CN" sz="1400"/>
                    <a:t>G</a:t>
                  </a:r>
                </a:p>
              </p:txBody>
            </p:sp>
            <p:sp>
              <p:nvSpPr>
                <p:cNvPr id="19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120" y="2736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h</a:t>
                  </a:r>
                </a:p>
              </p:txBody>
            </p:sp>
            <p:sp>
              <p:nvSpPr>
                <p:cNvPr id="19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60" y="3504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j</a:t>
                  </a:r>
                </a:p>
              </p:txBody>
            </p:sp>
            <p:sp>
              <p:nvSpPr>
                <p:cNvPr id="19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736" y="3552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i</a:t>
                  </a:r>
                </a:p>
              </p:txBody>
            </p:sp>
          </p:grpSp>
        </p:grpSp>
      </p:grpSp>
      <p:sp>
        <p:nvSpPr>
          <p:cNvPr id="194" name="Line 103"/>
          <p:cNvSpPr>
            <a:spLocks noChangeShapeType="1"/>
          </p:cNvSpPr>
          <p:nvPr/>
        </p:nvSpPr>
        <p:spPr bwMode="auto">
          <a:xfrm flipV="1">
            <a:off x="3131075" y="4085827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" name="Line 104"/>
          <p:cNvSpPr>
            <a:spLocks noChangeShapeType="1"/>
          </p:cNvSpPr>
          <p:nvPr/>
        </p:nvSpPr>
        <p:spPr bwMode="auto">
          <a:xfrm>
            <a:off x="3893075" y="393342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" name="Line 105"/>
          <p:cNvSpPr>
            <a:spLocks noChangeShapeType="1"/>
          </p:cNvSpPr>
          <p:nvPr/>
        </p:nvSpPr>
        <p:spPr bwMode="auto">
          <a:xfrm>
            <a:off x="5112275" y="393342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>
            <a:off x="6102875" y="4162027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" name="Line 107"/>
          <p:cNvSpPr>
            <a:spLocks noChangeShapeType="1"/>
          </p:cNvSpPr>
          <p:nvPr/>
        </p:nvSpPr>
        <p:spPr bwMode="auto">
          <a:xfrm flipH="1">
            <a:off x="5721875" y="507642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" name="Line 108"/>
          <p:cNvSpPr>
            <a:spLocks noChangeShapeType="1"/>
          </p:cNvSpPr>
          <p:nvPr/>
        </p:nvSpPr>
        <p:spPr bwMode="auto">
          <a:xfrm flipV="1">
            <a:off x="5493275" y="4466827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" name="Line 109"/>
          <p:cNvSpPr>
            <a:spLocks noChangeShapeType="1"/>
          </p:cNvSpPr>
          <p:nvPr/>
        </p:nvSpPr>
        <p:spPr bwMode="auto">
          <a:xfrm flipH="1">
            <a:off x="5417075" y="4162027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1" name="Line 110"/>
          <p:cNvSpPr>
            <a:spLocks noChangeShapeType="1"/>
          </p:cNvSpPr>
          <p:nvPr/>
        </p:nvSpPr>
        <p:spPr bwMode="auto">
          <a:xfrm flipH="1">
            <a:off x="4731275" y="4695427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" name="Line 111"/>
          <p:cNvSpPr>
            <a:spLocks noChangeShapeType="1"/>
          </p:cNvSpPr>
          <p:nvPr/>
        </p:nvSpPr>
        <p:spPr bwMode="auto">
          <a:xfrm flipH="1">
            <a:off x="3740675" y="500022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" name="Line 112"/>
          <p:cNvSpPr>
            <a:spLocks noChangeShapeType="1"/>
          </p:cNvSpPr>
          <p:nvPr/>
        </p:nvSpPr>
        <p:spPr bwMode="auto">
          <a:xfrm flipV="1">
            <a:off x="3664475" y="4771627"/>
            <a:ext cx="228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" name="Line 113"/>
          <p:cNvSpPr>
            <a:spLocks noChangeShapeType="1"/>
          </p:cNvSpPr>
          <p:nvPr/>
        </p:nvSpPr>
        <p:spPr bwMode="auto">
          <a:xfrm flipH="1" flipV="1">
            <a:off x="4883675" y="4238227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" name="Line 114"/>
          <p:cNvSpPr>
            <a:spLocks noChangeShapeType="1"/>
          </p:cNvSpPr>
          <p:nvPr/>
        </p:nvSpPr>
        <p:spPr bwMode="auto">
          <a:xfrm flipH="1">
            <a:off x="4121675" y="4238227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" name="Line 115"/>
          <p:cNvSpPr>
            <a:spLocks noChangeShapeType="1"/>
          </p:cNvSpPr>
          <p:nvPr/>
        </p:nvSpPr>
        <p:spPr bwMode="auto">
          <a:xfrm>
            <a:off x="3740675" y="4619227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" name="Line 116"/>
          <p:cNvSpPr>
            <a:spLocks noChangeShapeType="1"/>
          </p:cNvSpPr>
          <p:nvPr/>
        </p:nvSpPr>
        <p:spPr bwMode="auto">
          <a:xfrm flipH="1" flipV="1">
            <a:off x="4045475" y="4466827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8" name="Line 117"/>
          <p:cNvSpPr>
            <a:spLocks noChangeShapeType="1"/>
          </p:cNvSpPr>
          <p:nvPr/>
        </p:nvSpPr>
        <p:spPr bwMode="auto">
          <a:xfrm>
            <a:off x="3512075" y="4162027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" name="Line 118"/>
          <p:cNvSpPr>
            <a:spLocks noChangeShapeType="1"/>
          </p:cNvSpPr>
          <p:nvPr/>
        </p:nvSpPr>
        <p:spPr bwMode="auto">
          <a:xfrm flipH="1">
            <a:off x="3435875" y="4543027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Line 119"/>
          <p:cNvSpPr>
            <a:spLocks noChangeShapeType="1"/>
          </p:cNvSpPr>
          <p:nvPr/>
        </p:nvSpPr>
        <p:spPr bwMode="auto">
          <a:xfrm flipH="1" flipV="1">
            <a:off x="3131075" y="4619227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4397</TotalTime>
  <Words>2506</Words>
  <Application>Microsoft Office PowerPoint</Application>
  <PresentationFormat>宽屏</PresentationFormat>
  <Paragraphs>221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锐字云字库大标宋体GBK</vt:lpstr>
      <vt:lpstr>Segoe UI Black</vt:lpstr>
      <vt:lpstr>Times New Roman</vt:lpstr>
      <vt:lpstr>Segoe UI</vt:lpstr>
      <vt:lpstr>Wingdings</vt:lpstr>
      <vt:lpstr>管峻楷书简体</vt:lpstr>
      <vt:lpstr>Segoe UI Light</vt:lpstr>
      <vt:lpstr>思源宋体 CN Heavy</vt:lpstr>
      <vt:lpstr>楷体</vt:lpstr>
      <vt:lpstr>Arial</vt:lpstr>
      <vt:lpstr>Office 主题​​</vt:lpstr>
      <vt:lpstr>MathType 4.0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华丽</dc:creator>
  <cp:lastModifiedBy>yang yueyue</cp:lastModifiedBy>
  <cp:revision>514</cp:revision>
  <dcterms:created xsi:type="dcterms:W3CDTF">2019-01-23T08:53:51Z</dcterms:created>
  <dcterms:modified xsi:type="dcterms:W3CDTF">2021-06-02T13:33:56Z</dcterms:modified>
</cp:coreProperties>
</file>