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57" r:id="rId5"/>
    <p:sldId id="263" r:id="rId6"/>
    <p:sldId id="264" r:id="rId7"/>
    <p:sldId id="265" r:id="rId8"/>
    <p:sldId id="266" r:id="rId9"/>
    <p:sldId id="267" r:id="rId10"/>
    <p:sldId id="259" r:id="rId11"/>
    <p:sldId id="258" r:id="rId12"/>
    <p:sldId id="268" r:id="rId13"/>
    <p:sldId id="26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599" autoAdjust="0"/>
  </p:normalViewPr>
  <p:slideViewPr>
    <p:cSldViewPr snapToGrid="0">
      <p:cViewPr varScale="1">
        <p:scale>
          <a:sx n="68" d="100"/>
          <a:sy n="68" d="100"/>
        </p:scale>
        <p:origin x="12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8ECD2-8B23-47A7-ADC1-BB57F85550C7}" type="datetimeFigureOut">
              <a:rPr lang="zh-CN" altLang="en-US" smtClean="0"/>
              <a:t>2021/11/12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7DA3C-4922-4DB5-A266-6FECDD0F0FB8}" type="slidenum">
              <a:rPr lang="zh-CN" altLang="en-US" smtClean="0"/>
              <a:t>‹#›</a:t>
            </a:fld>
            <a:endParaRPr lang="zh-CN" altLang="en-US"/>
          </a:p>
        </p:txBody>
      </p:sp>
    </p:spTree>
    <p:extLst>
      <p:ext uri="{BB962C8B-B14F-4D97-AF65-F5344CB8AC3E}">
        <p14:creationId xmlns:p14="http://schemas.microsoft.com/office/powerpoint/2010/main" val="1337157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Mosaic</a:t>
            </a:r>
            <a:r>
              <a:rPr lang="zh-CN" altLang="en-US" dirty="0"/>
              <a:t>数据增强</a:t>
            </a:r>
            <a:r>
              <a:rPr lang="en-US" altLang="zh-CN" dirty="0"/>
              <a:t>:   </a:t>
            </a:r>
            <a:r>
              <a:rPr lang="zh-CN" altLang="en-US" dirty="0"/>
              <a:t>将四张图片进行随机裁剪，再拼接到一张图上作为训练数据</a:t>
            </a:r>
            <a:endParaRPr lang="en-US" altLang="zh-CN" dirty="0"/>
          </a:p>
          <a:p>
            <a:r>
              <a:rPr lang="en-US" altLang="zh-CN" dirty="0"/>
              <a:t>(1)</a:t>
            </a:r>
            <a:r>
              <a:rPr lang="zh-CN" altLang="en-US" dirty="0"/>
              <a:t>从数据集中每次随机读取四张图片</a:t>
            </a:r>
            <a:r>
              <a:rPr lang="en-US" altLang="zh-CN" dirty="0"/>
              <a:t>; (2)</a:t>
            </a:r>
            <a:r>
              <a:rPr lang="zh-CN" altLang="en-US" dirty="0"/>
              <a:t>分别对四张图片进行翻转、缩放、色域变化等操作</a:t>
            </a:r>
            <a:r>
              <a:rPr lang="en-US" altLang="zh-CN" dirty="0"/>
              <a:t>; (3)</a:t>
            </a:r>
            <a:r>
              <a:rPr lang="zh-CN" altLang="en-US" dirty="0"/>
              <a:t> 将原始图片按照 第一张图片摆放在左上，第二张图片摆放在左下，第三张图片摆放在右下，第四张图片摆放在右上四个方向位置摆好</a:t>
            </a:r>
          </a:p>
        </p:txBody>
      </p:sp>
      <p:sp>
        <p:nvSpPr>
          <p:cNvPr id="4" name="灯片编号占位符 3"/>
          <p:cNvSpPr>
            <a:spLocks noGrp="1"/>
          </p:cNvSpPr>
          <p:nvPr>
            <p:ph type="sldNum" sz="quarter" idx="5"/>
          </p:nvPr>
        </p:nvSpPr>
        <p:spPr/>
        <p:txBody>
          <a:bodyPr/>
          <a:lstStyle/>
          <a:p>
            <a:fld id="{4157DA3C-4922-4DB5-A266-6FECDD0F0FB8}" type="slidenum">
              <a:rPr lang="zh-CN" altLang="en-US" smtClean="0"/>
              <a:t>5</a:t>
            </a:fld>
            <a:endParaRPr lang="zh-CN" altLang="en-US"/>
          </a:p>
        </p:txBody>
      </p:sp>
    </p:spTree>
    <p:extLst>
      <p:ext uri="{BB962C8B-B14F-4D97-AF65-F5344CB8AC3E}">
        <p14:creationId xmlns:p14="http://schemas.microsoft.com/office/powerpoint/2010/main" val="113329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157DA3C-4922-4DB5-A266-6FECDD0F0FB8}" type="slidenum">
              <a:rPr lang="zh-CN" altLang="en-US" smtClean="0"/>
              <a:t>6</a:t>
            </a:fld>
            <a:endParaRPr lang="zh-CN" altLang="en-US"/>
          </a:p>
        </p:txBody>
      </p:sp>
    </p:spTree>
    <p:extLst>
      <p:ext uri="{BB962C8B-B14F-4D97-AF65-F5344CB8AC3E}">
        <p14:creationId xmlns:p14="http://schemas.microsoft.com/office/powerpoint/2010/main" val="123137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57DA3C-4922-4DB5-A266-6FECDD0F0FB8}" type="slidenum">
              <a:rPr lang="zh-CN" altLang="en-US" smtClean="0"/>
              <a:t>7</a:t>
            </a:fld>
            <a:endParaRPr lang="zh-CN" altLang="en-US"/>
          </a:p>
        </p:txBody>
      </p:sp>
    </p:spTree>
    <p:extLst>
      <p:ext uri="{BB962C8B-B14F-4D97-AF65-F5344CB8AC3E}">
        <p14:creationId xmlns:p14="http://schemas.microsoft.com/office/powerpoint/2010/main" val="334168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利用网络对物体进行检测时，浅层网络分辨率高，学到的是图片的细节特征，深层网络，分辨率低，学到的更多的是语义特征。</a:t>
            </a:r>
            <a:endParaRPr lang="en-US" altLang="zh-CN" dirty="0"/>
          </a:p>
          <a:p>
            <a:r>
              <a:rPr lang="zh-CN" altLang="en-US" dirty="0"/>
              <a:t>图</a:t>
            </a:r>
            <a:r>
              <a:rPr lang="en-US" altLang="zh-CN" dirty="0"/>
              <a:t>b</a:t>
            </a:r>
            <a:r>
              <a:rPr lang="zh-CN" altLang="en-US" dirty="0"/>
              <a:t>：普通的</a:t>
            </a:r>
            <a:r>
              <a:rPr lang="en-US" altLang="zh-CN" dirty="0"/>
              <a:t>CNN</a:t>
            </a:r>
            <a:r>
              <a:rPr lang="zh-CN" altLang="en-US" dirty="0"/>
              <a:t>网络，只对高层特征进行预测，丢失细节信息</a:t>
            </a:r>
            <a:endParaRPr lang="en-US" altLang="zh-CN" dirty="0"/>
          </a:p>
          <a:p>
            <a:r>
              <a:rPr lang="zh-CN" altLang="en-US" dirty="0"/>
              <a:t>图</a:t>
            </a:r>
            <a:r>
              <a:rPr lang="en-US" altLang="zh-CN" dirty="0"/>
              <a:t>a</a:t>
            </a:r>
            <a:r>
              <a:rPr lang="zh-CN" altLang="en-US" dirty="0"/>
              <a:t>：图像特征金字塔，利用图像的各个尺度进行训练，但各个尺度特征图的提取和计算相对独立。太耗时。</a:t>
            </a:r>
            <a:endParaRPr lang="en-US" altLang="zh-CN" dirty="0"/>
          </a:p>
          <a:p>
            <a:r>
              <a:rPr lang="zh-CN" altLang="en-US" dirty="0"/>
              <a:t>图</a:t>
            </a:r>
            <a:r>
              <a:rPr lang="en-US" altLang="zh-CN" dirty="0"/>
              <a:t>c:   </a:t>
            </a:r>
            <a:r>
              <a:rPr lang="zh-CN" altLang="en-US" dirty="0"/>
              <a:t>直接使用卷积网络中产生的各层特征图分别进行预测，代表算法</a:t>
            </a:r>
            <a:r>
              <a:rPr lang="en-US" altLang="zh-CN" dirty="0"/>
              <a:t> SSD</a:t>
            </a:r>
            <a:r>
              <a:rPr lang="zh-CN" altLang="en-US" dirty="0"/>
              <a:t>，高层特征学习和底层特征相同信息时，高层同样会丢失细节信息。</a:t>
            </a:r>
            <a:endParaRPr lang="en-US" altLang="zh-CN" dirty="0"/>
          </a:p>
          <a:p>
            <a:r>
              <a:rPr lang="zh-CN" altLang="en-US" dirty="0"/>
              <a:t>图</a:t>
            </a:r>
            <a:r>
              <a:rPr lang="en-US" altLang="zh-CN" dirty="0"/>
              <a:t>d</a:t>
            </a:r>
            <a:r>
              <a:rPr lang="zh-CN" altLang="en-US" dirty="0"/>
              <a:t>：</a:t>
            </a:r>
            <a:r>
              <a:rPr lang="en-US" altLang="zh-CN" dirty="0"/>
              <a:t>FPN</a:t>
            </a:r>
            <a:r>
              <a:rPr lang="zh-CN" altLang="en-US" dirty="0"/>
              <a:t>网络，高层特征上采样后，与次级特征相加，之后再对每层相加结果进行预测，兼顾细节和语义信息，</a:t>
            </a:r>
            <a:endParaRPr lang="en-US" altLang="zh-CN" dirty="0"/>
          </a:p>
          <a:p>
            <a:r>
              <a:rPr lang="zh-CN" altLang="en-US" dirty="0"/>
              <a:t>右图横向连接使用</a:t>
            </a:r>
            <a:r>
              <a:rPr lang="en-US" altLang="zh-CN" dirty="0"/>
              <a:t>1*1</a:t>
            </a:r>
            <a:r>
              <a:rPr lang="zh-CN" altLang="en-US" dirty="0"/>
              <a:t>卷积目的：改变较低层特征的通道数，便于相加。</a:t>
            </a:r>
          </a:p>
        </p:txBody>
      </p:sp>
      <p:sp>
        <p:nvSpPr>
          <p:cNvPr id="4" name="灯片编号占位符 3"/>
          <p:cNvSpPr>
            <a:spLocks noGrp="1"/>
          </p:cNvSpPr>
          <p:nvPr>
            <p:ph type="sldNum" sz="quarter" idx="5"/>
          </p:nvPr>
        </p:nvSpPr>
        <p:spPr/>
        <p:txBody>
          <a:bodyPr/>
          <a:lstStyle/>
          <a:p>
            <a:fld id="{4157DA3C-4922-4DB5-A266-6FECDD0F0FB8}" type="slidenum">
              <a:rPr lang="zh-CN" altLang="en-US" smtClean="0"/>
              <a:t>8</a:t>
            </a:fld>
            <a:endParaRPr lang="zh-CN" altLang="en-US"/>
          </a:p>
        </p:txBody>
      </p:sp>
    </p:spTree>
    <p:extLst>
      <p:ext uri="{BB962C8B-B14F-4D97-AF65-F5344CB8AC3E}">
        <p14:creationId xmlns:p14="http://schemas.microsoft.com/office/powerpoint/2010/main" val="412184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CNN</a:t>
            </a:r>
            <a:r>
              <a:rPr lang="zh-CN" altLang="en-US" dirty="0"/>
              <a:t>网络中全连接层输入尺寸固定，</a:t>
            </a:r>
            <a:r>
              <a:rPr lang="en-US" altLang="zh-CN" dirty="0"/>
              <a:t>SPP</a:t>
            </a:r>
            <a:r>
              <a:rPr lang="zh-CN" altLang="en-US" dirty="0"/>
              <a:t>作用是使图像经过卷积层计算后，得到的特征图大小相同，</a:t>
            </a:r>
            <a:endParaRPr lang="en-US" altLang="zh-CN" dirty="0"/>
          </a:p>
          <a:p>
            <a:endParaRPr lang="en-US" altLang="zh-CN" dirty="0"/>
          </a:p>
          <a:p>
            <a:r>
              <a:rPr lang="zh-CN" altLang="en-US" dirty="0"/>
              <a:t>图</a:t>
            </a:r>
            <a:r>
              <a:rPr lang="en-US" altLang="zh-CN" dirty="0"/>
              <a:t>a</a:t>
            </a:r>
            <a:r>
              <a:rPr lang="zh-CN" altLang="en-US" dirty="0"/>
              <a:t>：把一个特征图从</a:t>
            </a:r>
            <a:r>
              <a:rPr lang="en-US" altLang="zh-CN" dirty="0"/>
              <a:t>4</a:t>
            </a:r>
            <a:r>
              <a:rPr lang="zh-CN" altLang="en-US" dirty="0"/>
              <a:t>个不同的尺寸进行池化</a:t>
            </a:r>
            <a:r>
              <a:rPr lang="en-US" altLang="zh-CN" dirty="0"/>
              <a:t>(</a:t>
            </a:r>
            <a:r>
              <a:rPr lang="zh-CN" altLang="en-US" dirty="0"/>
              <a:t>池化个数，尺寸可设定</a:t>
            </a:r>
            <a:r>
              <a:rPr lang="en-US" altLang="zh-CN" dirty="0"/>
              <a:t>)</a:t>
            </a:r>
            <a:r>
              <a:rPr lang="zh-CN" altLang="en-US" dirty="0"/>
              <a:t>特征抽取，再聚合。目的与</a:t>
            </a:r>
            <a:r>
              <a:rPr lang="en-US" altLang="zh-CN" dirty="0"/>
              <a:t>FPN</a:t>
            </a:r>
            <a:r>
              <a:rPr lang="zh-CN" altLang="en-US" dirty="0"/>
              <a:t>类似</a:t>
            </a:r>
            <a:r>
              <a:rPr lang="en-US" altLang="zh-CN" dirty="0"/>
              <a:t>-</a:t>
            </a:r>
            <a:r>
              <a:rPr lang="zh-CN" altLang="en-US" dirty="0"/>
              <a:t>融合高级语义信息和低级细节信息</a:t>
            </a:r>
            <a:endParaRPr lang="en-US" altLang="zh-CN" dirty="0"/>
          </a:p>
          <a:p>
            <a:endParaRPr lang="en-US" altLang="zh-CN" dirty="0"/>
          </a:p>
          <a:p>
            <a:r>
              <a:rPr lang="en-US" altLang="zh-CN" dirty="0"/>
              <a:t>PAN</a:t>
            </a:r>
            <a:r>
              <a:rPr lang="zh-CN" altLang="en-US" dirty="0"/>
              <a:t>：把通过注意力机制得到的全局上下文信息作为先验知识引入到通道选择，进而改善分割结果。</a:t>
            </a:r>
            <a:endParaRPr lang="en-US" altLang="zh-CN" dirty="0"/>
          </a:p>
          <a:p>
            <a:endParaRPr lang="en-US" altLang="zh-CN" dirty="0"/>
          </a:p>
          <a:p>
            <a:r>
              <a:rPr lang="zh-CN" altLang="en-US" dirty="0"/>
              <a:t>图</a:t>
            </a:r>
            <a:r>
              <a:rPr lang="en-US" altLang="zh-CN" dirty="0"/>
              <a:t>b FPA (</a:t>
            </a:r>
            <a:r>
              <a:rPr lang="zh-CN" altLang="en-US" dirty="0"/>
              <a:t>特征金字塔注意力模块</a:t>
            </a:r>
            <a:r>
              <a:rPr lang="en-US" altLang="zh-CN" dirty="0"/>
              <a:t>)</a:t>
            </a:r>
            <a:r>
              <a:rPr lang="zh-CN" altLang="en-US" dirty="0"/>
              <a:t>，作用：融合来自 </a:t>
            </a:r>
            <a:r>
              <a:rPr lang="en-US" altLang="zh-CN" dirty="0"/>
              <a:t>U </a:t>
            </a:r>
            <a:r>
              <a:rPr lang="zh-CN" altLang="en-US" dirty="0"/>
              <a:t>型网络 </a:t>
            </a:r>
            <a:r>
              <a:rPr lang="en-US" altLang="zh-CN" dirty="0"/>
              <a:t>(</a:t>
            </a:r>
            <a:r>
              <a:rPr lang="zh-CN" altLang="en-US" dirty="0"/>
              <a:t>如特征金字塔网络 </a:t>
            </a:r>
            <a:r>
              <a:rPr lang="en-US" altLang="zh-CN" dirty="0"/>
              <a:t>FPN) </a:t>
            </a:r>
            <a:r>
              <a:rPr lang="zh-CN" altLang="en-US" dirty="0"/>
              <a:t>所提取的三种不同尺度的金字塔特征</a:t>
            </a:r>
            <a:endParaRPr lang="en-US" altLang="zh-CN" dirty="0"/>
          </a:p>
          <a:p>
            <a:endParaRPr lang="en-US" altLang="zh-CN" dirty="0"/>
          </a:p>
          <a:p>
            <a:r>
              <a:rPr lang="zh-CN" altLang="en-US" dirty="0"/>
              <a:t>图</a:t>
            </a:r>
            <a:r>
              <a:rPr lang="en-US" altLang="zh-CN" dirty="0"/>
              <a:t>4 GAU (</a:t>
            </a:r>
            <a:r>
              <a:rPr lang="zh-CN" altLang="en-US" dirty="0"/>
              <a:t>全局注意力上采样模块</a:t>
            </a:r>
            <a:r>
              <a:rPr lang="en-US" altLang="zh-CN" dirty="0"/>
              <a:t>)</a:t>
            </a:r>
            <a:r>
              <a:rPr lang="zh-CN" altLang="en-US" dirty="0"/>
              <a:t>，高层特征中有着丰富的语义信息，这可以帮助引导网络对低层特征的选择，从而达到选择更为精准的分辨率信息</a:t>
            </a:r>
            <a:endParaRPr lang="en-US" altLang="zh-CN" dirty="0"/>
          </a:p>
          <a:p>
            <a:r>
              <a:rPr lang="zh-CN" altLang="en-US" dirty="0"/>
              <a:t>作用：通过全局池化提供的全局信息作为指引选择低层特征</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157DA3C-4922-4DB5-A266-6FECDD0F0FB8}" type="slidenum">
              <a:rPr lang="zh-CN" altLang="en-US" smtClean="0"/>
              <a:t>9</a:t>
            </a:fld>
            <a:endParaRPr lang="zh-CN" altLang="en-US"/>
          </a:p>
        </p:txBody>
      </p:sp>
    </p:spTree>
    <p:extLst>
      <p:ext uri="{BB962C8B-B14F-4D97-AF65-F5344CB8AC3E}">
        <p14:creationId xmlns:p14="http://schemas.microsoft.com/office/powerpoint/2010/main" val="2161325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57DA3C-4922-4DB5-A266-6FECDD0F0FB8}" type="slidenum">
              <a:rPr lang="zh-CN" altLang="en-US" smtClean="0"/>
              <a:t>10</a:t>
            </a:fld>
            <a:endParaRPr lang="zh-CN" altLang="en-US"/>
          </a:p>
        </p:txBody>
      </p:sp>
    </p:spTree>
    <p:extLst>
      <p:ext uri="{BB962C8B-B14F-4D97-AF65-F5344CB8AC3E}">
        <p14:creationId xmlns:p14="http://schemas.microsoft.com/office/powerpoint/2010/main" val="209662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57DA3C-4922-4DB5-A266-6FECDD0F0FB8}" type="slidenum">
              <a:rPr lang="zh-CN" altLang="en-US" smtClean="0"/>
              <a:t>11</a:t>
            </a:fld>
            <a:endParaRPr lang="zh-CN" altLang="en-US"/>
          </a:p>
        </p:txBody>
      </p:sp>
    </p:spTree>
    <p:extLst>
      <p:ext uri="{BB962C8B-B14F-4D97-AF65-F5344CB8AC3E}">
        <p14:creationId xmlns:p14="http://schemas.microsoft.com/office/powerpoint/2010/main" val="288577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57DA3C-4922-4DB5-A266-6FECDD0F0FB8}" type="slidenum">
              <a:rPr lang="zh-CN" altLang="en-US" smtClean="0"/>
              <a:t>12</a:t>
            </a:fld>
            <a:endParaRPr lang="zh-CN" altLang="en-US"/>
          </a:p>
        </p:txBody>
      </p:sp>
    </p:spTree>
    <p:extLst>
      <p:ext uri="{BB962C8B-B14F-4D97-AF65-F5344CB8AC3E}">
        <p14:creationId xmlns:p14="http://schemas.microsoft.com/office/powerpoint/2010/main" val="377232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BB381-8A5C-4F64-92A1-19007369C93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9A6BC0B-F2FD-4931-AC07-640ACC285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55B1-8B1C-47B2-83AC-7242F7F7CDCB}"/>
              </a:ext>
            </a:extLst>
          </p:cNvPr>
          <p:cNvSpPr>
            <a:spLocks noGrp="1"/>
          </p:cNvSpPr>
          <p:nvPr>
            <p:ph type="dt" sz="half" idx="10"/>
          </p:nvPr>
        </p:nvSpPr>
        <p:spPr/>
        <p:txBody>
          <a:bodyPr/>
          <a:lstStyle/>
          <a:p>
            <a:fld id="{905B50EC-E06D-4C58-9019-A8478039F2F8}" type="datetimeFigureOut">
              <a:rPr lang="zh-CN" altLang="en-US" smtClean="0"/>
              <a:t>2021/11/12</a:t>
            </a:fld>
            <a:endParaRPr lang="zh-CN" altLang="en-US"/>
          </a:p>
        </p:txBody>
      </p:sp>
      <p:sp>
        <p:nvSpPr>
          <p:cNvPr id="5" name="页脚占位符 4">
            <a:extLst>
              <a:ext uri="{FF2B5EF4-FFF2-40B4-BE49-F238E27FC236}">
                <a16:creationId xmlns:a16="http://schemas.microsoft.com/office/drawing/2014/main" id="{435490AE-3BFC-48C6-991B-ACD8350501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90BA84-46D3-4027-A039-0C73730BDAF7}"/>
              </a:ext>
            </a:extLst>
          </p:cNvPr>
          <p:cNvSpPr>
            <a:spLocks noGrp="1"/>
          </p:cNvSpPr>
          <p:nvPr>
            <p:ph type="sldNum" sz="quarter" idx="12"/>
          </p:nvPr>
        </p:nvSpPr>
        <p:spPr/>
        <p:txBody>
          <a:body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12603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75F88-3781-4AD1-A24E-7F1F0A901C0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62EBF8-F5FE-47B2-8B30-8635C4D515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4C8907-EE75-4AE2-8B70-B88545CF6AD2}"/>
              </a:ext>
            </a:extLst>
          </p:cNvPr>
          <p:cNvSpPr>
            <a:spLocks noGrp="1"/>
          </p:cNvSpPr>
          <p:nvPr>
            <p:ph type="dt" sz="half" idx="10"/>
          </p:nvPr>
        </p:nvSpPr>
        <p:spPr/>
        <p:txBody>
          <a:bodyPr/>
          <a:lstStyle/>
          <a:p>
            <a:fld id="{905B50EC-E06D-4C58-9019-A8478039F2F8}" type="datetimeFigureOut">
              <a:rPr lang="zh-CN" altLang="en-US" smtClean="0"/>
              <a:t>2021/11/12</a:t>
            </a:fld>
            <a:endParaRPr lang="zh-CN" altLang="en-US"/>
          </a:p>
        </p:txBody>
      </p:sp>
      <p:sp>
        <p:nvSpPr>
          <p:cNvPr id="5" name="页脚占位符 4">
            <a:extLst>
              <a:ext uri="{FF2B5EF4-FFF2-40B4-BE49-F238E27FC236}">
                <a16:creationId xmlns:a16="http://schemas.microsoft.com/office/drawing/2014/main" id="{93EAC04A-FC65-4963-BE10-61E29440EA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46E820-EAC4-40C0-95A7-AFE8AA0149E8}"/>
              </a:ext>
            </a:extLst>
          </p:cNvPr>
          <p:cNvSpPr>
            <a:spLocks noGrp="1"/>
          </p:cNvSpPr>
          <p:nvPr>
            <p:ph type="sldNum" sz="quarter" idx="12"/>
          </p:nvPr>
        </p:nvSpPr>
        <p:spPr/>
        <p:txBody>
          <a:body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327837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49C13C-9378-4F3B-B508-2C9C8C6F01A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C864D5-DFC1-429D-A2F7-DE31AFD23E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58D125-2364-436B-9E59-312D037E2E33}"/>
              </a:ext>
            </a:extLst>
          </p:cNvPr>
          <p:cNvSpPr>
            <a:spLocks noGrp="1"/>
          </p:cNvSpPr>
          <p:nvPr>
            <p:ph type="dt" sz="half" idx="10"/>
          </p:nvPr>
        </p:nvSpPr>
        <p:spPr/>
        <p:txBody>
          <a:bodyPr/>
          <a:lstStyle/>
          <a:p>
            <a:fld id="{905B50EC-E06D-4C58-9019-A8478039F2F8}" type="datetimeFigureOut">
              <a:rPr lang="zh-CN" altLang="en-US" smtClean="0"/>
              <a:t>2021/11/12</a:t>
            </a:fld>
            <a:endParaRPr lang="zh-CN" altLang="en-US"/>
          </a:p>
        </p:txBody>
      </p:sp>
      <p:sp>
        <p:nvSpPr>
          <p:cNvPr id="5" name="页脚占位符 4">
            <a:extLst>
              <a:ext uri="{FF2B5EF4-FFF2-40B4-BE49-F238E27FC236}">
                <a16:creationId xmlns:a16="http://schemas.microsoft.com/office/drawing/2014/main" id="{446D2919-A10A-4BB8-9FD6-37691D7F66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C3A57B-2DA4-4E16-B0E9-7712A26571BB}"/>
              </a:ext>
            </a:extLst>
          </p:cNvPr>
          <p:cNvSpPr>
            <a:spLocks noGrp="1"/>
          </p:cNvSpPr>
          <p:nvPr>
            <p:ph type="sldNum" sz="quarter" idx="12"/>
          </p:nvPr>
        </p:nvSpPr>
        <p:spPr/>
        <p:txBody>
          <a:body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423733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B41FA-6584-4D02-84D5-BA9D9FA32B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2D74F3-8A55-42BA-B121-B98DB97FBCE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A3E920-62A4-4230-B550-B0890F031D74}"/>
              </a:ext>
            </a:extLst>
          </p:cNvPr>
          <p:cNvSpPr>
            <a:spLocks noGrp="1"/>
          </p:cNvSpPr>
          <p:nvPr>
            <p:ph type="dt" sz="half" idx="10"/>
          </p:nvPr>
        </p:nvSpPr>
        <p:spPr/>
        <p:txBody>
          <a:bodyPr/>
          <a:lstStyle/>
          <a:p>
            <a:fld id="{905B50EC-E06D-4C58-9019-A8478039F2F8}" type="datetimeFigureOut">
              <a:rPr lang="zh-CN" altLang="en-US" smtClean="0"/>
              <a:t>2021/11/12</a:t>
            </a:fld>
            <a:endParaRPr lang="zh-CN" altLang="en-US"/>
          </a:p>
        </p:txBody>
      </p:sp>
      <p:sp>
        <p:nvSpPr>
          <p:cNvPr id="5" name="页脚占位符 4">
            <a:extLst>
              <a:ext uri="{FF2B5EF4-FFF2-40B4-BE49-F238E27FC236}">
                <a16:creationId xmlns:a16="http://schemas.microsoft.com/office/drawing/2014/main" id="{F4DC76D7-57FE-49BD-BA08-EA0B6C1AEE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86882D-B83A-4598-99BA-F9CAB37FD0DD}"/>
              </a:ext>
            </a:extLst>
          </p:cNvPr>
          <p:cNvSpPr>
            <a:spLocks noGrp="1"/>
          </p:cNvSpPr>
          <p:nvPr>
            <p:ph type="sldNum" sz="quarter" idx="12"/>
          </p:nvPr>
        </p:nvSpPr>
        <p:spPr/>
        <p:txBody>
          <a:body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134047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F7D15-BDF3-470C-A66B-42204880E7C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759BF8-BF11-4FA9-B90B-AE7DF42DA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1E347C-F857-4804-92BB-77E86B1AE847}"/>
              </a:ext>
            </a:extLst>
          </p:cNvPr>
          <p:cNvSpPr>
            <a:spLocks noGrp="1"/>
          </p:cNvSpPr>
          <p:nvPr>
            <p:ph type="dt" sz="half" idx="10"/>
          </p:nvPr>
        </p:nvSpPr>
        <p:spPr/>
        <p:txBody>
          <a:bodyPr/>
          <a:lstStyle/>
          <a:p>
            <a:fld id="{905B50EC-E06D-4C58-9019-A8478039F2F8}" type="datetimeFigureOut">
              <a:rPr lang="zh-CN" altLang="en-US" smtClean="0"/>
              <a:t>2021/11/12</a:t>
            </a:fld>
            <a:endParaRPr lang="zh-CN" altLang="en-US"/>
          </a:p>
        </p:txBody>
      </p:sp>
      <p:sp>
        <p:nvSpPr>
          <p:cNvPr id="5" name="页脚占位符 4">
            <a:extLst>
              <a:ext uri="{FF2B5EF4-FFF2-40B4-BE49-F238E27FC236}">
                <a16:creationId xmlns:a16="http://schemas.microsoft.com/office/drawing/2014/main" id="{DECE2F3F-88D8-40AF-900D-AB2A417DAB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E7BC-A726-4F64-B63E-806056BB3E6F}"/>
              </a:ext>
            </a:extLst>
          </p:cNvPr>
          <p:cNvSpPr>
            <a:spLocks noGrp="1"/>
          </p:cNvSpPr>
          <p:nvPr>
            <p:ph type="sldNum" sz="quarter" idx="12"/>
          </p:nvPr>
        </p:nvSpPr>
        <p:spPr/>
        <p:txBody>
          <a:body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348245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CE7E3-D9E3-43A1-8F30-2192AB1E09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3F40EB-11B0-45E1-A788-08CAC91BDBF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437D0CC-41EA-4B45-A978-527BA400060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49C36A-942B-476B-95FC-6B6CA2748C3E}"/>
              </a:ext>
            </a:extLst>
          </p:cNvPr>
          <p:cNvSpPr>
            <a:spLocks noGrp="1"/>
          </p:cNvSpPr>
          <p:nvPr>
            <p:ph type="dt" sz="half" idx="10"/>
          </p:nvPr>
        </p:nvSpPr>
        <p:spPr/>
        <p:txBody>
          <a:bodyPr/>
          <a:lstStyle/>
          <a:p>
            <a:fld id="{905B50EC-E06D-4C58-9019-A8478039F2F8}" type="datetimeFigureOut">
              <a:rPr lang="zh-CN" altLang="en-US" smtClean="0"/>
              <a:t>2021/11/12</a:t>
            </a:fld>
            <a:endParaRPr lang="zh-CN" altLang="en-US"/>
          </a:p>
        </p:txBody>
      </p:sp>
      <p:sp>
        <p:nvSpPr>
          <p:cNvPr id="6" name="页脚占位符 5">
            <a:extLst>
              <a:ext uri="{FF2B5EF4-FFF2-40B4-BE49-F238E27FC236}">
                <a16:creationId xmlns:a16="http://schemas.microsoft.com/office/drawing/2014/main" id="{46B7B698-501A-4BED-BFB0-F846119851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4F9C61-9CA3-4B22-9425-EFFBA474F46C}"/>
              </a:ext>
            </a:extLst>
          </p:cNvPr>
          <p:cNvSpPr>
            <a:spLocks noGrp="1"/>
          </p:cNvSpPr>
          <p:nvPr>
            <p:ph type="sldNum" sz="quarter" idx="12"/>
          </p:nvPr>
        </p:nvSpPr>
        <p:spPr/>
        <p:txBody>
          <a:body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118232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BEDD1-F306-481D-B1A4-14C159CFFFB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A01C5D-3715-4F27-B695-A020DF10D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4E69241-7577-442C-BE02-39DB3ACF041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FFB7D37-21F4-45FD-BCC8-A95C1EB795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6C39AE7-234C-4829-991E-C1806577696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AF6EFC-2D02-4263-8AF9-56EAEC2F1925}"/>
              </a:ext>
            </a:extLst>
          </p:cNvPr>
          <p:cNvSpPr>
            <a:spLocks noGrp="1"/>
          </p:cNvSpPr>
          <p:nvPr>
            <p:ph type="dt" sz="half" idx="10"/>
          </p:nvPr>
        </p:nvSpPr>
        <p:spPr/>
        <p:txBody>
          <a:bodyPr/>
          <a:lstStyle/>
          <a:p>
            <a:fld id="{905B50EC-E06D-4C58-9019-A8478039F2F8}" type="datetimeFigureOut">
              <a:rPr lang="zh-CN" altLang="en-US" smtClean="0"/>
              <a:t>2021/11/12</a:t>
            </a:fld>
            <a:endParaRPr lang="zh-CN" altLang="en-US"/>
          </a:p>
        </p:txBody>
      </p:sp>
      <p:sp>
        <p:nvSpPr>
          <p:cNvPr id="8" name="页脚占位符 7">
            <a:extLst>
              <a:ext uri="{FF2B5EF4-FFF2-40B4-BE49-F238E27FC236}">
                <a16:creationId xmlns:a16="http://schemas.microsoft.com/office/drawing/2014/main" id="{A8DD37F8-73E7-4BB3-9CFF-95071A407FF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10F7B32-BD33-47B3-B01C-8DAE05B1D2D1}"/>
              </a:ext>
            </a:extLst>
          </p:cNvPr>
          <p:cNvSpPr>
            <a:spLocks noGrp="1"/>
          </p:cNvSpPr>
          <p:nvPr>
            <p:ph type="sldNum" sz="quarter" idx="12"/>
          </p:nvPr>
        </p:nvSpPr>
        <p:spPr/>
        <p:txBody>
          <a:body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363275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5B13-6E63-4582-B477-D9B3D05CDD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CF876C-C1CF-42E2-A491-3E1A4E9DE610}"/>
              </a:ext>
            </a:extLst>
          </p:cNvPr>
          <p:cNvSpPr>
            <a:spLocks noGrp="1"/>
          </p:cNvSpPr>
          <p:nvPr>
            <p:ph type="dt" sz="half" idx="10"/>
          </p:nvPr>
        </p:nvSpPr>
        <p:spPr/>
        <p:txBody>
          <a:bodyPr/>
          <a:lstStyle/>
          <a:p>
            <a:fld id="{905B50EC-E06D-4C58-9019-A8478039F2F8}" type="datetimeFigureOut">
              <a:rPr lang="zh-CN" altLang="en-US" smtClean="0"/>
              <a:t>2021/11/12</a:t>
            </a:fld>
            <a:endParaRPr lang="zh-CN" altLang="en-US"/>
          </a:p>
        </p:txBody>
      </p:sp>
      <p:sp>
        <p:nvSpPr>
          <p:cNvPr id="4" name="页脚占位符 3">
            <a:extLst>
              <a:ext uri="{FF2B5EF4-FFF2-40B4-BE49-F238E27FC236}">
                <a16:creationId xmlns:a16="http://schemas.microsoft.com/office/drawing/2014/main" id="{ADA24939-C7F3-4283-9442-ECA427BD09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617F74-EE7D-40D4-9801-8DC538F19104}"/>
              </a:ext>
            </a:extLst>
          </p:cNvPr>
          <p:cNvSpPr>
            <a:spLocks noGrp="1"/>
          </p:cNvSpPr>
          <p:nvPr>
            <p:ph type="sldNum" sz="quarter" idx="12"/>
          </p:nvPr>
        </p:nvSpPr>
        <p:spPr/>
        <p:txBody>
          <a:body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428456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857978-97AF-436C-B03C-D61A240B243B}"/>
              </a:ext>
            </a:extLst>
          </p:cNvPr>
          <p:cNvSpPr>
            <a:spLocks noGrp="1"/>
          </p:cNvSpPr>
          <p:nvPr>
            <p:ph type="dt" sz="half" idx="10"/>
          </p:nvPr>
        </p:nvSpPr>
        <p:spPr/>
        <p:txBody>
          <a:bodyPr/>
          <a:lstStyle/>
          <a:p>
            <a:fld id="{905B50EC-E06D-4C58-9019-A8478039F2F8}" type="datetimeFigureOut">
              <a:rPr lang="zh-CN" altLang="en-US" smtClean="0"/>
              <a:t>2021/11/12</a:t>
            </a:fld>
            <a:endParaRPr lang="zh-CN" altLang="en-US"/>
          </a:p>
        </p:txBody>
      </p:sp>
      <p:sp>
        <p:nvSpPr>
          <p:cNvPr id="3" name="页脚占位符 2">
            <a:extLst>
              <a:ext uri="{FF2B5EF4-FFF2-40B4-BE49-F238E27FC236}">
                <a16:creationId xmlns:a16="http://schemas.microsoft.com/office/drawing/2014/main" id="{938BF6B6-36E3-48DA-A1B1-C2F6897396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2A57C08-5938-485A-A7F9-862D793CAAF2}"/>
              </a:ext>
            </a:extLst>
          </p:cNvPr>
          <p:cNvSpPr>
            <a:spLocks noGrp="1"/>
          </p:cNvSpPr>
          <p:nvPr>
            <p:ph type="sldNum" sz="quarter" idx="12"/>
          </p:nvPr>
        </p:nvSpPr>
        <p:spPr/>
        <p:txBody>
          <a:body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283277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A0FCC-1A37-449C-9FB8-A219A7434D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5622CA-4E7A-4D36-B820-A3E50A3FF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415FFD-2078-4773-934C-4CF35CDBF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543C21-0FBC-4A63-87D6-8289FFC5A24C}"/>
              </a:ext>
            </a:extLst>
          </p:cNvPr>
          <p:cNvSpPr>
            <a:spLocks noGrp="1"/>
          </p:cNvSpPr>
          <p:nvPr>
            <p:ph type="dt" sz="half" idx="10"/>
          </p:nvPr>
        </p:nvSpPr>
        <p:spPr/>
        <p:txBody>
          <a:bodyPr/>
          <a:lstStyle/>
          <a:p>
            <a:fld id="{905B50EC-E06D-4C58-9019-A8478039F2F8}" type="datetimeFigureOut">
              <a:rPr lang="zh-CN" altLang="en-US" smtClean="0"/>
              <a:t>2021/11/12</a:t>
            </a:fld>
            <a:endParaRPr lang="zh-CN" altLang="en-US"/>
          </a:p>
        </p:txBody>
      </p:sp>
      <p:sp>
        <p:nvSpPr>
          <p:cNvPr id="6" name="页脚占位符 5">
            <a:extLst>
              <a:ext uri="{FF2B5EF4-FFF2-40B4-BE49-F238E27FC236}">
                <a16:creationId xmlns:a16="http://schemas.microsoft.com/office/drawing/2014/main" id="{982A4F61-0023-4871-8243-16BF90310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8D6869-AE5A-4856-9FBC-A3402F0CF649}"/>
              </a:ext>
            </a:extLst>
          </p:cNvPr>
          <p:cNvSpPr>
            <a:spLocks noGrp="1"/>
          </p:cNvSpPr>
          <p:nvPr>
            <p:ph type="sldNum" sz="quarter" idx="12"/>
          </p:nvPr>
        </p:nvSpPr>
        <p:spPr/>
        <p:txBody>
          <a:body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344340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1498D-9F2F-4624-95D8-D5C9D3F2DB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0D6CB6-6391-4E32-9579-A59B44527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C023C1E-F30E-4754-BF3E-793E26A75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6F4DA5-521D-4D2C-BDC3-4F94CB51DFFA}"/>
              </a:ext>
            </a:extLst>
          </p:cNvPr>
          <p:cNvSpPr>
            <a:spLocks noGrp="1"/>
          </p:cNvSpPr>
          <p:nvPr>
            <p:ph type="dt" sz="half" idx="10"/>
          </p:nvPr>
        </p:nvSpPr>
        <p:spPr/>
        <p:txBody>
          <a:bodyPr/>
          <a:lstStyle/>
          <a:p>
            <a:fld id="{905B50EC-E06D-4C58-9019-A8478039F2F8}" type="datetimeFigureOut">
              <a:rPr lang="zh-CN" altLang="en-US" smtClean="0"/>
              <a:t>2021/11/12</a:t>
            </a:fld>
            <a:endParaRPr lang="zh-CN" altLang="en-US"/>
          </a:p>
        </p:txBody>
      </p:sp>
      <p:sp>
        <p:nvSpPr>
          <p:cNvPr id="6" name="页脚占位符 5">
            <a:extLst>
              <a:ext uri="{FF2B5EF4-FFF2-40B4-BE49-F238E27FC236}">
                <a16:creationId xmlns:a16="http://schemas.microsoft.com/office/drawing/2014/main" id="{E25B633D-CA5A-4EB3-9E2C-499244D1CC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95CFA7-6EDF-48B1-BF05-4252237FA8DE}"/>
              </a:ext>
            </a:extLst>
          </p:cNvPr>
          <p:cNvSpPr>
            <a:spLocks noGrp="1"/>
          </p:cNvSpPr>
          <p:nvPr>
            <p:ph type="sldNum" sz="quarter" idx="12"/>
          </p:nvPr>
        </p:nvSpPr>
        <p:spPr/>
        <p:txBody>
          <a:body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230735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5ABE6A-F82E-4D78-9D59-166206949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A1DA10-E638-46FD-94AD-0564767BB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4ADFAE-90A3-487B-81F6-1278990593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B50EC-E06D-4C58-9019-A8478039F2F8}" type="datetimeFigureOut">
              <a:rPr lang="zh-CN" altLang="en-US" smtClean="0"/>
              <a:t>2021/11/12</a:t>
            </a:fld>
            <a:endParaRPr lang="zh-CN" altLang="en-US"/>
          </a:p>
        </p:txBody>
      </p:sp>
      <p:sp>
        <p:nvSpPr>
          <p:cNvPr id="5" name="页脚占位符 4">
            <a:extLst>
              <a:ext uri="{FF2B5EF4-FFF2-40B4-BE49-F238E27FC236}">
                <a16:creationId xmlns:a16="http://schemas.microsoft.com/office/drawing/2014/main" id="{901454B2-870C-4177-8B5A-BAFC78B09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4E37831-AE6F-4455-9D9E-9D042E4E46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8C0A5-0304-4261-BEEC-E8C347C848E7}" type="slidenum">
              <a:rPr lang="zh-CN" altLang="en-US" smtClean="0"/>
              <a:t>‹#›</a:t>
            </a:fld>
            <a:endParaRPr lang="zh-CN" altLang="en-US"/>
          </a:p>
        </p:txBody>
      </p:sp>
    </p:spTree>
    <p:extLst>
      <p:ext uri="{BB962C8B-B14F-4D97-AF65-F5344CB8AC3E}">
        <p14:creationId xmlns:p14="http://schemas.microsoft.com/office/powerpoint/2010/main" val="408134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hyperlink" Target="https://www.kaggle.com/ultralytics/coco128" TargetMode="External"/><Relationship Id="rId3" Type="http://schemas.openxmlformats.org/officeDocument/2006/relationships/hyperlink" Target="https://github.com/Tianxiaomo/pytorch-YOLOv4" TargetMode="External"/><Relationship Id="rId7" Type="http://schemas.openxmlformats.org/officeDocument/2006/relationships/hyperlink" Target="https://www.kaggle.com/awsaf49/coco-2017-dataset" TargetMode="External"/><Relationship Id="rId2" Type="http://schemas.openxmlformats.org/officeDocument/2006/relationships/hyperlink" Target="https://github.com/ultralytics/yolov3" TargetMode="External"/><Relationship Id="rId1" Type="http://schemas.openxmlformats.org/officeDocument/2006/relationships/slideLayout" Target="../slideLayouts/slideLayout2.xml"/><Relationship Id="rId6" Type="http://schemas.openxmlformats.org/officeDocument/2006/relationships/hyperlink" Target="https://www.kaggle.com/zaraks/pascal-voc-2007" TargetMode="External"/><Relationship Id="rId5" Type="http://schemas.openxmlformats.org/officeDocument/2006/relationships/hyperlink" Target="https://www.kaggle.com/huanghanchina/pascal-voc-2012" TargetMode="External"/><Relationship Id="rId4" Type="http://schemas.openxmlformats.org/officeDocument/2006/relationships/hyperlink" Target="https://github.com/ultralytics/yolov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7F664C-5EB3-4EB0-899F-7E4281F077A0}"/>
              </a:ext>
            </a:extLst>
          </p:cNvPr>
          <p:cNvSpPr txBox="1"/>
          <p:nvPr/>
        </p:nvSpPr>
        <p:spPr>
          <a:xfrm>
            <a:off x="3272901" y="2598003"/>
            <a:ext cx="5646198" cy="830997"/>
          </a:xfrm>
          <a:prstGeom prst="rect">
            <a:avLst/>
          </a:prstGeom>
          <a:noFill/>
        </p:spPr>
        <p:txBody>
          <a:bodyPr wrap="square" rtlCol="0">
            <a:spAutoFit/>
          </a:bodyPr>
          <a:lstStyle/>
          <a:p>
            <a:r>
              <a:rPr lang="en-US" altLang="zh-CN" sz="4800" dirty="0"/>
              <a:t>YOLO</a:t>
            </a:r>
            <a:r>
              <a:rPr lang="zh-CN" altLang="en-US" sz="4800" dirty="0"/>
              <a:t>系列目标检测</a:t>
            </a:r>
          </a:p>
        </p:txBody>
      </p:sp>
    </p:spTree>
    <p:extLst>
      <p:ext uri="{BB962C8B-B14F-4D97-AF65-F5344CB8AC3E}">
        <p14:creationId xmlns:p14="http://schemas.microsoft.com/office/powerpoint/2010/main" val="248567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4DB64E1-B5E7-49EE-BAA2-D4D8F863E12A}"/>
              </a:ext>
            </a:extLst>
          </p:cNvPr>
          <p:cNvSpPr txBox="1"/>
          <p:nvPr/>
        </p:nvSpPr>
        <p:spPr>
          <a:xfrm>
            <a:off x="233400" y="266686"/>
            <a:ext cx="1560990" cy="461665"/>
          </a:xfrm>
          <a:prstGeom prst="rect">
            <a:avLst/>
          </a:prstGeom>
          <a:noFill/>
        </p:spPr>
        <p:txBody>
          <a:bodyPr wrap="square">
            <a:spAutoFit/>
          </a:bodyPr>
          <a:lstStyle/>
          <a:p>
            <a:r>
              <a:rPr lang="en-US" altLang="zh-CN" sz="2400" dirty="0"/>
              <a:t>Head </a:t>
            </a:r>
            <a:endParaRPr lang="zh-CN" altLang="en-US" sz="2400" dirty="0"/>
          </a:p>
        </p:txBody>
      </p:sp>
      <p:sp>
        <p:nvSpPr>
          <p:cNvPr id="6" name="文本框 5">
            <a:extLst>
              <a:ext uri="{FF2B5EF4-FFF2-40B4-BE49-F238E27FC236}">
                <a16:creationId xmlns:a16="http://schemas.microsoft.com/office/drawing/2014/main" id="{F030F1D7-D73E-4A67-92B7-B7D7B4C69219}"/>
              </a:ext>
            </a:extLst>
          </p:cNvPr>
          <p:cNvSpPr txBox="1"/>
          <p:nvPr/>
        </p:nvSpPr>
        <p:spPr>
          <a:xfrm>
            <a:off x="3636665" y="1237120"/>
            <a:ext cx="3847868" cy="1296637"/>
          </a:xfrm>
          <a:prstGeom prst="rect">
            <a:avLst/>
          </a:prstGeom>
          <a:noFill/>
        </p:spPr>
        <p:txBody>
          <a:bodyPr wrap="square" rtlCol="0">
            <a:spAutoFit/>
          </a:bodyPr>
          <a:lstStyle/>
          <a:p>
            <a:pPr>
              <a:lnSpc>
                <a:spcPct val="150000"/>
              </a:lnSpc>
            </a:pPr>
            <a:r>
              <a:rPr lang="en-US" altLang="zh-CN" dirty="0"/>
              <a:t>               v3:  IOU</a:t>
            </a:r>
          </a:p>
          <a:p>
            <a:pPr>
              <a:lnSpc>
                <a:spcPct val="150000"/>
              </a:lnSpc>
            </a:pPr>
            <a:r>
              <a:rPr lang="en-US" altLang="zh-CN" dirty="0"/>
              <a:t>               v4:  </a:t>
            </a:r>
            <a:r>
              <a:rPr lang="zh-CN" altLang="en-US" dirty="0"/>
              <a:t>训练</a:t>
            </a:r>
            <a:r>
              <a:rPr lang="en-US" altLang="zh-CN" dirty="0"/>
              <a:t>CIOU</a:t>
            </a:r>
            <a:r>
              <a:rPr lang="zh-CN" altLang="en-US" dirty="0"/>
              <a:t>，预测</a:t>
            </a:r>
            <a:r>
              <a:rPr lang="en-US" altLang="zh-CN" dirty="0"/>
              <a:t>DIOU</a:t>
            </a:r>
          </a:p>
          <a:p>
            <a:pPr>
              <a:lnSpc>
                <a:spcPct val="150000"/>
              </a:lnSpc>
            </a:pPr>
            <a:r>
              <a:rPr lang="en-US" altLang="zh-CN" dirty="0"/>
              <a:t>               v5:  GIOU</a:t>
            </a:r>
            <a:endParaRPr lang="zh-CN" altLang="en-US" dirty="0"/>
          </a:p>
        </p:txBody>
      </p:sp>
      <p:sp>
        <p:nvSpPr>
          <p:cNvPr id="4" name="文本框 3">
            <a:extLst>
              <a:ext uri="{FF2B5EF4-FFF2-40B4-BE49-F238E27FC236}">
                <a16:creationId xmlns:a16="http://schemas.microsoft.com/office/drawing/2014/main" id="{464E9A1C-6AA3-4573-8E9D-6D2B1BAFECC0}"/>
              </a:ext>
            </a:extLst>
          </p:cNvPr>
          <p:cNvSpPr txBox="1"/>
          <p:nvPr/>
        </p:nvSpPr>
        <p:spPr>
          <a:xfrm>
            <a:off x="2551288" y="1700772"/>
            <a:ext cx="1560990" cy="369332"/>
          </a:xfrm>
          <a:prstGeom prst="rect">
            <a:avLst/>
          </a:prstGeom>
          <a:noFill/>
        </p:spPr>
        <p:txBody>
          <a:bodyPr wrap="square" rtlCol="0">
            <a:spAutoFit/>
          </a:bodyPr>
          <a:lstStyle/>
          <a:p>
            <a:r>
              <a:rPr lang="zh-CN" altLang="en-US" dirty="0"/>
              <a:t>预测损失</a:t>
            </a:r>
          </a:p>
        </p:txBody>
      </p:sp>
    </p:spTree>
    <p:extLst>
      <p:ext uri="{BB962C8B-B14F-4D97-AF65-F5344CB8AC3E}">
        <p14:creationId xmlns:p14="http://schemas.microsoft.com/office/powerpoint/2010/main" val="384077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EE6EDFB-6F2C-4986-995C-C8CA3D9D8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0519"/>
            <a:ext cx="12192000" cy="5141047"/>
          </a:xfrm>
          <a:prstGeom prst="rect">
            <a:avLst/>
          </a:prstGeom>
        </p:spPr>
      </p:pic>
      <p:sp>
        <p:nvSpPr>
          <p:cNvPr id="6" name="文本框 5">
            <a:extLst>
              <a:ext uri="{FF2B5EF4-FFF2-40B4-BE49-F238E27FC236}">
                <a16:creationId xmlns:a16="http://schemas.microsoft.com/office/drawing/2014/main" id="{1E8B7A79-2523-41F1-B5ED-1C6A13A5B35C}"/>
              </a:ext>
            </a:extLst>
          </p:cNvPr>
          <p:cNvSpPr txBox="1"/>
          <p:nvPr/>
        </p:nvSpPr>
        <p:spPr>
          <a:xfrm>
            <a:off x="0" y="257452"/>
            <a:ext cx="1864310" cy="400110"/>
          </a:xfrm>
          <a:prstGeom prst="rect">
            <a:avLst/>
          </a:prstGeom>
          <a:noFill/>
        </p:spPr>
        <p:txBody>
          <a:bodyPr wrap="square" rtlCol="0">
            <a:spAutoFit/>
          </a:bodyPr>
          <a:lstStyle/>
          <a:p>
            <a:r>
              <a:rPr lang="zh-CN" altLang="en-US" sz="2000" dirty="0"/>
              <a:t>总体结构对比</a:t>
            </a:r>
          </a:p>
        </p:txBody>
      </p:sp>
    </p:spTree>
    <p:extLst>
      <p:ext uri="{BB962C8B-B14F-4D97-AF65-F5344CB8AC3E}">
        <p14:creationId xmlns:p14="http://schemas.microsoft.com/office/powerpoint/2010/main" val="357505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DF7189E-BFAA-458A-A1ED-80C8933D7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197681"/>
            <a:ext cx="5905500" cy="3442052"/>
          </a:xfrm>
          <a:prstGeom prst="rect">
            <a:avLst/>
          </a:prstGeom>
        </p:spPr>
      </p:pic>
      <p:sp>
        <p:nvSpPr>
          <p:cNvPr id="9" name="文本框 8">
            <a:extLst>
              <a:ext uri="{FF2B5EF4-FFF2-40B4-BE49-F238E27FC236}">
                <a16:creationId xmlns:a16="http://schemas.microsoft.com/office/drawing/2014/main" id="{EBE0F145-BDA2-452A-B83C-BEE998CF13E1}"/>
              </a:ext>
            </a:extLst>
          </p:cNvPr>
          <p:cNvSpPr txBox="1"/>
          <p:nvPr/>
        </p:nvSpPr>
        <p:spPr>
          <a:xfrm>
            <a:off x="190500" y="451556"/>
            <a:ext cx="2270478" cy="369332"/>
          </a:xfrm>
          <a:prstGeom prst="rect">
            <a:avLst/>
          </a:prstGeom>
          <a:noFill/>
        </p:spPr>
        <p:txBody>
          <a:bodyPr wrap="square" rtlCol="0">
            <a:spAutoFit/>
          </a:bodyPr>
          <a:lstStyle/>
          <a:p>
            <a:r>
              <a:rPr lang="en-US" altLang="zh-CN" dirty="0"/>
              <a:t>Yolo v4 </a:t>
            </a:r>
            <a:r>
              <a:rPr lang="zh-CN" altLang="en-US" dirty="0"/>
              <a:t>实验</a:t>
            </a:r>
          </a:p>
        </p:txBody>
      </p:sp>
      <p:pic>
        <p:nvPicPr>
          <p:cNvPr id="11" name="图片 10">
            <a:extLst>
              <a:ext uri="{FF2B5EF4-FFF2-40B4-BE49-F238E27FC236}">
                <a16:creationId xmlns:a16="http://schemas.microsoft.com/office/drawing/2014/main" id="{F7E6728A-EC70-4113-A42C-7EE7CB6F5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822" y="4650669"/>
            <a:ext cx="1962150" cy="2019300"/>
          </a:xfrm>
          <a:prstGeom prst="rect">
            <a:avLst/>
          </a:prstGeom>
        </p:spPr>
      </p:pic>
      <p:pic>
        <p:nvPicPr>
          <p:cNvPr id="13" name="图片 12">
            <a:extLst>
              <a:ext uri="{FF2B5EF4-FFF2-40B4-BE49-F238E27FC236}">
                <a16:creationId xmlns:a16="http://schemas.microsoft.com/office/drawing/2014/main" id="{5DFBCDA5-DBD7-4D44-B0B7-70380A2EF0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9822" y="1197681"/>
            <a:ext cx="5521678" cy="3434821"/>
          </a:xfrm>
          <a:prstGeom prst="rect">
            <a:avLst/>
          </a:prstGeom>
        </p:spPr>
      </p:pic>
      <p:pic>
        <p:nvPicPr>
          <p:cNvPr id="15" name="图片 14">
            <a:extLst>
              <a:ext uri="{FF2B5EF4-FFF2-40B4-BE49-F238E27FC236}">
                <a16:creationId xmlns:a16="http://schemas.microsoft.com/office/drawing/2014/main" id="{EFFE70BB-2025-4C98-AC83-8A459626FE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314" y="4650668"/>
            <a:ext cx="1528760" cy="365857"/>
          </a:xfrm>
          <a:prstGeom prst="rect">
            <a:avLst/>
          </a:prstGeom>
        </p:spPr>
      </p:pic>
    </p:spTree>
    <p:extLst>
      <p:ext uri="{BB962C8B-B14F-4D97-AF65-F5344CB8AC3E}">
        <p14:creationId xmlns:p14="http://schemas.microsoft.com/office/powerpoint/2010/main" val="415684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18F484-C518-46A2-A2D7-949AFEE89085}"/>
              </a:ext>
            </a:extLst>
          </p:cNvPr>
          <p:cNvSpPr txBox="1"/>
          <p:nvPr/>
        </p:nvSpPr>
        <p:spPr>
          <a:xfrm>
            <a:off x="474955" y="586424"/>
            <a:ext cx="949911" cy="400110"/>
          </a:xfrm>
          <a:prstGeom prst="rect">
            <a:avLst/>
          </a:prstGeom>
          <a:noFill/>
        </p:spPr>
        <p:txBody>
          <a:bodyPr wrap="square" rtlCol="0">
            <a:spAutoFit/>
          </a:bodyPr>
          <a:lstStyle/>
          <a:p>
            <a:r>
              <a:rPr lang="zh-CN" altLang="en-US" sz="2000" b="1" dirty="0"/>
              <a:t>代码</a:t>
            </a:r>
          </a:p>
        </p:txBody>
      </p:sp>
      <p:sp>
        <p:nvSpPr>
          <p:cNvPr id="5" name="文本框 4">
            <a:extLst>
              <a:ext uri="{FF2B5EF4-FFF2-40B4-BE49-F238E27FC236}">
                <a16:creationId xmlns:a16="http://schemas.microsoft.com/office/drawing/2014/main" id="{50583B64-14F2-44BF-829B-2076E2E5E8FA}"/>
              </a:ext>
            </a:extLst>
          </p:cNvPr>
          <p:cNvSpPr txBox="1"/>
          <p:nvPr/>
        </p:nvSpPr>
        <p:spPr>
          <a:xfrm>
            <a:off x="1358284" y="1135283"/>
            <a:ext cx="6178858" cy="369332"/>
          </a:xfrm>
          <a:prstGeom prst="rect">
            <a:avLst/>
          </a:prstGeom>
          <a:noFill/>
        </p:spPr>
        <p:txBody>
          <a:bodyPr wrap="square" rtlCol="0">
            <a:spAutoFit/>
          </a:bodyPr>
          <a:lstStyle/>
          <a:p>
            <a:r>
              <a:rPr lang="en-US" altLang="zh-CN" dirty="0"/>
              <a:t>Yolov3:   </a:t>
            </a:r>
            <a:r>
              <a:rPr lang="en-US" altLang="zh-CN" dirty="0">
                <a:hlinkClick r:id="rId2"/>
              </a:rPr>
              <a:t>https://github.com/ultralytics/yolov3</a:t>
            </a:r>
            <a:endParaRPr lang="zh-CN" altLang="en-US" dirty="0"/>
          </a:p>
        </p:txBody>
      </p:sp>
      <p:sp>
        <p:nvSpPr>
          <p:cNvPr id="6" name="文本框 5">
            <a:extLst>
              <a:ext uri="{FF2B5EF4-FFF2-40B4-BE49-F238E27FC236}">
                <a16:creationId xmlns:a16="http://schemas.microsoft.com/office/drawing/2014/main" id="{9D81ACD1-329B-4257-887B-1BDA4BF5D822}"/>
              </a:ext>
            </a:extLst>
          </p:cNvPr>
          <p:cNvSpPr txBox="1"/>
          <p:nvPr/>
        </p:nvSpPr>
        <p:spPr>
          <a:xfrm>
            <a:off x="1358284" y="1573757"/>
            <a:ext cx="6178858" cy="369332"/>
          </a:xfrm>
          <a:prstGeom prst="rect">
            <a:avLst/>
          </a:prstGeom>
          <a:noFill/>
        </p:spPr>
        <p:txBody>
          <a:bodyPr wrap="square" rtlCol="0">
            <a:spAutoFit/>
          </a:bodyPr>
          <a:lstStyle/>
          <a:p>
            <a:r>
              <a:rPr lang="en-US" altLang="zh-CN" dirty="0"/>
              <a:t>Yolov4:   </a:t>
            </a:r>
            <a:r>
              <a:rPr lang="en-US" altLang="zh-CN" dirty="0">
                <a:hlinkClick r:id="rId3"/>
              </a:rPr>
              <a:t>https://github.com/Tianxiaomo/pytorch-YOLOv4</a:t>
            </a:r>
            <a:endParaRPr lang="zh-CN" altLang="en-US" dirty="0"/>
          </a:p>
        </p:txBody>
      </p:sp>
      <p:sp>
        <p:nvSpPr>
          <p:cNvPr id="7" name="文本框 6">
            <a:extLst>
              <a:ext uri="{FF2B5EF4-FFF2-40B4-BE49-F238E27FC236}">
                <a16:creationId xmlns:a16="http://schemas.microsoft.com/office/drawing/2014/main" id="{0CA25C41-E28E-4DE6-8EAB-4771C5C5AB5C}"/>
              </a:ext>
            </a:extLst>
          </p:cNvPr>
          <p:cNvSpPr txBox="1"/>
          <p:nvPr/>
        </p:nvSpPr>
        <p:spPr>
          <a:xfrm>
            <a:off x="1358284" y="2020100"/>
            <a:ext cx="6178858" cy="369332"/>
          </a:xfrm>
          <a:prstGeom prst="rect">
            <a:avLst/>
          </a:prstGeom>
          <a:noFill/>
        </p:spPr>
        <p:txBody>
          <a:bodyPr wrap="square" rtlCol="0">
            <a:spAutoFit/>
          </a:bodyPr>
          <a:lstStyle/>
          <a:p>
            <a:r>
              <a:rPr lang="en-US" altLang="zh-CN" dirty="0"/>
              <a:t>Yolov5:   </a:t>
            </a:r>
            <a:r>
              <a:rPr lang="en-US" altLang="zh-CN" dirty="0">
                <a:hlinkClick r:id="rId4"/>
              </a:rPr>
              <a:t>https://github.com/ultralytics/yolov5</a:t>
            </a:r>
            <a:endParaRPr lang="zh-CN" altLang="en-US" dirty="0"/>
          </a:p>
        </p:txBody>
      </p:sp>
      <p:sp>
        <p:nvSpPr>
          <p:cNvPr id="9" name="文本框 8">
            <a:extLst>
              <a:ext uri="{FF2B5EF4-FFF2-40B4-BE49-F238E27FC236}">
                <a16:creationId xmlns:a16="http://schemas.microsoft.com/office/drawing/2014/main" id="{C9B141AC-D8F1-42CD-BFDC-F8C35678231F}"/>
              </a:ext>
            </a:extLst>
          </p:cNvPr>
          <p:cNvSpPr txBox="1"/>
          <p:nvPr/>
        </p:nvSpPr>
        <p:spPr>
          <a:xfrm>
            <a:off x="1358284" y="3969102"/>
            <a:ext cx="9090734" cy="369332"/>
          </a:xfrm>
          <a:prstGeom prst="rect">
            <a:avLst/>
          </a:prstGeom>
          <a:noFill/>
        </p:spPr>
        <p:txBody>
          <a:bodyPr wrap="square">
            <a:spAutoFit/>
          </a:bodyPr>
          <a:lstStyle/>
          <a:p>
            <a:r>
              <a:rPr lang="en-US" altLang="zh-CN" dirty="0"/>
              <a:t>PASCAL VOC 2012(4GB):  </a:t>
            </a:r>
            <a:r>
              <a:rPr lang="en-US" altLang="zh-CN" dirty="0">
                <a:hlinkClick r:id="rId5"/>
              </a:rPr>
              <a:t>https://www.kaggle.com/huanghanchina/pascal-voc-2012</a:t>
            </a:r>
            <a:endParaRPr lang="en-US" altLang="zh-CN" dirty="0"/>
          </a:p>
        </p:txBody>
      </p:sp>
      <p:sp>
        <p:nvSpPr>
          <p:cNvPr id="11" name="文本框 10">
            <a:extLst>
              <a:ext uri="{FF2B5EF4-FFF2-40B4-BE49-F238E27FC236}">
                <a16:creationId xmlns:a16="http://schemas.microsoft.com/office/drawing/2014/main" id="{A283E7BD-D9DF-46FA-86E3-F666575CF753}"/>
              </a:ext>
            </a:extLst>
          </p:cNvPr>
          <p:cNvSpPr txBox="1"/>
          <p:nvPr/>
        </p:nvSpPr>
        <p:spPr>
          <a:xfrm>
            <a:off x="1358284" y="3465320"/>
            <a:ext cx="8664606" cy="369332"/>
          </a:xfrm>
          <a:prstGeom prst="rect">
            <a:avLst/>
          </a:prstGeom>
          <a:noFill/>
        </p:spPr>
        <p:txBody>
          <a:bodyPr wrap="square">
            <a:spAutoFit/>
          </a:bodyPr>
          <a:lstStyle/>
          <a:p>
            <a:r>
              <a:rPr lang="en-US" altLang="zh-CN" dirty="0"/>
              <a:t>PASCAL VOC 2007(2GB):  </a:t>
            </a:r>
            <a:r>
              <a:rPr lang="en-US" altLang="zh-CN" dirty="0">
                <a:hlinkClick r:id="rId6"/>
              </a:rPr>
              <a:t>https://www.kaggle.com/zaraks/pascal-voc-2007</a:t>
            </a:r>
            <a:endParaRPr lang="zh-CN" altLang="en-US" dirty="0"/>
          </a:p>
        </p:txBody>
      </p:sp>
      <p:sp>
        <p:nvSpPr>
          <p:cNvPr id="13" name="文本框 12">
            <a:extLst>
              <a:ext uri="{FF2B5EF4-FFF2-40B4-BE49-F238E27FC236}">
                <a16:creationId xmlns:a16="http://schemas.microsoft.com/office/drawing/2014/main" id="{FA08276B-47C4-4BB6-AF5F-DBE2BAC1C472}"/>
              </a:ext>
            </a:extLst>
          </p:cNvPr>
          <p:cNvSpPr txBox="1"/>
          <p:nvPr/>
        </p:nvSpPr>
        <p:spPr>
          <a:xfrm>
            <a:off x="1358284" y="4972176"/>
            <a:ext cx="8371642" cy="369332"/>
          </a:xfrm>
          <a:prstGeom prst="rect">
            <a:avLst/>
          </a:prstGeom>
          <a:noFill/>
        </p:spPr>
        <p:txBody>
          <a:bodyPr wrap="square">
            <a:spAutoFit/>
          </a:bodyPr>
          <a:lstStyle/>
          <a:p>
            <a:r>
              <a:rPr lang="en-US" altLang="zh-CN" dirty="0"/>
              <a:t>COCO 2017(27GB):  </a:t>
            </a:r>
            <a:r>
              <a:rPr lang="en-US" altLang="zh-CN" dirty="0">
                <a:hlinkClick r:id="rId7"/>
              </a:rPr>
              <a:t>https://www.kaggle.com/awsaf49/coco-2017-dataset</a:t>
            </a:r>
            <a:endParaRPr lang="zh-CN" altLang="en-US" dirty="0"/>
          </a:p>
        </p:txBody>
      </p:sp>
      <p:sp>
        <p:nvSpPr>
          <p:cNvPr id="17" name="文本框 16">
            <a:extLst>
              <a:ext uri="{FF2B5EF4-FFF2-40B4-BE49-F238E27FC236}">
                <a16:creationId xmlns:a16="http://schemas.microsoft.com/office/drawing/2014/main" id="{CFFC2697-8D4B-43AE-A3E7-8CDE6575DCF7}"/>
              </a:ext>
            </a:extLst>
          </p:cNvPr>
          <p:cNvSpPr txBox="1"/>
          <p:nvPr/>
        </p:nvSpPr>
        <p:spPr>
          <a:xfrm>
            <a:off x="474955" y="2946202"/>
            <a:ext cx="949911" cy="369332"/>
          </a:xfrm>
          <a:prstGeom prst="rect">
            <a:avLst/>
          </a:prstGeom>
          <a:noFill/>
        </p:spPr>
        <p:txBody>
          <a:bodyPr wrap="square">
            <a:spAutoFit/>
          </a:bodyPr>
          <a:lstStyle/>
          <a:p>
            <a:r>
              <a:rPr lang="zh-CN" altLang="en-US" sz="1800" b="1" dirty="0"/>
              <a:t>数据集 </a:t>
            </a:r>
            <a:endParaRPr lang="zh-CN" altLang="en-US" dirty="0"/>
          </a:p>
        </p:txBody>
      </p:sp>
      <p:sp>
        <p:nvSpPr>
          <p:cNvPr id="19" name="文本框 18">
            <a:extLst>
              <a:ext uri="{FF2B5EF4-FFF2-40B4-BE49-F238E27FC236}">
                <a16:creationId xmlns:a16="http://schemas.microsoft.com/office/drawing/2014/main" id="{1F93EAB1-33E4-42DD-A6EB-24EDB073D9A3}"/>
              </a:ext>
            </a:extLst>
          </p:cNvPr>
          <p:cNvSpPr txBox="1"/>
          <p:nvPr/>
        </p:nvSpPr>
        <p:spPr>
          <a:xfrm>
            <a:off x="1358283" y="4475631"/>
            <a:ext cx="8238477" cy="369332"/>
          </a:xfrm>
          <a:prstGeom prst="rect">
            <a:avLst/>
          </a:prstGeom>
          <a:noFill/>
        </p:spPr>
        <p:txBody>
          <a:bodyPr wrap="square">
            <a:spAutoFit/>
          </a:bodyPr>
          <a:lstStyle/>
          <a:p>
            <a:r>
              <a:rPr lang="en-US" altLang="zh-CN" dirty="0"/>
              <a:t>coco128(22MB):  </a:t>
            </a:r>
            <a:r>
              <a:rPr lang="en-US" altLang="zh-CN" dirty="0">
                <a:hlinkClick r:id="rId8"/>
              </a:rPr>
              <a:t>https://www.kaggle.com/ultralytics/coco128 </a:t>
            </a:r>
            <a:endParaRPr lang="zh-CN" altLang="en-US" dirty="0"/>
          </a:p>
        </p:txBody>
      </p:sp>
    </p:spTree>
    <p:extLst>
      <p:ext uri="{BB962C8B-B14F-4D97-AF65-F5344CB8AC3E}">
        <p14:creationId xmlns:p14="http://schemas.microsoft.com/office/powerpoint/2010/main" val="309321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033E0E5-9CC1-421C-86AA-5687D53F4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864" y="2006537"/>
            <a:ext cx="8188311" cy="4207832"/>
          </a:xfrm>
          <a:prstGeom prst="rect">
            <a:avLst/>
          </a:prstGeom>
        </p:spPr>
      </p:pic>
      <p:sp>
        <p:nvSpPr>
          <p:cNvPr id="4" name="文本框 3">
            <a:extLst>
              <a:ext uri="{FF2B5EF4-FFF2-40B4-BE49-F238E27FC236}">
                <a16:creationId xmlns:a16="http://schemas.microsoft.com/office/drawing/2014/main" id="{C770CE36-5315-48A0-AD25-3D57D5753A1E}"/>
              </a:ext>
            </a:extLst>
          </p:cNvPr>
          <p:cNvSpPr txBox="1"/>
          <p:nvPr/>
        </p:nvSpPr>
        <p:spPr>
          <a:xfrm>
            <a:off x="1123026" y="965211"/>
            <a:ext cx="5495092" cy="338554"/>
          </a:xfrm>
          <a:prstGeom prst="rect">
            <a:avLst/>
          </a:prstGeom>
          <a:noFill/>
        </p:spPr>
        <p:txBody>
          <a:bodyPr wrap="square">
            <a:spAutoFit/>
          </a:bodyPr>
          <a:lstStyle/>
          <a:p>
            <a:r>
              <a:rPr lang="en-US" altLang="zh-CN" sz="1600" dirty="0"/>
              <a:t>two-stage(</a:t>
            </a:r>
            <a:r>
              <a:rPr lang="zh-CN" altLang="en-US" sz="1600" dirty="0"/>
              <a:t>分类、回归单独训练</a:t>
            </a:r>
            <a:r>
              <a:rPr lang="en-US" altLang="zh-CN" sz="1600" dirty="0"/>
              <a:t>)</a:t>
            </a:r>
            <a:r>
              <a:rPr lang="zh-CN" altLang="en-US" sz="1600" dirty="0"/>
              <a:t>：</a:t>
            </a:r>
            <a:r>
              <a:rPr lang="en-US" altLang="zh-CN" sz="1600" dirty="0"/>
              <a:t>R-CNN</a:t>
            </a:r>
            <a:r>
              <a:rPr lang="zh-CN" altLang="en-US" sz="1600" dirty="0"/>
              <a:t>系列、</a:t>
            </a:r>
            <a:r>
              <a:rPr lang="en-US" altLang="zh-CN" sz="1600" dirty="0"/>
              <a:t>SPP-Net</a:t>
            </a:r>
          </a:p>
        </p:txBody>
      </p:sp>
      <p:sp>
        <p:nvSpPr>
          <p:cNvPr id="5" name="文本框 4">
            <a:extLst>
              <a:ext uri="{FF2B5EF4-FFF2-40B4-BE49-F238E27FC236}">
                <a16:creationId xmlns:a16="http://schemas.microsoft.com/office/drawing/2014/main" id="{2E202928-5C73-4A72-8543-6FF6631473E1}"/>
              </a:ext>
            </a:extLst>
          </p:cNvPr>
          <p:cNvSpPr txBox="1"/>
          <p:nvPr/>
        </p:nvSpPr>
        <p:spPr>
          <a:xfrm>
            <a:off x="1123026" y="1487206"/>
            <a:ext cx="3873438" cy="338554"/>
          </a:xfrm>
          <a:prstGeom prst="rect">
            <a:avLst/>
          </a:prstGeom>
          <a:noFill/>
        </p:spPr>
        <p:txBody>
          <a:bodyPr wrap="square">
            <a:spAutoFit/>
          </a:bodyPr>
          <a:lstStyle/>
          <a:p>
            <a:r>
              <a:rPr lang="en-US" altLang="zh-CN" sz="1600" dirty="0"/>
              <a:t>one-stage(</a:t>
            </a:r>
            <a:r>
              <a:rPr lang="zh-CN" altLang="en-US" sz="1600" dirty="0"/>
              <a:t>整合训练</a:t>
            </a:r>
            <a:r>
              <a:rPr lang="en-US" altLang="zh-CN" sz="1600" dirty="0"/>
              <a:t>)</a:t>
            </a:r>
            <a:r>
              <a:rPr lang="zh-CN" altLang="en-US" sz="1600" dirty="0"/>
              <a:t>：</a:t>
            </a:r>
            <a:r>
              <a:rPr lang="en-US" altLang="zh-CN" sz="1600" dirty="0"/>
              <a:t>YOLO</a:t>
            </a:r>
            <a:r>
              <a:rPr lang="zh-CN" altLang="en-US" sz="1600" dirty="0"/>
              <a:t>系列、</a:t>
            </a:r>
            <a:r>
              <a:rPr lang="en-US" altLang="zh-CN" sz="1600" dirty="0"/>
              <a:t>SSD</a:t>
            </a:r>
          </a:p>
        </p:txBody>
      </p:sp>
      <p:sp>
        <p:nvSpPr>
          <p:cNvPr id="7" name="文本框 6">
            <a:extLst>
              <a:ext uri="{FF2B5EF4-FFF2-40B4-BE49-F238E27FC236}">
                <a16:creationId xmlns:a16="http://schemas.microsoft.com/office/drawing/2014/main" id="{2DF1D021-AE87-4FB6-A5C2-D7C35F42A226}"/>
              </a:ext>
            </a:extLst>
          </p:cNvPr>
          <p:cNvSpPr txBox="1"/>
          <p:nvPr/>
        </p:nvSpPr>
        <p:spPr>
          <a:xfrm>
            <a:off x="1479" y="163514"/>
            <a:ext cx="1436704" cy="400110"/>
          </a:xfrm>
          <a:prstGeom prst="rect">
            <a:avLst/>
          </a:prstGeom>
          <a:noFill/>
        </p:spPr>
        <p:txBody>
          <a:bodyPr wrap="square">
            <a:spAutoFit/>
          </a:bodyPr>
          <a:lstStyle/>
          <a:p>
            <a:r>
              <a:rPr lang="zh-CN" altLang="en-US" sz="2000" dirty="0"/>
              <a:t>目标检测</a:t>
            </a:r>
          </a:p>
        </p:txBody>
      </p:sp>
      <p:sp>
        <p:nvSpPr>
          <p:cNvPr id="8" name="文本框 7">
            <a:extLst>
              <a:ext uri="{FF2B5EF4-FFF2-40B4-BE49-F238E27FC236}">
                <a16:creationId xmlns:a16="http://schemas.microsoft.com/office/drawing/2014/main" id="{E25607D4-801A-4E93-81D4-C9853E715144}"/>
              </a:ext>
            </a:extLst>
          </p:cNvPr>
          <p:cNvSpPr txBox="1"/>
          <p:nvPr/>
        </p:nvSpPr>
        <p:spPr>
          <a:xfrm>
            <a:off x="390617" y="4456590"/>
            <a:ext cx="1651247" cy="307777"/>
          </a:xfrm>
          <a:prstGeom prst="rect">
            <a:avLst/>
          </a:prstGeom>
          <a:noFill/>
        </p:spPr>
        <p:txBody>
          <a:bodyPr wrap="square" rtlCol="0">
            <a:spAutoFit/>
          </a:bodyPr>
          <a:lstStyle/>
          <a:p>
            <a:r>
              <a:rPr lang="zh-CN" altLang="en-US" sz="1400" dirty="0"/>
              <a:t>数据输入、预处理</a:t>
            </a:r>
          </a:p>
        </p:txBody>
      </p:sp>
      <p:cxnSp>
        <p:nvCxnSpPr>
          <p:cNvPr id="10" name="直接箭头连接符 9">
            <a:extLst>
              <a:ext uri="{FF2B5EF4-FFF2-40B4-BE49-F238E27FC236}">
                <a16:creationId xmlns:a16="http://schemas.microsoft.com/office/drawing/2014/main" id="{14900D2C-2EF5-4B57-9806-E68F6CD319DD}"/>
              </a:ext>
            </a:extLst>
          </p:cNvPr>
          <p:cNvCxnSpPr>
            <a:cxnSpLocks/>
          </p:cNvCxnSpPr>
          <p:nvPr/>
        </p:nvCxnSpPr>
        <p:spPr>
          <a:xfrm flipH="1">
            <a:off x="1926455" y="4610478"/>
            <a:ext cx="3906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A0E239F-67AF-4A0E-B431-71E5957A98C9}"/>
              </a:ext>
            </a:extLst>
          </p:cNvPr>
          <p:cNvSpPr txBox="1"/>
          <p:nvPr/>
        </p:nvSpPr>
        <p:spPr>
          <a:xfrm>
            <a:off x="390618" y="4875765"/>
            <a:ext cx="1464816" cy="523220"/>
          </a:xfrm>
          <a:prstGeom prst="rect">
            <a:avLst/>
          </a:prstGeom>
          <a:noFill/>
        </p:spPr>
        <p:txBody>
          <a:bodyPr wrap="square" rtlCol="0">
            <a:spAutoFit/>
          </a:bodyPr>
          <a:lstStyle/>
          <a:p>
            <a:r>
              <a:rPr lang="zh-CN" altLang="en-US" sz="1400" dirty="0"/>
              <a:t>特征提取、增强、融合</a:t>
            </a:r>
          </a:p>
        </p:txBody>
      </p:sp>
      <p:cxnSp>
        <p:nvCxnSpPr>
          <p:cNvPr id="14" name="直接箭头连接符 13">
            <a:extLst>
              <a:ext uri="{FF2B5EF4-FFF2-40B4-BE49-F238E27FC236}">
                <a16:creationId xmlns:a16="http://schemas.microsoft.com/office/drawing/2014/main" id="{C81F63D6-A019-44F5-9A51-8C2023AD3A5B}"/>
              </a:ext>
            </a:extLst>
          </p:cNvPr>
          <p:cNvCxnSpPr>
            <a:cxnSpLocks/>
            <a:endCxn id="12" idx="3"/>
          </p:cNvCxnSpPr>
          <p:nvPr/>
        </p:nvCxnSpPr>
        <p:spPr>
          <a:xfrm flipH="1">
            <a:off x="1855434" y="4898765"/>
            <a:ext cx="461638" cy="2386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3461C44-D352-4717-9D59-8F41E2464650}"/>
              </a:ext>
            </a:extLst>
          </p:cNvPr>
          <p:cNvCxnSpPr>
            <a:cxnSpLocks/>
            <a:endCxn id="12" idx="3"/>
          </p:cNvCxnSpPr>
          <p:nvPr/>
        </p:nvCxnSpPr>
        <p:spPr>
          <a:xfrm flipH="1" flipV="1">
            <a:off x="1855434" y="5137375"/>
            <a:ext cx="461638" cy="27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555A29C-00B7-4BFC-B81E-B64E297BB0BB}"/>
              </a:ext>
            </a:extLst>
          </p:cNvPr>
          <p:cNvSpPr txBox="1"/>
          <p:nvPr/>
        </p:nvSpPr>
        <p:spPr>
          <a:xfrm>
            <a:off x="390617" y="5420826"/>
            <a:ext cx="1242874" cy="307777"/>
          </a:xfrm>
          <a:prstGeom prst="rect">
            <a:avLst/>
          </a:prstGeom>
          <a:noFill/>
        </p:spPr>
        <p:txBody>
          <a:bodyPr wrap="square" rtlCol="0">
            <a:spAutoFit/>
          </a:bodyPr>
          <a:lstStyle/>
          <a:p>
            <a:r>
              <a:rPr lang="zh-CN" altLang="en-US" sz="1400" dirty="0"/>
              <a:t>分类、回归</a:t>
            </a:r>
          </a:p>
        </p:txBody>
      </p:sp>
      <p:cxnSp>
        <p:nvCxnSpPr>
          <p:cNvPr id="23" name="直接箭头连接符 22">
            <a:extLst>
              <a:ext uri="{FF2B5EF4-FFF2-40B4-BE49-F238E27FC236}">
                <a16:creationId xmlns:a16="http://schemas.microsoft.com/office/drawing/2014/main" id="{2D6070FF-C41C-43AA-A9D9-675F751494A5}"/>
              </a:ext>
            </a:extLst>
          </p:cNvPr>
          <p:cNvCxnSpPr>
            <a:cxnSpLocks/>
          </p:cNvCxnSpPr>
          <p:nvPr/>
        </p:nvCxnSpPr>
        <p:spPr>
          <a:xfrm flipH="1">
            <a:off x="1855435" y="5600692"/>
            <a:ext cx="46163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76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2C7008-431C-4A0A-A956-036D9C324664}"/>
              </a:ext>
            </a:extLst>
          </p:cNvPr>
          <p:cNvSpPr txBox="1"/>
          <p:nvPr/>
        </p:nvSpPr>
        <p:spPr>
          <a:xfrm>
            <a:off x="-1" y="184666"/>
            <a:ext cx="4065973" cy="461665"/>
          </a:xfrm>
          <a:prstGeom prst="rect">
            <a:avLst/>
          </a:prstGeom>
          <a:noFill/>
        </p:spPr>
        <p:txBody>
          <a:bodyPr wrap="square" rtlCol="0">
            <a:spAutoFit/>
          </a:bodyPr>
          <a:lstStyle/>
          <a:p>
            <a:r>
              <a:rPr lang="en-US" altLang="zh-CN" sz="2400" dirty="0"/>
              <a:t>YOLO (You Only Look Once)</a:t>
            </a:r>
            <a:endParaRPr lang="zh-CN" altLang="en-US" sz="2400" dirty="0"/>
          </a:p>
        </p:txBody>
      </p:sp>
      <p:sp>
        <p:nvSpPr>
          <p:cNvPr id="3" name="文本框 2">
            <a:extLst>
              <a:ext uri="{FF2B5EF4-FFF2-40B4-BE49-F238E27FC236}">
                <a16:creationId xmlns:a16="http://schemas.microsoft.com/office/drawing/2014/main" id="{4BB7B3FB-32C5-4F11-BFE0-5BF2773E76D6}"/>
              </a:ext>
            </a:extLst>
          </p:cNvPr>
          <p:cNvSpPr txBox="1"/>
          <p:nvPr/>
        </p:nvSpPr>
        <p:spPr>
          <a:xfrm>
            <a:off x="1062361" y="1296139"/>
            <a:ext cx="10067277" cy="1162819"/>
          </a:xfrm>
          <a:prstGeom prst="rect">
            <a:avLst/>
          </a:prstGeom>
          <a:noFill/>
        </p:spPr>
        <p:txBody>
          <a:bodyPr wrap="square" rtlCol="0">
            <a:spAutoFit/>
          </a:bodyPr>
          <a:lstStyle/>
          <a:p>
            <a:pPr>
              <a:lnSpc>
                <a:spcPct val="150000"/>
              </a:lnSpc>
            </a:pPr>
            <a:r>
              <a:rPr lang="zh-CN" altLang="en-US" sz="1600" b="1" dirty="0"/>
              <a:t>发展</a:t>
            </a:r>
            <a:r>
              <a:rPr lang="zh-CN" altLang="en-US" sz="1600" dirty="0"/>
              <a:t>：</a:t>
            </a:r>
            <a:r>
              <a:rPr lang="en-US" altLang="zh-CN" sz="1600" dirty="0"/>
              <a:t>2016</a:t>
            </a:r>
            <a:r>
              <a:rPr lang="zh-CN" altLang="en-US" sz="1600" dirty="0"/>
              <a:t>年，</a:t>
            </a:r>
            <a:r>
              <a:rPr lang="en-US" altLang="zh-CN" sz="1600" dirty="0"/>
              <a:t>Joseph Redmon</a:t>
            </a:r>
            <a:r>
              <a:rPr lang="zh-CN" altLang="en-US" sz="1600" dirty="0"/>
              <a:t>等人发表论文</a:t>
            </a:r>
            <a:r>
              <a:rPr lang="en-US" altLang="zh-CN" sz="1600" dirty="0"/>
              <a:t>《You Only Look Once: Unified, Real-Time Object Detection》</a:t>
            </a:r>
            <a:r>
              <a:rPr lang="zh-CN" altLang="en-US" sz="1600" dirty="0"/>
              <a:t>，该系列算法发展至今主要包含了</a:t>
            </a:r>
            <a:r>
              <a:rPr lang="en-US" altLang="zh-CN" sz="1600" dirty="0"/>
              <a:t>v1</a:t>
            </a:r>
            <a:r>
              <a:rPr lang="zh-CN" altLang="en-US" sz="1600" dirty="0"/>
              <a:t>、</a:t>
            </a:r>
            <a:r>
              <a:rPr lang="en-US" altLang="zh-CN" sz="1600" dirty="0"/>
              <a:t>v2</a:t>
            </a:r>
            <a:r>
              <a:rPr lang="zh-CN" altLang="en-US" sz="1600" dirty="0"/>
              <a:t>、</a:t>
            </a:r>
            <a:r>
              <a:rPr lang="en-US" altLang="zh-CN" sz="1600" dirty="0"/>
              <a:t>v3</a:t>
            </a:r>
            <a:r>
              <a:rPr lang="zh-CN" altLang="en-US" sz="1600" dirty="0"/>
              <a:t>、</a:t>
            </a:r>
            <a:r>
              <a:rPr lang="en-US" altLang="zh-CN" sz="1600" dirty="0"/>
              <a:t>v4</a:t>
            </a:r>
            <a:r>
              <a:rPr lang="zh-CN" altLang="en-US" sz="1600" dirty="0"/>
              <a:t>和</a:t>
            </a:r>
            <a:r>
              <a:rPr lang="en-US" altLang="zh-CN" sz="1600" dirty="0"/>
              <a:t>v5</a:t>
            </a:r>
            <a:r>
              <a:rPr lang="zh-CN" altLang="en-US" sz="1600" dirty="0"/>
              <a:t>以及针对每个版本的改进系列，</a:t>
            </a:r>
            <a:r>
              <a:rPr lang="en-US" altLang="zh-CN" sz="1600" dirty="0"/>
              <a:t>2021</a:t>
            </a:r>
            <a:r>
              <a:rPr lang="zh-CN" altLang="en-US" sz="1600" dirty="0"/>
              <a:t>年旷视公司提出了</a:t>
            </a:r>
            <a:r>
              <a:rPr lang="en-US" altLang="zh-CN" sz="1600" dirty="0"/>
              <a:t>Yolox</a:t>
            </a:r>
            <a:r>
              <a:rPr lang="zh-CN" altLang="en-US" sz="1600" dirty="0"/>
              <a:t>算法。目前</a:t>
            </a:r>
            <a:r>
              <a:rPr lang="en-US" altLang="zh-CN" sz="1600" dirty="0"/>
              <a:t>yolo</a:t>
            </a:r>
            <a:r>
              <a:rPr lang="zh-CN" altLang="en-US" sz="1600" dirty="0"/>
              <a:t>系列应用较为广泛的版本为</a:t>
            </a:r>
            <a:r>
              <a:rPr lang="en-US" altLang="zh-CN" sz="1600" dirty="0"/>
              <a:t>v3</a:t>
            </a:r>
            <a:r>
              <a:rPr lang="zh-CN" altLang="en-US" sz="1600" dirty="0"/>
              <a:t>、</a:t>
            </a:r>
            <a:r>
              <a:rPr lang="en-US" altLang="zh-CN" sz="1600" dirty="0"/>
              <a:t>v4</a:t>
            </a:r>
            <a:r>
              <a:rPr lang="zh-CN" altLang="en-US" sz="1600" dirty="0"/>
              <a:t>、</a:t>
            </a:r>
            <a:r>
              <a:rPr lang="en-US" altLang="zh-CN" sz="1600" dirty="0"/>
              <a:t>v5</a:t>
            </a:r>
            <a:r>
              <a:rPr lang="zh-CN" altLang="en-US" sz="1600" dirty="0"/>
              <a:t>。</a:t>
            </a:r>
          </a:p>
        </p:txBody>
      </p:sp>
      <p:pic>
        <p:nvPicPr>
          <p:cNvPr id="5" name="图片 4">
            <a:extLst>
              <a:ext uri="{FF2B5EF4-FFF2-40B4-BE49-F238E27FC236}">
                <a16:creationId xmlns:a16="http://schemas.microsoft.com/office/drawing/2014/main" id="{536580B0-51D8-4718-8661-2355BCB59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472" y="2576572"/>
            <a:ext cx="5219166" cy="3894623"/>
          </a:xfrm>
          <a:prstGeom prst="rect">
            <a:avLst/>
          </a:prstGeom>
        </p:spPr>
      </p:pic>
      <p:pic>
        <p:nvPicPr>
          <p:cNvPr id="7" name="图片 6">
            <a:extLst>
              <a:ext uri="{FF2B5EF4-FFF2-40B4-BE49-F238E27FC236}">
                <a16:creationId xmlns:a16="http://schemas.microsoft.com/office/drawing/2014/main" id="{5DBF15C1-1FD8-417D-8C1A-0B63B5DC8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90" y="3037745"/>
            <a:ext cx="5111482" cy="3362429"/>
          </a:xfrm>
          <a:prstGeom prst="rect">
            <a:avLst/>
          </a:prstGeom>
        </p:spPr>
      </p:pic>
    </p:spTree>
    <p:extLst>
      <p:ext uri="{BB962C8B-B14F-4D97-AF65-F5344CB8AC3E}">
        <p14:creationId xmlns:p14="http://schemas.microsoft.com/office/powerpoint/2010/main" val="243864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65A6E4FA-F097-4827-BF26-199755F586A4}"/>
              </a:ext>
            </a:extLst>
          </p:cNvPr>
          <p:cNvSpPr txBox="1"/>
          <p:nvPr/>
        </p:nvSpPr>
        <p:spPr>
          <a:xfrm>
            <a:off x="976545" y="1801848"/>
            <a:ext cx="6667129" cy="338554"/>
          </a:xfrm>
          <a:prstGeom prst="rect">
            <a:avLst/>
          </a:prstGeom>
          <a:noFill/>
        </p:spPr>
        <p:txBody>
          <a:bodyPr wrap="square">
            <a:spAutoFit/>
          </a:bodyPr>
          <a:lstStyle/>
          <a:p>
            <a:r>
              <a:rPr lang="en-US" altLang="zh-CN" sz="1600" dirty="0"/>
              <a:t>YOLO</a:t>
            </a:r>
            <a:r>
              <a:rPr lang="zh-CN" altLang="en-US" sz="1600" dirty="0"/>
              <a:t>系列</a:t>
            </a:r>
            <a:r>
              <a:rPr lang="en-US" altLang="zh-CN" sz="1600" dirty="0"/>
              <a:t>loss</a:t>
            </a:r>
            <a:r>
              <a:rPr lang="zh-CN" altLang="en-US" sz="1600" dirty="0"/>
              <a:t>函数由三部分构成：位置坐标误差，</a:t>
            </a:r>
            <a:r>
              <a:rPr lang="en-US" altLang="zh-CN" sz="1600" dirty="0"/>
              <a:t>IoU</a:t>
            </a:r>
            <a:r>
              <a:rPr lang="zh-CN" altLang="en-US" sz="1600" dirty="0"/>
              <a:t>误差，分类误差</a:t>
            </a:r>
          </a:p>
        </p:txBody>
      </p:sp>
      <p:pic>
        <p:nvPicPr>
          <p:cNvPr id="11" name="图片 10">
            <a:extLst>
              <a:ext uri="{FF2B5EF4-FFF2-40B4-BE49-F238E27FC236}">
                <a16:creationId xmlns:a16="http://schemas.microsoft.com/office/drawing/2014/main" id="{346A4DDE-CA4B-4486-B2E9-D25D6AC12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972" y="2165711"/>
            <a:ext cx="3240349" cy="801088"/>
          </a:xfrm>
          <a:prstGeom prst="rect">
            <a:avLst/>
          </a:prstGeom>
        </p:spPr>
      </p:pic>
      <p:pic>
        <p:nvPicPr>
          <p:cNvPr id="13" name="图片 12">
            <a:extLst>
              <a:ext uri="{FF2B5EF4-FFF2-40B4-BE49-F238E27FC236}">
                <a16:creationId xmlns:a16="http://schemas.microsoft.com/office/drawing/2014/main" id="{1613D745-31FC-417F-8C5A-C5A54109E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222" y="3428999"/>
            <a:ext cx="4890809" cy="3226579"/>
          </a:xfrm>
          <a:prstGeom prst="rect">
            <a:avLst/>
          </a:prstGeom>
        </p:spPr>
      </p:pic>
      <p:sp>
        <p:nvSpPr>
          <p:cNvPr id="15" name="文本框 14">
            <a:extLst>
              <a:ext uri="{FF2B5EF4-FFF2-40B4-BE49-F238E27FC236}">
                <a16:creationId xmlns:a16="http://schemas.microsoft.com/office/drawing/2014/main" id="{1FA48F79-17F6-440D-8890-F555250CDEAA}"/>
              </a:ext>
            </a:extLst>
          </p:cNvPr>
          <p:cNvSpPr txBox="1"/>
          <p:nvPr/>
        </p:nvSpPr>
        <p:spPr>
          <a:xfrm>
            <a:off x="976545" y="3017205"/>
            <a:ext cx="1491448" cy="338554"/>
          </a:xfrm>
          <a:prstGeom prst="rect">
            <a:avLst/>
          </a:prstGeom>
          <a:noFill/>
        </p:spPr>
        <p:txBody>
          <a:bodyPr wrap="square" rtlCol="0">
            <a:spAutoFit/>
          </a:bodyPr>
          <a:lstStyle/>
          <a:p>
            <a:r>
              <a:rPr lang="zh-CN" altLang="en-US" sz="1600" dirty="0"/>
              <a:t>以</a:t>
            </a:r>
            <a:r>
              <a:rPr lang="en-US" altLang="zh-CN" sz="1600" dirty="0"/>
              <a:t>Yolo v1</a:t>
            </a:r>
            <a:r>
              <a:rPr lang="zh-CN" altLang="en-US" sz="1600" dirty="0"/>
              <a:t>为例</a:t>
            </a:r>
            <a:r>
              <a:rPr lang="en-US" altLang="zh-CN" sz="1600" dirty="0"/>
              <a:t> </a:t>
            </a:r>
            <a:endParaRPr lang="zh-CN" altLang="en-US" sz="1600" dirty="0"/>
          </a:p>
        </p:txBody>
      </p:sp>
      <p:sp>
        <p:nvSpPr>
          <p:cNvPr id="16" name="文本框 15">
            <a:extLst>
              <a:ext uri="{FF2B5EF4-FFF2-40B4-BE49-F238E27FC236}">
                <a16:creationId xmlns:a16="http://schemas.microsoft.com/office/drawing/2014/main" id="{695B4521-4AC7-4F3A-862C-77EA6091DB36}"/>
              </a:ext>
            </a:extLst>
          </p:cNvPr>
          <p:cNvSpPr txBox="1"/>
          <p:nvPr/>
        </p:nvSpPr>
        <p:spPr>
          <a:xfrm>
            <a:off x="-1" y="184666"/>
            <a:ext cx="4065973" cy="461665"/>
          </a:xfrm>
          <a:prstGeom prst="rect">
            <a:avLst/>
          </a:prstGeom>
          <a:noFill/>
        </p:spPr>
        <p:txBody>
          <a:bodyPr wrap="square" rtlCol="0">
            <a:spAutoFit/>
          </a:bodyPr>
          <a:lstStyle/>
          <a:p>
            <a:r>
              <a:rPr lang="en-US" altLang="zh-CN" sz="2400" dirty="0"/>
              <a:t>YOLO (You Only Look Once)</a:t>
            </a:r>
            <a:endParaRPr lang="zh-CN" altLang="en-US" sz="2400" dirty="0"/>
          </a:p>
        </p:txBody>
      </p:sp>
      <p:sp>
        <p:nvSpPr>
          <p:cNvPr id="18" name="文本框 17">
            <a:extLst>
              <a:ext uri="{FF2B5EF4-FFF2-40B4-BE49-F238E27FC236}">
                <a16:creationId xmlns:a16="http://schemas.microsoft.com/office/drawing/2014/main" id="{36848CE5-3665-42BB-AF96-0A0552743762}"/>
              </a:ext>
            </a:extLst>
          </p:cNvPr>
          <p:cNvSpPr txBox="1"/>
          <p:nvPr/>
        </p:nvSpPr>
        <p:spPr>
          <a:xfrm>
            <a:off x="976545" y="1140877"/>
            <a:ext cx="7004480" cy="338554"/>
          </a:xfrm>
          <a:prstGeom prst="rect">
            <a:avLst/>
          </a:prstGeom>
          <a:noFill/>
        </p:spPr>
        <p:txBody>
          <a:bodyPr wrap="square">
            <a:spAutoFit/>
          </a:bodyPr>
          <a:lstStyle/>
          <a:p>
            <a:r>
              <a:rPr lang="zh-CN" altLang="en-US" sz="1600" dirty="0"/>
              <a:t>将图像检测视为回归问题，可在单次评估中预测图像中的边界框和类概率</a:t>
            </a:r>
          </a:p>
        </p:txBody>
      </p:sp>
    </p:spTree>
    <p:extLst>
      <p:ext uri="{BB962C8B-B14F-4D97-AF65-F5344CB8AC3E}">
        <p14:creationId xmlns:p14="http://schemas.microsoft.com/office/powerpoint/2010/main" val="19450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515980-E191-4697-88CE-19CD32508560}"/>
              </a:ext>
            </a:extLst>
          </p:cNvPr>
          <p:cNvSpPr txBox="1"/>
          <p:nvPr/>
        </p:nvSpPr>
        <p:spPr>
          <a:xfrm>
            <a:off x="2473910" y="866692"/>
            <a:ext cx="7244179" cy="1296637"/>
          </a:xfrm>
          <a:prstGeom prst="rect">
            <a:avLst/>
          </a:prstGeom>
          <a:noFill/>
        </p:spPr>
        <p:txBody>
          <a:bodyPr wrap="square" rtlCol="0">
            <a:spAutoFit/>
          </a:bodyPr>
          <a:lstStyle/>
          <a:p>
            <a:pPr>
              <a:lnSpc>
                <a:spcPct val="150000"/>
              </a:lnSpc>
            </a:pPr>
            <a:r>
              <a:rPr lang="en-US" altLang="zh-CN" sz="1600" dirty="0"/>
              <a:t>                 </a:t>
            </a:r>
            <a:r>
              <a:rPr lang="en-US" altLang="zh-CN" dirty="0"/>
              <a:t>v3:  </a:t>
            </a:r>
            <a:r>
              <a:rPr lang="zh-CN" altLang="en-US" dirty="0"/>
              <a:t>无</a:t>
            </a:r>
            <a:endParaRPr lang="en-US" altLang="zh-CN" dirty="0"/>
          </a:p>
          <a:p>
            <a:pPr>
              <a:lnSpc>
                <a:spcPct val="150000"/>
              </a:lnSpc>
            </a:pPr>
            <a:r>
              <a:rPr lang="en-US" altLang="zh-CN" dirty="0"/>
              <a:t>               v4:  Mosaic</a:t>
            </a:r>
            <a:r>
              <a:rPr lang="zh-CN" altLang="en-US" dirty="0"/>
              <a:t>数据增强、</a:t>
            </a:r>
            <a:r>
              <a:rPr lang="en-US" altLang="zh-CN" dirty="0"/>
              <a:t>SAT</a:t>
            </a:r>
            <a:r>
              <a:rPr lang="zh-CN" altLang="en-US" dirty="0"/>
              <a:t>自对抗训练</a:t>
            </a:r>
            <a:endParaRPr lang="en-US" altLang="zh-CN" dirty="0"/>
          </a:p>
          <a:p>
            <a:pPr>
              <a:lnSpc>
                <a:spcPct val="150000"/>
              </a:lnSpc>
            </a:pPr>
            <a:r>
              <a:rPr lang="en-US" altLang="zh-CN" dirty="0"/>
              <a:t>               v5:  Mosaic</a:t>
            </a:r>
            <a:r>
              <a:rPr lang="zh-CN" altLang="en-US" dirty="0"/>
              <a:t>数据增强、自适应锚框计算、自适应图片缩放</a:t>
            </a:r>
          </a:p>
        </p:txBody>
      </p:sp>
      <p:sp>
        <p:nvSpPr>
          <p:cNvPr id="6" name="文本框 5">
            <a:extLst>
              <a:ext uri="{FF2B5EF4-FFF2-40B4-BE49-F238E27FC236}">
                <a16:creationId xmlns:a16="http://schemas.microsoft.com/office/drawing/2014/main" id="{34185D41-8189-4008-ADBF-B63272844D2E}"/>
              </a:ext>
            </a:extLst>
          </p:cNvPr>
          <p:cNvSpPr txBox="1"/>
          <p:nvPr/>
        </p:nvSpPr>
        <p:spPr>
          <a:xfrm>
            <a:off x="843279" y="2634336"/>
            <a:ext cx="1917577" cy="338554"/>
          </a:xfrm>
          <a:prstGeom prst="rect">
            <a:avLst/>
          </a:prstGeom>
          <a:noFill/>
        </p:spPr>
        <p:txBody>
          <a:bodyPr wrap="square">
            <a:spAutoFit/>
          </a:bodyPr>
          <a:lstStyle/>
          <a:p>
            <a:r>
              <a:rPr lang="en-US" altLang="zh-CN" sz="1600" b="1" dirty="0"/>
              <a:t>Mosaic</a:t>
            </a:r>
            <a:r>
              <a:rPr lang="zh-CN" altLang="en-US" sz="1600" b="1" dirty="0"/>
              <a:t>数据增强</a:t>
            </a:r>
            <a:endParaRPr lang="zh-CN" altLang="en-US" sz="1600" dirty="0"/>
          </a:p>
        </p:txBody>
      </p:sp>
      <p:pic>
        <p:nvPicPr>
          <p:cNvPr id="8" name="图片 7">
            <a:extLst>
              <a:ext uri="{FF2B5EF4-FFF2-40B4-BE49-F238E27FC236}">
                <a16:creationId xmlns:a16="http://schemas.microsoft.com/office/drawing/2014/main" id="{A6D54DD2-3936-4579-BAF1-8DAB7EAB68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910" y="2634336"/>
            <a:ext cx="5490177" cy="2774798"/>
          </a:xfrm>
          <a:prstGeom prst="rect">
            <a:avLst/>
          </a:prstGeom>
        </p:spPr>
      </p:pic>
      <p:sp>
        <p:nvSpPr>
          <p:cNvPr id="10" name="文本框 9">
            <a:extLst>
              <a:ext uri="{FF2B5EF4-FFF2-40B4-BE49-F238E27FC236}">
                <a16:creationId xmlns:a16="http://schemas.microsoft.com/office/drawing/2014/main" id="{8D9B498E-E995-4154-9963-4F6E06E82079}"/>
              </a:ext>
            </a:extLst>
          </p:cNvPr>
          <p:cNvSpPr txBox="1"/>
          <p:nvPr/>
        </p:nvSpPr>
        <p:spPr>
          <a:xfrm>
            <a:off x="8841087" y="3429000"/>
            <a:ext cx="3121980" cy="830997"/>
          </a:xfrm>
          <a:prstGeom prst="rect">
            <a:avLst/>
          </a:prstGeom>
          <a:noFill/>
        </p:spPr>
        <p:txBody>
          <a:bodyPr wrap="square">
            <a:spAutoFit/>
          </a:bodyPr>
          <a:lstStyle/>
          <a:p>
            <a:r>
              <a:rPr lang="zh-CN" altLang="en-US" sz="1600" dirty="0"/>
              <a:t>使模型可在更小范围内识别对象，并且四张图片拼接在一起变相地提高了</a:t>
            </a:r>
            <a:r>
              <a:rPr lang="en-US" altLang="zh-CN" sz="1600" dirty="0"/>
              <a:t>batch_size</a:t>
            </a:r>
            <a:endParaRPr lang="zh-CN" altLang="en-US" sz="1600" dirty="0"/>
          </a:p>
        </p:txBody>
      </p:sp>
      <p:sp>
        <p:nvSpPr>
          <p:cNvPr id="12" name="文本框 11">
            <a:extLst>
              <a:ext uri="{FF2B5EF4-FFF2-40B4-BE49-F238E27FC236}">
                <a16:creationId xmlns:a16="http://schemas.microsoft.com/office/drawing/2014/main" id="{B8174C10-5E55-4335-B46D-5A30469B7B9D}"/>
              </a:ext>
            </a:extLst>
          </p:cNvPr>
          <p:cNvSpPr txBox="1"/>
          <p:nvPr/>
        </p:nvSpPr>
        <p:spPr>
          <a:xfrm>
            <a:off x="843279" y="5521072"/>
            <a:ext cx="8962765" cy="1077218"/>
          </a:xfrm>
          <a:prstGeom prst="rect">
            <a:avLst/>
          </a:prstGeom>
          <a:noFill/>
        </p:spPr>
        <p:txBody>
          <a:bodyPr wrap="square">
            <a:spAutoFit/>
          </a:bodyPr>
          <a:lstStyle/>
          <a:p>
            <a:r>
              <a:rPr lang="en-US" altLang="zh-CN" sz="1600" b="1" dirty="0"/>
              <a:t>SAT</a:t>
            </a:r>
            <a:r>
              <a:rPr lang="zh-CN" altLang="en-US" sz="1600" b="1" dirty="0"/>
              <a:t>自对抗训练</a:t>
            </a:r>
            <a:r>
              <a:rPr lang="en-US" altLang="zh-CN" sz="1600" b="1" dirty="0">
                <a:sym typeface="Wingdings" panose="05000000000000000000" pitchFamily="2" charset="2"/>
              </a:rPr>
              <a:t>:</a:t>
            </a:r>
            <a:r>
              <a:rPr lang="zh-CN" altLang="en-US" sz="1600" b="1" dirty="0">
                <a:sym typeface="Wingdings" panose="05000000000000000000" pitchFamily="2" charset="2"/>
              </a:rPr>
              <a:t>  </a:t>
            </a:r>
            <a:r>
              <a:rPr lang="en-US" altLang="zh-CN" sz="1600" dirty="0">
                <a:sym typeface="Wingdings" panose="05000000000000000000" pitchFamily="2" charset="2"/>
              </a:rPr>
              <a:t>(1)</a:t>
            </a:r>
            <a:r>
              <a:rPr lang="zh-CN" altLang="en-US" sz="1600" dirty="0"/>
              <a:t>先在训练样本上执行一次前向过程，随后神经网络更改原始图像使其能在最大程度上降低检测器的性能，即创建以当前模型为目标的对抗攻击。</a:t>
            </a:r>
            <a:r>
              <a:rPr lang="en-US" altLang="zh-CN" sz="1600" dirty="0"/>
              <a:t>(2)</a:t>
            </a:r>
            <a:r>
              <a:rPr lang="zh-CN" altLang="en-US" sz="1600" dirty="0"/>
              <a:t>使用这张新图像与原始的边界框和类别标签来训练该模型，有助于提升模型的泛化能力并降低过拟合。</a:t>
            </a:r>
            <a:endParaRPr lang="en-US" altLang="zh-CN" sz="1600" dirty="0"/>
          </a:p>
          <a:p>
            <a:endParaRPr lang="zh-CN" altLang="en-US" sz="1600" dirty="0"/>
          </a:p>
        </p:txBody>
      </p:sp>
      <p:sp>
        <p:nvSpPr>
          <p:cNvPr id="14" name="文本框 13">
            <a:extLst>
              <a:ext uri="{FF2B5EF4-FFF2-40B4-BE49-F238E27FC236}">
                <a16:creationId xmlns:a16="http://schemas.microsoft.com/office/drawing/2014/main" id="{A637A9A5-658C-4D8D-85F6-2F00EDAFB9F3}"/>
              </a:ext>
            </a:extLst>
          </p:cNvPr>
          <p:cNvSpPr txBox="1"/>
          <p:nvPr/>
        </p:nvSpPr>
        <p:spPr>
          <a:xfrm>
            <a:off x="241078" y="290910"/>
            <a:ext cx="1560990" cy="461665"/>
          </a:xfrm>
          <a:prstGeom prst="rect">
            <a:avLst/>
          </a:prstGeom>
          <a:noFill/>
        </p:spPr>
        <p:txBody>
          <a:bodyPr wrap="square">
            <a:spAutoFit/>
          </a:bodyPr>
          <a:lstStyle/>
          <a:p>
            <a:r>
              <a:rPr lang="en-US" altLang="zh-CN" sz="2400" dirty="0"/>
              <a:t>Input </a:t>
            </a:r>
            <a:endParaRPr lang="zh-CN" altLang="en-US" sz="2400" dirty="0"/>
          </a:p>
        </p:txBody>
      </p:sp>
    </p:spTree>
    <p:extLst>
      <p:ext uri="{BB962C8B-B14F-4D97-AF65-F5344CB8AC3E}">
        <p14:creationId xmlns:p14="http://schemas.microsoft.com/office/powerpoint/2010/main" val="6854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01A716C-B3E0-4736-8811-57CFDBF11C7C}"/>
              </a:ext>
            </a:extLst>
          </p:cNvPr>
          <p:cNvSpPr txBox="1"/>
          <p:nvPr/>
        </p:nvSpPr>
        <p:spPr>
          <a:xfrm>
            <a:off x="233400" y="266686"/>
            <a:ext cx="1560990" cy="461665"/>
          </a:xfrm>
          <a:prstGeom prst="rect">
            <a:avLst/>
          </a:prstGeom>
          <a:noFill/>
        </p:spPr>
        <p:txBody>
          <a:bodyPr wrap="square">
            <a:spAutoFit/>
          </a:bodyPr>
          <a:lstStyle/>
          <a:p>
            <a:r>
              <a:rPr lang="en-US" altLang="zh-CN" sz="2400" dirty="0"/>
              <a:t>Backbone </a:t>
            </a:r>
            <a:endParaRPr lang="zh-CN" altLang="en-US" sz="2400" dirty="0"/>
          </a:p>
        </p:txBody>
      </p:sp>
      <p:sp>
        <p:nvSpPr>
          <p:cNvPr id="7" name="文本框 6">
            <a:extLst>
              <a:ext uri="{FF2B5EF4-FFF2-40B4-BE49-F238E27FC236}">
                <a16:creationId xmlns:a16="http://schemas.microsoft.com/office/drawing/2014/main" id="{64738BBD-94BB-4ABF-AFDC-FA4778E9D02F}"/>
              </a:ext>
            </a:extLst>
          </p:cNvPr>
          <p:cNvSpPr txBox="1"/>
          <p:nvPr/>
        </p:nvSpPr>
        <p:spPr>
          <a:xfrm>
            <a:off x="2631955" y="728351"/>
            <a:ext cx="3847868" cy="1296637"/>
          </a:xfrm>
          <a:prstGeom prst="rect">
            <a:avLst/>
          </a:prstGeom>
          <a:noFill/>
        </p:spPr>
        <p:txBody>
          <a:bodyPr wrap="square" rtlCol="0">
            <a:spAutoFit/>
          </a:bodyPr>
          <a:lstStyle/>
          <a:p>
            <a:pPr>
              <a:lnSpc>
                <a:spcPct val="150000"/>
              </a:lnSpc>
            </a:pPr>
            <a:r>
              <a:rPr lang="en-US" altLang="zh-CN" dirty="0"/>
              <a:t>               v3:  Darknet53+CBL</a:t>
            </a:r>
          </a:p>
          <a:p>
            <a:pPr>
              <a:lnSpc>
                <a:spcPct val="150000"/>
              </a:lnSpc>
            </a:pPr>
            <a:r>
              <a:rPr lang="en-US" altLang="zh-CN" dirty="0"/>
              <a:t>               v4:  CSPDarknet53+CBM</a:t>
            </a:r>
          </a:p>
          <a:p>
            <a:pPr>
              <a:lnSpc>
                <a:spcPct val="150000"/>
              </a:lnSpc>
            </a:pPr>
            <a:r>
              <a:rPr lang="en-US" altLang="zh-CN" dirty="0"/>
              <a:t>               v5:  </a:t>
            </a:r>
            <a:r>
              <a:rPr lang="en-US" altLang="zh-CN" dirty="0" err="1"/>
              <a:t>Focus+CSP</a:t>
            </a:r>
            <a:endParaRPr lang="zh-CN" altLang="en-US" dirty="0"/>
          </a:p>
        </p:txBody>
      </p:sp>
      <p:sp>
        <p:nvSpPr>
          <p:cNvPr id="13" name="文本框 12">
            <a:extLst>
              <a:ext uri="{FF2B5EF4-FFF2-40B4-BE49-F238E27FC236}">
                <a16:creationId xmlns:a16="http://schemas.microsoft.com/office/drawing/2014/main" id="{60AACB8E-C060-45CB-A0A5-4725EBEF01E9}"/>
              </a:ext>
            </a:extLst>
          </p:cNvPr>
          <p:cNvSpPr txBox="1"/>
          <p:nvPr/>
        </p:nvSpPr>
        <p:spPr>
          <a:xfrm>
            <a:off x="1278216" y="4132601"/>
            <a:ext cx="1927828" cy="369332"/>
          </a:xfrm>
          <a:prstGeom prst="rect">
            <a:avLst/>
          </a:prstGeom>
          <a:noFill/>
        </p:spPr>
        <p:txBody>
          <a:bodyPr wrap="square">
            <a:spAutoFit/>
          </a:bodyPr>
          <a:lstStyle/>
          <a:p>
            <a:r>
              <a:rPr lang="en-US" altLang="zh-CN" dirty="0"/>
              <a:t>Darknet53</a:t>
            </a:r>
            <a:r>
              <a:rPr lang="zh-CN" altLang="en-US" dirty="0"/>
              <a:t>：</a:t>
            </a:r>
          </a:p>
        </p:txBody>
      </p:sp>
      <p:pic>
        <p:nvPicPr>
          <p:cNvPr id="15" name="图片 14">
            <a:extLst>
              <a:ext uri="{FF2B5EF4-FFF2-40B4-BE49-F238E27FC236}">
                <a16:creationId xmlns:a16="http://schemas.microsoft.com/office/drawing/2014/main" id="{90644B1D-6131-48E9-9CA5-B8019B924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5391" y="3429000"/>
            <a:ext cx="3200400" cy="1933576"/>
          </a:xfrm>
          <a:prstGeom prst="rect">
            <a:avLst/>
          </a:prstGeom>
        </p:spPr>
      </p:pic>
      <p:pic>
        <p:nvPicPr>
          <p:cNvPr id="23" name="图片 22">
            <a:extLst>
              <a:ext uri="{FF2B5EF4-FFF2-40B4-BE49-F238E27FC236}">
                <a16:creationId xmlns:a16="http://schemas.microsoft.com/office/drawing/2014/main" id="{8930B9AE-8993-4D1C-B23D-7D8CC6CB6D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7224" y="2178756"/>
            <a:ext cx="3847868" cy="4679244"/>
          </a:xfrm>
          <a:prstGeom prst="rect">
            <a:avLst/>
          </a:prstGeom>
        </p:spPr>
      </p:pic>
      <p:sp>
        <p:nvSpPr>
          <p:cNvPr id="24" name="文本框 23">
            <a:extLst>
              <a:ext uri="{FF2B5EF4-FFF2-40B4-BE49-F238E27FC236}">
                <a16:creationId xmlns:a16="http://schemas.microsoft.com/office/drawing/2014/main" id="{F68554C5-8FD9-440E-8BB9-5F8340C01CBF}"/>
              </a:ext>
            </a:extLst>
          </p:cNvPr>
          <p:cNvSpPr txBox="1"/>
          <p:nvPr/>
        </p:nvSpPr>
        <p:spPr>
          <a:xfrm>
            <a:off x="9042400" y="2923822"/>
            <a:ext cx="1883601" cy="369332"/>
          </a:xfrm>
          <a:prstGeom prst="rect">
            <a:avLst/>
          </a:prstGeom>
          <a:noFill/>
        </p:spPr>
        <p:txBody>
          <a:bodyPr wrap="square" rtlCol="0">
            <a:spAutoFit/>
          </a:bodyPr>
          <a:lstStyle/>
          <a:p>
            <a:r>
              <a:rPr lang="zh-CN" altLang="en-US" dirty="0"/>
              <a:t>小型残差单元</a:t>
            </a:r>
          </a:p>
        </p:txBody>
      </p:sp>
      <p:pic>
        <p:nvPicPr>
          <p:cNvPr id="3" name="图片 2">
            <a:extLst>
              <a:ext uri="{FF2B5EF4-FFF2-40B4-BE49-F238E27FC236}">
                <a16:creationId xmlns:a16="http://schemas.microsoft.com/office/drawing/2014/main" id="{9EE6D771-7E5C-498C-B962-7303E87875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1835" y="702727"/>
            <a:ext cx="2537812" cy="600782"/>
          </a:xfrm>
          <a:prstGeom prst="rect">
            <a:avLst/>
          </a:prstGeom>
        </p:spPr>
      </p:pic>
      <p:pic>
        <p:nvPicPr>
          <p:cNvPr id="5" name="图片 4">
            <a:extLst>
              <a:ext uri="{FF2B5EF4-FFF2-40B4-BE49-F238E27FC236}">
                <a16:creationId xmlns:a16="http://schemas.microsoft.com/office/drawing/2014/main" id="{9E3E3C46-2478-4AE0-AF92-7CCE932120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8658" y="1560686"/>
            <a:ext cx="2624165" cy="600782"/>
          </a:xfrm>
          <a:prstGeom prst="rect">
            <a:avLst/>
          </a:prstGeom>
        </p:spPr>
      </p:pic>
    </p:spTree>
    <p:extLst>
      <p:ext uri="{BB962C8B-B14F-4D97-AF65-F5344CB8AC3E}">
        <p14:creationId xmlns:p14="http://schemas.microsoft.com/office/powerpoint/2010/main" val="91198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7F3DAB-989D-4F93-8477-6142706CA24F}"/>
              </a:ext>
            </a:extLst>
          </p:cNvPr>
          <p:cNvSpPr txBox="1"/>
          <p:nvPr/>
        </p:nvSpPr>
        <p:spPr>
          <a:xfrm>
            <a:off x="2502785" y="1171674"/>
            <a:ext cx="1693332" cy="369332"/>
          </a:xfrm>
          <a:prstGeom prst="rect">
            <a:avLst/>
          </a:prstGeom>
          <a:noFill/>
        </p:spPr>
        <p:txBody>
          <a:bodyPr wrap="square">
            <a:spAutoFit/>
          </a:bodyPr>
          <a:lstStyle/>
          <a:p>
            <a:r>
              <a:rPr lang="en-US" altLang="zh-CN" dirty="0"/>
              <a:t>CSPDarknet53</a:t>
            </a:r>
            <a:endParaRPr lang="zh-CN" altLang="en-US" dirty="0"/>
          </a:p>
        </p:txBody>
      </p:sp>
      <p:sp>
        <p:nvSpPr>
          <p:cNvPr id="4" name="文本框 3">
            <a:extLst>
              <a:ext uri="{FF2B5EF4-FFF2-40B4-BE49-F238E27FC236}">
                <a16:creationId xmlns:a16="http://schemas.microsoft.com/office/drawing/2014/main" id="{298A22AA-E647-47FB-BECF-9C76E19F4E34}"/>
              </a:ext>
            </a:extLst>
          </p:cNvPr>
          <p:cNvSpPr txBox="1"/>
          <p:nvPr/>
        </p:nvSpPr>
        <p:spPr>
          <a:xfrm>
            <a:off x="233400" y="266686"/>
            <a:ext cx="1560990" cy="461665"/>
          </a:xfrm>
          <a:prstGeom prst="rect">
            <a:avLst/>
          </a:prstGeom>
          <a:noFill/>
        </p:spPr>
        <p:txBody>
          <a:bodyPr wrap="square">
            <a:spAutoFit/>
          </a:bodyPr>
          <a:lstStyle/>
          <a:p>
            <a:r>
              <a:rPr lang="en-US" altLang="zh-CN" sz="2400" dirty="0"/>
              <a:t>Backbone </a:t>
            </a:r>
            <a:endParaRPr lang="zh-CN" altLang="en-US" sz="2400" dirty="0"/>
          </a:p>
        </p:txBody>
      </p:sp>
      <p:pic>
        <p:nvPicPr>
          <p:cNvPr id="6" name="图片 5">
            <a:extLst>
              <a:ext uri="{FF2B5EF4-FFF2-40B4-BE49-F238E27FC236}">
                <a16:creationId xmlns:a16="http://schemas.microsoft.com/office/drawing/2014/main" id="{67BBB0AD-0A53-433A-81B7-C472D6E2B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829" y="1919740"/>
            <a:ext cx="2901244" cy="4137202"/>
          </a:xfrm>
          <a:prstGeom prst="rect">
            <a:avLst/>
          </a:prstGeom>
        </p:spPr>
      </p:pic>
      <p:pic>
        <p:nvPicPr>
          <p:cNvPr id="8" name="图片 7">
            <a:extLst>
              <a:ext uri="{FF2B5EF4-FFF2-40B4-BE49-F238E27FC236}">
                <a16:creationId xmlns:a16="http://schemas.microsoft.com/office/drawing/2014/main" id="{99B49AE8-0430-4BC0-8C47-ED636B90A8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806" y="1840880"/>
            <a:ext cx="1495425" cy="1971675"/>
          </a:xfrm>
          <a:prstGeom prst="rect">
            <a:avLst/>
          </a:prstGeom>
        </p:spPr>
      </p:pic>
      <p:sp>
        <p:nvSpPr>
          <p:cNvPr id="9" name="文本框 8">
            <a:extLst>
              <a:ext uri="{FF2B5EF4-FFF2-40B4-BE49-F238E27FC236}">
                <a16:creationId xmlns:a16="http://schemas.microsoft.com/office/drawing/2014/main" id="{F26719CD-CA2D-4C97-A741-C28DCB50BD3B}"/>
              </a:ext>
            </a:extLst>
          </p:cNvPr>
          <p:cNvSpPr txBox="1"/>
          <p:nvPr/>
        </p:nvSpPr>
        <p:spPr>
          <a:xfrm>
            <a:off x="8074742" y="1185749"/>
            <a:ext cx="1230489" cy="369332"/>
          </a:xfrm>
          <a:prstGeom prst="rect">
            <a:avLst/>
          </a:prstGeom>
          <a:noFill/>
        </p:spPr>
        <p:txBody>
          <a:bodyPr wrap="square" rtlCol="0">
            <a:spAutoFit/>
          </a:bodyPr>
          <a:lstStyle/>
          <a:p>
            <a:r>
              <a:rPr lang="en-US" altLang="zh-CN" dirty="0"/>
              <a:t>CSP</a:t>
            </a:r>
            <a:r>
              <a:rPr lang="zh-CN" altLang="en-US" dirty="0"/>
              <a:t>模块</a:t>
            </a:r>
          </a:p>
        </p:txBody>
      </p:sp>
      <p:sp>
        <p:nvSpPr>
          <p:cNvPr id="10" name="文本框 9">
            <a:extLst>
              <a:ext uri="{FF2B5EF4-FFF2-40B4-BE49-F238E27FC236}">
                <a16:creationId xmlns:a16="http://schemas.microsoft.com/office/drawing/2014/main" id="{CE5D3770-1A34-4EA2-B51D-2C4ABE508855}"/>
              </a:ext>
            </a:extLst>
          </p:cNvPr>
          <p:cNvSpPr txBox="1"/>
          <p:nvPr/>
        </p:nvSpPr>
        <p:spPr>
          <a:xfrm>
            <a:off x="8074742" y="3988341"/>
            <a:ext cx="1230489" cy="369332"/>
          </a:xfrm>
          <a:prstGeom prst="rect">
            <a:avLst/>
          </a:prstGeom>
          <a:noFill/>
        </p:spPr>
        <p:txBody>
          <a:bodyPr wrap="square" rtlCol="0">
            <a:spAutoFit/>
          </a:bodyPr>
          <a:lstStyle/>
          <a:p>
            <a:r>
              <a:rPr lang="zh-CN" altLang="en-US" dirty="0"/>
              <a:t>两种形式</a:t>
            </a:r>
          </a:p>
        </p:txBody>
      </p:sp>
      <p:pic>
        <p:nvPicPr>
          <p:cNvPr id="5" name="图片 4">
            <a:extLst>
              <a:ext uri="{FF2B5EF4-FFF2-40B4-BE49-F238E27FC236}">
                <a16:creationId xmlns:a16="http://schemas.microsoft.com/office/drawing/2014/main" id="{3C3A7BCA-49AE-4EDE-A091-EF1C99488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7673" y="4533459"/>
            <a:ext cx="3695700" cy="2190750"/>
          </a:xfrm>
          <a:prstGeom prst="rect">
            <a:avLst/>
          </a:prstGeom>
        </p:spPr>
      </p:pic>
    </p:spTree>
    <p:extLst>
      <p:ext uri="{BB962C8B-B14F-4D97-AF65-F5344CB8AC3E}">
        <p14:creationId xmlns:p14="http://schemas.microsoft.com/office/powerpoint/2010/main" val="398360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814ABEE-A0E2-4804-8FED-AF57BC83DD53}"/>
              </a:ext>
            </a:extLst>
          </p:cNvPr>
          <p:cNvSpPr txBox="1"/>
          <p:nvPr/>
        </p:nvSpPr>
        <p:spPr>
          <a:xfrm>
            <a:off x="233400" y="266686"/>
            <a:ext cx="1560990" cy="461665"/>
          </a:xfrm>
          <a:prstGeom prst="rect">
            <a:avLst/>
          </a:prstGeom>
          <a:noFill/>
        </p:spPr>
        <p:txBody>
          <a:bodyPr wrap="square">
            <a:spAutoFit/>
          </a:bodyPr>
          <a:lstStyle/>
          <a:p>
            <a:r>
              <a:rPr lang="en-US" altLang="zh-CN" sz="2400" dirty="0"/>
              <a:t>Neck </a:t>
            </a:r>
            <a:endParaRPr lang="zh-CN" altLang="en-US" sz="2400" dirty="0"/>
          </a:p>
        </p:txBody>
      </p:sp>
      <p:sp>
        <p:nvSpPr>
          <p:cNvPr id="4" name="文本框 3">
            <a:extLst>
              <a:ext uri="{FF2B5EF4-FFF2-40B4-BE49-F238E27FC236}">
                <a16:creationId xmlns:a16="http://schemas.microsoft.com/office/drawing/2014/main" id="{39928586-BBFF-4822-8B79-4B8DD625C047}"/>
              </a:ext>
            </a:extLst>
          </p:cNvPr>
          <p:cNvSpPr txBox="1"/>
          <p:nvPr/>
        </p:nvSpPr>
        <p:spPr>
          <a:xfrm>
            <a:off x="2631955" y="728351"/>
            <a:ext cx="3847868" cy="1296637"/>
          </a:xfrm>
          <a:prstGeom prst="rect">
            <a:avLst/>
          </a:prstGeom>
          <a:noFill/>
        </p:spPr>
        <p:txBody>
          <a:bodyPr wrap="square" rtlCol="0">
            <a:spAutoFit/>
          </a:bodyPr>
          <a:lstStyle/>
          <a:p>
            <a:pPr>
              <a:lnSpc>
                <a:spcPct val="150000"/>
              </a:lnSpc>
            </a:pPr>
            <a:r>
              <a:rPr lang="en-US" altLang="zh-CN" dirty="0"/>
              <a:t>               v3:  FPN</a:t>
            </a:r>
          </a:p>
          <a:p>
            <a:pPr>
              <a:lnSpc>
                <a:spcPct val="150000"/>
              </a:lnSpc>
            </a:pPr>
            <a:r>
              <a:rPr lang="en-US" altLang="zh-CN" dirty="0"/>
              <a:t>               v4:  SPP</a:t>
            </a:r>
            <a:r>
              <a:rPr lang="zh-CN" altLang="en-US" dirty="0"/>
              <a:t>、</a:t>
            </a:r>
            <a:r>
              <a:rPr lang="en-US" altLang="zh-CN" dirty="0"/>
              <a:t>FPN+PAN</a:t>
            </a:r>
          </a:p>
          <a:p>
            <a:pPr>
              <a:lnSpc>
                <a:spcPct val="150000"/>
              </a:lnSpc>
            </a:pPr>
            <a:r>
              <a:rPr lang="en-US" altLang="zh-CN" dirty="0"/>
              <a:t>               v5:  FPN+PAN</a:t>
            </a:r>
            <a:endParaRPr lang="zh-CN" altLang="en-US" dirty="0"/>
          </a:p>
        </p:txBody>
      </p:sp>
      <p:sp>
        <p:nvSpPr>
          <p:cNvPr id="5" name="文本框 4">
            <a:extLst>
              <a:ext uri="{FF2B5EF4-FFF2-40B4-BE49-F238E27FC236}">
                <a16:creationId xmlns:a16="http://schemas.microsoft.com/office/drawing/2014/main" id="{4A3AAB4A-4E22-469E-ADD1-B78A9D89B323}"/>
              </a:ext>
            </a:extLst>
          </p:cNvPr>
          <p:cNvSpPr txBox="1"/>
          <p:nvPr/>
        </p:nvSpPr>
        <p:spPr>
          <a:xfrm>
            <a:off x="1013352" y="3987935"/>
            <a:ext cx="1128889" cy="369332"/>
          </a:xfrm>
          <a:prstGeom prst="rect">
            <a:avLst/>
          </a:prstGeom>
          <a:noFill/>
        </p:spPr>
        <p:txBody>
          <a:bodyPr wrap="square">
            <a:spAutoFit/>
          </a:bodyPr>
          <a:lstStyle/>
          <a:p>
            <a:r>
              <a:rPr lang="en-US" altLang="zh-CN" dirty="0"/>
              <a:t>FPN</a:t>
            </a:r>
            <a:endParaRPr lang="zh-CN" altLang="en-US" dirty="0"/>
          </a:p>
        </p:txBody>
      </p:sp>
      <p:pic>
        <p:nvPicPr>
          <p:cNvPr id="7" name="图片 6">
            <a:extLst>
              <a:ext uri="{FF2B5EF4-FFF2-40B4-BE49-F238E27FC236}">
                <a16:creationId xmlns:a16="http://schemas.microsoft.com/office/drawing/2014/main" id="{209E010E-E1F7-45B9-9409-1EF2FFA06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898" y="2476542"/>
            <a:ext cx="6015214" cy="3761449"/>
          </a:xfrm>
          <a:prstGeom prst="rect">
            <a:avLst/>
          </a:prstGeom>
        </p:spPr>
      </p:pic>
      <p:pic>
        <p:nvPicPr>
          <p:cNvPr id="9" name="图片 8">
            <a:extLst>
              <a:ext uri="{FF2B5EF4-FFF2-40B4-BE49-F238E27FC236}">
                <a16:creationId xmlns:a16="http://schemas.microsoft.com/office/drawing/2014/main" id="{8857C6F9-3FAC-4EF8-A2B7-2D46CD9040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6014" y="3232679"/>
            <a:ext cx="3228975" cy="2695575"/>
          </a:xfrm>
          <a:prstGeom prst="rect">
            <a:avLst/>
          </a:prstGeom>
        </p:spPr>
      </p:pic>
    </p:spTree>
    <p:extLst>
      <p:ext uri="{BB962C8B-B14F-4D97-AF65-F5344CB8AC3E}">
        <p14:creationId xmlns:p14="http://schemas.microsoft.com/office/powerpoint/2010/main" val="165564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814ABEE-A0E2-4804-8FED-AF57BC83DD53}"/>
              </a:ext>
            </a:extLst>
          </p:cNvPr>
          <p:cNvSpPr txBox="1"/>
          <p:nvPr/>
        </p:nvSpPr>
        <p:spPr>
          <a:xfrm>
            <a:off x="233400" y="266686"/>
            <a:ext cx="1560990" cy="461665"/>
          </a:xfrm>
          <a:prstGeom prst="rect">
            <a:avLst/>
          </a:prstGeom>
          <a:noFill/>
        </p:spPr>
        <p:txBody>
          <a:bodyPr wrap="square">
            <a:spAutoFit/>
          </a:bodyPr>
          <a:lstStyle/>
          <a:p>
            <a:r>
              <a:rPr lang="en-US" altLang="zh-CN" sz="2400" dirty="0"/>
              <a:t>Neck </a:t>
            </a:r>
            <a:endParaRPr lang="zh-CN" altLang="en-US" sz="2400" dirty="0"/>
          </a:p>
        </p:txBody>
      </p:sp>
      <p:sp>
        <p:nvSpPr>
          <p:cNvPr id="4" name="文本框 3">
            <a:extLst>
              <a:ext uri="{FF2B5EF4-FFF2-40B4-BE49-F238E27FC236}">
                <a16:creationId xmlns:a16="http://schemas.microsoft.com/office/drawing/2014/main" id="{6B8908F7-3CE7-465F-861D-9F0E869C12B0}"/>
              </a:ext>
            </a:extLst>
          </p:cNvPr>
          <p:cNvSpPr txBox="1"/>
          <p:nvPr/>
        </p:nvSpPr>
        <p:spPr>
          <a:xfrm>
            <a:off x="6601895" y="1392121"/>
            <a:ext cx="4766016" cy="369332"/>
          </a:xfrm>
          <a:prstGeom prst="rect">
            <a:avLst/>
          </a:prstGeom>
          <a:noFill/>
        </p:spPr>
        <p:txBody>
          <a:bodyPr wrap="square">
            <a:spAutoFit/>
          </a:bodyPr>
          <a:lstStyle/>
          <a:p>
            <a:r>
              <a:rPr lang="en-US" altLang="zh-CN" dirty="0"/>
              <a:t>PAN</a:t>
            </a:r>
            <a:r>
              <a:rPr lang="zh-CN" altLang="en-US" dirty="0"/>
              <a:t>：金字塔注意力模型，由</a:t>
            </a:r>
            <a:r>
              <a:rPr lang="en-US" altLang="zh-CN" dirty="0"/>
              <a:t>FPA</a:t>
            </a:r>
            <a:r>
              <a:rPr lang="zh-CN" altLang="en-US" dirty="0"/>
              <a:t>和</a:t>
            </a:r>
            <a:r>
              <a:rPr lang="en-US" altLang="zh-CN" dirty="0"/>
              <a:t>GAU</a:t>
            </a:r>
            <a:r>
              <a:rPr lang="zh-CN" altLang="en-US" dirty="0"/>
              <a:t>组成</a:t>
            </a:r>
          </a:p>
        </p:txBody>
      </p:sp>
      <p:sp>
        <p:nvSpPr>
          <p:cNvPr id="5" name="文本框 4">
            <a:extLst>
              <a:ext uri="{FF2B5EF4-FFF2-40B4-BE49-F238E27FC236}">
                <a16:creationId xmlns:a16="http://schemas.microsoft.com/office/drawing/2014/main" id="{6654AD29-297C-46BF-BA03-5CB3C1604878}"/>
              </a:ext>
            </a:extLst>
          </p:cNvPr>
          <p:cNvSpPr txBox="1"/>
          <p:nvPr/>
        </p:nvSpPr>
        <p:spPr>
          <a:xfrm>
            <a:off x="1329984" y="1392121"/>
            <a:ext cx="3004949" cy="369332"/>
          </a:xfrm>
          <a:prstGeom prst="rect">
            <a:avLst/>
          </a:prstGeom>
          <a:noFill/>
        </p:spPr>
        <p:txBody>
          <a:bodyPr wrap="square">
            <a:spAutoFit/>
          </a:bodyPr>
          <a:lstStyle/>
          <a:p>
            <a:r>
              <a:rPr lang="en-US" altLang="zh-CN" dirty="0"/>
              <a:t>SPP</a:t>
            </a:r>
            <a:r>
              <a:rPr lang="zh-CN" altLang="en-US" dirty="0"/>
              <a:t>：空间金字塔池化</a:t>
            </a:r>
          </a:p>
        </p:txBody>
      </p:sp>
      <p:pic>
        <p:nvPicPr>
          <p:cNvPr id="6" name="图片 5">
            <a:extLst>
              <a:ext uri="{FF2B5EF4-FFF2-40B4-BE49-F238E27FC236}">
                <a16:creationId xmlns:a16="http://schemas.microsoft.com/office/drawing/2014/main" id="{CFE6B75D-2EE6-4FC0-BE99-FEFA2A519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00" y="2055891"/>
            <a:ext cx="3954778" cy="3040657"/>
          </a:xfrm>
          <a:prstGeom prst="rect">
            <a:avLst/>
          </a:prstGeom>
        </p:spPr>
      </p:pic>
      <p:pic>
        <p:nvPicPr>
          <p:cNvPr id="8" name="图片 7">
            <a:extLst>
              <a:ext uri="{FF2B5EF4-FFF2-40B4-BE49-F238E27FC236}">
                <a16:creationId xmlns:a16="http://schemas.microsoft.com/office/drawing/2014/main" id="{450517FC-E4E3-49AB-9052-46FD610EE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9165" y="2055891"/>
            <a:ext cx="3595235" cy="3040657"/>
          </a:xfrm>
          <a:prstGeom prst="rect">
            <a:avLst/>
          </a:prstGeom>
        </p:spPr>
      </p:pic>
      <p:pic>
        <p:nvPicPr>
          <p:cNvPr id="12" name="图片 11">
            <a:extLst>
              <a:ext uri="{FF2B5EF4-FFF2-40B4-BE49-F238E27FC236}">
                <a16:creationId xmlns:a16="http://schemas.microsoft.com/office/drawing/2014/main" id="{3706A2E6-6D5E-468D-AAA4-2DB9452034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6764" y="2561514"/>
            <a:ext cx="3595236" cy="2535034"/>
          </a:xfrm>
          <a:prstGeom prst="rect">
            <a:avLst/>
          </a:prstGeom>
        </p:spPr>
      </p:pic>
    </p:spTree>
    <p:extLst>
      <p:ext uri="{BB962C8B-B14F-4D97-AF65-F5344CB8AC3E}">
        <p14:creationId xmlns:p14="http://schemas.microsoft.com/office/powerpoint/2010/main" val="22446921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959</Words>
  <Application>Microsoft Office PowerPoint</Application>
  <PresentationFormat>宽屏</PresentationFormat>
  <Paragraphs>80</Paragraphs>
  <Slides>13</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yi</dc:creator>
  <cp:lastModifiedBy>liu yi</cp:lastModifiedBy>
  <cp:revision>96</cp:revision>
  <dcterms:created xsi:type="dcterms:W3CDTF">2021-11-11T02:03:02Z</dcterms:created>
  <dcterms:modified xsi:type="dcterms:W3CDTF">2021-11-12T09:27:06Z</dcterms:modified>
</cp:coreProperties>
</file>