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62"/>
  </p:notesMasterIdLst>
  <p:sldIdLst>
    <p:sldId id="316" r:id="rId4"/>
    <p:sldId id="317" r:id="rId5"/>
    <p:sldId id="356" r:id="rId6"/>
    <p:sldId id="258" r:id="rId7"/>
    <p:sldId id="284" r:id="rId8"/>
    <p:sldId id="287" r:id="rId9"/>
    <p:sldId id="285" r:id="rId10"/>
    <p:sldId id="286" r:id="rId11"/>
    <p:sldId id="334" r:id="rId12"/>
    <p:sldId id="260" r:id="rId13"/>
    <p:sldId id="289" r:id="rId14"/>
    <p:sldId id="290" r:id="rId15"/>
    <p:sldId id="370" r:id="rId16"/>
    <p:sldId id="261" r:id="rId17"/>
    <p:sldId id="295" r:id="rId18"/>
    <p:sldId id="351" r:id="rId19"/>
    <p:sldId id="352" r:id="rId20"/>
    <p:sldId id="353" r:id="rId21"/>
    <p:sldId id="354" r:id="rId22"/>
    <p:sldId id="337" r:id="rId23"/>
    <p:sldId id="338" r:id="rId24"/>
    <p:sldId id="268" r:id="rId25"/>
    <p:sldId id="374" r:id="rId26"/>
    <p:sldId id="373" r:id="rId27"/>
    <p:sldId id="269" r:id="rId28"/>
    <p:sldId id="372" r:id="rId29"/>
    <p:sldId id="270" r:id="rId30"/>
    <p:sldId id="321" r:id="rId31"/>
    <p:sldId id="320" r:id="rId32"/>
    <p:sldId id="271" r:id="rId33"/>
    <p:sldId id="322" r:id="rId34"/>
    <p:sldId id="272" r:id="rId35"/>
    <p:sldId id="375" r:id="rId36"/>
    <p:sldId id="273" r:id="rId37"/>
    <p:sldId id="376" r:id="rId38"/>
    <p:sldId id="324" r:id="rId39"/>
    <p:sldId id="327" r:id="rId40"/>
    <p:sldId id="328" r:id="rId41"/>
    <p:sldId id="329" r:id="rId42"/>
    <p:sldId id="379" r:id="rId43"/>
    <p:sldId id="330" r:id="rId44"/>
    <p:sldId id="331" r:id="rId45"/>
    <p:sldId id="378" r:id="rId46"/>
    <p:sldId id="381" r:id="rId47"/>
    <p:sldId id="357" r:id="rId48"/>
    <p:sldId id="358" r:id="rId49"/>
    <p:sldId id="380" r:id="rId50"/>
    <p:sldId id="361" r:id="rId51"/>
    <p:sldId id="359" r:id="rId52"/>
    <p:sldId id="360" r:id="rId53"/>
    <p:sldId id="362" r:id="rId54"/>
    <p:sldId id="363" r:id="rId55"/>
    <p:sldId id="367" r:id="rId56"/>
    <p:sldId id="368" r:id="rId57"/>
    <p:sldId id="364" r:id="rId58"/>
    <p:sldId id="369" r:id="rId59"/>
    <p:sldId id="365" r:id="rId60"/>
    <p:sldId id="377" r:id="rId6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7"/>
    <p:restoredTop sz="94551"/>
  </p:normalViewPr>
  <p:slideViewPr>
    <p:cSldViewPr showGuides="1">
      <p:cViewPr varScale="1">
        <p:scale>
          <a:sx n="78" d="100"/>
          <a:sy n="78" d="100"/>
        </p:scale>
        <p:origin x="11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/>
          </a:p>
        </p:txBody>
      </p:sp>
      <p:sp>
        <p:nvSpPr>
          <p:cNvPr id="3993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en-US" altLang="zh-CN" sz="120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41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94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endParaRPr lang="en-US" altLang="zh-CN" sz="1200"/>
          </a:p>
        </p:txBody>
      </p:sp>
      <p:sp>
        <p:nvSpPr>
          <p:cNvPr id="3994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8D0152-3FF6-B94C-957C-20E07EAB560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 anchorCtr="0"/>
          <a:lstStyle/>
          <a:p>
            <a:pPr lvl="0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FC9FCE-D57E-A948-B0B4-2C6C1FF2D29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879264-25B3-D342-A427-ACAD02AFBF2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29724-2286-4C45-B7CE-2A23AF5105C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01B3DD-1905-1944-899C-BB2FD83A5BE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r>
              <a:rPr lang="zh-CN" altLang="en-US"/>
              <a:t>角频率表示式只对弹簧振子适用</a:t>
            </a:r>
            <a:r>
              <a:rPr lang="en-US" altLang="zh-CN"/>
              <a:t>,</a:t>
            </a:r>
            <a:r>
              <a:rPr lang="zh-CN" altLang="en-US"/>
              <a:t>周期角频率关系式通用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BB8EA3-E61C-124C-B26E-2A21C522800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r>
              <a:rPr lang="zh-CN" altLang="en-US"/>
              <a:t>此曲线相位</a:t>
            </a:r>
            <a:r>
              <a:rPr lang="zh-CN" altLang="en-US" b="1"/>
              <a:t>落后</a:t>
            </a:r>
            <a:r>
              <a:rPr lang="zh-CN" altLang="en-US"/>
              <a:t>标准曲线</a:t>
            </a:r>
            <a:r>
              <a:rPr lang="en-US" altLang="zh-CN"/>
              <a:t>,</a:t>
            </a:r>
            <a:r>
              <a:rPr lang="zh-CN" altLang="en-US"/>
              <a:t>故取负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135F89-B631-4C47-951C-D062F8C8D2F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9F6B16-2A16-6740-92B7-59E89FAF924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r>
              <a:rPr lang="zh-CN" altLang="en-US"/>
              <a:t>强调：正、负号是建立在什么坐标系统中的，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5BD417-DDBD-F242-9797-B73A53887AA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r>
              <a:rPr lang="zh-CN" altLang="en-US" b="1"/>
              <a:t>能流密度：强度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4E6DB7-776D-1A49-BD0B-0F8260BF2F8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CC152-B7A4-7348-83E5-CFBB52263C8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r>
              <a:rPr lang="zh-CN" altLang="en-US"/>
              <a:t>微分形式不变性求已知</a:t>
            </a:r>
            <a:r>
              <a:rPr lang="en-US" altLang="zh-CN"/>
              <a:t>a(v)</a:t>
            </a:r>
            <a:r>
              <a:rPr lang="zh-CN" altLang="en-US"/>
              <a:t>的</a:t>
            </a:r>
            <a:r>
              <a:rPr lang="en-US" altLang="zh-CN"/>
              <a:t>v(x)</a:t>
            </a:r>
            <a:r>
              <a:rPr lang="zh-CN" altLang="en-US"/>
              <a:t>关系。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41F015-5ADE-7344-8701-5ECE623EF74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r>
              <a:rPr lang="zh-CN" altLang="en-US"/>
              <a:t>动量守恒定律的两个等价叙述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76C52-9FA5-814F-B145-58E9DD137BA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/>
            <a:r>
              <a:rPr lang="zh-CN" altLang="en-US"/>
              <a:t>不能冲量为</a:t>
            </a:r>
            <a:r>
              <a:rPr lang="en-US" altLang="zh-CN"/>
              <a:t>0,</a:t>
            </a:r>
            <a:r>
              <a:rPr lang="zh-CN" altLang="en-US"/>
              <a:t>必须外力矢量和为</a:t>
            </a:r>
            <a:r>
              <a:rPr lang="en-US" altLang="zh-CN"/>
              <a:t>0,</a:t>
            </a:r>
            <a:r>
              <a:rPr lang="zh-CN" altLang="en-US" b="1"/>
              <a:t>过程量和状态量</a:t>
            </a:r>
            <a:r>
              <a:rPr lang="zh-CN" altLang="en-US"/>
              <a:t>差异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75B3F4-86BC-B648-8078-F35A5D3345E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 anchorCtr="0"/>
          <a:lstStyle/>
          <a:p>
            <a:pPr lvl="0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9E9472-E2F9-0546-AAD7-8832216F390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 anchorCtr="0"/>
          <a:lstStyle/>
          <a:p>
            <a:pPr lvl="0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DDB5A1-8EEE-6F4C-A99B-52B6FDB7B7A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 anchorCtr="0"/>
          <a:lstStyle/>
          <a:p>
            <a:pPr lvl="0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D4FD67-2531-B741-800E-5D464B256F4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28" tIns="45714" rIns="91428" bIns="45714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F35694-2041-CD46-A595-7902A5300AC9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79FF63-C306-B14D-88A2-6A757CE30329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14D14B-A99D-B441-AED6-AA13F72F81C7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7BB-7CFA-C24F-9049-987105919BB7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005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0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0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1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1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2100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210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210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24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312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312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4148" name="日期占位符 6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4149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4150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35172" name="日期占位符 2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517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517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日期占位符 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619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619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E32836-DAB3-5B4F-B225-CE57E7681CBC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7220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722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722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8244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824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824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9268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3926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3927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029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1" hangingPunct="1"/>
            <a:endParaRPr lang="en-US" altLang="zh-CN"/>
          </a:p>
        </p:txBody>
      </p:sp>
      <p:sp>
        <p:nvSpPr>
          <p:cNvPr id="14029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 eaLnBrk="1" hangingPunct="1"/>
            <a:endParaRPr lang="en-US" altLang="zh-CN"/>
          </a:p>
        </p:txBody>
      </p:sp>
      <p:sp>
        <p:nvSpPr>
          <p:cNvPr id="14029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6EB1ED-AA93-A747-8BA8-5F44BE302B3D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2BB462-84DA-2646-A8A5-C4F02716A48C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A777D9-E5B6-7644-84C7-CC8555D048B8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3DE1E9-92D7-4F44-94EA-8101C1713687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767D4A-0E4F-AF45-843C-D48522F65B9C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C76B28-D088-754B-A265-D8089444DFC2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8CF791-6285-5B4E-AA64-736046E39D92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B7AA8D-D178-8F40-9D90-3FCB3E830D9D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7AA78C-B21C-5448-9F41-420709FA3964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F29089-B557-434D-B7AA-115F83B9AE14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5FD30F-98C0-E64B-952E-28508ECD4361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0A4429-357C-8E4B-B033-C84BF4D3CF47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0DF875-0D42-BD4A-9C93-3594D3DE2EE0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8F1AF1-08A5-F24F-988F-7B9E96521661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C29965-DDF3-F242-8A58-651AF2C4495F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C2B3A5-A75E-DC4A-A0A3-619BDB0B5700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1C72DF-674D-FF4C-8BFE-797D03C3D359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B588D3-BB1D-B841-B8B1-4E1A89EA1FDB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B915A0-92A1-5141-90B4-2D7E3E191CD5}" type="slidenum"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0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41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4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 i="1">
                <a:solidFill>
                  <a:srgbClr val="FF33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8.bin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3.wmf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5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5.wmf"/><Relationship Id="rId5" Type="http://schemas.openxmlformats.org/officeDocument/2006/relationships/image" Target="../media/image71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90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9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0.w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9.emf"/><Relationship Id="rId4" Type="http://schemas.openxmlformats.org/officeDocument/2006/relationships/image" Target="../media/image125.wmf"/><Relationship Id="rId9" Type="http://schemas.openxmlformats.org/officeDocument/2006/relationships/image" Target="../media/image12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22.bin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wmf"/><Relationship Id="rId11" Type="http://schemas.openxmlformats.org/officeDocument/2006/relationships/image" Target="../media/image134.wmf"/><Relationship Id="rId5" Type="http://schemas.openxmlformats.org/officeDocument/2006/relationships/oleObject" Target="../embeddings/oleObject123.bin"/><Relationship Id="rId10" Type="http://schemas.openxmlformats.org/officeDocument/2006/relationships/oleObject" Target="../embeddings/oleObject125.bin"/><Relationship Id="rId4" Type="http://schemas.openxmlformats.org/officeDocument/2006/relationships/image" Target="../media/image130.wmf"/><Relationship Id="rId9" Type="http://schemas.openxmlformats.org/officeDocument/2006/relationships/image" Target="../media/image13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wmf"/><Relationship Id="rId11" Type="http://schemas.openxmlformats.org/officeDocument/2006/relationships/image" Target="../media/image132.png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2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37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5.wmf"/><Relationship Id="rId20" Type="http://schemas.openxmlformats.org/officeDocument/2006/relationships/image" Target="../media/image14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44.wmf"/><Relationship Id="rId22" Type="http://schemas.openxmlformats.org/officeDocument/2006/relationships/image" Target="../media/image14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4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5.w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5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6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61.bin"/><Relationship Id="rId25" Type="http://schemas.openxmlformats.org/officeDocument/2006/relationships/image" Target="../media/image176.wmf"/><Relationship Id="rId2" Type="http://schemas.openxmlformats.org/officeDocument/2006/relationships/image" Target="../media/image165.png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58.bin"/><Relationship Id="rId24" Type="http://schemas.openxmlformats.org/officeDocument/2006/relationships/oleObject" Target="../embeddings/oleObject165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3" Type="http://schemas.openxmlformats.org/officeDocument/2006/relationships/image" Target="../media/image177.wmf"/><Relationship Id="rId7" Type="http://schemas.openxmlformats.org/officeDocument/2006/relationships/image" Target="../media/image179.wmf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68.bin"/><Relationship Id="rId5" Type="http://schemas.openxmlformats.org/officeDocument/2006/relationships/image" Target="../media/image178.w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8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181.emf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image" Target="../media/image183.wmf"/><Relationship Id="rId7" Type="http://schemas.openxmlformats.org/officeDocument/2006/relationships/image" Target="../media/image185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35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84.wmf"/><Relationship Id="rId10" Type="http://schemas.openxmlformats.org/officeDocument/2006/relationships/image" Target="../media/image187.e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8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oleObject" Target="../embeddings/oleObject179.bin"/><Relationship Id="rId3" Type="http://schemas.openxmlformats.org/officeDocument/2006/relationships/image" Target="../media/image188.emf"/><Relationship Id="rId7" Type="http://schemas.openxmlformats.org/officeDocument/2006/relationships/image" Target="../media/image190.wmf"/><Relationship Id="rId12" Type="http://schemas.openxmlformats.org/officeDocument/2006/relationships/image" Target="../media/image193.emf"/><Relationship Id="rId2" Type="http://schemas.openxmlformats.org/officeDocument/2006/relationships/oleObject" Target="../embeddings/oleObject174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91.wmf"/><Relationship Id="rId14" Type="http://schemas.openxmlformats.org/officeDocument/2006/relationships/image" Target="../media/image19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image" Target="../media/image195.wmf"/><Relationship Id="rId7" Type="http://schemas.openxmlformats.org/officeDocument/2006/relationships/image" Target="../media/image197.wmf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27.x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96.wmf"/><Relationship Id="rId10" Type="http://schemas.openxmlformats.org/officeDocument/2006/relationships/image" Target="../media/image199.e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9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7" Type="http://schemas.openxmlformats.org/officeDocument/2006/relationships/image" Target="../media/image202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35.x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201.wmf"/><Relationship Id="rId4" Type="http://schemas.openxmlformats.org/officeDocument/2006/relationships/oleObject" Target="../embeddings/oleObject18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20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oleObject" Target="../embeddings/oleObject188.bin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08.wmf"/><Relationship Id="rId4" Type="http://schemas.openxmlformats.org/officeDocument/2006/relationships/oleObject" Target="../embeddings/oleObject18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1.emf"/><Relationship Id="rId5" Type="http://schemas.openxmlformats.org/officeDocument/2006/relationships/image" Target="../media/image210.wmf"/><Relationship Id="rId4" Type="http://schemas.openxmlformats.org/officeDocument/2006/relationships/oleObject" Target="../embeddings/oleObject19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16.emf"/><Relationship Id="rId5" Type="http://schemas.openxmlformats.org/officeDocument/2006/relationships/image" Target="../media/image215.emf"/><Relationship Id="rId4" Type="http://schemas.openxmlformats.org/officeDocument/2006/relationships/image" Target="../media/image21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emf"/><Relationship Id="rId2" Type="http://schemas.openxmlformats.org/officeDocument/2006/relationships/image" Target="../media/image217.e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21.emf"/><Relationship Id="rId5" Type="http://schemas.openxmlformats.org/officeDocument/2006/relationships/image" Target="../media/image220.emf"/><Relationship Id="rId4" Type="http://schemas.openxmlformats.org/officeDocument/2006/relationships/image" Target="../media/image219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oleObject" Target="../embeddings/oleObject192.bin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tiff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e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57188" y="346075"/>
            <a:ext cx="3998913" cy="461963"/>
          </a:xfrm>
          <a:prstGeom prst="rect">
            <a:avLst/>
          </a:prstGeom>
          <a:solidFill>
            <a:srgbClr val="F9FE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重要的基本概念、基本原理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1986" name="组 1"/>
          <p:cNvGrpSpPr/>
          <p:nvPr/>
        </p:nvGrpSpPr>
        <p:grpSpPr>
          <a:xfrm>
            <a:off x="376238" y="2133600"/>
            <a:ext cx="8439150" cy="3803650"/>
            <a:chOff x="598041" y="2419604"/>
            <a:chExt cx="8439150" cy="3804068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598041" y="3361095"/>
              <a:ext cx="8439150" cy="2862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57200" indent="-457200" eaLnBrk="1" hangingPunct="1">
                <a:lnSpc>
                  <a:spcPct val="120000"/>
                </a:lnSpc>
                <a:spcBef>
                  <a:spcPct val="50000"/>
                </a:spcBef>
                <a:buChar char="•"/>
              </a:pP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用运动学的两类基本问题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457200" indent="-457200" eaLnBrk="1" hangingPunct="1">
                <a:lnSpc>
                  <a:spcPct val="120000"/>
                </a:lnSpc>
                <a:spcBef>
                  <a:spcPct val="50000"/>
                </a:spcBef>
                <a:buChar char="•"/>
              </a:pP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惯性系中的力学定律，动量定律， 动能定理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457200" indent="-457200" eaLnBrk="1" hangingPunct="1">
                <a:lnSpc>
                  <a:spcPct val="120000"/>
                </a:lnSpc>
                <a:spcBef>
                  <a:spcPct val="50000"/>
                </a:spcBef>
                <a:buChar char="•"/>
              </a:pP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动量、角动量、机械能守恒定律及其应用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457200" indent="-457200" eaLnBrk="1" hangingPunct="1">
                <a:lnSpc>
                  <a:spcPct val="120000"/>
                </a:lnSpc>
                <a:spcBef>
                  <a:spcPct val="50000"/>
                </a:spcBef>
                <a:buChar char="•"/>
              </a:pP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刚体的定轴转动： 刚体的定轴转动定律、定轴转动的角动量；刚体定轴转动动能、刚体的重力势能、功能原理</a:t>
              </a:r>
            </a:p>
          </p:txBody>
        </p:sp>
        <p:sp>
          <p:nvSpPr>
            <p:cNvPr id="41989" name="Text Box 2"/>
            <p:cNvSpPr txBox="1"/>
            <p:nvPr/>
          </p:nvSpPr>
          <p:spPr>
            <a:xfrm>
              <a:off x="1687066" y="2419604"/>
              <a:ext cx="5630862" cy="5842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第一篇  力学</a:t>
              </a:r>
            </a:p>
          </p:txBody>
        </p:sp>
      </p:grp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5763" y="1174750"/>
            <a:ext cx="2530475" cy="461963"/>
          </a:xfrm>
          <a:prstGeom prst="rect">
            <a:avLst/>
          </a:prstGeom>
          <a:solidFill>
            <a:srgbClr val="F9FE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重要的基本计算：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2"/>
          <p:cNvSpPr txBox="1"/>
          <p:nvPr/>
        </p:nvSpPr>
        <p:spPr>
          <a:xfrm>
            <a:off x="381000" y="457200"/>
            <a:ext cx="838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第三章 动量与角动量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331913" y="1581150"/>
            <a:ext cx="1501775" cy="5365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1187450" y="2747963"/>
            <a:ext cx="4648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1、冲量、动量、角动量的定义；</a:t>
            </a:r>
          </a:p>
        </p:txBody>
      </p:sp>
      <p:graphicFrame>
        <p:nvGraphicFramePr>
          <p:cNvPr id="54276" name="Object 16"/>
          <p:cNvGraphicFramePr>
            <a:graphicFrameLocks noChangeAspect="1"/>
          </p:cNvGraphicFramePr>
          <p:nvPr/>
        </p:nvGraphicFramePr>
        <p:xfrm>
          <a:off x="2613025" y="4775200"/>
          <a:ext cx="21351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2965" imgH="279400" progId="Equation.3">
                  <p:embed/>
                </p:oleObj>
              </mc:Choice>
              <mc:Fallback>
                <p:oleObj r:id="rId2" imgW="862965" imgH="279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3025" y="4775200"/>
                        <a:ext cx="2135188" cy="542925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12"/>
          <p:cNvGraphicFramePr>
            <a:graphicFrameLocks noChangeAspect="1"/>
          </p:cNvGraphicFramePr>
          <p:nvPr/>
        </p:nvGraphicFramePr>
        <p:xfrm>
          <a:off x="2613025" y="3721100"/>
          <a:ext cx="12858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33400" imgH="203200" progId="Equation.3">
                  <p:embed/>
                </p:oleObj>
              </mc:Choice>
              <mc:Fallback>
                <p:oleObj r:id="rId4" imgW="533400" imgH="203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3025" y="3721100"/>
                        <a:ext cx="1285875" cy="461963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14"/>
          <p:cNvGraphicFramePr>
            <a:graphicFrameLocks noChangeAspect="1"/>
          </p:cNvGraphicFramePr>
          <p:nvPr/>
        </p:nvGraphicFramePr>
        <p:xfrm>
          <a:off x="2613025" y="5880100"/>
          <a:ext cx="13604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47700" imgH="228600" progId="Equation.3">
                  <p:embed/>
                </p:oleObj>
              </mc:Choice>
              <mc:Fallback>
                <p:oleObj r:id="rId6" imgW="647700" imgH="228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3025" y="5880100"/>
                        <a:ext cx="1360488" cy="477838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Group 4"/>
          <p:cNvGrpSpPr/>
          <p:nvPr/>
        </p:nvGrpSpPr>
        <p:grpSpPr>
          <a:xfrm>
            <a:off x="971550" y="1412875"/>
            <a:ext cx="4032250" cy="773113"/>
            <a:chOff x="288" y="670"/>
            <a:chExt cx="2476" cy="487"/>
          </a:xfrm>
        </p:grpSpPr>
        <p:sp>
          <p:nvSpPr>
            <p:cNvPr id="26636" name="Text Box 5"/>
            <p:cNvSpPr txBox="1">
              <a:spLocks noChangeArrowheads="1"/>
            </p:cNvSpPr>
            <p:nvPr/>
          </p:nvSpPr>
          <p:spPr bwMode="auto">
            <a:xfrm>
              <a:off x="288" y="768"/>
              <a:ext cx="21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质点系</a:t>
              </a:r>
              <a:r>
                <a:rPr lang="zh-CN" altLang="en-US" b="1">
                  <a:latin typeface="Times New Roman" panose="02020603050405020304" pitchFamily="18" charset="0"/>
                </a:rPr>
                <a:t>动量定理：</a:t>
              </a:r>
            </a:p>
          </p:txBody>
        </p:sp>
        <p:graphicFrame>
          <p:nvGraphicFramePr>
            <p:cNvPr id="55305" name="Object 6"/>
            <p:cNvGraphicFramePr>
              <a:graphicFrameLocks noChangeAspect="1"/>
            </p:cNvGraphicFramePr>
            <p:nvPr/>
          </p:nvGraphicFramePr>
          <p:xfrm>
            <a:off x="2054" y="670"/>
            <a:ext cx="710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71500" imgH="393700" progId="Equation.3">
                    <p:embed/>
                  </p:oleObj>
                </mc:Choice>
                <mc:Fallback>
                  <p:oleObj r:id="rId3" imgW="571500" imgH="3937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54" y="670"/>
                          <a:ext cx="710" cy="487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298" name="Rectangle 5"/>
          <p:cNvSpPr/>
          <p:nvPr/>
        </p:nvSpPr>
        <p:spPr>
          <a:xfrm>
            <a:off x="744538" y="561975"/>
            <a:ext cx="4648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2、系统动量守恒的条件与运用；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966788" y="4779963"/>
            <a:ext cx="79486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(2)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若系统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内力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外力</a:t>
            </a:r>
            <a:r>
              <a:rPr lang="zh-CN" altLang="en-US" b="1">
                <a:latin typeface="宋体" panose="02010600030101010101" pitchFamily="2" charset="-122"/>
              </a:rPr>
              <a:t>（冲击、爆炸、碰撞等），以致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外力可以忽略不计时</a:t>
            </a:r>
            <a:r>
              <a:rPr lang="zh-CN" altLang="en-US" b="1">
                <a:latin typeface="宋体" panose="02010600030101010101" pitchFamily="2" charset="-122"/>
              </a:rPr>
              <a:t>，可以应用动量守恒定律处理问题。</a:t>
            </a:r>
          </a:p>
        </p:txBody>
      </p:sp>
      <p:sp>
        <p:nvSpPr>
          <p:cNvPr id="16" name="Rectangle 17"/>
          <p:cNvSpPr/>
          <p:nvPr/>
        </p:nvSpPr>
        <p:spPr>
          <a:xfrm>
            <a:off x="966788" y="3716338"/>
            <a:ext cx="77755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  当一个质点系所受合外力为零，质点系的总动量守恒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966788" y="2379663"/>
            <a:ext cx="7237412" cy="947737"/>
            <a:chOff x="966714" y="2379564"/>
            <a:chExt cx="7238074" cy="947738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966714" y="2422426"/>
              <a:ext cx="7238074" cy="9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0000"/>
                </a:lnSpc>
              </a:pPr>
              <a:r>
                <a:rPr lang="zh-CN" altLang="en-US" b="1">
                  <a:latin typeface="宋体" panose="02010600030101010101" pitchFamily="2" charset="-122"/>
                </a:rPr>
                <a:t>当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质点系</a:t>
              </a:r>
              <a:r>
                <a:rPr lang="zh-CN" altLang="en-US" b="1">
                  <a:latin typeface="宋体" panose="02010600030101010101" pitchFamily="2" charset="-122"/>
                </a:rPr>
                <a:t>所受</a:t>
              </a:r>
              <a:r>
                <a:rPr lang="zh-CN" altLang="en-US" b="1">
                  <a:solidFill>
                    <a:srgbClr val="000099"/>
                  </a:solidFill>
                  <a:latin typeface="宋体" panose="02010600030101010101" pitchFamily="2" charset="-122"/>
                </a:rPr>
                <a:t>外力</a:t>
              </a:r>
              <a:r>
                <a:rPr lang="zh-CN" altLang="en-US" b="1">
                  <a:latin typeface="宋体" panose="02010600030101010101" pitchFamily="2" charset="-122"/>
                </a:rPr>
                <a:t>的矢量和</a:t>
              </a:r>
              <a:r>
                <a:rPr lang="en-US" altLang="zh-CN" b="1">
                  <a:latin typeface="宋体" panose="02010600030101010101" pitchFamily="2" charset="-122"/>
                </a:rPr>
                <a:t>:      </a:t>
              </a:r>
              <a:r>
                <a:rPr lang="zh-CN" altLang="en-US" b="1">
                  <a:latin typeface="宋体" panose="02010600030101010101" pitchFamily="2" charset="-122"/>
                </a:rPr>
                <a:t> 时，质点系总动量的时间变化率为零。</a:t>
              </a:r>
              <a:endParaRPr lang="zh-CN" altLang="en-US" b="1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55303" name="Object 9"/>
            <p:cNvGraphicFramePr>
              <a:graphicFrameLocks noChangeAspect="1"/>
            </p:cNvGraphicFramePr>
            <p:nvPr/>
          </p:nvGraphicFramePr>
          <p:xfrm>
            <a:off x="4936852" y="2379564"/>
            <a:ext cx="1017854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596900" imgH="304800" progId="Equation.3">
                    <p:embed/>
                  </p:oleObj>
                </mc:Choice>
                <mc:Fallback>
                  <p:oleObj r:id="rId5" imgW="596900" imgH="3048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36852" y="2379564"/>
                          <a:ext cx="1017854" cy="514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Group 2"/>
          <p:cNvGrpSpPr/>
          <p:nvPr/>
        </p:nvGrpSpPr>
        <p:grpSpPr>
          <a:xfrm>
            <a:off x="1547813" y="1684338"/>
            <a:ext cx="6494462" cy="2951162"/>
            <a:chOff x="0" y="697"/>
            <a:chExt cx="4091" cy="1924"/>
          </a:xfrm>
        </p:grpSpPr>
        <p:graphicFrame>
          <p:nvGraphicFramePr>
            <p:cNvPr id="57348" name="Object 3"/>
            <p:cNvGraphicFramePr>
              <a:graphicFrameLocks noChangeAspect="1"/>
            </p:cNvGraphicFramePr>
            <p:nvPr/>
          </p:nvGraphicFramePr>
          <p:xfrm>
            <a:off x="903" y="1213"/>
            <a:ext cx="2816" cy="1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184400" imgH="1054100" progId="Equation.3">
                    <p:embed/>
                  </p:oleObj>
                </mc:Choice>
                <mc:Fallback>
                  <p:oleObj r:id="rId3" imgW="2184400" imgH="10541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3" y="1213"/>
                          <a:ext cx="2816" cy="1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49" name="Group 4"/>
            <p:cNvGrpSpPr/>
            <p:nvPr/>
          </p:nvGrpSpPr>
          <p:grpSpPr>
            <a:xfrm>
              <a:off x="0" y="697"/>
              <a:ext cx="4091" cy="414"/>
              <a:chOff x="374" y="1081"/>
              <a:chExt cx="4091" cy="414"/>
            </a:xfrm>
          </p:grpSpPr>
          <p:sp>
            <p:nvSpPr>
              <p:cNvPr id="27657" name="Text Box 5"/>
              <p:cNvSpPr txBox="1">
                <a:spLocks noChangeArrowheads="1"/>
              </p:cNvSpPr>
              <p:nvPr/>
            </p:nvSpPr>
            <p:spPr bwMode="auto">
              <a:xfrm>
                <a:off x="374" y="1132"/>
                <a:ext cx="4091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注意：</a:t>
                </a:r>
                <a:r>
                  <a:rPr lang="zh-CN" altLang="en-US" b="1">
                    <a:latin typeface="宋体" panose="02010600030101010101" pitchFamily="2" charset="-122"/>
                  </a:rPr>
                  <a:t>当         时，系统总动量不守恒，</a:t>
                </a:r>
                <a:r>
                  <a:rPr lang="zh-CN" altLang="en-US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但</a:t>
                </a:r>
              </a:p>
            </p:txBody>
          </p:sp>
          <p:graphicFrame>
            <p:nvGraphicFramePr>
              <p:cNvPr id="57352" name="Object 6"/>
              <p:cNvGraphicFramePr>
                <a:graphicFrameLocks noChangeAspect="1"/>
              </p:cNvGraphicFramePr>
              <p:nvPr/>
            </p:nvGraphicFramePr>
            <p:xfrm>
              <a:off x="1206" y="1081"/>
              <a:ext cx="772" cy="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469900" imgH="254000" progId="Equation.3">
                      <p:embed/>
                    </p:oleObj>
                  </mc:Choice>
                  <mc:Fallback>
                    <p:oleObj r:id="rId5" imgW="469900" imgH="254000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206" y="1081"/>
                            <a:ext cx="772" cy="4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56" name="AutoShape 7"/>
            <p:cNvSpPr/>
            <p:nvPr/>
          </p:nvSpPr>
          <p:spPr bwMode="auto">
            <a:xfrm>
              <a:off x="625" y="1346"/>
              <a:ext cx="181" cy="1064"/>
            </a:xfrm>
            <a:prstGeom prst="leftBrace">
              <a:avLst>
                <a:gd name="adj1" fmla="val 6154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727075" y="5091113"/>
            <a:ext cx="8382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latin typeface="Times New Roman" panose="02020603050405020304" pitchFamily="18" charset="0"/>
              </a:rPr>
              <a:t>(4) </a:t>
            </a:r>
            <a:r>
              <a:rPr lang="zh-CN" altLang="en-US" b="1">
                <a:latin typeface="宋体" panose="02010600030101010101" pitchFamily="2" charset="-122"/>
              </a:rPr>
              <a:t>式中各速度应对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同一惯性参考系</a:t>
            </a:r>
            <a:r>
              <a:rPr lang="zh-CN" altLang="en-US" b="1">
                <a:latin typeface="宋体" panose="02010600030101010101" pitchFamily="2" charset="-122"/>
              </a:rPr>
              <a:t>而言。</a:t>
            </a:r>
          </a:p>
        </p:txBody>
      </p:sp>
      <p:sp>
        <p:nvSpPr>
          <p:cNvPr id="57347" name="Text Box 10"/>
          <p:cNvSpPr txBox="1"/>
          <p:nvPr/>
        </p:nvSpPr>
        <p:spPr>
          <a:xfrm>
            <a:off x="676275" y="796925"/>
            <a:ext cx="7704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）合外力沿某一方向为零，该方向上质点系动量守恒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/>
          <p:nvPr/>
        </p:nvSpPr>
        <p:spPr>
          <a:xfrm>
            <a:off x="755650" y="692150"/>
            <a:ext cx="49545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3、系统角动量守恒的条件与运用；</a:t>
            </a:r>
          </a:p>
        </p:txBody>
      </p:sp>
      <p:graphicFrame>
        <p:nvGraphicFramePr>
          <p:cNvPr id="59394" name="Object 31"/>
          <p:cNvGraphicFramePr>
            <a:graphicFrameLocks noChangeAspect="1"/>
          </p:cNvGraphicFramePr>
          <p:nvPr/>
        </p:nvGraphicFramePr>
        <p:xfrm>
          <a:off x="3419475" y="2620963"/>
          <a:ext cx="13589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1500" imgH="419100" progId="Equation.3">
                  <p:embed/>
                </p:oleObj>
              </mc:Choice>
              <mc:Fallback>
                <p:oleObj r:id="rId2" imgW="571500" imgH="419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9475" y="2620963"/>
                        <a:ext cx="1358900" cy="827087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45"/>
          <p:cNvSpPr/>
          <p:nvPr/>
        </p:nvSpPr>
        <p:spPr>
          <a:xfrm>
            <a:off x="1041400" y="1527175"/>
            <a:ext cx="709453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角动量定理：</a:t>
            </a:r>
            <a:r>
              <a:rPr lang="zh-CN" altLang="en-US" b="1">
                <a:latin typeface="Times New Roman" panose="02020603050405020304" pitchFamily="18" charset="0"/>
              </a:rPr>
              <a:t>质点所受的合外力矩等于它的角动量对时间的变化率。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1041400" y="5160963"/>
            <a:ext cx="5102225" cy="1152525"/>
            <a:chOff x="1108006" y="5373216"/>
            <a:chExt cx="5102225" cy="1152525"/>
          </a:xfrm>
        </p:grpSpPr>
        <p:graphicFrame>
          <p:nvGraphicFramePr>
            <p:cNvPr id="59398" name="Object 31"/>
            <p:cNvGraphicFramePr>
              <a:graphicFrameLocks noChangeAspect="1"/>
            </p:cNvGraphicFramePr>
            <p:nvPr/>
          </p:nvGraphicFramePr>
          <p:xfrm>
            <a:off x="2536756" y="5373216"/>
            <a:ext cx="3673475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00200" imgH="533400" progId="Equation.3">
                    <p:embed/>
                  </p:oleObj>
                </mc:Choice>
                <mc:Fallback>
                  <p:oleObj r:id="rId4" imgW="1600200" imgH="5334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36756" y="5373216"/>
                          <a:ext cx="3673475" cy="1152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9" name="Text Box 2"/>
            <p:cNvSpPr txBox="1"/>
            <p:nvPr/>
          </p:nvSpPr>
          <p:spPr>
            <a:xfrm>
              <a:off x="1108006" y="5730404"/>
              <a:ext cx="1214437" cy="461962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注意：</a:t>
              </a:r>
            </a:p>
          </p:txBody>
        </p:sp>
      </p:grpSp>
      <p:sp>
        <p:nvSpPr>
          <p:cNvPr id="13" name="Rectangle 17"/>
          <p:cNvSpPr/>
          <p:nvPr/>
        </p:nvSpPr>
        <p:spPr>
          <a:xfrm>
            <a:off x="1041400" y="3860800"/>
            <a:ext cx="71437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角动量守恒定律：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对某定点，</a:t>
            </a:r>
            <a:r>
              <a:rPr lang="zh-CN" altLang="en-US" b="1">
                <a:latin typeface="Times New Roman" panose="02020603050405020304" pitchFamily="18" charset="0"/>
              </a:rPr>
              <a:t>质点所受合力矩为零，则它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对同一定点</a:t>
            </a:r>
            <a:r>
              <a:rPr lang="zh-CN" altLang="en-US" b="1">
                <a:latin typeface="Times New Roman" panose="02020603050405020304" pitchFamily="18" charset="0"/>
              </a:rPr>
              <a:t>的角动量为常量。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/>
          <p:cNvSpPr txBox="1"/>
          <p:nvPr/>
        </p:nvSpPr>
        <p:spPr>
          <a:xfrm>
            <a:off x="323850" y="490538"/>
            <a:ext cx="838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第四章 功和能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116013" y="1463675"/>
            <a:ext cx="1428750" cy="53816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4"/>
          <p:cNvSpPr/>
          <p:nvPr/>
        </p:nvSpPr>
        <p:spPr>
          <a:xfrm>
            <a:off x="1365250" y="2590800"/>
            <a:ext cx="37242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1、功的定义与简单计算；</a:t>
            </a:r>
          </a:p>
        </p:txBody>
      </p:sp>
      <p:sp>
        <p:nvSpPr>
          <p:cNvPr id="60420" name="Rectangle 5"/>
          <p:cNvSpPr/>
          <p:nvPr/>
        </p:nvSpPr>
        <p:spPr>
          <a:xfrm>
            <a:off x="1365250" y="3733800"/>
            <a:ext cx="52625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2、势能：重力势能与弹簧弹性势能；</a:t>
            </a:r>
          </a:p>
        </p:txBody>
      </p:sp>
      <p:sp>
        <p:nvSpPr>
          <p:cNvPr id="60421" name="Rectangle 6"/>
          <p:cNvSpPr/>
          <p:nvPr/>
        </p:nvSpPr>
        <p:spPr>
          <a:xfrm>
            <a:off x="1365250" y="4967288"/>
            <a:ext cx="43402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3、机械能守恒的条件与运用；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5"/>
          <p:cNvSpPr txBox="1">
            <a:spLocks noChangeArrowheads="1"/>
          </p:cNvSpPr>
          <p:nvPr/>
        </p:nvSpPr>
        <p:spPr bwMode="auto">
          <a:xfrm>
            <a:off x="484188" y="4805363"/>
            <a:ext cx="20875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55" name="Group 55"/>
          <p:cNvGrpSpPr/>
          <p:nvPr/>
        </p:nvGrpSpPr>
        <p:grpSpPr>
          <a:xfrm>
            <a:off x="492125" y="1876425"/>
            <a:ext cx="7913688" cy="1620838"/>
            <a:chOff x="204" y="1443"/>
            <a:chExt cx="4985" cy="1021"/>
          </a:xfrm>
        </p:grpSpPr>
        <p:sp>
          <p:nvSpPr>
            <p:cNvPr id="61456" name="Text Box 2"/>
            <p:cNvSpPr txBox="1"/>
            <p:nvPr/>
          </p:nvSpPr>
          <p:spPr>
            <a:xfrm>
              <a:off x="217" y="1443"/>
              <a:ext cx="22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质点系的动能定理</a:t>
              </a:r>
            </a:p>
          </p:txBody>
        </p:sp>
        <p:grpSp>
          <p:nvGrpSpPr>
            <p:cNvPr id="61457" name="Group 46"/>
            <p:cNvGrpSpPr/>
            <p:nvPr/>
          </p:nvGrpSpPr>
          <p:grpSpPr>
            <a:xfrm>
              <a:off x="204" y="1823"/>
              <a:ext cx="4985" cy="641"/>
              <a:chOff x="158" y="3546"/>
              <a:chExt cx="4985" cy="641"/>
            </a:xfrm>
          </p:grpSpPr>
          <p:sp>
            <p:nvSpPr>
              <p:cNvPr id="29716" name="Text Box 48"/>
              <p:cNvSpPr txBox="1">
                <a:spLocks noChangeArrowheads="1"/>
              </p:cNvSpPr>
              <p:nvPr/>
            </p:nvSpPr>
            <p:spPr bwMode="auto">
              <a:xfrm>
                <a:off x="158" y="3546"/>
                <a:ext cx="4985" cy="64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质点系</a:t>
                </a:r>
                <a:r>
                  <a:rPr lang="zh-CN" altLang="en-US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所有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外力、内力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做功的代数和等于质点系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总动能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的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增量：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1459" name="Object 47"/>
              <p:cNvGraphicFramePr>
                <a:graphicFrameLocks noChangeAspect="1"/>
              </p:cNvGraphicFramePr>
              <p:nvPr/>
            </p:nvGraphicFramePr>
            <p:xfrm>
              <a:off x="1759" y="3847"/>
              <a:ext cx="1270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951865" imgH="228600" progId="Equation.3">
                      <p:embed/>
                    </p:oleObj>
                  </mc:Choice>
                  <mc:Fallback>
                    <p:oleObj r:id="rId2" imgW="951865" imgH="2286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759" y="3847"/>
                            <a:ext cx="1270" cy="312"/>
                          </a:xfrm>
                          <a:prstGeom prst="rect">
                            <a:avLst/>
                          </a:prstGeom>
                          <a:solidFill>
                            <a:srgbClr val="DDF3EA"/>
                          </a:solidFill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468313" y="3603625"/>
            <a:ext cx="8675688" cy="70961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内力会改变系统的总动能，但不会改变系统的总动量。</a:t>
            </a:r>
          </a:p>
        </p:txBody>
      </p:sp>
      <p:grpSp>
        <p:nvGrpSpPr>
          <p:cNvPr id="61444" name="Group 50"/>
          <p:cNvGrpSpPr/>
          <p:nvPr/>
        </p:nvGrpSpPr>
        <p:grpSpPr>
          <a:xfrm>
            <a:off x="517525" y="309563"/>
            <a:ext cx="7543800" cy="1295400"/>
            <a:chOff x="528" y="480"/>
            <a:chExt cx="4752" cy="816"/>
          </a:xfrm>
        </p:grpSpPr>
        <p:sp>
          <p:nvSpPr>
            <p:cNvPr id="29709" name="Rectangle 51"/>
            <p:cNvSpPr>
              <a:spLocks noChangeArrowheads="1"/>
            </p:cNvSpPr>
            <p:nvPr/>
          </p:nvSpPr>
          <p:spPr bwMode="auto">
            <a:xfrm>
              <a:off x="653" y="939"/>
              <a:ext cx="3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楷体_GB2312,Bold" charset="-122"/>
                  <a:ea typeface="楷体_GB2312,Bold" charset="-122"/>
                </a:rPr>
                <a:t>合</a:t>
              </a:r>
              <a:r>
                <a:rPr lang="zh-CN" altLang="en-US" b="1">
                  <a:latin typeface="楷体_GB2312,Bold" charset="-122"/>
                </a:rPr>
                <a:t>外</a:t>
              </a:r>
              <a:r>
                <a:rPr lang="zh-CN" altLang="en-US" b="1">
                  <a:latin typeface="楷体_GB2312,Bold" charset="-122"/>
                  <a:ea typeface="楷体_GB2312,Bold" charset="-122"/>
                </a:rPr>
                <a:t>力对</a:t>
              </a:r>
              <a:r>
                <a:rPr lang="zh-CN" altLang="en-US" b="1">
                  <a:latin typeface="楷体_GB2312,Bold" charset="-122"/>
                </a:rPr>
                <a:t>质点</a:t>
              </a:r>
              <a:r>
                <a:rPr lang="zh-CN" altLang="en-US" b="1">
                  <a:latin typeface="楷体_GB2312,Bold" charset="-122"/>
                  <a:ea typeface="楷体_GB2312,Bold" charset="-122"/>
                </a:rPr>
                <a:t>所做的功等于</a:t>
              </a:r>
              <a:r>
                <a:rPr lang="zh-CN" altLang="en-US" b="1">
                  <a:latin typeface="楷体_GB2312,Bold" charset="-122"/>
                </a:rPr>
                <a:t>质点</a:t>
              </a:r>
              <a:r>
                <a:rPr lang="zh-CN" altLang="en-US" b="1">
                  <a:latin typeface="楷体_GB2312,Bold" charset="-122"/>
                  <a:ea typeface="楷体_GB2312,Bold" charset="-122"/>
                </a:rPr>
                <a:t>动</a:t>
              </a:r>
              <a:r>
                <a:rPr lang="zh-CN" altLang="en-US" b="1">
                  <a:latin typeface="楷体_GB2312,Bold" charset="-122"/>
                </a:rPr>
                <a:t>能</a:t>
              </a:r>
              <a:r>
                <a:rPr lang="zh-CN" altLang="en-US" b="1">
                  <a:latin typeface="楷体_GB2312,Bold" charset="-122"/>
                  <a:ea typeface="楷体_GB2312,Bold" charset="-122"/>
                </a:rPr>
                <a:t>的增量。</a:t>
              </a:r>
            </a:p>
          </p:txBody>
        </p:sp>
        <p:graphicFrame>
          <p:nvGraphicFramePr>
            <p:cNvPr id="61453" name="Object 52"/>
            <p:cNvGraphicFramePr>
              <a:graphicFrameLocks noChangeAspect="1"/>
            </p:cNvGraphicFramePr>
            <p:nvPr/>
          </p:nvGraphicFramePr>
          <p:xfrm>
            <a:off x="2091" y="544"/>
            <a:ext cx="79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22300" imgH="228600" progId="Equation.3">
                    <p:embed/>
                  </p:oleObj>
                </mc:Choice>
                <mc:Fallback>
                  <p:oleObj r:id="rId4" imgW="622300" imgH="228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91" y="544"/>
                          <a:ext cx="797" cy="334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1" name="Rectangle 53"/>
            <p:cNvSpPr>
              <a:spLocks noChangeArrowheads="1"/>
            </p:cNvSpPr>
            <p:nvPr/>
          </p:nvSpPr>
          <p:spPr bwMode="auto">
            <a:xfrm>
              <a:off x="647" y="555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0000FF"/>
                  </a:solidFill>
                  <a:latin typeface="楷体_GB2312,Bold" charset="-122"/>
                </a:rPr>
                <a:t>质点</a:t>
              </a:r>
              <a:r>
                <a:rPr lang="zh-CN" altLang="en-US" b="1">
                  <a:solidFill>
                    <a:srgbClr val="0000FF"/>
                  </a:solidFill>
                  <a:latin typeface="楷体_GB2312,Bold" charset="-122"/>
                  <a:ea typeface="楷体_GB2312,Bold" charset="-122"/>
                </a:rPr>
                <a:t>动</a:t>
              </a:r>
              <a:r>
                <a:rPr lang="zh-CN" altLang="en-US" b="1">
                  <a:solidFill>
                    <a:srgbClr val="0000FF"/>
                  </a:solidFill>
                  <a:latin typeface="楷体_GB2312,Bold" charset="-122"/>
                </a:rPr>
                <a:t>能</a:t>
              </a:r>
              <a:r>
                <a:rPr lang="zh-CN" altLang="en-US" b="1">
                  <a:solidFill>
                    <a:srgbClr val="0000FF"/>
                  </a:solidFill>
                  <a:latin typeface="楷体_GB2312,Bold" charset="-122"/>
                  <a:ea typeface="楷体_GB2312,Bold" charset="-122"/>
                </a:rPr>
                <a:t>定理</a:t>
              </a:r>
              <a:r>
                <a:rPr lang="zh-CN" altLang="en-US">
                  <a:solidFill>
                    <a:srgbClr val="0000FF"/>
                  </a:solidFill>
                  <a:latin typeface="¿¬Ìå_GB2312" charset="0"/>
                </a:rPr>
                <a:t>：</a:t>
              </a:r>
            </a:p>
          </p:txBody>
        </p:sp>
        <p:sp>
          <p:nvSpPr>
            <p:cNvPr id="29712" name="AutoShape 54"/>
            <p:cNvSpPr>
              <a:spLocks noChangeArrowheads="1"/>
            </p:cNvSpPr>
            <p:nvPr/>
          </p:nvSpPr>
          <p:spPr bwMode="auto">
            <a:xfrm>
              <a:off x="528" y="480"/>
              <a:ext cx="4752" cy="816"/>
            </a:xfrm>
            <a:prstGeom prst="foldedCorner">
              <a:avLst>
                <a:gd name="adj" fmla="val 12500"/>
              </a:avLst>
            </a:prstGeom>
            <a:noFill/>
            <a:ln w="19050">
              <a:solidFill>
                <a:srgbClr val="FF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56" name="Group 56"/>
          <p:cNvGrpSpPr/>
          <p:nvPr/>
        </p:nvGrpSpPr>
        <p:grpSpPr>
          <a:xfrm>
            <a:off x="468313" y="4419600"/>
            <a:ext cx="7553325" cy="1685925"/>
            <a:chOff x="360" y="2805"/>
            <a:chExt cx="4758" cy="1062"/>
          </a:xfrm>
        </p:grpSpPr>
        <p:graphicFrame>
          <p:nvGraphicFramePr>
            <p:cNvPr id="61447" name="Object 57"/>
            <p:cNvGraphicFramePr>
              <a:graphicFrameLocks noChangeAspect="1"/>
            </p:cNvGraphicFramePr>
            <p:nvPr/>
          </p:nvGraphicFramePr>
          <p:xfrm>
            <a:off x="1975" y="2805"/>
            <a:ext cx="169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62100" imgH="254000" progId="Equation.3">
                    <p:embed/>
                  </p:oleObj>
                </mc:Choice>
                <mc:Fallback>
                  <p:oleObj r:id="rId6" imgW="1562100" imgH="254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5" y="2805"/>
                          <a:ext cx="1699" cy="308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Rectangle 58"/>
            <p:cNvSpPr>
              <a:spLocks noChangeArrowheads="1"/>
            </p:cNvSpPr>
            <p:nvPr/>
          </p:nvSpPr>
          <p:spPr bwMode="auto">
            <a:xfrm>
              <a:off x="414" y="3251"/>
              <a:ext cx="4704" cy="61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质点系外力和非保守内力做功代数和等于质点系总机械能的增量</a:t>
              </a:r>
            </a:p>
          </p:txBody>
        </p:sp>
        <p:grpSp>
          <p:nvGrpSpPr>
            <p:cNvPr id="61449" name="Group 59"/>
            <p:cNvGrpSpPr/>
            <p:nvPr/>
          </p:nvGrpSpPr>
          <p:grpSpPr>
            <a:xfrm>
              <a:off x="360" y="2814"/>
              <a:ext cx="1465" cy="306"/>
              <a:chOff x="360" y="2814"/>
              <a:chExt cx="1465" cy="306"/>
            </a:xfrm>
          </p:grpSpPr>
          <p:sp>
            <p:nvSpPr>
              <p:cNvPr id="61450" name="Text Box 60"/>
              <p:cNvSpPr txBox="1"/>
              <p:nvPr/>
            </p:nvSpPr>
            <p:spPr>
              <a:xfrm>
                <a:off x="672" y="2814"/>
                <a:ext cx="1153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FF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功能原理: </a:t>
                </a:r>
              </a:p>
            </p:txBody>
          </p:sp>
          <p:sp>
            <p:nvSpPr>
              <p:cNvPr id="29708" name="Rectangle 61"/>
              <p:cNvSpPr>
                <a:spLocks noChangeArrowheads="1"/>
              </p:cNvSpPr>
              <p:nvPr/>
            </p:nvSpPr>
            <p:spPr bwMode="auto">
              <a:xfrm>
                <a:off x="360" y="283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▲</a:t>
                </a:r>
              </a:p>
            </p:txBody>
          </p:sp>
        </p:grpSp>
      </p:grpSp>
      <p:sp>
        <p:nvSpPr>
          <p:cNvPr id="51262" name="Text Box 62"/>
          <p:cNvSpPr txBox="1">
            <a:spLocks noChangeArrowheads="1"/>
          </p:cNvSpPr>
          <p:nvPr/>
        </p:nvSpPr>
        <p:spPr bwMode="auto">
          <a:xfrm>
            <a:off x="512763" y="6246813"/>
            <a:ext cx="628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在只有保守内力作功时，系统的机械能不变。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9" grpId="0" animBg="1"/>
      <p:bldP spid="512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26" name="Group 2"/>
          <p:cNvGrpSpPr/>
          <p:nvPr/>
        </p:nvGrpSpPr>
        <p:grpSpPr>
          <a:xfrm>
            <a:off x="588963" y="1106488"/>
            <a:ext cx="5505450" cy="2322512"/>
            <a:chOff x="708" y="427"/>
            <a:chExt cx="3468" cy="1463"/>
          </a:xfrm>
        </p:grpSpPr>
        <p:sp>
          <p:nvSpPr>
            <p:cNvPr id="31755" name="Rectangle 3"/>
            <p:cNvSpPr>
              <a:spLocks noChangeArrowheads="1"/>
            </p:cNvSpPr>
            <p:nvPr/>
          </p:nvSpPr>
          <p:spPr bwMode="auto">
            <a:xfrm>
              <a:off x="708" y="427"/>
              <a:ext cx="34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一</a:t>
              </a:r>
              <a:r>
                <a:rPr lang="en-US" altLang="zh-CN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刚体的定轴转动  </a:t>
              </a:r>
              <a:r>
                <a:rPr lang="zh-CN" altLang="en-US" b="1">
                  <a:latin typeface="Times New Roman" panose="02020603050405020304" pitchFamily="18" charset="0"/>
                </a:rPr>
                <a:t>匀变速转动</a:t>
              </a:r>
            </a:p>
          </p:txBody>
        </p:sp>
        <p:graphicFrame>
          <p:nvGraphicFramePr>
            <p:cNvPr id="62474" name="Object 4"/>
            <p:cNvGraphicFramePr>
              <a:graphicFrameLocks noChangeAspect="1"/>
            </p:cNvGraphicFramePr>
            <p:nvPr/>
          </p:nvGraphicFramePr>
          <p:xfrm>
            <a:off x="1342" y="753"/>
            <a:ext cx="99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49300" imgH="228600" progId="Equation.DSMT4">
                    <p:embed/>
                  </p:oleObj>
                </mc:Choice>
                <mc:Fallback>
                  <p:oleObj r:id="rId3" imgW="749300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2" y="753"/>
                          <a:ext cx="999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5" name="Object 5"/>
            <p:cNvGraphicFramePr>
              <a:graphicFrameLocks noChangeAspect="1"/>
            </p:cNvGraphicFramePr>
            <p:nvPr/>
          </p:nvGraphicFramePr>
          <p:xfrm>
            <a:off x="1342" y="1024"/>
            <a:ext cx="1782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218565" imgH="393700" progId="Equation.DSMT4">
                    <p:embed/>
                  </p:oleObj>
                </mc:Choice>
                <mc:Fallback>
                  <p:oleObj r:id="rId5" imgW="1218565" imgH="3937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2" y="1024"/>
                          <a:ext cx="1782" cy="4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6" name="Object 6"/>
            <p:cNvGraphicFramePr>
              <a:graphicFrameLocks noChangeAspect="1"/>
            </p:cNvGraphicFramePr>
            <p:nvPr/>
          </p:nvGraphicFramePr>
          <p:xfrm>
            <a:off x="1341" y="1558"/>
            <a:ext cx="200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371600" imgH="241300" progId="Equation.DSMT4">
                    <p:embed/>
                  </p:oleObj>
                </mc:Choice>
                <mc:Fallback>
                  <p:oleObj r:id="rId7" imgW="1371600" imgH="2413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1" y="1558"/>
                          <a:ext cx="2000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588963" y="3648075"/>
            <a:ext cx="7670800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二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刚体的定轴转动定理 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刚体定轴转动的角加速度与它所受的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合外力矩</a:t>
            </a:r>
            <a:r>
              <a:rPr lang="zh-CN" altLang="en-US" b="1">
                <a:latin typeface="Times New Roman" panose="02020603050405020304" pitchFamily="18" charset="0"/>
              </a:rPr>
              <a:t>成正比，与刚体的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转动惯量</a:t>
            </a:r>
            <a:r>
              <a:rPr lang="zh-CN" altLang="en-US" b="1">
                <a:latin typeface="Times New Roman" panose="02020603050405020304" pitchFamily="18" charset="0"/>
              </a:rPr>
              <a:t>成反比：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3127375" y="5222875"/>
          <a:ext cx="12969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73100" imgH="228600" progId="Equation.DSMT4">
                  <p:embed/>
                </p:oleObj>
              </mc:Choice>
              <mc:Fallback>
                <p:oleObj r:id="rId9" imgW="6731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7375" y="5222875"/>
                        <a:ext cx="1296988" cy="438150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034" name="Group 10"/>
          <p:cNvGrpSpPr/>
          <p:nvPr/>
        </p:nvGrpSpPr>
        <p:grpSpPr>
          <a:xfrm>
            <a:off x="588963" y="5886450"/>
            <a:ext cx="6396037" cy="638175"/>
            <a:chOff x="509" y="3408"/>
            <a:chExt cx="4029" cy="402"/>
          </a:xfrm>
        </p:grpSpPr>
        <p:sp>
          <p:nvSpPr>
            <p:cNvPr id="31752" name="Rectangle 11"/>
            <p:cNvSpPr>
              <a:spLocks noChangeArrowheads="1"/>
            </p:cNvSpPr>
            <p:nvPr/>
          </p:nvSpPr>
          <p:spPr bwMode="auto">
            <a:xfrm>
              <a:off x="509" y="3502"/>
              <a:ext cx="19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en-US" altLang="zh-CN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b="1">
                  <a:latin typeface="Times New Roman" panose="02020603050405020304" pitchFamily="18" charset="0"/>
                </a:rPr>
                <a:t>刚体</a:t>
              </a: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转动惯量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71" name="Object 12"/>
            <p:cNvGraphicFramePr>
              <a:graphicFrameLocks noChangeAspect="1"/>
            </p:cNvGraphicFramePr>
            <p:nvPr/>
          </p:nvGraphicFramePr>
          <p:xfrm>
            <a:off x="3656" y="3408"/>
            <a:ext cx="88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698500" imgH="317500" progId="Equation.3">
                    <p:embed/>
                  </p:oleObj>
                </mc:Choice>
                <mc:Fallback>
                  <p:oleObj r:id="rId11" imgW="698500" imgH="3175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56" y="3408"/>
                          <a:ext cx="882" cy="4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2" name="Object 13"/>
            <p:cNvGraphicFramePr>
              <a:graphicFrameLocks noChangeAspect="1"/>
            </p:cNvGraphicFramePr>
            <p:nvPr/>
          </p:nvGraphicFramePr>
          <p:xfrm>
            <a:off x="2344" y="3489"/>
            <a:ext cx="105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850265" imgH="254000" progId="Equation.3">
                    <p:embed/>
                  </p:oleObj>
                </mc:Choice>
                <mc:Fallback>
                  <p:oleObj r:id="rId13" imgW="850265" imgH="2540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44" y="3489"/>
                          <a:ext cx="1058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69" name="Text Box 2"/>
          <p:cNvSpPr txBox="1"/>
          <p:nvPr/>
        </p:nvSpPr>
        <p:spPr>
          <a:xfrm>
            <a:off x="320675" y="293688"/>
            <a:ext cx="838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第五章 刚体的定轴转动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074" name="Group 2"/>
          <p:cNvGrpSpPr/>
          <p:nvPr/>
        </p:nvGrpSpPr>
        <p:grpSpPr>
          <a:xfrm>
            <a:off x="796925" y="3886200"/>
            <a:ext cx="6781800" cy="1311275"/>
            <a:chOff x="373" y="2419"/>
            <a:chExt cx="4272" cy="826"/>
          </a:xfrm>
        </p:grpSpPr>
        <p:sp>
          <p:nvSpPr>
            <p:cNvPr id="32786" name="Rectangle 3"/>
            <p:cNvSpPr>
              <a:spLocks noChangeArrowheads="1"/>
            </p:cNvSpPr>
            <p:nvPr/>
          </p:nvSpPr>
          <p:spPr bwMode="auto">
            <a:xfrm>
              <a:off x="373" y="2419"/>
              <a:ext cx="4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</a:rPr>
                <a:t> 刚体定轴转动的动能定理</a:t>
              </a:r>
            </a:p>
          </p:txBody>
        </p:sp>
        <p:graphicFrame>
          <p:nvGraphicFramePr>
            <p:cNvPr id="64530" name="Object 4"/>
            <p:cNvGraphicFramePr>
              <a:graphicFrameLocks noChangeAspect="1"/>
            </p:cNvGraphicFramePr>
            <p:nvPr/>
          </p:nvGraphicFramePr>
          <p:xfrm>
            <a:off x="1118" y="2797"/>
            <a:ext cx="2447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15465" imgH="393700" progId="Equation.3">
                    <p:embed/>
                  </p:oleObj>
                </mc:Choice>
                <mc:Fallback>
                  <p:oleObj r:id="rId3" imgW="1815465" imgH="3937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18" y="2797"/>
                          <a:ext cx="2447" cy="448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9077" name="Group 5"/>
          <p:cNvGrpSpPr/>
          <p:nvPr/>
        </p:nvGrpSpPr>
        <p:grpSpPr>
          <a:xfrm>
            <a:off x="682625" y="404813"/>
            <a:ext cx="5040313" cy="3168650"/>
            <a:chOff x="288" y="326"/>
            <a:chExt cx="3175" cy="1996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288" y="326"/>
              <a:ext cx="31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三</a:t>
              </a:r>
              <a:r>
                <a:rPr lang="en-US" altLang="zh-CN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. </a:t>
              </a: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定轴转动中的功和能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64520" name="Group 7"/>
            <p:cNvGrpSpPr/>
            <p:nvPr/>
          </p:nvGrpSpPr>
          <p:grpSpPr>
            <a:xfrm>
              <a:off x="360" y="840"/>
              <a:ext cx="2271" cy="417"/>
              <a:chOff x="360" y="840"/>
              <a:chExt cx="2271" cy="417"/>
            </a:xfrm>
          </p:grpSpPr>
          <p:graphicFrame>
            <p:nvGraphicFramePr>
              <p:cNvPr id="64527" name="Object 8"/>
              <p:cNvGraphicFramePr>
                <a:graphicFrameLocks noChangeAspect="1"/>
              </p:cNvGraphicFramePr>
              <p:nvPr/>
            </p:nvGraphicFramePr>
            <p:xfrm>
              <a:off x="1632" y="840"/>
              <a:ext cx="999" cy="4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786765" imgH="355600" progId="Equation.3">
                      <p:embed/>
                    </p:oleObj>
                  </mc:Choice>
                  <mc:Fallback>
                    <p:oleObj r:id="rId5" imgW="786765" imgH="3556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32" y="840"/>
                            <a:ext cx="999" cy="417"/>
                          </a:xfrm>
                          <a:prstGeom prst="rect">
                            <a:avLst/>
                          </a:prstGeom>
                          <a:solidFill>
                            <a:srgbClr val="DDF3EA"/>
                          </a:solidFill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5" name="Rectangle 9"/>
              <p:cNvSpPr>
                <a:spLocks noChangeArrowheads="1"/>
              </p:cNvSpPr>
              <p:nvPr/>
            </p:nvSpPr>
            <p:spPr bwMode="auto">
              <a:xfrm>
                <a:off x="360" y="888"/>
                <a:ext cx="16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力矩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的功</a:t>
                </a:r>
              </a:p>
            </p:txBody>
          </p:sp>
        </p:grpSp>
        <p:grpSp>
          <p:nvGrpSpPr>
            <p:cNvPr id="64521" name="Group 10"/>
            <p:cNvGrpSpPr/>
            <p:nvPr/>
          </p:nvGrpSpPr>
          <p:grpSpPr>
            <a:xfrm>
              <a:off x="360" y="1376"/>
              <a:ext cx="2195" cy="483"/>
              <a:chOff x="360" y="1399"/>
              <a:chExt cx="2195" cy="483"/>
            </a:xfrm>
          </p:grpSpPr>
          <p:sp>
            <p:nvSpPr>
              <p:cNvPr id="32782" name="Text Box 11"/>
              <p:cNvSpPr txBox="1">
                <a:spLocks noChangeArrowheads="1"/>
              </p:cNvSpPr>
              <p:nvPr/>
            </p:nvSpPr>
            <p:spPr bwMode="auto">
              <a:xfrm>
                <a:off x="360" y="1498"/>
                <a:ext cx="18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>
                    <a:latin typeface="Times New Roman" panose="02020603050405020304" pitchFamily="18" charset="0"/>
                  </a:rPr>
                  <a:t> 转动动能</a:t>
                </a:r>
              </a:p>
            </p:txBody>
          </p:sp>
          <p:graphicFrame>
            <p:nvGraphicFramePr>
              <p:cNvPr id="64526" name="Object 12"/>
              <p:cNvGraphicFramePr>
                <a:graphicFrameLocks noChangeAspect="1"/>
              </p:cNvGraphicFramePr>
              <p:nvPr/>
            </p:nvGraphicFramePr>
            <p:xfrm>
              <a:off x="1638" y="1399"/>
              <a:ext cx="917" cy="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735965" imgH="393700" progId="Equation.3">
                      <p:embed/>
                    </p:oleObj>
                  </mc:Choice>
                  <mc:Fallback>
                    <p:oleObj r:id="rId7" imgW="735965" imgH="3937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38" y="1399"/>
                            <a:ext cx="917" cy="483"/>
                          </a:xfrm>
                          <a:prstGeom prst="rect">
                            <a:avLst/>
                          </a:prstGeom>
                          <a:solidFill>
                            <a:srgbClr val="DDF3EA"/>
                          </a:solidFill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522" name="Group 13"/>
            <p:cNvGrpSpPr/>
            <p:nvPr/>
          </p:nvGrpSpPr>
          <p:grpSpPr>
            <a:xfrm>
              <a:off x="360" y="2022"/>
              <a:ext cx="2271" cy="300"/>
              <a:chOff x="456" y="2070"/>
              <a:chExt cx="2271" cy="300"/>
            </a:xfrm>
          </p:grpSpPr>
          <p:sp>
            <p:nvSpPr>
              <p:cNvPr id="32780" name="Text Box 14"/>
              <p:cNvSpPr txBox="1">
                <a:spLocks noChangeArrowheads="1"/>
              </p:cNvSpPr>
              <p:nvPr/>
            </p:nvSpPr>
            <p:spPr bwMode="auto">
              <a:xfrm>
                <a:off x="456" y="2070"/>
                <a:ext cx="225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 重力势能</a:t>
                </a:r>
              </a:p>
            </p:txBody>
          </p:sp>
          <p:graphicFrame>
            <p:nvGraphicFramePr>
              <p:cNvPr id="64524" name="Object 15"/>
              <p:cNvGraphicFramePr>
                <a:graphicFrameLocks noChangeAspect="1"/>
              </p:cNvGraphicFramePr>
              <p:nvPr/>
            </p:nvGraphicFramePr>
            <p:xfrm>
              <a:off x="1756" y="2086"/>
              <a:ext cx="971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711200" imgH="228600" progId="Equation.3">
                      <p:embed/>
                    </p:oleObj>
                  </mc:Choice>
                  <mc:Fallback>
                    <p:oleObj r:id="rId9" imgW="711200" imgH="2286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756" y="2086"/>
                            <a:ext cx="971" cy="284"/>
                          </a:xfrm>
                          <a:prstGeom prst="rect">
                            <a:avLst/>
                          </a:prstGeom>
                          <a:solidFill>
                            <a:srgbClr val="DDF3EA"/>
                          </a:solidFill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9088" name="Group 16"/>
          <p:cNvGrpSpPr/>
          <p:nvPr/>
        </p:nvGrpSpPr>
        <p:grpSpPr>
          <a:xfrm>
            <a:off x="795338" y="5457825"/>
            <a:ext cx="8856662" cy="958850"/>
            <a:chOff x="439" y="3431"/>
            <a:chExt cx="5579" cy="604"/>
          </a:xfrm>
        </p:grpSpPr>
        <p:sp>
          <p:nvSpPr>
            <p:cNvPr id="32773" name="Rectangle 17"/>
            <p:cNvSpPr>
              <a:spLocks noChangeArrowheads="1"/>
            </p:cNvSpPr>
            <p:nvPr/>
          </p:nvSpPr>
          <p:spPr bwMode="auto">
            <a:xfrm>
              <a:off x="439" y="3431"/>
              <a:ext cx="55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Clr>
                  <a:srgbClr val="FF3300"/>
                </a:buClr>
                <a:buFont typeface="Wingdings" panose="05000000000000000000" pitchFamily="2" charset="2"/>
                <a:buChar char="Ø"/>
              </a:pPr>
              <a:r>
                <a:rPr lang="zh-CN" altLang="en-US" b="1">
                  <a:latin typeface="Times New Roman" panose="02020603050405020304" pitchFamily="18" charset="0"/>
                </a:rPr>
                <a:t> 刚体的机械能守恒定律：</a:t>
              </a:r>
              <a:r>
                <a:rPr lang="zh-CN" altLang="en-US" b="1">
                  <a:latin typeface="宋体" panose="02010600030101010101" pitchFamily="2" charset="-122"/>
                </a:rPr>
                <a:t>若只有保守力做功时</a:t>
              </a:r>
              <a:r>
                <a:rPr lang="en-US" altLang="zh-CN" b="1">
                  <a:latin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64517" name="Object 18"/>
            <p:cNvGraphicFramePr>
              <a:graphicFrameLocks noChangeAspect="1"/>
            </p:cNvGraphicFramePr>
            <p:nvPr/>
          </p:nvGraphicFramePr>
          <p:xfrm>
            <a:off x="1431" y="3780"/>
            <a:ext cx="104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989965" imgH="215900" progId="Equation.3">
                    <p:embed/>
                  </p:oleObj>
                </mc:Choice>
                <mc:Fallback>
                  <p:oleObj r:id="rId11" imgW="989965" imgH="215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31" y="3780"/>
                          <a:ext cx="1047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Text Box 19"/>
            <p:cNvSpPr txBox="1">
              <a:spLocks noChangeArrowheads="1"/>
            </p:cNvSpPr>
            <p:nvPr/>
          </p:nvSpPr>
          <p:spPr bwMode="auto">
            <a:xfrm>
              <a:off x="1152" y="3744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2"/>
          <p:cNvGrpSpPr/>
          <p:nvPr/>
        </p:nvGrpSpPr>
        <p:grpSpPr>
          <a:xfrm>
            <a:off x="468313" y="549275"/>
            <a:ext cx="8424862" cy="3722688"/>
            <a:chOff x="255" y="401"/>
            <a:chExt cx="5307" cy="2345"/>
          </a:xfrm>
        </p:grpSpPr>
        <p:sp>
          <p:nvSpPr>
            <p:cNvPr id="33798" name="Rectangle 3"/>
            <p:cNvSpPr>
              <a:spLocks noChangeArrowheads="1"/>
            </p:cNvSpPr>
            <p:nvPr/>
          </p:nvSpPr>
          <p:spPr bwMode="auto">
            <a:xfrm>
              <a:off x="255" y="401"/>
              <a:ext cx="53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四</a:t>
              </a:r>
              <a:r>
                <a:rPr lang="en-US" altLang="zh-CN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刚体定轴转动的角动量定理和角动量守恒定律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66566" name="Group 4"/>
            <p:cNvGrpSpPr/>
            <p:nvPr/>
          </p:nvGrpSpPr>
          <p:grpSpPr>
            <a:xfrm>
              <a:off x="307" y="815"/>
              <a:ext cx="3316" cy="291"/>
              <a:chOff x="259" y="898"/>
              <a:chExt cx="3316" cy="291"/>
            </a:xfrm>
          </p:grpSpPr>
          <p:sp>
            <p:nvSpPr>
              <p:cNvPr id="33811" name="Rectangle 5"/>
              <p:cNvSpPr>
                <a:spLocks noChangeArrowheads="1"/>
              </p:cNvSpPr>
              <p:nvPr/>
            </p:nvSpPr>
            <p:spPr bwMode="auto">
              <a:xfrm>
                <a:off x="259" y="898"/>
                <a:ext cx="33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>
                    <a:latin typeface="Times New Roman" panose="02020603050405020304" pitchFamily="18" charset="0"/>
                  </a:rPr>
                  <a:t>    </a:t>
                </a:r>
                <a:r>
                  <a:rPr lang="zh-CN" altLang="en-US" b="1">
                    <a:latin typeface="Times New Roman" panose="02020603050405020304" pitchFamily="18" charset="0"/>
                  </a:rPr>
                  <a:t>刚体对转轴的角动量：</a:t>
                </a:r>
              </a:p>
            </p:txBody>
          </p:sp>
          <p:graphicFrame>
            <p:nvGraphicFramePr>
              <p:cNvPr id="66579" name="Object 6"/>
              <p:cNvGraphicFramePr>
                <a:graphicFrameLocks noChangeAspect="1"/>
              </p:cNvGraphicFramePr>
              <p:nvPr/>
            </p:nvGraphicFramePr>
            <p:xfrm>
              <a:off x="2643" y="952"/>
              <a:ext cx="687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774065" imgH="241300" progId="Equation.3">
                      <p:embed/>
                    </p:oleObj>
                  </mc:Choice>
                  <mc:Fallback>
                    <p:oleObj r:id="rId3" imgW="774065" imgH="2413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643" y="952"/>
                            <a:ext cx="687" cy="212"/>
                          </a:xfrm>
                          <a:prstGeom prst="rect">
                            <a:avLst/>
                          </a:prstGeom>
                          <a:solidFill>
                            <a:srgbClr val="DDF3EA"/>
                          </a:solidFill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6567" name="Group 7"/>
            <p:cNvGrpSpPr/>
            <p:nvPr/>
          </p:nvGrpSpPr>
          <p:grpSpPr>
            <a:xfrm>
              <a:off x="307" y="1270"/>
              <a:ext cx="3228" cy="1046"/>
              <a:chOff x="307" y="1375"/>
              <a:chExt cx="3228" cy="1046"/>
            </a:xfrm>
          </p:grpSpPr>
          <p:graphicFrame>
            <p:nvGraphicFramePr>
              <p:cNvPr id="66575" name="Object 8"/>
              <p:cNvGraphicFramePr>
                <a:graphicFrameLocks noChangeAspect="1"/>
              </p:cNvGraphicFramePr>
              <p:nvPr/>
            </p:nvGraphicFramePr>
            <p:xfrm>
              <a:off x="1849" y="1375"/>
              <a:ext cx="1270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1091565" imgH="393700" progId="Equation.3">
                      <p:embed/>
                    </p:oleObj>
                  </mc:Choice>
                  <mc:Fallback>
                    <p:oleObj r:id="rId5" imgW="1091565" imgH="3937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849" y="1375"/>
                            <a:ext cx="1270" cy="438"/>
                          </a:xfrm>
                          <a:prstGeom prst="rect">
                            <a:avLst/>
                          </a:prstGeom>
                          <a:solidFill>
                            <a:srgbClr val="DDF3EA"/>
                          </a:solidFill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09" name="Rectangle 9"/>
              <p:cNvSpPr>
                <a:spLocks noChangeArrowheads="1"/>
              </p:cNvSpPr>
              <p:nvPr/>
            </p:nvSpPr>
            <p:spPr bwMode="auto">
              <a:xfrm>
                <a:off x="307" y="1449"/>
                <a:ext cx="24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>
                    <a:latin typeface="Times New Roman" panose="02020603050405020304" pitchFamily="18" charset="0"/>
                  </a:rPr>
                  <a:t>    </a:t>
                </a:r>
                <a:r>
                  <a:rPr lang="zh-CN" altLang="en-US" b="1">
                    <a:latin typeface="Times New Roman" panose="02020603050405020304" pitchFamily="18" charset="0"/>
                  </a:rPr>
                  <a:t>角动量定理：</a:t>
                </a:r>
              </a:p>
            </p:txBody>
          </p:sp>
          <p:graphicFrame>
            <p:nvGraphicFramePr>
              <p:cNvPr id="66577" name="Object 10"/>
              <p:cNvGraphicFramePr>
                <a:graphicFrameLocks noChangeAspect="1"/>
              </p:cNvGraphicFramePr>
              <p:nvPr/>
            </p:nvGraphicFramePr>
            <p:xfrm>
              <a:off x="1847" y="1966"/>
              <a:ext cx="1688" cy="4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1307465" imgH="355600" progId="Equation.3">
                      <p:embed/>
                    </p:oleObj>
                  </mc:Choice>
                  <mc:Fallback>
                    <p:oleObj r:id="rId7" imgW="1307465" imgH="3556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47" y="1966"/>
                            <a:ext cx="1688" cy="455"/>
                          </a:xfrm>
                          <a:prstGeom prst="rect">
                            <a:avLst/>
                          </a:prstGeom>
                          <a:solidFill>
                            <a:srgbClr val="DDF3EA"/>
                          </a:solidFill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6568" name="Group 11"/>
            <p:cNvGrpSpPr/>
            <p:nvPr/>
          </p:nvGrpSpPr>
          <p:grpSpPr>
            <a:xfrm>
              <a:off x="307" y="2439"/>
              <a:ext cx="4183" cy="307"/>
              <a:chOff x="190" y="2784"/>
              <a:chExt cx="4183" cy="307"/>
            </a:xfrm>
          </p:grpSpPr>
          <p:grpSp>
            <p:nvGrpSpPr>
              <p:cNvPr id="66569" name="Group 12"/>
              <p:cNvGrpSpPr/>
              <p:nvPr/>
            </p:nvGrpSpPr>
            <p:grpSpPr>
              <a:xfrm>
                <a:off x="1989" y="2784"/>
                <a:ext cx="2384" cy="298"/>
                <a:chOff x="889" y="2844"/>
                <a:chExt cx="2384" cy="298"/>
              </a:xfrm>
            </p:grpSpPr>
            <p:graphicFrame>
              <p:nvGraphicFramePr>
                <p:cNvPr id="66571" name="Object 13"/>
                <p:cNvGraphicFramePr>
                  <a:graphicFrameLocks noChangeAspect="1"/>
                </p:cNvGraphicFramePr>
                <p:nvPr/>
              </p:nvGraphicFramePr>
              <p:xfrm>
                <a:off x="1140" y="2872"/>
                <a:ext cx="579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9" imgW="431165" imgH="177800" progId="Equation.3">
                        <p:embed/>
                      </p:oleObj>
                    </mc:Choice>
                    <mc:Fallback>
                      <p:oleObj r:id="rId9" imgW="431165" imgH="177800" progId="Equation.3">
                        <p:embed/>
                        <p:pic>
                          <p:nvPicPr>
                            <p:cNvPr id="0" name="图片 3093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40" y="2872"/>
                              <a:ext cx="579" cy="23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6572" name="Object 14"/>
                <p:cNvGraphicFramePr>
                  <a:graphicFrameLocks noChangeAspect="1"/>
                </p:cNvGraphicFramePr>
                <p:nvPr/>
              </p:nvGraphicFramePr>
              <p:xfrm>
                <a:off x="2161" y="2860"/>
                <a:ext cx="1112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1" imgW="926465" imgH="215900" progId="Equation.3">
                        <p:embed/>
                      </p:oleObj>
                    </mc:Choice>
                    <mc:Fallback>
                      <p:oleObj r:id="rId11" imgW="926465" imgH="215900" progId="Equation.3">
                        <p:embed/>
                        <p:pic>
                          <p:nvPicPr>
                            <p:cNvPr id="0" name="图片 3089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61" y="2860"/>
                              <a:ext cx="1112" cy="25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806" name="Rectangle 15"/>
                <p:cNvSpPr>
                  <a:spLocks noChangeArrowheads="1"/>
                </p:cNvSpPr>
                <p:nvPr/>
              </p:nvSpPr>
              <p:spPr bwMode="auto">
                <a:xfrm>
                  <a:off x="1683" y="2851"/>
                  <a:ext cx="67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，则</a:t>
                  </a:r>
                </a:p>
              </p:txBody>
            </p:sp>
            <p:sp>
              <p:nvSpPr>
                <p:cNvPr id="3380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89" y="2844"/>
                  <a:ext cx="43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若</a:t>
                  </a:r>
                </a:p>
              </p:txBody>
            </p:sp>
          </p:grpSp>
          <p:sp>
            <p:nvSpPr>
              <p:cNvPr id="33803" name="Rectangle 17"/>
              <p:cNvSpPr>
                <a:spLocks noChangeArrowheads="1"/>
              </p:cNvSpPr>
              <p:nvPr/>
            </p:nvSpPr>
            <p:spPr bwMode="auto">
              <a:xfrm>
                <a:off x="190" y="2800"/>
                <a:ext cx="26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zh-CN" altLang="en-US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角动量守恒定律</a:t>
                </a:r>
              </a:p>
            </p:txBody>
          </p:sp>
        </p:grpSp>
      </p:grpSp>
      <p:grpSp>
        <p:nvGrpSpPr>
          <p:cNvPr id="261138" name="Group 18"/>
          <p:cNvGrpSpPr/>
          <p:nvPr/>
        </p:nvGrpSpPr>
        <p:grpSpPr>
          <a:xfrm>
            <a:off x="468313" y="4567238"/>
            <a:ext cx="8083550" cy="1681162"/>
            <a:chOff x="262" y="2757"/>
            <a:chExt cx="5092" cy="1059"/>
          </a:xfrm>
        </p:grpSpPr>
        <p:sp>
          <p:nvSpPr>
            <p:cNvPr id="33796" name="Rectangle 19"/>
            <p:cNvSpPr>
              <a:spLocks noChangeArrowheads="1"/>
            </p:cNvSpPr>
            <p:nvPr/>
          </p:nvSpPr>
          <p:spPr bwMode="auto">
            <a:xfrm>
              <a:off x="624" y="3199"/>
              <a:ext cx="4730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</a:pPr>
              <a:r>
                <a:rPr lang="zh-CN" altLang="en-US" b="1">
                  <a:latin typeface="Century Schoolbook" panose="02040604050505020304" pitchFamily="18" charset="0"/>
                </a:rPr>
                <a:t>首先分析各物体所受力和力矩情况，然后根据已知条件和所求物理量判断</a:t>
              </a:r>
              <a:r>
                <a:rPr lang="zh-CN" altLang="en-US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应选用的规律，</a:t>
              </a:r>
              <a:r>
                <a:rPr lang="zh-CN" altLang="en-US" b="1">
                  <a:latin typeface="Century Schoolbook" panose="02040604050505020304" pitchFamily="18" charset="0"/>
                </a:rPr>
                <a:t>最后列方程求解。</a:t>
              </a:r>
              <a:endParaRPr lang="en-US" altLang="zh-CN" b="1">
                <a:latin typeface="Century Schoolbook" panose="02040604050505020304" pitchFamily="18" charset="0"/>
              </a:endParaRPr>
            </a:p>
          </p:txBody>
        </p:sp>
        <p:sp>
          <p:nvSpPr>
            <p:cNvPr id="33797" name="Rectangle 20"/>
            <p:cNvSpPr>
              <a:spLocks noChangeArrowheads="1"/>
            </p:cNvSpPr>
            <p:nvPr/>
          </p:nvSpPr>
          <p:spPr bwMode="auto">
            <a:xfrm>
              <a:off x="262" y="2757"/>
              <a:ext cx="3966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</a:pPr>
              <a:r>
                <a:rPr lang="zh-CN" altLang="en-US" b="1">
                  <a:solidFill>
                    <a:srgbClr val="CC0000"/>
                  </a:solidFill>
                  <a:latin typeface="Century Schoolbook" panose="02040604050505020304" pitchFamily="18" charset="0"/>
                </a:rPr>
                <a:t>五</a:t>
              </a:r>
              <a:r>
                <a:rPr lang="en-US" altLang="zh-CN" b="1">
                  <a:solidFill>
                    <a:srgbClr val="CC0000"/>
                  </a:solidFill>
                  <a:latin typeface="Century Schoolbook" panose="02040604050505020304" pitchFamily="18" charset="0"/>
                </a:rPr>
                <a:t>.</a:t>
              </a:r>
              <a:r>
                <a:rPr lang="zh-CN" altLang="en-US" b="1">
                  <a:solidFill>
                    <a:srgbClr val="CC0000"/>
                  </a:solidFill>
                  <a:latin typeface="Century Schoolbook" panose="02040604050505020304" pitchFamily="18" charset="0"/>
                </a:rPr>
                <a:t>  定轴转动的动力学问题</a:t>
              </a:r>
              <a:r>
                <a:rPr lang="zh-CN" altLang="en-US" b="1">
                  <a:solidFill>
                    <a:srgbClr val="CC0000"/>
                  </a:solidFill>
                  <a:latin typeface="Century Schoolbook" panose="02040604050505020304" pitchFamily="18" charset="0"/>
                  <a:ea typeface="楷体_GB2312" pitchFamily="49" charset="-122"/>
                </a:rPr>
                <a:t>  </a:t>
              </a:r>
              <a:r>
                <a:rPr lang="zh-CN" altLang="en-US" b="1">
                  <a:solidFill>
                    <a:srgbClr val="CC0000"/>
                  </a:solidFill>
                  <a:latin typeface="Century Schoolbook" panose="02040604050505020304" pitchFamily="18" charset="0"/>
                </a:rPr>
                <a:t>解题基本步骤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819400" y="153988"/>
            <a:ext cx="2743200" cy="46196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平动和定轴转动</a:t>
            </a:r>
          </a:p>
        </p:txBody>
      </p:sp>
      <p:sp>
        <p:nvSpPr>
          <p:cNvPr id="68610" name="Line 3"/>
          <p:cNvSpPr/>
          <p:nvPr/>
        </p:nvSpPr>
        <p:spPr>
          <a:xfrm>
            <a:off x="4191000" y="879475"/>
            <a:ext cx="0" cy="4876800"/>
          </a:xfrm>
          <a:prstGeom prst="line">
            <a:avLst/>
          </a:prstGeom>
          <a:ln w="76200" cap="flat" cmpd="sng">
            <a:pattFill prst="lgCheck">
              <a:fgClr>
                <a:srgbClr val="3333FF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076325" y="879475"/>
            <a:ext cx="2057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牛顿第二定律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248275" y="879475"/>
            <a:ext cx="20462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定轴转动定律</a:t>
            </a:r>
          </a:p>
        </p:txBody>
      </p:sp>
      <p:graphicFrame>
        <p:nvGraphicFramePr>
          <p:cNvPr id="247814" name="Object 6"/>
          <p:cNvGraphicFramePr>
            <a:graphicFrameLocks noChangeAspect="1"/>
          </p:cNvGraphicFramePr>
          <p:nvPr/>
        </p:nvGraphicFramePr>
        <p:xfrm>
          <a:off x="5624513" y="1506538"/>
          <a:ext cx="11747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2300" imgH="228600" progId="Equation.3">
                  <p:embed/>
                </p:oleObj>
              </mc:Choice>
              <mc:Fallback>
                <p:oleObj r:id="rId2" imgW="6223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24513" y="1506538"/>
                        <a:ext cx="11747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7"/>
          <p:cNvGraphicFramePr>
            <a:graphicFrameLocks noChangeAspect="1"/>
          </p:cNvGraphicFramePr>
          <p:nvPr/>
        </p:nvGraphicFramePr>
        <p:xfrm>
          <a:off x="1571625" y="1557338"/>
          <a:ext cx="1066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8800" imgH="203200" progId="Equation.3">
                  <p:embed/>
                </p:oleObj>
              </mc:Choice>
              <mc:Fallback>
                <p:oleObj r:id="rId4" imgW="558800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1625" y="1557338"/>
                        <a:ext cx="10668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343025" y="2239963"/>
            <a:ext cx="1524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动量定理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373688" y="2239963"/>
            <a:ext cx="18462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角动量定理</a:t>
            </a:r>
          </a:p>
        </p:txBody>
      </p:sp>
      <p:graphicFrame>
        <p:nvGraphicFramePr>
          <p:cNvPr id="247818" name="Object 10"/>
          <p:cNvGraphicFramePr>
            <a:graphicFrameLocks noChangeAspect="1"/>
          </p:cNvGraphicFramePr>
          <p:nvPr/>
        </p:nvGraphicFramePr>
        <p:xfrm>
          <a:off x="5003800" y="2830513"/>
          <a:ext cx="28971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33500" imgH="495300" progId="Equation.3">
                  <p:embed/>
                </p:oleObj>
              </mc:Choice>
              <mc:Fallback>
                <p:oleObj r:id="rId6" imgW="1333500" imgH="495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3800" y="2830513"/>
                        <a:ext cx="2897188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9" name="Object 11"/>
          <p:cNvGraphicFramePr>
            <a:graphicFrameLocks noChangeAspect="1"/>
          </p:cNvGraphicFramePr>
          <p:nvPr/>
        </p:nvGraphicFramePr>
        <p:xfrm>
          <a:off x="971550" y="2909888"/>
          <a:ext cx="22653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78865" imgH="495300" progId="Equation.3">
                  <p:embed/>
                </p:oleObj>
              </mc:Choice>
              <mc:Fallback>
                <p:oleObj r:id="rId8" imgW="1078865" imgH="495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2909888"/>
                        <a:ext cx="2265363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343025" y="4019550"/>
            <a:ext cx="1524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动能定理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562600" y="4019550"/>
            <a:ext cx="1524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动能定理</a:t>
            </a:r>
          </a:p>
        </p:txBody>
      </p:sp>
      <p:graphicFrame>
        <p:nvGraphicFramePr>
          <p:cNvPr id="247822" name="Object 14"/>
          <p:cNvGraphicFramePr>
            <a:graphicFrameLocks noChangeAspect="1"/>
          </p:cNvGraphicFramePr>
          <p:nvPr/>
        </p:nvGraphicFramePr>
        <p:xfrm>
          <a:off x="5108575" y="4700588"/>
          <a:ext cx="24320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20165" imgH="495300" progId="Equation.3">
                  <p:embed/>
                </p:oleObj>
              </mc:Choice>
              <mc:Fallback>
                <p:oleObj r:id="rId10" imgW="1320165" imgH="495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8575" y="4700588"/>
                        <a:ext cx="2432050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3" name="Object 15"/>
          <p:cNvGraphicFramePr>
            <a:graphicFrameLocks noChangeAspect="1"/>
          </p:cNvGraphicFramePr>
          <p:nvPr/>
        </p:nvGraphicFramePr>
        <p:xfrm>
          <a:off x="947738" y="4733925"/>
          <a:ext cx="23256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45565" imgH="444500" progId="Equation.3">
                  <p:embed/>
                </p:oleObj>
              </mc:Choice>
              <mc:Fallback>
                <p:oleObj r:id="rId12" imgW="1345565" imgH="444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7738" y="4733925"/>
                        <a:ext cx="2325687" cy="77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540000" y="6035675"/>
            <a:ext cx="3302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角动量、机械能守恒律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4213" y="1700213"/>
            <a:ext cx="7848600" cy="367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静电场中电场强度、电势分布，电通量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电容，静电场的能量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稳恒磁场的磁感应强度分布，磁通量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洛仑兹力、安培力、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动生电动势、感生电动势、自感、互感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磁场能量</a:t>
            </a:r>
          </a:p>
        </p:txBody>
      </p:sp>
      <p:sp>
        <p:nvSpPr>
          <p:cNvPr id="43010" name="Text Box 2"/>
          <p:cNvSpPr txBox="1"/>
          <p:nvPr/>
        </p:nvSpPr>
        <p:spPr>
          <a:xfrm>
            <a:off x="1331913" y="692150"/>
            <a:ext cx="5630862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第三篇  电磁学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28625" y="3810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b="1">
                <a:latin typeface="Times New Roman" panose="02020603050405020304" pitchFamily="18" charset="0"/>
              </a:rPr>
              <a:t>已知均匀棒长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</a:rPr>
              <a:t>、质量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</a:rPr>
              <a:t>，在竖直面内转动，一质量为</a:t>
            </a:r>
            <a:r>
              <a:rPr lang="en-US" altLang="zh-CN" b="1" i="1">
                <a:latin typeface="Times New Roman" panose="02020603050405020304" pitchFamily="18" charset="0"/>
              </a:rPr>
              <a:t>m </a:t>
            </a:r>
            <a:r>
              <a:rPr lang="zh-CN" altLang="en-US" b="1">
                <a:latin typeface="Times New Roman" panose="02020603050405020304" pitchFamily="18" charset="0"/>
              </a:rPr>
              <a:t>的子弹以水平速度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</a:rPr>
              <a:t>射入棒的下端，求棒与子弹开始一起运动时的角速度及摆动可达最大角度。</a:t>
            </a:r>
          </a:p>
        </p:txBody>
      </p:sp>
      <p:grpSp>
        <p:nvGrpSpPr>
          <p:cNvPr id="69634" name="Group 3"/>
          <p:cNvGrpSpPr/>
          <p:nvPr/>
        </p:nvGrpSpPr>
        <p:grpSpPr>
          <a:xfrm>
            <a:off x="6372225" y="2009775"/>
            <a:ext cx="2209800" cy="2736850"/>
            <a:chOff x="3648" y="912"/>
            <a:chExt cx="1392" cy="1724"/>
          </a:xfrm>
        </p:grpSpPr>
        <p:sp>
          <p:nvSpPr>
            <p:cNvPr id="34827" name="Rectangle 4"/>
            <p:cNvSpPr>
              <a:spLocks noChangeArrowheads="1"/>
            </p:cNvSpPr>
            <p:nvPr/>
          </p:nvSpPr>
          <p:spPr bwMode="auto">
            <a:xfrm>
              <a:off x="4176" y="1074"/>
              <a:ext cx="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8" name="Rectangle 5"/>
            <p:cNvSpPr>
              <a:spLocks noChangeArrowheads="1"/>
            </p:cNvSpPr>
            <p:nvPr/>
          </p:nvSpPr>
          <p:spPr bwMode="auto">
            <a:xfrm rot="-2235833">
              <a:off x="4560" y="960"/>
              <a:ext cx="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9" name="Rectangle 6" descr="深色下对角线"/>
            <p:cNvSpPr>
              <a:spLocks noChangeArrowheads="1"/>
            </p:cNvSpPr>
            <p:nvPr/>
          </p:nvSpPr>
          <p:spPr bwMode="auto">
            <a:xfrm>
              <a:off x="3936" y="912"/>
              <a:ext cx="624" cy="144"/>
            </a:xfrm>
            <a:prstGeom prst="rect">
              <a:avLst/>
            </a:prstGeom>
            <a:pattFill prst="dkDnDiag">
              <a:fgClr>
                <a:schemeClr val="bg1"/>
              </a:fgClr>
              <a:bgClr>
                <a:schemeClr val="tx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0" name="Line 7"/>
            <p:cNvSpPr>
              <a:spLocks noChangeShapeType="1"/>
            </p:cNvSpPr>
            <p:nvPr/>
          </p:nvSpPr>
          <p:spPr bwMode="auto">
            <a:xfrm>
              <a:off x="3971" y="10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1" name="Oval 8"/>
            <p:cNvSpPr>
              <a:spLocks noChangeArrowheads="1"/>
            </p:cNvSpPr>
            <p:nvPr/>
          </p:nvSpPr>
          <p:spPr bwMode="auto">
            <a:xfrm>
              <a:off x="4176" y="1056"/>
              <a:ext cx="96" cy="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2" name="Oval 9"/>
            <p:cNvSpPr>
              <a:spLocks noChangeArrowheads="1"/>
            </p:cNvSpPr>
            <p:nvPr/>
          </p:nvSpPr>
          <p:spPr bwMode="auto">
            <a:xfrm>
              <a:off x="3648" y="2208"/>
              <a:ext cx="144" cy="9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3" name="Line 10"/>
            <p:cNvSpPr>
              <a:spLocks noChangeShapeType="1"/>
            </p:cNvSpPr>
            <p:nvPr/>
          </p:nvSpPr>
          <p:spPr bwMode="auto">
            <a:xfrm>
              <a:off x="3792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9651" name="Object 11"/>
            <p:cNvGraphicFramePr>
              <a:graphicFrameLocks noChangeAspect="1"/>
            </p:cNvGraphicFramePr>
            <p:nvPr/>
          </p:nvGraphicFramePr>
          <p:xfrm>
            <a:off x="3792" y="1968"/>
            <a:ext cx="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7000" imgH="177165" progId="Equation.3">
                    <p:embed/>
                  </p:oleObj>
                </mc:Choice>
                <mc:Fallback>
                  <p:oleObj r:id="rId2" imgW="127000" imgH="1771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92" y="1968"/>
                          <a:ext cx="218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Oval 12"/>
            <p:cNvSpPr>
              <a:spLocks noChangeArrowheads="1"/>
            </p:cNvSpPr>
            <p:nvPr/>
          </p:nvSpPr>
          <p:spPr bwMode="auto">
            <a:xfrm rot="-1952912">
              <a:off x="4896" y="1968"/>
              <a:ext cx="144" cy="9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9653" name="Object 13"/>
            <p:cNvGraphicFramePr>
              <a:graphicFrameLocks noChangeAspect="1"/>
            </p:cNvGraphicFramePr>
            <p:nvPr/>
          </p:nvGraphicFramePr>
          <p:xfrm>
            <a:off x="4272" y="139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39700" imgH="177800" progId="Equation.3">
                    <p:embed/>
                  </p:oleObj>
                </mc:Choice>
                <mc:Fallback>
                  <p:oleObj r:id="rId4" imgW="139700" imgH="1778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72" y="139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Oval 14"/>
            <p:cNvSpPr>
              <a:spLocks noChangeArrowheads="1"/>
            </p:cNvSpPr>
            <p:nvPr/>
          </p:nvSpPr>
          <p:spPr bwMode="auto">
            <a:xfrm>
              <a:off x="4150" y="2208"/>
              <a:ext cx="144" cy="9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55" name="Freeform 15"/>
            <p:cNvSpPr/>
            <p:nvPr/>
          </p:nvSpPr>
          <p:spPr>
            <a:xfrm>
              <a:off x="4128" y="2304"/>
              <a:ext cx="384" cy="105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44" y="96"/>
                </a:cxn>
                <a:cxn ang="0">
                  <a:pos x="288" y="48"/>
                </a:cxn>
                <a:cxn ang="0">
                  <a:pos x="384" y="0"/>
                </a:cxn>
              </a:cxnLst>
              <a:rect l="0" t="0" r="0" b="0"/>
              <a:pathLst>
                <a:path w="384" h="105">
                  <a:moveTo>
                    <a:pt x="0" y="100"/>
                  </a:moveTo>
                  <a:cubicBezTo>
                    <a:pt x="26" y="99"/>
                    <a:pt x="96" y="105"/>
                    <a:pt x="144" y="96"/>
                  </a:cubicBezTo>
                  <a:cubicBezTo>
                    <a:pt x="192" y="87"/>
                    <a:pt x="248" y="64"/>
                    <a:pt x="288" y="48"/>
                  </a:cubicBezTo>
                  <a:cubicBezTo>
                    <a:pt x="328" y="32"/>
                    <a:pt x="368" y="16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656" name="Object 16"/>
            <p:cNvGraphicFramePr>
              <a:graphicFrameLocks noChangeAspect="1"/>
            </p:cNvGraphicFramePr>
            <p:nvPr/>
          </p:nvGraphicFramePr>
          <p:xfrm>
            <a:off x="4224" y="2448"/>
            <a:ext cx="22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5100" imgH="139700" progId="Equation.3">
                    <p:embed/>
                  </p:oleObj>
                </mc:Choice>
                <mc:Fallback>
                  <p:oleObj r:id="rId6" imgW="165100" imgH="1397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24" y="2448"/>
                          <a:ext cx="226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0" name="Text Box 17"/>
          <p:cNvSpPr txBox="1">
            <a:spLocks noChangeArrowheads="1"/>
          </p:cNvSpPr>
          <p:nvPr/>
        </p:nvSpPr>
        <p:spPr bwMode="auto">
          <a:xfrm>
            <a:off x="468313" y="1838325"/>
            <a:ext cx="563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解：子弹射入瞬间，（子弹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zh-CN" altLang="en-US" b="1">
                <a:latin typeface="Times New Roman" panose="02020603050405020304" pitchFamily="18" charset="0"/>
              </a:rPr>
              <a:t>棒）关于定轴的外力矩为零，系统角动量守恒</a:t>
            </a:r>
          </a:p>
        </p:txBody>
      </p:sp>
      <p:grpSp>
        <p:nvGrpSpPr>
          <p:cNvPr id="69636" name="组 2"/>
          <p:cNvGrpSpPr/>
          <p:nvPr/>
        </p:nvGrpSpPr>
        <p:grpSpPr>
          <a:xfrm>
            <a:off x="468313" y="2990850"/>
            <a:ext cx="3663950" cy="457200"/>
            <a:chOff x="506515" y="2995486"/>
            <a:chExt cx="3663365" cy="457200"/>
          </a:xfrm>
        </p:grpSpPr>
        <p:sp>
          <p:nvSpPr>
            <p:cNvPr id="34821" name="Text Box 18"/>
            <p:cNvSpPr txBox="1">
              <a:spLocks noChangeArrowheads="1"/>
            </p:cNvSpPr>
            <p:nvPr/>
          </p:nvSpPr>
          <p:spPr bwMode="auto">
            <a:xfrm>
              <a:off x="506515" y="2995486"/>
              <a:ext cx="99044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初态：</a:t>
              </a:r>
            </a:p>
          </p:txBody>
        </p:sp>
        <p:graphicFrame>
          <p:nvGraphicFramePr>
            <p:cNvPr id="69643" name="Object 19"/>
            <p:cNvGraphicFramePr>
              <a:graphicFrameLocks noChangeAspect="1"/>
            </p:cNvGraphicFramePr>
            <p:nvPr/>
          </p:nvGraphicFramePr>
          <p:xfrm>
            <a:off x="1545544" y="3005391"/>
            <a:ext cx="2624336" cy="437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346200" imgH="228600" progId="Equation.3">
                    <p:embed/>
                  </p:oleObj>
                </mc:Choice>
                <mc:Fallback>
                  <p:oleObj r:id="rId8" imgW="1346200" imgH="2286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45544" y="3005391"/>
                          <a:ext cx="2624336" cy="437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37" name="组 1"/>
          <p:cNvGrpSpPr/>
          <p:nvPr/>
        </p:nvGrpSpPr>
        <p:grpSpPr>
          <a:xfrm>
            <a:off x="468313" y="3724275"/>
            <a:ext cx="4333875" cy="754063"/>
            <a:chOff x="532307" y="3723752"/>
            <a:chExt cx="4333534" cy="754856"/>
          </a:xfrm>
        </p:grpSpPr>
        <p:sp>
          <p:nvSpPr>
            <p:cNvPr id="34823" name="Text Box 20"/>
            <p:cNvSpPr txBox="1">
              <a:spLocks noChangeArrowheads="1"/>
            </p:cNvSpPr>
            <p:nvPr/>
          </p:nvSpPr>
          <p:spPr bwMode="auto">
            <a:xfrm>
              <a:off x="532307" y="3873134"/>
              <a:ext cx="990522" cy="456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末态：</a:t>
              </a:r>
            </a:p>
          </p:txBody>
        </p:sp>
        <p:graphicFrame>
          <p:nvGraphicFramePr>
            <p:cNvPr id="69641" name="Object 21"/>
            <p:cNvGraphicFramePr>
              <a:graphicFrameLocks noChangeAspect="1"/>
            </p:cNvGraphicFramePr>
            <p:nvPr/>
          </p:nvGraphicFramePr>
          <p:xfrm>
            <a:off x="1522907" y="3723752"/>
            <a:ext cx="3342934" cy="754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866265" imgH="406400" progId="Equation.3">
                    <p:embed/>
                  </p:oleObj>
                </mc:Choice>
                <mc:Fallback>
                  <p:oleObj r:id="rId10" imgW="1866265" imgH="4064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22907" y="3723752"/>
                          <a:ext cx="3342934" cy="754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14" name="Object 22"/>
          <p:cNvGraphicFramePr>
            <a:graphicFrameLocks noChangeAspect="1"/>
          </p:cNvGraphicFramePr>
          <p:nvPr/>
        </p:nvGraphicFramePr>
        <p:xfrm>
          <a:off x="1522413" y="4706938"/>
          <a:ext cx="28114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85265" imgH="406400" progId="Equation.3">
                  <p:embed/>
                </p:oleObj>
              </mc:Choice>
              <mc:Fallback>
                <p:oleObj r:id="rId12" imgW="1485265" imgH="406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2413" y="4706938"/>
                        <a:ext cx="2811462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/>
          <p:cNvGraphicFramePr>
            <a:graphicFrameLocks noChangeAspect="1"/>
          </p:cNvGraphicFramePr>
          <p:nvPr/>
        </p:nvGraphicFramePr>
        <p:xfrm>
          <a:off x="1525588" y="5691188"/>
          <a:ext cx="23764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05865" imgH="406400" progId="Equation.3">
                  <p:embed/>
                </p:oleObj>
              </mc:Choice>
              <mc:Fallback>
                <p:oleObj r:id="rId14" imgW="1205865" imgH="406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5588" y="5691188"/>
                        <a:ext cx="2376487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6"/>
          <p:cNvSpPr>
            <a:spLocks noChangeArrowheads="1"/>
          </p:cNvSpPr>
          <p:nvPr/>
        </p:nvSpPr>
        <p:spPr bwMode="auto">
          <a:xfrm>
            <a:off x="398463" y="265113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摆动过程只有重力作功，（子弹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zh-CN" altLang="en-US" b="1">
                <a:latin typeface="Times New Roman" panose="02020603050405020304" pitchFamily="18" charset="0"/>
              </a:rPr>
              <a:t>棒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zh-CN" altLang="en-US" b="1">
                <a:latin typeface="Times New Roman" panose="02020603050405020304" pitchFamily="18" charset="0"/>
              </a:rPr>
              <a:t>地球）机械能守恒</a:t>
            </a:r>
          </a:p>
        </p:txBody>
      </p:sp>
      <p:grpSp>
        <p:nvGrpSpPr>
          <p:cNvPr id="70658" name="组 1"/>
          <p:cNvGrpSpPr/>
          <p:nvPr/>
        </p:nvGrpSpPr>
        <p:grpSpPr>
          <a:xfrm>
            <a:off x="398463" y="1108075"/>
            <a:ext cx="3648075" cy="1155700"/>
            <a:chOff x="438161" y="988626"/>
            <a:chExt cx="3648334" cy="1156286"/>
          </a:xfrm>
        </p:grpSpPr>
        <p:sp>
          <p:nvSpPr>
            <p:cNvPr id="35844" name="Text Box 17"/>
            <p:cNvSpPr txBox="1">
              <a:spLocks noChangeArrowheads="1"/>
            </p:cNvSpPr>
            <p:nvPr/>
          </p:nvSpPr>
          <p:spPr bwMode="auto">
            <a:xfrm>
              <a:off x="438161" y="1104573"/>
              <a:ext cx="990670" cy="457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初态：</a:t>
              </a:r>
            </a:p>
          </p:txBody>
        </p:sp>
        <p:graphicFrame>
          <p:nvGraphicFramePr>
            <p:cNvPr id="70689" name="Object 18"/>
            <p:cNvGraphicFramePr>
              <a:graphicFrameLocks noChangeAspect="1"/>
            </p:cNvGraphicFramePr>
            <p:nvPr/>
          </p:nvGraphicFramePr>
          <p:xfrm>
            <a:off x="1447960" y="988626"/>
            <a:ext cx="2638535" cy="1156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473200" imgH="635000" progId="Equation.3">
                    <p:embed/>
                  </p:oleObj>
                </mc:Choice>
                <mc:Fallback>
                  <p:oleObj r:id="rId2" imgW="1473200" imgH="6350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447960" y="988626"/>
                          <a:ext cx="2638535" cy="1156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59" name="组 2"/>
          <p:cNvGrpSpPr/>
          <p:nvPr/>
        </p:nvGrpSpPr>
        <p:grpSpPr>
          <a:xfrm>
            <a:off x="457200" y="2824163"/>
            <a:ext cx="5508625" cy="1222375"/>
            <a:chOff x="473086" y="2486025"/>
            <a:chExt cx="5509060" cy="1222846"/>
          </a:xfrm>
        </p:grpSpPr>
        <p:sp>
          <p:nvSpPr>
            <p:cNvPr id="35846" name="Text Box 19"/>
            <p:cNvSpPr txBox="1">
              <a:spLocks noChangeArrowheads="1"/>
            </p:cNvSpPr>
            <p:nvPr/>
          </p:nvSpPr>
          <p:spPr bwMode="auto">
            <a:xfrm>
              <a:off x="473086" y="2486025"/>
              <a:ext cx="990678" cy="457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末态：</a:t>
              </a:r>
            </a:p>
          </p:txBody>
        </p:sp>
        <p:graphicFrame>
          <p:nvGraphicFramePr>
            <p:cNvPr id="70687" name="Object 20"/>
            <p:cNvGraphicFramePr>
              <a:graphicFrameLocks noChangeAspect="1"/>
            </p:cNvGraphicFramePr>
            <p:nvPr/>
          </p:nvGraphicFramePr>
          <p:xfrm>
            <a:off x="1477190" y="2514501"/>
            <a:ext cx="4504956" cy="1194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489200" imgH="609600" progId="Equation.3">
                    <p:embed/>
                  </p:oleObj>
                </mc:Choice>
                <mc:Fallback>
                  <p:oleObj r:id="rId4" imgW="2489200" imgH="6096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7190" y="2514501"/>
                          <a:ext cx="4504956" cy="1194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60" name="组 3"/>
          <p:cNvGrpSpPr/>
          <p:nvPr/>
        </p:nvGrpSpPr>
        <p:grpSpPr>
          <a:xfrm>
            <a:off x="6224588" y="1042988"/>
            <a:ext cx="2743200" cy="2736850"/>
            <a:chOff x="6019800" y="609600"/>
            <a:chExt cx="2743200" cy="2736850"/>
          </a:xfrm>
        </p:grpSpPr>
        <p:grpSp>
          <p:nvGrpSpPr>
            <p:cNvPr id="70663" name="Group 2"/>
            <p:cNvGrpSpPr/>
            <p:nvPr/>
          </p:nvGrpSpPr>
          <p:grpSpPr>
            <a:xfrm>
              <a:off x="6019800" y="609600"/>
              <a:ext cx="2209800" cy="2736850"/>
              <a:chOff x="3648" y="912"/>
              <a:chExt cx="1392" cy="1724"/>
            </a:xfrm>
          </p:grpSpPr>
          <p:sp>
            <p:nvSpPr>
              <p:cNvPr id="35859" name="Rectangle 3"/>
              <p:cNvSpPr>
                <a:spLocks noChangeArrowheads="1"/>
              </p:cNvSpPr>
              <p:nvPr/>
            </p:nvSpPr>
            <p:spPr bwMode="auto">
              <a:xfrm>
                <a:off x="4176" y="1074"/>
                <a:ext cx="96" cy="1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0" name="Rectangle 4"/>
              <p:cNvSpPr>
                <a:spLocks noChangeArrowheads="1"/>
              </p:cNvSpPr>
              <p:nvPr/>
            </p:nvSpPr>
            <p:spPr bwMode="auto">
              <a:xfrm rot="-2235833">
                <a:off x="4560" y="960"/>
                <a:ext cx="96" cy="1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1" name="Rectangle 5" descr="深色下对角线"/>
              <p:cNvSpPr>
                <a:spLocks noChangeArrowheads="1"/>
              </p:cNvSpPr>
              <p:nvPr/>
            </p:nvSpPr>
            <p:spPr bwMode="auto">
              <a:xfrm>
                <a:off x="3936" y="912"/>
                <a:ext cx="624" cy="144"/>
              </a:xfrm>
              <a:prstGeom prst="rect">
                <a:avLst/>
              </a:prstGeom>
              <a:pattFill prst="dkDnDiag">
                <a:fgClr>
                  <a:schemeClr val="bg1"/>
                </a:fgClr>
                <a:bgClr>
                  <a:schemeClr val="tx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2" name="Line 6"/>
              <p:cNvSpPr>
                <a:spLocks noChangeShapeType="1"/>
              </p:cNvSpPr>
              <p:nvPr/>
            </p:nvSpPr>
            <p:spPr bwMode="auto">
              <a:xfrm>
                <a:off x="3971" y="10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3" name="Oval 7"/>
              <p:cNvSpPr>
                <a:spLocks noChangeArrowheads="1"/>
              </p:cNvSpPr>
              <p:nvPr/>
            </p:nvSpPr>
            <p:spPr bwMode="auto">
              <a:xfrm>
                <a:off x="4176" y="1056"/>
                <a:ext cx="96" cy="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4" name="Oval 8"/>
              <p:cNvSpPr>
                <a:spLocks noChangeArrowheads="1"/>
              </p:cNvSpPr>
              <p:nvPr/>
            </p:nvSpPr>
            <p:spPr bwMode="auto">
              <a:xfrm>
                <a:off x="3648" y="2208"/>
                <a:ext cx="144" cy="9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5" name="Line 9"/>
              <p:cNvSpPr>
                <a:spLocks noChangeShapeType="1"/>
              </p:cNvSpPr>
              <p:nvPr/>
            </p:nvSpPr>
            <p:spPr bwMode="auto">
              <a:xfrm>
                <a:off x="3792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70680" name="Object 10"/>
              <p:cNvGraphicFramePr>
                <a:graphicFrameLocks noChangeAspect="1"/>
              </p:cNvGraphicFramePr>
              <p:nvPr/>
            </p:nvGraphicFramePr>
            <p:xfrm>
              <a:off x="3792" y="1968"/>
              <a:ext cx="218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27000" imgH="177165" progId="Equation.3">
                      <p:embed/>
                    </p:oleObj>
                  </mc:Choice>
                  <mc:Fallback>
                    <p:oleObj r:id="rId6" imgW="127000" imgH="177165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792" y="1968"/>
                            <a:ext cx="218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7" name="Oval 11"/>
              <p:cNvSpPr>
                <a:spLocks noChangeArrowheads="1"/>
              </p:cNvSpPr>
              <p:nvPr/>
            </p:nvSpPr>
            <p:spPr bwMode="auto">
              <a:xfrm rot="-1952912">
                <a:off x="4896" y="1968"/>
                <a:ext cx="144" cy="9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70682" name="Object 12"/>
              <p:cNvGraphicFramePr>
                <a:graphicFrameLocks noChangeAspect="1"/>
              </p:cNvGraphicFramePr>
              <p:nvPr/>
            </p:nvGraphicFramePr>
            <p:xfrm>
              <a:off x="4272" y="1392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39700" imgH="177800" progId="Equation.3">
                      <p:embed/>
                    </p:oleObj>
                  </mc:Choice>
                  <mc:Fallback>
                    <p:oleObj r:id="rId8" imgW="139700" imgH="17780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272" y="1392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9" name="Oval 13"/>
              <p:cNvSpPr>
                <a:spLocks noChangeArrowheads="1"/>
              </p:cNvSpPr>
              <p:nvPr/>
            </p:nvSpPr>
            <p:spPr bwMode="auto">
              <a:xfrm>
                <a:off x="4150" y="2208"/>
                <a:ext cx="144" cy="9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684" name="Freeform 14"/>
              <p:cNvSpPr/>
              <p:nvPr/>
            </p:nvSpPr>
            <p:spPr>
              <a:xfrm>
                <a:off x="4128" y="2304"/>
                <a:ext cx="384" cy="10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144" y="96"/>
                  </a:cxn>
                  <a:cxn ang="0">
                    <a:pos x="288" y="48"/>
                  </a:cxn>
                  <a:cxn ang="0">
                    <a:pos x="384" y="0"/>
                  </a:cxn>
                </a:cxnLst>
                <a:rect l="0" t="0" r="0" b="0"/>
                <a:pathLst>
                  <a:path w="384" h="105">
                    <a:moveTo>
                      <a:pt x="0" y="100"/>
                    </a:moveTo>
                    <a:cubicBezTo>
                      <a:pt x="26" y="99"/>
                      <a:pt x="96" y="105"/>
                      <a:pt x="144" y="96"/>
                    </a:cubicBezTo>
                    <a:cubicBezTo>
                      <a:pt x="192" y="87"/>
                      <a:pt x="248" y="64"/>
                      <a:pt x="288" y="48"/>
                    </a:cubicBezTo>
                    <a:cubicBezTo>
                      <a:pt x="328" y="32"/>
                      <a:pt x="368" y="16"/>
                      <a:pt x="3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0685" name="Object 15"/>
              <p:cNvGraphicFramePr>
                <a:graphicFrameLocks noChangeAspect="1"/>
              </p:cNvGraphicFramePr>
              <p:nvPr/>
            </p:nvGraphicFramePr>
            <p:xfrm>
              <a:off x="4224" y="2448"/>
              <a:ext cx="226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65100" imgH="139700" progId="Equation.3">
                      <p:embed/>
                    </p:oleObj>
                  </mc:Choice>
                  <mc:Fallback>
                    <p:oleObj r:id="rId10" imgW="165100" imgH="139700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24" y="2448"/>
                            <a:ext cx="226" cy="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664" name="Group 21"/>
            <p:cNvGrpSpPr/>
            <p:nvPr/>
          </p:nvGrpSpPr>
          <p:grpSpPr>
            <a:xfrm>
              <a:off x="6477000" y="1447800"/>
              <a:ext cx="2286000" cy="1295400"/>
              <a:chOff x="4032" y="1152"/>
              <a:chExt cx="1440" cy="816"/>
            </a:xfrm>
          </p:grpSpPr>
          <p:sp>
            <p:nvSpPr>
              <p:cNvPr id="35852" name="Line 22"/>
              <p:cNvSpPr>
                <a:spLocks noChangeShapeType="1"/>
              </p:cNvSpPr>
              <p:nvPr/>
            </p:nvSpPr>
            <p:spPr bwMode="auto">
              <a:xfrm>
                <a:off x="4128" y="1728"/>
                <a:ext cx="1248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53" name="Oval 23"/>
              <p:cNvSpPr>
                <a:spLocks noChangeArrowheads="1"/>
              </p:cNvSpPr>
              <p:nvPr/>
            </p:nvSpPr>
            <p:spPr bwMode="auto">
              <a:xfrm>
                <a:off x="4294" y="1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54" name="Text Box 24"/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5855" name="Line 25"/>
              <p:cNvSpPr>
                <a:spLocks noChangeShapeType="1"/>
              </p:cNvSpPr>
              <p:nvPr/>
            </p:nvSpPr>
            <p:spPr bwMode="auto">
              <a:xfrm>
                <a:off x="4080" y="1427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56" name="Oval 26"/>
              <p:cNvSpPr>
                <a:spLocks noChangeArrowheads="1"/>
              </p:cNvSpPr>
              <p:nvPr/>
            </p:nvSpPr>
            <p:spPr bwMode="auto">
              <a:xfrm>
                <a:off x="4682" y="126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57" name="Line 27"/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58" name="Line 28"/>
              <p:cNvSpPr>
                <a:spLocks noChangeShapeType="1"/>
              </p:cNvSpPr>
              <p:nvPr/>
            </p:nvSpPr>
            <p:spPr bwMode="auto">
              <a:xfrm>
                <a:off x="4224" y="1296"/>
                <a:ext cx="1248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849" name="Line 29"/>
            <p:cNvSpPr>
              <a:spLocks noChangeShapeType="1"/>
            </p:cNvSpPr>
            <p:nvPr/>
          </p:nvSpPr>
          <p:spPr bwMode="auto">
            <a:xfrm>
              <a:off x="6629400" y="23622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62846" name="Object 30"/>
          <p:cNvGraphicFramePr>
            <a:graphicFrameLocks noChangeAspect="1"/>
          </p:cNvGraphicFramePr>
          <p:nvPr/>
        </p:nvGraphicFramePr>
        <p:xfrm>
          <a:off x="609600" y="4370388"/>
          <a:ext cx="62245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505200" imgH="406400" progId="Equation.3">
                  <p:embed/>
                </p:oleObj>
              </mc:Choice>
              <mc:Fallback>
                <p:oleObj r:id="rId12" imgW="3505200" imgH="406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4370388"/>
                        <a:ext cx="6224588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7" name="Object 31"/>
          <p:cNvGraphicFramePr>
            <a:graphicFrameLocks noChangeAspect="1"/>
          </p:cNvGraphicFramePr>
          <p:nvPr/>
        </p:nvGraphicFramePr>
        <p:xfrm>
          <a:off x="1462088" y="5419725"/>
          <a:ext cx="37401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235200" imgH="609600" progId="Equation.3">
                  <p:embed/>
                </p:oleObj>
              </mc:Choice>
              <mc:Fallback>
                <p:oleObj r:id="rId14" imgW="2235200" imgH="609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62088" y="5419725"/>
                        <a:ext cx="37401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2"/>
          <p:cNvSpPr txBox="1"/>
          <p:nvPr/>
        </p:nvSpPr>
        <p:spPr>
          <a:xfrm>
            <a:off x="395288" y="550863"/>
            <a:ext cx="83820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第十章 静止电荷的电场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258888" y="1557338"/>
            <a:ext cx="1501775" cy="53816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4"/>
          <p:cNvSpPr/>
          <p:nvPr/>
        </p:nvSpPr>
        <p:spPr>
          <a:xfrm>
            <a:off x="1258888" y="2586038"/>
            <a:ext cx="18780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1、库仑定律</a:t>
            </a:r>
          </a:p>
        </p:txBody>
      </p:sp>
      <p:sp>
        <p:nvSpPr>
          <p:cNvPr id="71684" name="Rectangle 5"/>
          <p:cNvSpPr/>
          <p:nvPr/>
        </p:nvSpPr>
        <p:spPr>
          <a:xfrm>
            <a:off x="1258888" y="4498975"/>
            <a:ext cx="557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2、电场强度、电场线与点电荷的场强；</a:t>
            </a:r>
          </a:p>
        </p:txBody>
      </p:sp>
      <p:graphicFrame>
        <p:nvGraphicFramePr>
          <p:cNvPr id="71685" name="Object 10"/>
          <p:cNvGraphicFramePr/>
          <p:nvPr/>
        </p:nvGraphicFramePr>
        <p:xfrm>
          <a:off x="3136900" y="3294063"/>
          <a:ext cx="2219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9965" imgH="406400" progId="Equation.3">
                  <p:embed/>
                </p:oleObj>
              </mc:Choice>
              <mc:Fallback>
                <p:oleObj r:id="rId2" imgW="989965" imgH="406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6900" y="3294063"/>
                        <a:ext cx="2219325" cy="819150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5"/>
          <p:cNvGraphicFramePr/>
          <p:nvPr/>
        </p:nvGraphicFramePr>
        <p:xfrm>
          <a:off x="2339975" y="5476875"/>
          <a:ext cx="10064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9900" imgH="457200" progId="Equation.3">
                  <p:embed/>
                </p:oleObj>
              </mc:Choice>
              <mc:Fallback>
                <p:oleObj r:id="rId4" imgW="469900" imgH="457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9975" y="5476875"/>
                        <a:ext cx="1006475" cy="901700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/>
          <p:cNvGraphicFramePr/>
          <p:nvPr/>
        </p:nvGraphicFramePr>
        <p:xfrm>
          <a:off x="4314825" y="5457825"/>
          <a:ext cx="1841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75665" imgH="444500" progId="Equation.3">
                  <p:embed/>
                </p:oleObj>
              </mc:Choice>
              <mc:Fallback>
                <p:oleObj r:id="rId6" imgW="875665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14825" y="5457825"/>
                        <a:ext cx="1841500" cy="901700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5"/>
          <p:cNvSpPr txBox="1"/>
          <p:nvPr/>
        </p:nvSpPr>
        <p:spPr>
          <a:xfrm>
            <a:off x="515938" y="2716213"/>
            <a:ext cx="28019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、导体的静电平衡</a:t>
            </a:r>
          </a:p>
        </p:txBody>
      </p:sp>
      <p:grpSp>
        <p:nvGrpSpPr>
          <p:cNvPr id="72706" name="组 8"/>
          <p:cNvGrpSpPr/>
          <p:nvPr/>
        </p:nvGrpSpPr>
        <p:grpSpPr>
          <a:xfrm>
            <a:off x="995363" y="3714750"/>
            <a:ext cx="5346700" cy="560388"/>
            <a:chOff x="995828" y="3715279"/>
            <a:chExt cx="5345854" cy="560387"/>
          </a:xfrm>
        </p:grpSpPr>
        <p:graphicFrame>
          <p:nvGraphicFramePr>
            <p:cNvPr id="72711" name="Object 6"/>
            <p:cNvGraphicFramePr>
              <a:graphicFrameLocks noChangeAspect="1"/>
            </p:cNvGraphicFramePr>
            <p:nvPr/>
          </p:nvGraphicFramePr>
          <p:xfrm>
            <a:off x="3617532" y="3715279"/>
            <a:ext cx="2724150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8000" imgH="304800" progId="Equation.3">
                    <p:embed/>
                  </p:oleObj>
                </mc:Choice>
                <mc:Fallback>
                  <p:oleObj r:id="rId2" imgW="1778000" imgH="3048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17532" y="3715279"/>
                          <a:ext cx="2724150" cy="560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2" name="矩形 3"/>
            <p:cNvSpPr/>
            <p:nvPr/>
          </p:nvSpPr>
          <p:spPr>
            <a:xfrm>
              <a:off x="995828" y="3764641"/>
              <a:ext cx="233910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静电平衡的条件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2707" name="Rectangle 6"/>
          <p:cNvSpPr/>
          <p:nvPr/>
        </p:nvSpPr>
        <p:spPr>
          <a:xfrm>
            <a:off x="684213" y="428625"/>
            <a:ext cx="587851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3、应用高斯定律计算典型静电场的场强；</a:t>
            </a:r>
          </a:p>
        </p:txBody>
      </p:sp>
      <p:graphicFrame>
        <p:nvGraphicFramePr>
          <p:cNvPr id="72708" name="对象 5"/>
          <p:cNvGraphicFramePr>
            <a:graphicFrameLocks noChangeAspect="1"/>
          </p:cNvGraphicFramePr>
          <p:nvPr/>
        </p:nvGraphicFramePr>
        <p:xfrm>
          <a:off x="2555875" y="1196975"/>
          <a:ext cx="28082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20800" imgH="457200" progId="Equation.DSMT4">
                  <p:embed/>
                </p:oleObj>
              </mc:Choice>
              <mc:Fallback>
                <p:oleObj r:id="rId4" imgW="1320800" imgH="4572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875" y="1196975"/>
                        <a:ext cx="2808288" cy="971550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8"/>
          <p:cNvSpPr/>
          <p:nvPr/>
        </p:nvSpPr>
        <p:spPr>
          <a:xfrm>
            <a:off x="993775" y="4699000"/>
            <a:ext cx="35702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静电平衡电荷分布特点：</a:t>
            </a:r>
          </a:p>
        </p:txBody>
      </p:sp>
      <p:sp>
        <p:nvSpPr>
          <p:cNvPr id="8" name="Text Box 3"/>
          <p:cNvSpPr txBox="1"/>
          <p:nvPr/>
        </p:nvSpPr>
        <p:spPr>
          <a:xfrm>
            <a:off x="989013" y="5640388"/>
            <a:ext cx="8139112" cy="479425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SzPct val="80000"/>
            </a:pPr>
            <a:r>
              <a:rPr lang="zh-CN" altLang="en-US" b="1">
                <a:latin typeface="宋体" panose="02010600030101010101" pitchFamily="2" charset="-122"/>
              </a:rPr>
              <a:t>导体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内部处处无净电荷</a:t>
            </a:r>
            <a:r>
              <a:rPr lang="zh-CN" altLang="en-US" b="1">
                <a:latin typeface="宋体" panose="02010600030101010101" pitchFamily="2" charset="-122"/>
              </a:rPr>
              <a:t>，净电荷</a:t>
            </a:r>
            <a:r>
              <a:rPr lang="zh-CN" altLang="en-US" b="1">
                <a:latin typeface="Times New Roman" panose="02020603050405020304" pitchFamily="18" charset="0"/>
              </a:rPr>
              <a:t>只能分布在导体表面！</a:t>
            </a:r>
            <a:endParaRPr lang="zh-CN" altLang="en-US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4"/>
          <p:cNvSpPr/>
          <p:nvPr/>
        </p:nvSpPr>
        <p:spPr>
          <a:xfrm>
            <a:off x="419100" y="717550"/>
            <a:ext cx="8964613" cy="4635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685800" indent="-685800"/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）实心导体，电荷只能分布在导体表面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30" name="Rectangle 7"/>
          <p:cNvSpPr/>
          <p:nvPr/>
        </p:nvSpPr>
        <p:spPr>
          <a:xfrm>
            <a:off x="419100" y="1711325"/>
            <a:ext cx="2185988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685800" indent="-685800"/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）导体空腔</a:t>
            </a:r>
          </a:p>
        </p:txBody>
      </p:sp>
      <p:sp>
        <p:nvSpPr>
          <p:cNvPr id="73731" name="Rectangle 8"/>
          <p:cNvSpPr/>
          <p:nvPr/>
        </p:nvSpPr>
        <p:spPr>
          <a:xfrm>
            <a:off x="1101725" y="2681288"/>
            <a:ext cx="2646363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685800" indent="-685800"/>
            <a:r>
              <a:rPr lang="en-US" altLang="zh-CN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） 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腔内无带电体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644650" y="3644900"/>
            <a:ext cx="631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内表面无净电荷分布，电荷只能分布在外表面</a:t>
            </a:r>
          </a:p>
        </p:txBody>
      </p:sp>
      <p:sp>
        <p:nvSpPr>
          <p:cNvPr id="73733" name="AutoShape 11" descr="深色上对角线"/>
          <p:cNvSpPr/>
          <p:nvPr/>
        </p:nvSpPr>
        <p:spPr>
          <a:xfrm>
            <a:off x="6156325" y="1738313"/>
            <a:ext cx="1524000" cy="1524000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36" y="10800"/>
                </a:moveTo>
                <a:cubicBezTo>
                  <a:pt x="2836" y="15198"/>
                  <a:pt x="6402" y="18764"/>
                  <a:pt x="10800" y="18764"/>
                </a:cubicBezTo>
                <a:cubicBezTo>
                  <a:pt x="15198" y="18764"/>
                  <a:pt x="18764" y="15198"/>
                  <a:pt x="18764" y="10800"/>
                </a:cubicBezTo>
                <a:cubicBezTo>
                  <a:pt x="18764" y="6402"/>
                  <a:pt x="15198" y="2836"/>
                  <a:pt x="10800" y="2836"/>
                </a:cubicBezTo>
                <a:cubicBezTo>
                  <a:pt x="6402" y="2836"/>
                  <a:pt x="2836" y="6402"/>
                  <a:pt x="2836" y="10800"/>
                </a:cubicBezTo>
                <a:close/>
              </a:path>
            </a:pathLst>
          </a:custGeom>
          <a:pattFill prst="dkUpDiag">
            <a:fgClr>
              <a:srgbClr val="336699">
                <a:alpha val="100000"/>
              </a:srgbClr>
            </a:fgClr>
            <a:bgClr>
              <a:srgbClr val="FFFFFF">
                <a:alpha val="100000"/>
              </a:srgbClr>
            </a:bgClr>
          </a:patt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3734" name="组 1"/>
          <p:cNvGrpSpPr/>
          <p:nvPr/>
        </p:nvGrpSpPr>
        <p:grpSpPr>
          <a:xfrm>
            <a:off x="1187450" y="4637088"/>
            <a:ext cx="4246563" cy="811212"/>
            <a:chOff x="1113018" y="5460759"/>
            <a:chExt cx="4246448" cy="811659"/>
          </a:xfrm>
        </p:grpSpPr>
        <p:sp>
          <p:nvSpPr>
            <p:cNvPr id="73736" name="Rectangle 10"/>
            <p:cNvSpPr/>
            <p:nvPr/>
          </p:nvSpPr>
          <p:spPr>
            <a:xfrm>
              <a:off x="1113018" y="5460759"/>
              <a:ext cx="26821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lstStyle/>
            <a:p>
              <a:pPr marL="685800" indent="-685800"/>
              <a:r>
                <a:rPr lang="en-US" altLang="zh-CN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r>
                <a:rPr lang="zh-CN" altLang="en-US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）腔内有带电体</a:t>
              </a:r>
              <a:r>
                <a:rPr lang="en-US" altLang="zh-CN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q</a:t>
              </a:r>
            </a:p>
          </p:txBody>
        </p:sp>
        <p:graphicFrame>
          <p:nvGraphicFramePr>
            <p:cNvPr id="73737" name="Object 12"/>
            <p:cNvGraphicFramePr>
              <a:graphicFrameLocks noChangeAspect="1"/>
            </p:cNvGraphicFramePr>
            <p:nvPr/>
          </p:nvGraphicFramePr>
          <p:xfrm>
            <a:off x="4139952" y="5503083"/>
            <a:ext cx="1219514" cy="769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850900" imgH="431800" progId="Equation.3">
                    <p:embed/>
                  </p:oleObj>
                </mc:Choice>
                <mc:Fallback>
                  <p:oleObj r:id="rId3" imgW="850900" imgH="431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39952" y="5503083"/>
                          <a:ext cx="1219514" cy="769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5" name="矩形 16"/>
          <p:cNvSpPr/>
          <p:nvPr/>
        </p:nvSpPr>
        <p:spPr>
          <a:xfrm>
            <a:off x="869950" y="5822950"/>
            <a:ext cx="6048375" cy="404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  <a:buSzPct val="80000"/>
            </a:pPr>
            <a:r>
              <a:rPr lang="zh-CN" altLang="en-US" b="1">
                <a:latin typeface="宋体" panose="02010600030101010101" pitchFamily="2" charset="-122"/>
              </a:rPr>
              <a:t>静电屏蔽</a:t>
            </a:r>
          </a:p>
        </p:txBody>
      </p:sp>
    </p:spTree>
  </p:cSld>
  <p:clrMapOvr>
    <a:masterClrMapping/>
  </p:clrMapOvr>
  <p:transition>
    <p:checke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2"/>
          <p:cNvSpPr txBox="1"/>
          <p:nvPr/>
        </p:nvSpPr>
        <p:spPr>
          <a:xfrm>
            <a:off x="395288" y="549275"/>
            <a:ext cx="838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第十一章 电 势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360488" y="1671638"/>
            <a:ext cx="1511300" cy="5365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4"/>
          <p:cNvSpPr/>
          <p:nvPr/>
        </p:nvSpPr>
        <p:spPr>
          <a:xfrm>
            <a:off x="1325563" y="2563813"/>
            <a:ext cx="49545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1、静电场中电势差与电势的计算；</a:t>
            </a:r>
          </a:p>
        </p:txBody>
      </p:sp>
      <p:sp>
        <p:nvSpPr>
          <p:cNvPr id="75780" name="Rectangle 5"/>
          <p:cNvSpPr/>
          <p:nvPr/>
        </p:nvSpPr>
        <p:spPr>
          <a:xfrm>
            <a:off x="1374775" y="5141913"/>
            <a:ext cx="43402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2、点电荷与连续带电体的电势</a:t>
            </a:r>
          </a:p>
        </p:txBody>
      </p:sp>
      <p:graphicFrame>
        <p:nvGraphicFramePr>
          <p:cNvPr id="75781" name="Object 32"/>
          <p:cNvGraphicFramePr>
            <a:graphicFrameLocks noChangeAspect="1"/>
          </p:cNvGraphicFramePr>
          <p:nvPr/>
        </p:nvGraphicFramePr>
        <p:xfrm>
          <a:off x="1547813" y="3619500"/>
          <a:ext cx="3035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07465" imgH="342900" progId="Equation.3">
                  <p:embed/>
                </p:oleObj>
              </mc:Choice>
              <mc:Fallback>
                <p:oleObj r:id="rId2" imgW="1307465" imgH="3429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813" y="3619500"/>
                        <a:ext cx="3035300" cy="733425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5" y="3379788"/>
            <a:ext cx="2120900" cy="120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19"/>
          <p:cNvGrpSpPr/>
          <p:nvPr/>
        </p:nvGrpSpPr>
        <p:grpSpPr>
          <a:xfrm>
            <a:off x="533400" y="3000375"/>
            <a:ext cx="3048000" cy="2735263"/>
            <a:chOff x="336" y="1824"/>
            <a:chExt cx="1920" cy="1723"/>
          </a:xfrm>
        </p:grpSpPr>
        <p:sp>
          <p:nvSpPr>
            <p:cNvPr id="76820" name="Text Box 4"/>
            <p:cNvSpPr txBox="1"/>
            <p:nvPr/>
          </p:nvSpPr>
          <p:spPr>
            <a:xfrm>
              <a:off x="336" y="1824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2. 两个基本方程</a:t>
              </a:r>
            </a:p>
          </p:txBody>
        </p:sp>
        <p:graphicFrame>
          <p:nvGraphicFramePr>
            <p:cNvPr id="76821" name="Object 5"/>
            <p:cNvGraphicFramePr>
              <a:graphicFrameLocks noChangeAspect="1"/>
            </p:cNvGraphicFramePr>
            <p:nvPr/>
          </p:nvGraphicFramePr>
          <p:xfrm>
            <a:off x="585" y="2216"/>
            <a:ext cx="1575" cy="1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28065" imgH="862965" progId="Equation.3">
                    <p:embed/>
                  </p:oleObj>
                </mc:Choice>
                <mc:Fallback>
                  <p:oleObj r:id="rId2" imgW="1028065" imgH="86296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85" y="2216"/>
                          <a:ext cx="1575" cy="133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 cap="flat" cmpd="sng">
                          <a:solidFill>
                            <a:schemeClr val="accent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2" name="Text Box 12"/>
          <p:cNvSpPr txBox="1"/>
          <p:nvPr/>
        </p:nvSpPr>
        <p:spPr>
          <a:xfrm>
            <a:off x="4929188" y="4502150"/>
            <a:ext cx="3581400" cy="1784350"/>
          </a:xfrm>
          <a:prstGeom prst="rect">
            <a:avLst/>
          </a:prstGeom>
          <a:solidFill>
            <a:srgbClr val="66FFCC"/>
          </a:solidFill>
          <a:ln w="12700" cap="flat" cmpd="sng">
            <a:solidFill>
              <a:srgbClr val="33CC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点电荷</a:t>
            </a:r>
          </a:p>
          <a:p>
            <a:pPr defTabSz="762000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均匀带电球面（体）</a:t>
            </a:r>
          </a:p>
          <a:p>
            <a:pPr defTabSz="762000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无限长的带电线  (柱)</a:t>
            </a:r>
          </a:p>
          <a:p>
            <a:pPr defTabSz="762000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无限大的带电面  (板)</a:t>
            </a:r>
          </a:p>
        </p:txBody>
      </p:sp>
      <p:grpSp>
        <p:nvGrpSpPr>
          <p:cNvPr id="76803" name="Group 21"/>
          <p:cNvGrpSpPr/>
          <p:nvPr/>
        </p:nvGrpSpPr>
        <p:grpSpPr>
          <a:xfrm>
            <a:off x="500063" y="1101725"/>
            <a:ext cx="8020050" cy="5213350"/>
            <a:chOff x="315" y="694"/>
            <a:chExt cx="5052" cy="3284"/>
          </a:xfrm>
        </p:grpSpPr>
        <p:grpSp>
          <p:nvGrpSpPr>
            <p:cNvPr id="76813" name="Group 20"/>
            <p:cNvGrpSpPr/>
            <p:nvPr/>
          </p:nvGrpSpPr>
          <p:grpSpPr>
            <a:xfrm>
              <a:off x="315" y="694"/>
              <a:ext cx="5052" cy="3284"/>
              <a:chOff x="315" y="694"/>
              <a:chExt cx="5052" cy="3284"/>
            </a:xfrm>
          </p:grpSpPr>
          <p:sp>
            <p:nvSpPr>
              <p:cNvPr id="76815" name="Text Box 6"/>
              <p:cNvSpPr txBox="1"/>
              <p:nvPr/>
            </p:nvSpPr>
            <p:spPr>
              <a:xfrm>
                <a:off x="315" y="3690"/>
                <a:ext cx="19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b="1">
                    <a:latin typeface="宋体" panose="02010600030101010101" pitchFamily="2" charset="-122"/>
                  </a:rPr>
                  <a:t>3. 两种计算思路</a:t>
                </a:r>
              </a:p>
            </p:txBody>
          </p:sp>
          <p:graphicFrame>
            <p:nvGraphicFramePr>
              <p:cNvPr id="76816" name="Object 7"/>
              <p:cNvGraphicFramePr>
                <a:graphicFrameLocks noChangeAspect="1"/>
              </p:cNvGraphicFramePr>
              <p:nvPr/>
            </p:nvGraphicFramePr>
            <p:xfrm>
              <a:off x="2908" y="837"/>
              <a:ext cx="839" cy="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571500" imgH="317500" progId="Equation.3">
                      <p:embed/>
                    </p:oleObj>
                  </mc:Choice>
                  <mc:Fallback>
                    <p:oleObj r:id="rId4" imgW="571500" imgH="317500" progId="Equation.3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908" y="837"/>
                            <a:ext cx="839" cy="448"/>
                          </a:xfrm>
                          <a:prstGeom prst="rect">
                            <a:avLst/>
                          </a:prstGeom>
                          <a:solidFill>
                            <a:srgbClr val="99FFCC"/>
                          </a:solidFill>
                          <a:ln w="9525" cap="flat" cmpd="sng">
                            <a:solidFill>
                              <a:srgbClr val="33CC33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17" name="Object 8"/>
              <p:cNvGraphicFramePr>
                <a:graphicFrameLocks noChangeAspect="1"/>
              </p:cNvGraphicFramePr>
              <p:nvPr/>
            </p:nvGraphicFramePr>
            <p:xfrm>
              <a:off x="2842" y="1558"/>
              <a:ext cx="1011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673100" imgH="317500" progId="Equation.3">
                      <p:embed/>
                    </p:oleObj>
                  </mc:Choice>
                  <mc:Fallback>
                    <p:oleObj r:id="rId6" imgW="673100" imgH="31750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842" y="1558"/>
                            <a:ext cx="1011" cy="447"/>
                          </a:xfrm>
                          <a:prstGeom prst="rect">
                            <a:avLst/>
                          </a:prstGeom>
                          <a:solidFill>
                            <a:srgbClr val="FFFFCC"/>
                          </a:solidFill>
                          <a:ln w="9525" cap="flat" cmpd="sng">
                            <a:solidFill>
                              <a:srgbClr val="33CC33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18" name="Object 9"/>
              <p:cNvGraphicFramePr>
                <a:graphicFrameLocks noChangeAspect="1"/>
              </p:cNvGraphicFramePr>
              <p:nvPr/>
            </p:nvGraphicFramePr>
            <p:xfrm>
              <a:off x="4054" y="694"/>
              <a:ext cx="1313" cy="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028700" imgH="558800" progId="Equation.3">
                      <p:embed/>
                    </p:oleObj>
                  </mc:Choice>
                  <mc:Fallback>
                    <p:oleObj r:id="rId8" imgW="1028700" imgH="5588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054" y="694"/>
                            <a:ext cx="1313" cy="761"/>
                          </a:xfrm>
                          <a:prstGeom prst="rect">
                            <a:avLst/>
                          </a:prstGeom>
                          <a:solidFill>
                            <a:srgbClr val="99FFCC"/>
                          </a:solidFill>
                          <a:ln w="9525" cap="flat" cmpd="sng">
                            <a:solidFill>
                              <a:srgbClr val="33CC33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19" name="Object 10"/>
              <p:cNvGraphicFramePr>
                <a:graphicFrameLocks noChangeAspect="1"/>
              </p:cNvGraphicFramePr>
              <p:nvPr/>
            </p:nvGraphicFramePr>
            <p:xfrm>
              <a:off x="4129" y="1544"/>
              <a:ext cx="1064" cy="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812165" imgH="330200" progId="Equation.3">
                      <p:embed/>
                    </p:oleObj>
                  </mc:Choice>
                  <mc:Fallback>
                    <p:oleObj r:id="rId10" imgW="812165" imgH="330200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129" y="1544"/>
                            <a:ext cx="1064" cy="452"/>
                          </a:xfrm>
                          <a:prstGeom prst="rect">
                            <a:avLst/>
                          </a:prstGeom>
                          <a:solidFill>
                            <a:srgbClr val="FFFFCC"/>
                          </a:solidFill>
                          <a:ln w="9525" cap="flat" cmpd="sng">
                            <a:solidFill>
                              <a:srgbClr val="33CC33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6814" name="Line 13"/>
            <p:cNvSpPr>
              <a:spLocks noChangeAspect="1"/>
            </p:cNvSpPr>
            <p:nvPr/>
          </p:nvSpPr>
          <p:spPr>
            <a:xfrm>
              <a:off x="2736" y="816"/>
              <a:ext cx="0" cy="3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Dot"/>
              <a:headEnd type="none" w="sm" len="sm"/>
              <a:tailEnd type="none" w="sm" len="sm"/>
            </a:ln>
          </p:spPr>
        </p:sp>
      </p:grpSp>
      <p:grpSp>
        <p:nvGrpSpPr>
          <p:cNvPr id="76804" name="Group 18"/>
          <p:cNvGrpSpPr/>
          <p:nvPr/>
        </p:nvGrpSpPr>
        <p:grpSpPr>
          <a:xfrm>
            <a:off x="533400" y="1143000"/>
            <a:ext cx="3444875" cy="1500188"/>
            <a:chOff x="336" y="768"/>
            <a:chExt cx="2170" cy="945"/>
          </a:xfrm>
        </p:grpSpPr>
        <p:sp>
          <p:nvSpPr>
            <p:cNvPr id="76809" name="Text Box 2"/>
            <p:cNvSpPr txBox="1"/>
            <p:nvPr/>
          </p:nvSpPr>
          <p:spPr>
            <a:xfrm>
              <a:off x="336" y="768"/>
              <a:ext cx="1440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defTabSz="76200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1.   两个物理量</a:t>
              </a:r>
              <a:endParaRPr lang="zh-CN" altLang="en-US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10" name="Object 3"/>
            <p:cNvGraphicFramePr>
              <a:graphicFrameLocks noChangeAspect="1"/>
            </p:cNvGraphicFramePr>
            <p:nvPr/>
          </p:nvGraphicFramePr>
          <p:xfrm>
            <a:off x="1895" y="816"/>
            <a:ext cx="48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93700" imgH="241300" progId="Equation.3">
                    <p:embed/>
                  </p:oleObj>
                </mc:Choice>
                <mc:Fallback>
                  <p:oleObj r:id="rId12" imgW="393700" imgH="2413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95" y="816"/>
                          <a:ext cx="481" cy="288"/>
                        </a:xfrm>
                        <a:prstGeom prst="rect">
                          <a:avLst/>
                        </a:prstGeom>
                        <a:solidFill>
                          <a:srgbClr val="66FFCC"/>
                        </a:solidFill>
                        <a:ln w="9525" cap="flat" cmpd="sng">
                          <a:solidFill>
                            <a:srgbClr val="33CC33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1" name="Object 14"/>
            <p:cNvGraphicFramePr>
              <a:graphicFrameLocks noChangeAspect="1"/>
            </p:cNvGraphicFramePr>
            <p:nvPr/>
          </p:nvGraphicFramePr>
          <p:xfrm>
            <a:off x="499" y="1304"/>
            <a:ext cx="96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812165" imgH="330200" progId="Equation.3">
                    <p:embed/>
                  </p:oleObj>
                </mc:Choice>
                <mc:Fallback>
                  <p:oleObj r:id="rId14" imgW="812165" imgH="3302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99" y="1304"/>
                          <a:ext cx="963" cy="409"/>
                        </a:xfrm>
                        <a:prstGeom prst="rect">
                          <a:avLst/>
                        </a:prstGeom>
                        <a:solidFill>
                          <a:srgbClr val="66FFCC"/>
                        </a:solidFill>
                        <a:ln w="9525" cap="flat" cmpd="sng">
                          <a:solidFill>
                            <a:srgbClr val="33CC33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2" name="Object 15"/>
            <p:cNvGraphicFramePr>
              <a:graphicFrameLocks noChangeAspect="1"/>
            </p:cNvGraphicFramePr>
            <p:nvPr/>
          </p:nvGraphicFramePr>
          <p:xfrm>
            <a:off x="1874" y="1388"/>
            <a:ext cx="63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609600" imgH="241300" progId="Equation.3">
                    <p:embed/>
                  </p:oleObj>
                </mc:Choice>
                <mc:Fallback>
                  <p:oleObj r:id="rId16" imgW="609600" imgH="2413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874" y="1388"/>
                          <a:ext cx="632" cy="277"/>
                        </a:xfrm>
                        <a:prstGeom prst="rect">
                          <a:avLst/>
                        </a:prstGeom>
                        <a:solidFill>
                          <a:srgbClr val="66FFCC"/>
                        </a:solidFill>
                        <a:ln w="9525" cap="flat" cmpd="sng">
                          <a:solidFill>
                            <a:srgbClr val="33CC33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5" name="Rectangle 16"/>
          <p:cNvSpPr/>
          <p:nvPr/>
        </p:nvSpPr>
        <p:spPr>
          <a:xfrm>
            <a:off x="3225800" y="258763"/>
            <a:ext cx="223520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真空静电场</a:t>
            </a:r>
          </a:p>
        </p:txBody>
      </p:sp>
      <p:grpSp>
        <p:nvGrpSpPr>
          <p:cNvPr id="76806" name="Group 23"/>
          <p:cNvGrpSpPr/>
          <p:nvPr/>
        </p:nvGrpSpPr>
        <p:grpSpPr>
          <a:xfrm>
            <a:off x="4495800" y="3371850"/>
            <a:ext cx="4191000" cy="914400"/>
            <a:chOff x="2832" y="2064"/>
            <a:chExt cx="2640" cy="576"/>
          </a:xfrm>
        </p:grpSpPr>
        <p:sp>
          <p:nvSpPr>
            <p:cNvPr id="76807" name="Text Box 11"/>
            <p:cNvSpPr txBox="1"/>
            <p:nvPr/>
          </p:nvSpPr>
          <p:spPr>
            <a:xfrm>
              <a:off x="2832" y="2064"/>
              <a:ext cx="2016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defTabSz="762000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4. 强调两句话</a:t>
              </a:r>
              <a:endParaRPr lang="zh-CN" altLang="en-US" b="1">
                <a:solidFill>
                  <a:srgbClr val="FF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6808" name="Rectangle 17"/>
            <p:cNvSpPr/>
            <p:nvPr/>
          </p:nvSpPr>
          <p:spPr>
            <a:xfrm>
              <a:off x="3136" y="2352"/>
              <a:ext cx="2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accent2"/>
                  </a:solidFill>
                  <a:latin typeface="宋体" panose="02010600030101010101" pitchFamily="2" charset="-122"/>
                </a:rPr>
                <a:t>注重典型场</a:t>
              </a:r>
              <a:r>
                <a:rPr lang="zh-CN" altLang="en-US" b="1">
                  <a:solidFill>
                    <a:schemeClr val="accent1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b="1">
                  <a:solidFill>
                    <a:srgbClr val="FF00FF"/>
                  </a:solidFill>
                  <a:latin typeface="宋体" panose="02010600030101010101" pitchFamily="2" charset="-122"/>
                </a:rPr>
                <a:t>注重叠加原理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/>
          <p:nvPr/>
        </p:nvSpPr>
        <p:spPr>
          <a:xfrm>
            <a:off x="381000" y="566738"/>
            <a:ext cx="838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第十二章 电容器和电介质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223963" y="1862138"/>
            <a:ext cx="1511300" cy="53816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7" name="Rectangle 5"/>
          <p:cNvSpPr/>
          <p:nvPr/>
        </p:nvSpPr>
        <p:spPr>
          <a:xfrm>
            <a:off x="1116013" y="3111500"/>
            <a:ext cx="58785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、了解电容的定义及平板电容器的电容；</a:t>
            </a:r>
          </a:p>
        </p:txBody>
      </p:sp>
      <p:sp>
        <p:nvSpPr>
          <p:cNvPr id="77828" name="Rectangle 6"/>
          <p:cNvSpPr/>
          <p:nvPr/>
        </p:nvSpPr>
        <p:spPr>
          <a:xfrm>
            <a:off x="1119188" y="5302250"/>
            <a:ext cx="43386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、电介质中电场强度的计算；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3981450"/>
            <a:ext cx="857250" cy="758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3990975"/>
            <a:ext cx="1014413" cy="749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/>
          <p:nvPr/>
        </p:nvGrpSpPr>
        <p:grpSpPr>
          <a:xfrm>
            <a:off x="587375" y="4221163"/>
            <a:ext cx="5568950" cy="2225675"/>
            <a:chOff x="240" y="2544"/>
            <a:chExt cx="3508" cy="1402"/>
          </a:xfrm>
        </p:grpSpPr>
        <p:sp>
          <p:nvSpPr>
            <p:cNvPr id="39950" name="Text Box 3"/>
            <p:cNvSpPr txBox="1">
              <a:spLocks noChangeArrowheads="1"/>
            </p:cNvSpPr>
            <p:nvPr/>
          </p:nvSpPr>
          <p:spPr bwMode="auto">
            <a:xfrm>
              <a:off x="240" y="2784"/>
              <a:ext cx="14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Monotype Sorts" pitchFamily="2" charset="2"/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U </a:t>
              </a:r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的计算</a:t>
              </a:r>
            </a:p>
          </p:txBody>
        </p:sp>
        <p:sp>
          <p:nvSpPr>
            <p:cNvPr id="39951" name="Text Box 4"/>
            <p:cNvSpPr txBox="1">
              <a:spLocks noChangeArrowheads="1"/>
            </p:cNvSpPr>
            <p:nvPr/>
          </p:nvSpPr>
          <p:spPr bwMode="auto">
            <a:xfrm>
              <a:off x="1562" y="2544"/>
              <a:ext cx="105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7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叠加法</a:t>
              </a:r>
            </a:p>
            <a:p>
              <a:pPr eaLnBrk="1" hangingPunct="1">
                <a:lnSpc>
                  <a:spcPct val="130000"/>
                </a:lnSpc>
                <a:spcBef>
                  <a:spcPct val="7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场强积分</a:t>
              </a:r>
            </a:p>
          </p:txBody>
        </p:sp>
        <p:sp>
          <p:nvSpPr>
            <p:cNvPr id="39952" name="AutoShape 5"/>
            <p:cNvSpPr/>
            <p:nvPr/>
          </p:nvSpPr>
          <p:spPr bwMode="auto">
            <a:xfrm>
              <a:off x="1385" y="2712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8871" name="Object 6"/>
            <p:cNvGraphicFramePr>
              <a:graphicFrameLocks noChangeAspect="1"/>
            </p:cNvGraphicFramePr>
            <p:nvPr/>
          </p:nvGraphicFramePr>
          <p:xfrm>
            <a:off x="2524" y="2577"/>
            <a:ext cx="122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51865" imgH="203200" progId="Equation.3">
                    <p:embed/>
                  </p:oleObj>
                </mc:Choice>
                <mc:Fallback>
                  <p:oleObj r:id="rId3" imgW="951865" imgH="2032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4" y="2577"/>
                          <a:ext cx="1224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2" name="Object 7"/>
            <p:cNvGraphicFramePr>
              <a:graphicFrameLocks noChangeAspect="1"/>
            </p:cNvGraphicFramePr>
            <p:nvPr/>
          </p:nvGraphicFramePr>
          <p:xfrm>
            <a:off x="2569" y="2885"/>
            <a:ext cx="1134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876300" imgH="469900" progId="Equation.3">
                    <p:embed/>
                  </p:oleObj>
                </mc:Choice>
                <mc:Fallback>
                  <p:oleObj r:id="rId5" imgW="876300" imgH="4699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69" y="2885"/>
                          <a:ext cx="1134" cy="6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Text Box 8"/>
            <p:cNvSpPr txBox="1">
              <a:spLocks noChangeArrowheads="1"/>
            </p:cNvSpPr>
            <p:nvPr/>
          </p:nvSpPr>
          <p:spPr bwMode="auto">
            <a:xfrm>
              <a:off x="494" y="3655"/>
              <a:ext cx="25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零势点选取</a:t>
              </a:r>
              <a:r>
                <a:rPr lang="zh-CN" altLang="en-US" b="1">
                  <a:latin typeface="Times New Roman" panose="02020603050405020304" pitchFamily="18" charset="0"/>
                </a:rPr>
                <a:t>：分段积分</a:t>
              </a:r>
            </a:p>
          </p:txBody>
        </p:sp>
      </p:grpSp>
      <p:grpSp>
        <p:nvGrpSpPr>
          <p:cNvPr id="78850" name="组 5"/>
          <p:cNvGrpSpPr/>
          <p:nvPr/>
        </p:nvGrpSpPr>
        <p:grpSpPr>
          <a:xfrm>
            <a:off x="539750" y="476250"/>
            <a:ext cx="7704138" cy="1620838"/>
            <a:chOff x="539552" y="692696"/>
            <a:chExt cx="7704856" cy="1620698"/>
          </a:xfrm>
        </p:grpSpPr>
        <p:sp>
          <p:nvSpPr>
            <p:cNvPr id="39940" name="AutoShape 10"/>
            <p:cNvSpPr/>
            <p:nvPr/>
          </p:nvSpPr>
          <p:spPr bwMode="auto">
            <a:xfrm>
              <a:off x="2338358" y="841908"/>
              <a:ext cx="252436" cy="1331798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8858" name="组 4"/>
            <p:cNvGrpSpPr/>
            <p:nvPr/>
          </p:nvGrpSpPr>
          <p:grpSpPr>
            <a:xfrm>
              <a:off x="539552" y="692696"/>
              <a:ext cx="7704856" cy="1620698"/>
              <a:chOff x="539552" y="1335228"/>
              <a:chExt cx="7704856" cy="1620698"/>
            </a:xfrm>
          </p:grpSpPr>
          <p:grpSp>
            <p:nvGrpSpPr>
              <p:cNvPr id="78860" name="组 1"/>
              <p:cNvGrpSpPr/>
              <p:nvPr/>
            </p:nvGrpSpPr>
            <p:grpSpPr>
              <a:xfrm>
                <a:off x="539552" y="1904207"/>
                <a:ext cx="2743200" cy="461963"/>
                <a:chOff x="539552" y="1904207"/>
                <a:chExt cx="2743200" cy="461963"/>
              </a:xfrm>
            </p:grpSpPr>
            <p:sp>
              <p:nvSpPr>
                <p:cNvPr id="399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9552" y="1903504"/>
                  <a:ext cx="2743456" cy="4619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 typeface="Monotype Sorts" pitchFamily="2" charset="2"/>
                  </a:pPr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zh-CN" altLang="en-US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）   的计算</a:t>
                  </a:r>
                </a:p>
              </p:txBody>
            </p:sp>
            <p:graphicFrame>
              <p:nvGraphicFramePr>
                <p:cNvPr id="78867" name="Object 9"/>
                <p:cNvGraphicFramePr>
                  <a:graphicFrameLocks noChangeAspect="1"/>
                </p:cNvGraphicFramePr>
                <p:nvPr/>
              </p:nvGraphicFramePr>
              <p:xfrm>
                <a:off x="904879" y="1926434"/>
                <a:ext cx="368299" cy="368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7" imgW="165100" imgH="190500" progId="Equation.3">
                        <p:embed/>
                      </p:oleObj>
                    </mc:Choice>
                    <mc:Fallback>
                      <p:oleObj r:id="rId7" imgW="165100" imgH="190500" progId="Equation.3">
                        <p:embed/>
                        <p:pic>
                          <p:nvPicPr>
                            <p:cNvPr id="0" name="图片 3150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4879" y="1926434"/>
                              <a:ext cx="368299" cy="3682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8861" name="组 3"/>
              <p:cNvGrpSpPr/>
              <p:nvPr/>
            </p:nvGrpSpPr>
            <p:grpSpPr>
              <a:xfrm>
                <a:off x="2633663" y="1335228"/>
                <a:ext cx="5610745" cy="1620698"/>
                <a:chOff x="2633663" y="1335228"/>
                <a:chExt cx="5610745" cy="1620698"/>
              </a:xfrm>
            </p:grpSpPr>
            <p:grpSp>
              <p:nvGrpSpPr>
                <p:cNvPr id="78862" name="组 2"/>
                <p:cNvGrpSpPr/>
                <p:nvPr/>
              </p:nvGrpSpPr>
              <p:grpSpPr>
                <a:xfrm>
                  <a:off x="2633663" y="1335228"/>
                  <a:ext cx="4648200" cy="1620698"/>
                  <a:chOff x="2633663" y="1335228"/>
                  <a:chExt cx="4648200" cy="1620698"/>
                </a:xfrm>
              </p:grpSpPr>
              <p:sp>
                <p:nvSpPr>
                  <p:cNvPr id="3994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3660" y="1386024"/>
                    <a:ext cx="4648633" cy="15699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b="1">
                        <a:latin typeface="Times New Roman" panose="02020603050405020304" pitchFamily="18" charset="0"/>
                      </a:rPr>
                      <a:t>叠加法</a:t>
                    </a:r>
                  </a:p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b="1">
                        <a:latin typeface="Times New Roman" panose="02020603050405020304" pitchFamily="18" charset="0"/>
                      </a:rPr>
                      <a:t>高斯定理   </a:t>
                    </a:r>
                    <a:r>
                      <a:rPr lang="en-US" altLang="zh-CN" b="1">
                        <a:latin typeface="Times New Roman" panose="02020603050405020304" pitchFamily="18" charset="0"/>
                      </a:rPr>
                      <a:t>(</a:t>
                    </a:r>
                    <a:r>
                      <a:rPr lang="zh-C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三种</a:t>
                    </a:r>
                    <a:r>
                      <a:rPr lang="zh-CN" altLang="en-US" b="1">
                        <a:latin typeface="Times New Roman" panose="02020603050405020304" pitchFamily="18" charset="0"/>
                      </a:rPr>
                      <a:t>对称情况</a:t>
                    </a:r>
                    <a:r>
                      <a:rPr lang="en-US" altLang="zh-CN" b="1">
                        <a:latin typeface="Times New Roman" panose="02020603050405020304" pitchFamily="18" charset="0"/>
                      </a:rPr>
                      <a:t>)</a:t>
                    </a:r>
                  </a:p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b="1">
                        <a:latin typeface="Times New Roman" panose="02020603050405020304" pitchFamily="18" charset="0"/>
                      </a:rPr>
                      <a:t>电势梯度</a:t>
                    </a:r>
                  </a:p>
                </p:txBody>
              </p:sp>
              <p:graphicFrame>
                <p:nvGraphicFramePr>
                  <p:cNvPr id="78865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4139952" y="1335228"/>
                  <a:ext cx="1872208" cy="49449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9" imgW="914400" imgH="228600" progId="Equation.3">
                          <p:embed/>
                        </p:oleObj>
                      </mc:Choice>
                      <mc:Fallback>
                        <p:oleObj r:id="rId9" imgW="914400" imgH="228600" progId="Equation.3">
                          <p:embed/>
                          <p:pic>
                            <p:nvPicPr>
                              <p:cNvPr id="0" name="图片 3155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39952" y="1335228"/>
                                <a:ext cx="1872208" cy="49449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99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491645" y="1351102"/>
                  <a:ext cx="1752763" cy="4619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anose="02020603050405020304" pitchFamily="18" charset="0"/>
                    </a:rPr>
                    <a:t>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分量</a:t>
                  </a:r>
                  <a:r>
                    <a:rPr lang="zh-CN" altLang="en-US" b="1">
                      <a:latin typeface="Times New Roman" panose="02020603050405020304" pitchFamily="18" charset="0"/>
                    </a:rPr>
                    <a:t>积分</a:t>
                  </a:r>
                  <a:r>
                    <a:rPr lang="en-US" altLang="zh-CN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</p:grpSp>
        <p:graphicFrame>
          <p:nvGraphicFramePr>
            <p:cNvPr id="78859" name="Object 16"/>
            <p:cNvGraphicFramePr>
              <a:graphicFrameLocks noChangeAspect="1"/>
            </p:cNvGraphicFramePr>
            <p:nvPr/>
          </p:nvGraphicFramePr>
          <p:xfrm>
            <a:off x="4213207" y="1870220"/>
            <a:ext cx="1438913" cy="396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635000" imgH="203200" progId="Equation.3">
                    <p:embed/>
                  </p:oleObj>
                </mc:Choice>
                <mc:Fallback>
                  <p:oleObj r:id="rId11" imgW="635000" imgH="2032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13207" y="1870220"/>
                          <a:ext cx="1438913" cy="3967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8" name="Line 18"/>
          <p:cNvSpPr>
            <a:spLocks noChangeShapeType="1"/>
          </p:cNvSpPr>
          <p:nvPr/>
        </p:nvSpPr>
        <p:spPr bwMode="auto">
          <a:xfrm>
            <a:off x="1547813" y="2097088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8852" name="Group 28"/>
          <p:cNvGrpSpPr/>
          <p:nvPr/>
        </p:nvGrpSpPr>
        <p:grpSpPr>
          <a:xfrm>
            <a:off x="776288" y="2957513"/>
            <a:ext cx="2255837" cy="461962"/>
            <a:chOff x="3130" y="3523"/>
            <a:chExt cx="1421" cy="291"/>
          </a:xfrm>
        </p:grpSpPr>
        <p:graphicFrame>
          <p:nvGraphicFramePr>
            <p:cNvPr id="78855" name="Object 21"/>
            <p:cNvGraphicFramePr>
              <a:graphicFrameLocks noChangeAspect="1"/>
            </p:cNvGraphicFramePr>
            <p:nvPr/>
          </p:nvGraphicFramePr>
          <p:xfrm>
            <a:off x="3130" y="3549"/>
            <a:ext cx="19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52400" imgH="177800" progId="Equation.3">
                    <p:embed/>
                  </p:oleObj>
                </mc:Choice>
                <mc:Fallback>
                  <p:oleObj r:id="rId13" imgW="152400" imgH="1778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30" y="3549"/>
                          <a:ext cx="199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6" name="Text Box 22"/>
            <p:cNvSpPr txBox="1"/>
            <p:nvPr/>
          </p:nvSpPr>
          <p:spPr>
            <a:xfrm>
              <a:off x="3271" y="3523"/>
              <a:ext cx="12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的高斯定律：</a:t>
              </a:r>
            </a:p>
          </p:txBody>
        </p:sp>
      </p:grpSp>
      <p:graphicFrame>
        <p:nvGraphicFramePr>
          <p:cNvPr id="78853" name="Object 4"/>
          <p:cNvGraphicFramePr>
            <a:graphicFrameLocks noChangeAspect="1"/>
          </p:cNvGraphicFramePr>
          <p:nvPr/>
        </p:nvGraphicFramePr>
        <p:xfrm>
          <a:off x="3144838" y="2781300"/>
          <a:ext cx="2279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99465" imgH="304800" progId="Equation.3">
                  <p:embed/>
                </p:oleObj>
              </mc:Choice>
              <mc:Fallback>
                <p:oleObj r:id="rId15" imgW="799465" imgH="3048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44838" y="2781300"/>
                        <a:ext cx="2279650" cy="865188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7"/>
          <p:cNvGraphicFramePr>
            <a:graphicFrameLocks noChangeAspect="1"/>
          </p:cNvGraphicFramePr>
          <p:nvPr/>
        </p:nvGraphicFramePr>
        <p:xfrm>
          <a:off x="6048375" y="2911475"/>
          <a:ext cx="20843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862965" imgH="215900" progId="Equation.3">
                  <p:embed/>
                </p:oleObj>
              </mc:Choice>
              <mc:Fallback>
                <p:oleObj r:id="rId17" imgW="862965" imgH="2159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48375" y="2911475"/>
                        <a:ext cx="2084388" cy="574675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7" name="Group 4"/>
          <p:cNvGrpSpPr/>
          <p:nvPr/>
        </p:nvGrpSpPr>
        <p:grpSpPr>
          <a:xfrm>
            <a:off x="758825" y="781050"/>
            <a:ext cx="3249613" cy="1284288"/>
            <a:chOff x="192" y="306"/>
            <a:chExt cx="2047" cy="809"/>
          </a:xfrm>
        </p:grpSpPr>
        <p:sp>
          <p:nvSpPr>
            <p:cNvPr id="40966" name="Text Box 5"/>
            <p:cNvSpPr txBox="1">
              <a:spLocks noChangeArrowheads="1"/>
            </p:cNvSpPr>
            <p:nvPr/>
          </p:nvSpPr>
          <p:spPr bwMode="auto">
            <a:xfrm>
              <a:off x="192" y="306"/>
              <a:ext cx="14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Monotype Sorts" pitchFamily="2" charset="2"/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(3) </a:t>
              </a:r>
              <a:r>
                <a:rPr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的计算</a:t>
              </a:r>
            </a:p>
          </p:txBody>
        </p:sp>
        <p:graphicFrame>
          <p:nvGraphicFramePr>
            <p:cNvPr id="80902" name="Object 6"/>
            <p:cNvGraphicFramePr>
              <a:graphicFrameLocks noChangeAspect="1"/>
            </p:cNvGraphicFramePr>
            <p:nvPr/>
          </p:nvGraphicFramePr>
          <p:xfrm>
            <a:off x="515" y="791"/>
            <a:ext cx="172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19200" imgH="228600" progId="Equation.3">
                    <p:embed/>
                  </p:oleObj>
                </mc:Choice>
                <mc:Fallback>
                  <p:oleObj r:id="rId2" imgW="1219200" imgH="2286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15" y="791"/>
                          <a:ext cx="1724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395288" y="2636838"/>
            <a:ext cx="2933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Monotype Sorts" pitchFamily="2" charset="2"/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    (4) 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电场能的计算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3671888"/>
            <a:ext cx="2905125" cy="7905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5068888"/>
            <a:ext cx="3881438" cy="936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/>
          <p:nvPr/>
        </p:nvSpPr>
        <p:spPr>
          <a:xfrm>
            <a:off x="1776413" y="341313"/>
            <a:ext cx="56308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第四篇  振动与波动小结</a:t>
            </a:r>
          </a:p>
        </p:txBody>
      </p:sp>
      <p:grpSp>
        <p:nvGrpSpPr>
          <p:cNvPr id="114720" name="Group 32"/>
          <p:cNvGrpSpPr/>
          <p:nvPr/>
        </p:nvGrpSpPr>
        <p:grpSpPr>
          <a:xfrm>
            <a:off x="500063" y="1266825"/>
            <a:ext cx="8980487" cy="1000125"/>
            <a:chOff x="107" y="754"/>
            <a:chExt cx="5657" cy="630"/>
          </a:xfrm>
        </p:grpSpPr>
        <p:graphicFrame>
          <p:nvGraphicFramePr>
            <p:cNvPr id="44047" name="Object 5"/>
            <p:cNvGraphicFramePr>
              <a:graphicFrameLocks noChangeAspect="1"/>
            </p:cNvGraphicFramePr>
            <p:nvPr/>
          </p:nvGraphicFramePr>
          <p:xfrm>
            <a:off x="2370" y="769"/>
            <a:ext cx="80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71500" imgH="203200" progId="Equation.3">
                    <p:embed/>
                  </p:oleObj>
                </mc:Choice>
                <mc:Fallback>
                  <p:oleObj r:id="rId3" imgW="571500" imgH="203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70" y="769"/>
                          <a:ext cx="807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48" name="Group 29"/>
            <p:cNvGrpSpPr/>
            <p:nvPr/>
          </p:nvGrpSpPr>
          <p:grpSpPr>
            <a:xfrm>
              <a:off x="107" y="754"/>
              <a:ext cx="5657" cy="630"/>
              <a:chOff x="107" y="754"/>
              <a:chExt cx="5657" cy="630"/>
            </a:xfrm>
          </p:grpSpPr>
          <p:sp>
            <p:nvSpPr>
              <p:cNvPr id="18450" name="Text Box 4"/>
              <p:cNvSpPr txBox="1">
                <a:spLocks noChangeArrowheads="1"/>
              </p:cNvSpPr>
              <p:nvPr/>
            </p:nvSpPr>
            <p:spPr bwMode="auto">
              <a:xfrm>
                <a:off x="107" y="754"/>
                <a:ext cx="265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400" b="1">
                    <a:solidFill>
                      <a:srgbClr val="3333CC"/>
                    </a:solidFill>
                  </a:rPr>
                  <a:t>第</a:t>
                </a:r>
                <a:r>
                  <a:rPr lang="en-US" altLang="zh-CN" sz="2400" b="1">
                    <a:solidFill>
                      <a:srgbClr val="3333CC"/>
                    </a:solidFill>
                  </a:rPr>
                  <a:t>17</a:t>
                </a:r>
                <a:r>
                  <a:rPr lang="zh-CN" altLang="en-US" sz="2400" b="1">
                    <a:solidFill>
                      <a:srgbClr val="3333CC"/>
                    </a:solidFill>
                  </a:rPr>
                  <a:t>章：  </a:t>
                </a:r>
                <a:r>
                  <a:rPr lang="zh-CN" altLang="en-US" sz="2400" b="1">
                    <a:solidFill>
                      <a:srgbClr val="000000"/>
                    </a:solidFill>
                  </a:rPr>
                  <a:t>简谐振动特征量</a:t>
                </a:r>
              </a:p>
            </p:txBody>
          </p:sp>
          <p:sp>
            <p:nvSpPr>
              <p:cNvPr id="18451" name="Text Box 6"/>
              <p:cNvSpPr txBox="1">
                <a:spLocks noChangeArrowheads="1"/>
              </p:cNvSpPr>
              <p:nvPr/>
            </p:nvSpPr>
            <p:spPr bwMode="auto">
              <a:xfrm>
                <a:off x="3130" y="754"/>
                <a:ext cx="232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</a:rPr>
                  <a:t>，运动方程，能量，</a:t>
                </a:r>
              </a:p>
            </p:txBody>
          </p:sp>
          <p:sp>
            <p:nvSpPr>
              <p:cNvPr id="18452" name="Text Box 7"/>
              <p:cNvSpPr txBox="1">
                <a:spLocks noChangeArrowheads="1"/>
              </p:cNvSpPr>
              <p:nvPr/>
            </p:nvSpPr>
            <p:spPr bwMode="auto">
              <a:xfrm>
                <a:off x="957" y="1093"/>
                <a:ext cx="48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</a:rPr>
                  <a:t>同一直线上、同频率简谐振动的合成规律，</a:t>
                </a:r>
              </a:p>
            </p:txBody>
          </p:sp>
        </p:grpSp>
      </p:grpSp>
      <p:grpSp>
        <p:nvGrpSpPr>
          <p:cNvPr id="114719" name="Group 31"/>
          <p:cNvGrpSpPr/>
          <p:nvPr/>
        </p:nvGrpSpPr>
        <p:grpSpPr>
          <a:xfrm>
            <a:off x="225425" y="4508500"/>
            <a:ext cx="11064875" cy="2051050"/>
            <a:chOff x="0" y="2695"/>
            <a:chExt cx="6970" cy="1292"/>
          </a:xfrm>
        </p:grpSpPr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1075" y="2695"/>
              <a:ext cx="589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光程、光的干涉（杨氏双缝，薄膜等厚</a:t>
              </a:r>
              <a:r>
                <a:rPr lang="en-US" altLang="zh-CN" sz="2400" b="1">
                  <a:solidFill>
                    <a:srgbClr val="000000"/>
                  </a:solidFill>
                </a:rPr>
                <a:t>/</a:t>
              </a:r>
              <a:r>
                <a:rPr lang="zh-CN" altLang="en-US" sz="2400" b="1">
                  <a:solidFill>
                    <a:srgbClr val="000000"/>
                  </a:solidFill>
                </a:rPr>
                <a:t>等倾干涉，</a:t>
              </a:r>
              <a:endParaRPr lang="en-US" altLang="zh-CN" sz="2400" b="1">
                <a:solidFill>
                  <a:srgbClr val="000000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牛顿环）</a:t>
              </a:r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0" y="2695"/>
              <a:ext cx="29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19-20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章：</a:t>
              </a:r>
            </a:p>
          </p:txBody>
        </p:sp>
        <p:sp>
          <p:nvSpPr>
            <p:cNvPr id="18447" name="Text Box 16"/>
            <p:cNvSpPr txBox="1">
              <a:spLocks noChangeArrowheads="1"/>
            </p:cNvSpPr>
            <p:nvPr/>
          </p:nvSpPr>
          <p:spPr bwMode="auto">
            <a:xfrm>
              <a:off x="1075" y="3347"/>
              <a:ext cx="580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光的衍射（单缝、圆孔、光栅夫琅和费衍射、</a:t>
              </a:r>
              <a:endParaRPr lang="en-US" altLang="zh-CN" sz="2400" b="1">
                <a:solidFill>
                  <a:srgbClr val="000000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瑞利判据，布拉格方程）</a:t>
              </a:r>
            </a:p>
          </p:txBody>
        </p:sp>
      </p:grpSp>
      <p:grpSp>
        <p:nvGrpSpPr>
          <p:cNvPr id="114721" name="Group 33"/>
          <p:cNvGrpSpPr/>
          <p:nvPr/>
        </p:nvGrpSpPr>
        <p:grpSpPr>
          <a:xfrm>
            <a:off x="500063" y="2708275"/>
            <a:ext cx="7404100" cy="1460500"/>
            <a:chOff x="0" y="1706"/>
            <a:chExt cx="4664" cy="920"/>
          </a:xfrm>
        </p:grpSpPr>
        <p:grpSp>
          <p:nvGrpSpPr>
            <p:cNvPr id="44038" name="Group 27"/>
            <p:cNvGrpSpPr/>
            <p:nvPr/>
          </p:nvGrpSpPr>
          <p:grpSpPr>
            <a:xfrm>
              <a:off x="0" y="1706"/>
              <a:ext cx="4664" cy="629"/>
              <a:chOff x="0" y="1632"/>
              <a:chExt cx="4664" cy="629"/>
            </a:xfrm>
          </p:grpSpPr>
          <p:sp>
            <p:nvSpPr>
              <p:cNvPr id="18441" name="Text Box 9"/>
              <p:cNvSpPr txBox="1">
                <a:spLocks noChangeArrowheads="1"/>
              </p:cNvSpPr>
              <p:nvPr/>
            </p:nvSpPr>
            <p:spPr bwMode="auto">
              <a:xfrm>
                <a:off x="0" y="1632"/>
                <a:ext cx="33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400" b="1">
                    <a:solidFill>
                      <a:srgbClr val="3333CC"/>
                    </a:solidFill>
                  </a:rPr>
                  <a:t>第</a:t>
                </a:r>
                <a:r>
                  <a:rPr lang="en-US" altLang="zh-CN" sz="2400" b="1">
                    <a:solidFill>
                      <a:srgbClr val="3333CC"/>
                    </a:solidFill>
                  </a:rPr>
                  <a:t>18</a:t>
                </a:r>
                <a:r>
                  <a:rPr lang="zh-CN" altLang="en-US" sz="2400" b="1">
                    <a:solidFill>
                      <a:srgbClr val="3333CC"/>
                    </a:solidFill>
                  </a:rPr>
                  <a:t>章：  </a:t>
                </a:r>
                <a:r>
                  <a:rPr lang="zh-CN" altLang="en-US" sz="2400" b="1">
                    <a:solidFill>
                      <a:srgbClr val="000000"/>
                    </a:solidFill>
                  </a:rPr>
                  <a:t>平面简谐行波的特征量</a:t>
                </a:r>
              </a:p>
            </p:txBody>
          </p:sp>
          <p:graphicFrame>
            <p:nvGraphicFramePr>
              <p:cNvPr id="44041" name="Object 10"/>
              <p:cNvGraphicFramePr>
                <a:graphicFrameLocks noChangeAspect="1"/>
              </p:cNvGraphicFramePr>
              <p:nvPr/>
            </p:nvGraphicFramePr>
            <p:xfrm>
              <a:off x="2859" y="1645"/>
              <a:ext cx="737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508000" imgH="203200" progId="Equation.3">
                      <p:embed/>
                    </p:oleObj>
                  </mc:Choice>
                  <mc:Fallback>
                    <p:oleObj r:id="rId5" imgW="508000" imgH="2032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859" y="1645"/>
                            <a:ext cx="737" cy="2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43" name="Text Box 11"/>
              <p:cNvSpPr txBox="1">
                <a:spLocks noChangeArrowheads="1"/>
              </p:cNvSpPr>
              <p:nvPr/>
            </p:nvSpPr>
            <p:spPr bwMode="auto">
              <a:xfrm>
                <a:off x="3561" y="163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，波函数</a:t>
                </a:r>
              </a:p>
            </p:txBody>
          </p:sp>
          <p:sp>
            <p:nvSpPr>
              <p:cNvPr id="18444" name="Text Box 12"/>
              <p:cNvSpPr txBox="1">
                <a:spLocks noChangeArrowheads="1"/>
              </p:cNvSpPr>
              <p:nvPr/>
            </p:nvSpPr>
            <p:spPr bwMode="auto">
              <a:xfrm>
                <a:off x="856" y="1970"/>
                <a:ext cx="23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</a:rPr>
                  <a:t>能流密度，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多普勒效应</a:t>
                </a: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40" name="Rectangle 30"/>
            <p:cNvSpPr>
              <a:spLocks noChangeArrowheads="1"/>
            </p:cNvSpPr>
            <p:nvPr/>
          </p:nvSpPr>
          <p:spPr bwMode="auto">
            <a:xfrm>
              <a:off x="756" y="2335"/>
              <a:ext cx="15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波的干涉，驻波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87450" y="1414463"/>
            <a:ext cx="1501775" cy="53816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2" name="Rectangle 3"/>
          <p:cNvSpPr/>
          <p:nvPr/>
        </p:nvSpPr>
        <p:spPr>
          <a:xfrm>
            <a:off x="1403350" y="2205038"/>
            <a:ext cx="46466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1、磁感应强度与磁通量的定义；</a:t>
            </a:r>
          </a:p>
        </p:txBody>
      </p:sp>
      <p:sp>
        <p:nvSpPr>
          <p:cNvPr id="81923" name="Text Box 6"/>
          <p:cNvSpPr txBox="1"/>
          <p:nvPr/>
        </p:nvSpPr>
        <p:spPr>
          <a:xfrm>
            <a:off x="381000" y="457200"/>
            <a:ext cx="838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第十三章 电流与磁场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24" name="Rectangle 8"/>
          <p:cNvSpPr/>
          <p:nvPr/>
        </p:nvSpPr>
        <p:spPr>
          <a:xfrm>
            <a:off x="1403350" y="4321175"/>
            <a:ext cx="49545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、毕奥－萨伐尔定律与典型磁场；</a:t>
            </a:r>
          </a:p>
        </p:txBody>
      </p:sp>
      <p:grpSp>
        <p:nvGrpSpPr>
          <p:cNvPr id="81925" name="组 1"/>
          <p:cNvGrpSpPr/>
          <p:nvPr/>
        </p:nvGrpSpPr>
        <p:grpSpPr>
          <a:xfrm>
            <a:off x="1938338" y="2962275"/>
            <a:ext cx="3736975" cy="795338"/>
            <a:chOff x="1938337" y="3325967"/>
            <a:chExt cx="3737174" cy="795337"/>
          </a:xfrm>
        </p:grpSpPr>
        <p:graphicFrame>
          <p:nvGraphicFramePr>
            <p:cNvPr id="81927" name="Object 10"/>
            <p:cNvGraphicFramePr>
              <a:graphicFrameLocks noChangeAspect="1"/>
            </p:cNvGraphicFramePr>
            <p:nvPr/>
          </p:nvGraphicFramePr>
          <p:xfrm>
            <a:off x="1938337" y="3325967"/>
            <a:ext cx="1697559" cy="79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812165" imgH="381000" progId="Equation.3">
                    <p:embed/>
                  </p:oleObj>
                </mc:Choice>
                <mc:Fallback>
                  <p:oleObj r:id="rId2" imgW="812165" imgH="3810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938337" y="3325967"/>
                          <a:ext cx="1697559" cy="795337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995847" y="3398992"/>
              <a:ext cx="1679664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必须掌握</a:t>
              </a:r>
            </a:p>
          </p:txBody>
        </p:sp>
      </p:grpSp>
      <p:graphicFrame>
        <p:nvGraphicFramePr>
          <p:cNvPr id="81926" name="Object 27"/>
          <p:cNvGraphicFramePr/>
          <p:nvPr/>
        </p:nvGraphicFramePr>
        <p:xfrm>
          <a:off x="1938338" y="5227638"/>
          <a:ext cx="23590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39800" imgH="419100" progId="Equation.3">
                  <p:embed/>
                </p:oleObj>
              </mc:Choice>
              <mc:Fallback>
                <p:oleObj r:id="rId4" imgW="9398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8338" y="5227638"/>
                        <a:ext cx="2359025" cy="1069975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3" name="Group 3"/>
          <p:cNvGrpSpPr/>
          <p:nvPr/>
        </p:nvGrpSpPr>
        <p:grpSpPr>
          <a:xfrm>
            <a:off x="395288" y="4359275"/>
            <a:ext cx="7172325" cy="1016000"/>
            <a:chOff x="192" y="2327"/>
            <a:chExt cx="4518" cy="640"/>
          </a:xfrm>
        </p:grpSpPr>
        <p:sp>
          <p:nvSpPr>
            <p:cNvPr id="44035" name="AutoShape 4"/>
            <p:cNvSpPr/>
            <p:nvPr/>
          </p:nvSpPr>
          <p:spPr bwMode="auto">
            <a:xfrm>
              <a:off x="1442" y="2401"/>
              <a:ext cx="112" cy="480"/>
            </a:xfrm>
            <a:prstGeom prst="leftBrace">
              <a:avLst>
                <a:gd name="adj1" fmla="val 35714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37" name="Text Box 6"/>
            <p:cNvSpPr txBox="1">
              <a:spLocks noChangeArrowheads="1"/>
            </p:cNvSpPr>
            <p:nvPr/>
          </p:nvSpPr>
          <p:spPr bwMode="auto">
            <a:xfrm>
              <a:off x="192" y="2496"/>
              <a:ext cx="17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Monotype Sorts" pitchFamily="2" charset="2"/>
              </a:pPr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的计算</a:t>
              </a:r>
            </a:p>
          </p:txBody>
        </p:sp>
        <p:sp>
          <p:nvSpPr>
            <p:cNvPr id="44038" name="Text Box 7"/>
            <p:cNvSpPr txBox="1">
              <a:spLocks noChangeArrowheads="1"/>
            </p:cNvSpPr>
            <p:nvPr/>
          </p:nvSpPr>
          <p:spPr bwMode="auto">
            <a:xfrm>
              <a:off x="1597" y="2327"/>
              <a:ext cx="190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叠加法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安培环路定理</a:t>
              </a:r>
            </a:p>
          </p:txBody>
        </p:sp>
        <p:graphicFrame>
          <p:nvGraphicFramePr>
            <p:cNvPr id="82961" name="Object 8"/>
            <p:cNvGraphicFramePr>
              <a:graphicFrameLocks noChangeAspect="1"/>
            </p:cNvGraphicFramePr>
            <p:nvPr/>
          </p:nvGraphicFramePr>
          <p:xfrm>
            <a:off x="3132" y="2349"/>
            <a:ext cx="114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01065" imgH="203200" progId="Equation.3">
                    <p:embed/>
                  </p:oleObj>
                </mc:Choice>
                <mc:Fallback>
                  <p:oleObj r:id="rId3" imgW="901065" imgH="2032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32" y="2349"/>
                          <a:ext cx="1142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0" name="Text Box 9"/>
            <p:cNvSpPr txBox="1">
              <a:spLocks noChangeArrowheads="1"/>
            </p:cNvSpPr>
            <p:nvPr/>
          </p:nvSpPr>
          <p:spPr bwMode="auto">
            <a:xfrm>
              <a:off x="3087" y="2642"/>
              <a:ext cx="16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zh-CN" altLang="en-US" b="1">
                  <a:latin typeface="Times New Roman" panose="02020603050405020304" pitchFamily="18" charset="0"/>
                </a:rPr>
                <a:t>对称性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82963" name="Object 12"/>
            <p:cNvGraphicFramePr>
              <a:graphicFrameLocks noChangeAspect="1"/>
            </p:cNvGraphicFramePr>
            <p:nvPr/>
          </p:nvGraphicFramePr>
          <p:xfrm>
            <a:off x="541" y="2532"/>
            <a:ext cx="2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52400" imgH="190500" progId="Equation.3">
                    <p:embed/>
                  </p:oleObj>
                </mc:Choice>
                <mc:Fallback>
                  <p:oleObj r:id="rId5" imgW="152400" imgH="1905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1" y="2532"/>
                          <a:ext cx="200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46" name="Rectangle 9"/>
          <p:cNvSpPr/>
          <p:nvPr/>
        </p:nvSpPr>
        <p:spPr>
          <a:xfrm>
            <a:off x="260350" y="3640138"/>
            <a:ext cx="61864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、应用安培环路定理计算恒定电流的磁场；</a:t>
            </a:r>
          </a:p>
        </p:txBody>
      </p:sp>
      <p:grpSp>
        <p:nvGrpSpPr>
          <p:cNvPr id="82947" name="组 1"/>
          <p:cNvGrpSpPr/>
          <p:nvPr/>
        </p:nvGrpSpPr>
        <p:grpSpPr>
          <a:xfrm>
            <a:off x="763588" y="1504950"/>
            <a:ext cx="3795712" cy="714375"/>
            <a:chOff x="407852" y="2378284"/>
            <a:chExt cx="3796191" cy="714375"/>
          </a:xfrm>
        </p:grpSpPr>
        <p:graphicFrame>
          <p:nvGraphicFramePr>
            <p:cNvPr id="82956" name="Object 2"/>
            <p:cNvGraphicFramePr/>
            <p:nvPr/>
          </p:nvGraphicFramePr>
          <p:xfrm>
            <a:off x="2908643" y="2378284"/>
            <a:ext cx="1295400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596900" imgH="406400" progId="Equation.3">
                    <p:embed/>
                  </p:oleObj>
                </mc:Choice>
                <mc:Fallback>
                  <p:oleObj r:id="rId7" imgW="596900" imgH="4064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08643" y="2378284"/>
                          <a:ext cx="1295400" cy="714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407852" y="2508459"/>
              <a:ext cx="3588203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2</a:t>
              </a:r>
              <a:r>
                <a:rPr lang="zh-CN" altLang="en-US" b="1">
                  <a:latin typeface="宋体" panose="02010600030101010101" pitchFamily="2" charset="-122"/>
                </a:rPr>
                <a:t>）圆环圆心处：</a:t>
              </a:r>
            </a:p>
          </p:txBody>
        </p:sp>
      </p:grpSp>
      <p:sp>
        <p:nvSpPr>
          <p:cNvPr id="82948" name="矩形 2"/>
          <p:cNvSpPr/>
          <p:nvPr/>
        </p:nvSpPr>
        <p:spPr>
          <a:xfrm>
            <a:off x="755650" y="549275"/>
            <a:ext cx="28003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</a:rPr>
              <a:t>）无限长直电流</a:t>
            </a:r>
            <a:r>
              <a:rPr lang="en-US" altLang="zh-CN" b="1">
                <a:latin typeface="宋体" panose="02010600030101010101" pitchFamily="2" charset="-122"/>
              </a:rPr>
              <a:t>: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82949" name="Object 7"/>
          <p:cNvGraphicFramePr>
            <a:graphicFrameLocks noChangeAspect="1"/>
          </p:cNvGraphicFramePr>
          <p:nvPr/>
        </p:nvGraphicFramePr>
        <p:xfrm>
          <a:off x="3354388" y="387350"/>
          <a:ext cx="1193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46100" imgH="393700" progId="Equation.3">
                  <p:embed/>
                </p:oleObj>
              </mc:Choice>
              <mc:Fallback>
                <p:oleObj r:id="rId9" imgW="546100" imgH="3937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4388" y="387350"/>
                        <a:ext cx="119380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43"/>
          <p:cNvGraphicFramePr>
            <a:graphicFrameLocks noChangeAspect="1"/>
          </p:cNvGraphicFramePr>
          <p:nvPr/>
        </p:nvGraphicFramePr>
        <p:xfrm>
          <a:off x="7567613" y="406400"/>
          <a:ext cx="11350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46100" imgH="393700" progId="Equation.3">
                  <p:embed/>
                </p:oleObj>
              </mc:Choice>
              <mc:Fallback>
                <p:oleObj r:id="rId11" imgW="546100" imgH="3937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67613" y="406400"/>
                        <a:ext cx="1135062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矩形 3"/>
          <p:cNvSpPr/>
          <p:nvPr/>
        </p:nvSpPr>
        <p:spPr>
          <a:xfrm>
            <a:off x="4991100" y="531813"/>
            <a:ext cx="28003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</a:rPr>
              <a:t>半无限长直电流：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82952" name="组 4"/>
          <p:cNvGrpSpPr/>
          <p:nvPr/>
        </p:nvGrpSpPr>
        <p:grpSpPr>
          <a:xfrm>
            <a:off x="763588" y="2579688"/>
            <a:ext cx="4519612" cy="500062"/>
            <a:chOff x="763452" y="2654164"/>
            <a:chExt cx="4519825" cy="499984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763452" y="2654164"/>
              <a:ext cx="3651422" cy="463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3</a:t>
              </a:r>
              <a:r>
                <a:rPr lang="zh-CN" altLang="en-US" b="1">
                  <a:latin typeface="宋体" panose="02010600030101010101" pitchFamily="2" charset="-122"/>
                </a:rPr>
                <a:t>）无限长直螺线管内：</a:t>
              </a:r>
            </a:p>
          </p:txBody>
        </p:sp>
        <p:graphicFrame>
          <p:nvGraphicFramePr>
            <p:cNvPr id="82955" name="Object 12"/>
            <p:cNvGraphicFramePr>
              <a:graphicFrameLocks noChangeAspect="1"/>
            </p:cNvGraphicFramePr>
            <p:nvPr/>
          </p:nvGraphicFramePr>
          <p:xfrm>
            <a:off x="4146627" y="2719173"/>
            <a:ext cx="113665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635000" imgH="228600" progId="Equation.3">
                    <p:embed/>
                  </p:oleObj>
                </mc:Choice>
                <mc:Fallback>
                  <p:oleObj r:id="rId13" imgW="635000" imgH="2286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46627" y="2719173"/>
                          <a:ext cx="1136650" cy="4349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2625725" y="5710238"/>
          <a:ext cx="2736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040765" imgH="304800" progId="Equation.3">
                  <p:embed/>
                </p:oleObj>
              </mc:Choice>
              <mc:Fallback>
                <p:oleObj r:id="rId15" imgW="1040765" imgH="304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5725" y="5710238"/>
                        <a:ext cx="2736850" cy="785812"/>
                      </a:xfrm>
                      <a:prstGeom prst="rect">
                        <a:avLst/>
                      </a:prstGeom>
                      <a:solidFill>
                        <a:srgbClr val="EEF9F4"/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392238" y="1763713"/>
            <a:ext cx="1501775" cy="53657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4" name="Text Box 5"/>
          <p:cNvSpPr txBox="1"/>
          <p:nvPr/>
        </p:nvSpPr>
        <p:spPr>
          <a:xfrm>
            <a:off x="395288" y="765175"/>
            <a:ext cx="838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第十四章 磁力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4995" name="Rectangle 7"/>
          <p:cNvSpPr/>
          <p:nvPr/>
        </p:nvSpPr>
        <p:spPr>
          <a:xfrm>
            <a:off x="1392238" y="4719638"/>
            <a:ext cx="37242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、电流受磁场的作用力；</a:t>
            </a:r>
          </a:p>
        </p:txBody>
      </p:sp>
      <p:sp>
        <p:nvSpPr>
          <p:cNvPr id="84996" name="Rectangle 8"/>
          <p:cNvSpPr/>
          <p:nvPr/>
        </p:nvSpPr>
        <p:spPr>
          <a:xfrm>
            <a:off x="1392238" y="2806700"/>
            <a:ext cx="58785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、洛伦兹力与带电粒子在磁场中的运动；</a:t>
            </a:r>
          </a:p>
        </p:txBody>
      </p:sp>
      <p:grpSp>
        <p:nvGrpSpPr>
          <p:cNvPr id="84997" name="组 1"/>
          <p:cNvGrpSpPr/>
          <p:nvPr/>
        </p:nvGrpSpPr>
        <p:grpSpPr>
          <a:xfrm>
            <a:off x="1811338" y="3757613"/>
            <a:ext cx="3054350" cy="522287"/>
            <a:chOff x="1811288" y="3756979"/>
            <a:chExt cx="3054405" cy="52360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11288" y="3756979"/>
              <a:ext cx="1409725" cy="456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洛仑兹力</a:t>
              </a:r>
            </a:p>
          </p:txBody>
        </p:sp>
        <p:graphicFrame>
          <p:nvGraphicFramePr>
            <p:cNvPr id="85002" name="Object 6"/>
            <p:cNvGraphicFramePr/>
            <p:nvPr/>
          </p:nvGraphicFramePr>
          <p:xfrm>
            <a:off x="3340761" y="3774230"/>
            <a:ext cx="1524932" cy="506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60400" imgH="215900" progId="Equation.3">
                    <p:embed/>
                  </p:oleObj>
                </mc:Choice>
                <mc:Fallback>
                  <p:oleObj r:id="rId2" imgW="660400" imgH="2159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40761" y="3774230"/>
                          <a:ext cx="1524932" cy="506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998" name="组 3"/>
          <p:cNvGrpSpPr/>
          <p:nvPr/>
        </p:nvGrpSpPr>
        <p:grpSpPr>
          <a:xfrm>
            <a:off x="1811338" y="5610225"/>
            <a:ext cx="3195637" cy="461963"/>
            <a:chOff x="1811288" y="5637683"/>
            <a:chExt cx="3195227" cy="461665"/>
          </a:xfrm>
        </p:grpSpPr>
        <p:graphicFrame>
          <p:nvGraphicFramePr>
            <p:cNvPr id="84999" name="Object 13"/>
            <p:cNvGraphicFramePr>
              <a:graphicFrameLocks noChangeAspect="1"/>
            </p:cNvGraphicFramePr>
            <p:nvPr/>
          </p:nvGraphicFramePr>
          <p:xfrm>
            <a:off x="3199940" y="5643735"/>
            <a:ext cx="1806575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98500" imgH="190500" progId="Equation.3">
                    <p:embed/>
                  </p:oleObj>
                </mc:Choice>
                <mc:Fallback>
                  <p:oleObj r:id="rId4" imgW="698500" imgH="1905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99940" y="5643735"/>
                          <a:ext cx="1806575" cy="4556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1811288" y="5637683"/>
              <a:ext cx="11079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安培力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996950" y="1714500"/>
            <a:ext cx="1512888" cy="53816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8" name="Rectangle 3"/>
          <p:cNvSpPr/>
          <p:nvPr/>
        </p:nvSpPr>
        <p:spPr>
          <a:xfrm>
            <a:off x="996950" y="2636838"/>
            <a:ext cx="34163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1、磁介质对磁场的影响</a:t>
            </a:r>
          </a:p>
        </p:txBody>
      </p:sp>
      <p:sp>
        <p:nvSpPr>
          <p:cNvPr id="86019" name="Text Box 5"/>
          <p:cNvSpPr txBox="1"/>
          <p:nvPr/>
        </p:nvSpPr>
        <p:spPr>
          <a:xfrm>
            <a:off x="395288" y="692150"/>
            <a:ext cx="83820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第十五章 物质的磁性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6020" name="Rectangle 7"/>
          <p:cNvSpPr/>
          <p:nvPr/>
        </p:nvSpPr>
        <p:spPr>
          <a:xfrm>
            <a:off x="996950" y="4016375"/>
            <a:ext cx="34163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、磁介质中的环路定理</a:t>
            </a: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3708400" y="3263900"/>
          <a:ext cx="1244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0700" imgH="190500" progId="Equation.3">
                  <p:embed/>
                </p:oleObj>
              </mc:Choice>
              <mc:Fallback>
                <p:oleObj r:id="rId2" imgW="520700" imgH="1905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3263900"/>
                        <a:ext cx="1244600" cy="450850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2" name="组 2"/>
          <p:cNvGrpSpPr/>
          <p:nvPr/>
        </p:nvGrpSpPr>
        <p:grpSpPr>
          <a:xfrm>
            <a:off x="3924300" y="4778375"/>
            <a:ext cx="3943350" cy="674688"/>
            <a:chOff x="1641722" y="5233709"/>
            <a:chExt cx="3943300" cy="674688"/>
          </a:xfrm>
        </p:grpSpPr>
        <p:graphicFrame>
          <p:nvGraphicFramePr>
            <p:cNvPr id="86025" name="Object 18"/>
            <p:cNvGraphicFramePr>
              <a:graphicFrameLocks noChangeAspect="1"/>
            </p:cNvGraphicFramePr>
            <p:nvPr/>
          </p:nvGraphicFramePr>
          <p:xfrm>
            <a:off x="3808609" y="5233709"/>
            <a:ext cx="1776413" cy="674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799465" imgH="304800" progId="Equation.3">
                    <p:embed/>
                  </p:oleObj>
                </mc:Choice>
                <mc:Fallback>
                  <p:oleObj r:id="rId4" imgW="799465" imgH="3048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08609" y="5233709"/>
                          <a:ext cx="1776413" cy="674688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6026" name="组 1"/>
            <p:cNvGrpSpPr/>
            <p:nvPr/>
          </p:nvGrpSpPr>
          <p:grpSpPr>
            <a:xfrm>
              <a:off x="1641722" y="5353025"/>
              <a:ext cx="1828553" cy="427038"/>
              <a:chOff x="5029448" y="5957888"/>
              <a:chExt cx="1828553" cy="427038"/>
            </a:xfrm>
          </p:grpSpPr>
          <p:graphicFrame>
            <p:nvGraphicFramePr>
              <p:cNvPr id="86027" name="Object 27"/>
              <p:cNvGraphicFramePr>
                <a:graphicFrameLocks noChangeAspect="1"/>
              </p:cNvGraphicFramePr>
              <p:nvPr/>
            </p:nvGraphicFramePr>
            <p:xfrm>
              <a:off x="5029448" y="5970114"/>
              <a:ext cx="342900" cy="365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65100" imgH="177800" progId="Equation.3">
                      <p:embed/>
                    </p:oleObj>
                  </mc:Choice>
                  <mc:Fallback>
                    <p:oleObj r:id="rId6" imgW="165100" imgH="177800" progId="Equation.3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029448" y="5970114"/>
                            <a:ext cx="342900" cy="3651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 Box 28"/>
              <p:cNvSpPr txBox="1">
                <a:spLocks noChangeArrowheads="1"/>
              </p:cNvSpPr>
              <p:nvPr/>
            </p:nvSpPr>
            <p:spPr bwMode="auto">
              <a:xfrm>
                <a:off x="5269158" y="5957635"/>
                <a:ext cx="1589067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的环路定律</a:t>
                </a:r>
              </a:p>
            </p:txBody>
          </p:sp>
        </p:grpSp>
      </p:grpSp>
      <p:sp>
        <p:nvSpPr>
          <p:cNvPr id="86023" name="Rectangle 7"/>
          <p:cNvSpPr/>
          <p:nvPr/>
        </p:nvSpPr>
        <p:spPr>
          <a:xfrm>
            <a:off x="996950" y="5824538"/>
            <a:ext cx="34163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、了解弱磁质和铁磁质</a:t>
            </a:r>
          </a:p>
        </p:txBody>
      </p:sp>
      <p:graphicFrame>
        <p:nvGraphicFramePr>
          <p:cNvPr id="86024" name="Object 14"/>
          <p:cNvGraphicFramePr>
            <a:graphicFrameLocks noChangeAspect="1"/>
          </p:cNvGraphicFramePr>
          <p:nvPr/>
        </p:nvGraphicFramePr>
        <p:xfrm>
          <a:off x="1647825" y="4684713"/>
          <a:ext cx="17224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37565" imgH="393700" progId="Equation.3">
                  <p:embed/>
                </p:oleObj>
              </mc:Choice>
              <mc:Fallback>
                <p:oleObj r:id="rId8" imgW="837565" imgH="393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47825" y="4684713"/>
                        <a:ext cx="1722438" cy="806450"/>
                      </a:xfrm>
                      <a:prstGeom prst="rect">
                        <a:avLst/>
                      </a:prstGeom>
                      <a:solidFill>
                        <a:srgbClr val="DDF3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996950" y="1284288"/>
            <a:ext cx="1512888" cy="53816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2" name="Rectangle 3"/>
          <p:cNvSpPr/>
          <p:nvPr/>
        </p:nvSpPr>
        <p:spPr>
          <a:xfrm>
            <a:off x="885825" y="2179638"/>
            <a:ext cx="64944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1、法拉第电磁感应定律与感应电动势的计算；</a:t>
            </a:r>
          </a:p>
        </p:txBody>
      </p:sp>
      <p:sp>
        <p:nvSpPr>
          <p:cNvPr id="87043" name="Text Box 5"/>
          <p:cNvSpPr txBox="1"/>
          <p:nvPr/>
        </p:nvSpPr>
        <p:spPr>
          <a:xfrm>
            <a:off x="395288" y="423863"/>
            <a:ext cx="83820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第十六章 电磁感应和电磁波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87044" name="组 1"/>
          <p:cNvGrpSpPr/>
          <p:nvPr/>
        </p:nvGrpSpPr>
        <p:grpSpPr>
          <a:xfrm>
            <a:off x="1546225" y="2998788"/>
            <a:ext cx="5537200" cy="735012"/>
            <a:chOff x="2080507" y="3547863"/>
            <a:chExt cx="5537457" cy="735013"/>
          </a:xfrm>
        </p:grpSpPr>
        <p:graphicFrame>
          <p:nvGraphicFramePr>
            <p:cNvPr id="87051" name="Object 6"/>
            <p:cNvGraphicFramePr>
              <a:graphicFrameLocks noChangeAspect="1"/>
            </p:cNvGraphicFramePr>
            <p:nvPr/>
          </p:nvGraphicFramePr>
          <p:xfrm>
            <a:off x="2080507" y="3547863"/>
            <a:ext cx="1216025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60400" imgH="393700" progId="Equation.3">
                    <p:embed/>
                  </p:oleObj>
                </mc:Choice>
                <mc:Fallback>
                  <p:oleObj r:id="rId2" imgW="660400" imgH="3937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0507" y="3547863"/>
                          <a:ext cx="1216025" cy="735013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50776" y="3670005"/>
              <a:ext cx="41671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负号反映了感应电动势的方向</a:t>
              </a:r>
            </a:p>
          </p:txBody>
        </p:sp>
      </p:grpSp>
      <p:grpSp>
        <p:nvGrpSpPr>
          <p:cNvPr id="87045" name="组 4"/>
          <p:cNvGrpSpPr/>
          <p:nvPr/>
        </p:nvGrpSpPr>
        <p:grpSpPr>
          <a:xfrm>
            <a:off x="1400175" y="4192588"/>
            <a:ext cx="5508625" cy="720725"/>
            <a:chOff x="1405265" y="3860357"/>
            <a:chExt cx="5508918" cy="720725"/>
          </a:xfrm>
        </p:grpSpPr>
        <p:graphicFrame>
          <p:nvGraphicFramePr>
            <p:cNvPr id="87049" name="Object 5"/>
            <p:cNvGraphicFramePr>
              <a:graphicFrameLocks noChangeAspect="1"/>
            </p:cNvGraphicFramePr>
            <p:nvPr/>
          </p:nvGraphicFramePr>
          <p:xfrm>
            <a:off x="3707904" y="3860357"/>
            <a:ext cx="3206279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62100" imgH="330200" progId="Equation.3">
                    <p:embed/>
                  </p:oleObj>
                </mc:Choice>
                <mc:Fallback>
                  <p:oleObj r:id="rId4" imgW="1562100" imgH="3302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07904" y="3860357"/>
                          <a:ext cx="3206279" cy="720725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0" name="矩形 2"/>
            <p:cNvSpPr/>
            <p:nvPr/>
          </p:nvSpPr>
          <p:spPr>
            <a:xfrm>
              <a:off x="1405265" y="3995272"/>
              <a:ext cx="172354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动生电动势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046" name="组 3"/>
          <p:cNvGrpSpPr/>
          <p:nvPr/>
        </p:nvGrpSpPr>
        <p:grpSpPr>
          <a:xfrm>
            <a:off x="1404938" y="5491163"/>
            <a:ext cx="4670425" cy="781050"/>
            <a:chOff x="1444390" y="4926932"/>
            <a:chExt cx="4669684" cy="781050"/>
          </a:xfrm>
        </p:grpSpPr>
        <p:graphicFrame>
          <p:nvGraphicFramePr>
            <p:cNvPr id="87047" name="Object 24"/>
            <p:cNvGraphicFramePr/>
            <p:nvPr/>
          </p:nvGraphicFramePr>
          <p:xfrm>
            <a:off x="3743937" y="4926932"/>
            <a:ext cx="2370137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333500" imgH="469900" progId="Equation.3">
                    <p:embed/>
                  </p:oleObj>
                </mc:Choice>
                <mc:Fallback>
                  <p:oleObj r:id="rId6" imgW="1333500" imgH="4699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43937" y="4926932"/>
                          <a:ext cx="2370137" cy="781050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8" name="矩形 11"/>
            <p:cNvSpPr/>
            <p:nvPr/>
          </p:nvSpPr>
          <p:spPr>
            <a:xfrm>
              <a:off x="1444390" y="5032321"/>
              <a:ext cx="172354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感生电动势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/>
          <p:nvPr/>
        </p:nvSpPr>
        <p:spPr>
          <a:xfrm>
            <a:off x="703263" y="4510088"/>
            <a:ext cx="40322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、了解电磁波的一般性质；</a:t>
            </a:r>
          </a:p>
        </p:txBody>
      </p:sp>
      <p:sp>
        <p:nvSpPr>
          <p:cNvPr id="88066" name="Rectangle 7"/>
          <p:cNvSpPr/>
          <p:nvPr/>
        </p:nvSpPr>
        <p:spPr>
          <a:xfrm>
            <a:off x="703263" y="701675"/>
            <a:ext cx="31083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、互感和自感现象；</a:t>
            </a:r>
          </a:p>
        </p:txBody>
      </p:sp>
      <p:grpSp>
        <p:nvGrpSpPr>
          <p:cNvPr id="88067" name="组 9"/>
          <p:cNvGrpSpPr/>
          <p:nvPr/>
        </p:nvGrpSpPr>
        <p:grpSpPr>
          <a:xfrm>
            <a:off x="2011363" y="3211513"/>
            <a:ext cx="2370137" cy="696912"/>
            <a:chOff x="1317038" y="3112419"/>
            <a:chExt cx="2370192" cy="69627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400" y="3112419"/>
              <a:ext cx="785830" cy="6962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</p:pic>
        <p:sp>
          <p:nvSpPr>
            <p:cNvPr id="88075" name="矩形 8"/>
            <p:cNvSpPr/>
            <p:nvPr/>
          </p:nvSpPr>
          <p:spPr>
            <a:xfrm>
              <a:off x="1317038" y="3223868"/>
              <a:ext cx="141577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自感系数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68" name="组 19"/>
          <p:cNvGrpSpPr/>
          <p:nvPr/>
        </p:nvGrpSpPr>
        <p:grpSpPr>
          <a:xfrm>
            <a:off x="2011363" y="1736725"/>
            <a:ext cx="3424237" cy="792163"/>
            <a:chOff x="2011579" y="1736364"/>
            <a:chExt cx="3424517" cy="79208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6034" y="1736364"/>
              <a:ext cx="1840062" cy="7920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</p:pic>
        <p:sp>
          <p:nvSpPr>
            <p:cNvPr id="88073" name="矩形 18"/>
            <p:cNvSpPr/>
            <p:nvPr/>
          </p:nvSpPr>
          <p:spPr>
            <a:xfrm>
              <a:off x="2011579" y="1829567"/>
              <a:ext cx="141577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互感系数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1149350" y="5408613"/>
            <a:ext cx="6591300" cy="777875"/>
            <a:chOff x="1403648" y="5516199"/>
            <a:chExt cx="6591125" cy="77782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405" y="5516199"/>
              <a:ext cx="1480368" cy="7778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</p:pic>
        <p:sp>
          <p:nvSpPr>
            <p:cNvPr id="88071" name="文本框 4"/>
            <p:cNvSpPr txBox="1"/>
            <p:nvPr/>
          </p:nvSpPr>
          <p:spPr>
            <a:xfrm>
              <a:off x="1403648" y="5674278"/>
              <a:ext cx="510909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简谐电磁波强度（平均能流密度）：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673100" y="355600"/>
            <a:ext cx="3810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1) </a:t>
            </a:r>
            <a:r>
              <a:rPr lang="zh-CN" altLang="en-US" b="1">
                <a:latin typeface="Times New Roman" panose="02020603050405020304" pitchFamily="18" charset="0"/>
                <a:sym typeface="Monotype Sorts" pitchFamily="2" charset="2"/>
              </a:rPr>
              <a:t>感应电动势的计算</a:t>
            </a:r>
          </a:p>
        </p:txBody>
      </p:sp>
      <p:graphicFrame>
        <p:nvGraphicFramePr>
          <p:cNvPr id="89090" name="Object 4"/>
          <p:cNvGraphicFramePr>
            <a:graphicFrameLocks noChangeAspect="1"/>
          </p:cNvGraphicFramePr>
          <p:nvPr/>
        </p:nvGraphicFramePr>
        <p:xfrm>
          <a:off x="1141413" y="1204913"/>
          <a:ext cx="1700212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37565" imgH="812165" progId="Equation.3">
                  <p:embed/>
                </p:oleObj>
              </mc:Choice>
              <mc:Fallback>
                <p:oleObj r:id="rId3" imgW="837565" imgH="81216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413" y="1204913"/>
                        <a:ext cx="1700212" cy="164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AutoShape 5"/>
          <p:cNvSpPr/>
          <p:nvPr/>
        </p:nvSpPr>
        <p:spPr bwMode="auto">
          <a:xfrm>
            <a:off x="2911475" y="2016125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9092" name="Object 6"/>
          <p:cNvGraphicFramePr>
            <a:graphicFrameLocks noChangeAspect="1"/>
          </p:cNvGraphicFramePr>
          <p:nvPr/>
        </p:nvGraphicFramePr>
        <p:xfrm>
          <a:off x="3170238" y="1854200"/>
          <a:ext cx="215741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97000" imgH="990600" progId="Equation.3">
                  <p:embed/>
                </p:oleObj>
              </mc:Choice>
              <mc:Fallback>
                <p:oleObj r:id="rId5" imgW="1397000" imgH="990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70238" y="1854200"/>
                        <a:ext cx="2157412" cy="153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AutoShape 7"/>
          <p:cNvSpPr/>
          <p:nvPr/>
        </p:nvSpPr>
        <p:spPr bwMode="auto">
          <a:xfrm>
            <a:off x="5356225" y="2208213"/>
            <a:ext cx="190500" cy="1684338"/>
          </a:xfrm>
          <a:prstGeom prst="leftBrace">
            <a:avLst>
              <a:gd name="adj1" fmla="val 46370"/>
              <a:gd name="adj2" fmla="val 42968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9094" name="Object 8"/>
          <p:cNvGraphicFramePr>
            <a:graphicFrameLocks noChangeAspect="1"/>
          </p:cNvGraphicFramePr>
          <p:nvPr/>
        </p:nvGraphicFramePr>
        <p:xfrm>
          <a:off x="5641975" y="1868488"/>
          <a:ext cx="1738313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66800" imgH="1574800" progId="Equation.3">
                  <p:embed/>
                </p:oleObj>
              </mc:Choice>
              <mc:Fallback>
                <p:oleObj r:id="rId7" imgW="1066800" imgH="1574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1975" y="1868488"/>
                        <a:ext cx="1738313" cy="220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781050" y="3663950"/>
            <a:ext cx="2819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ctr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2)</a:t>
            </a:r>
            <a:r>
              <a:rPr lang="en-US" altLang="zh-CN" b="1" i="1">
                <a:latin typeface="Times New Roman" panose="02020603050405020304" pitchFamily="18" charset="0"/>
                <a:sym typeface="Monotype Sorts" pitchFamily="2" charset="2"/>
              </a:rPr>
              <a:t> L </a:t>
            </a:r>
            <a:r>
              <a:rPr lang="zh-CN" altLang="en-US" b="1" i="1">
                <a:latin typeface="Times New Roman" panose="02020603050405020304" pitchFamily="18" charset="0"/>
                <a:sym typeface="Monotype Sorts" pitchFamily="2" charset="2"/>
              </a:rPr>
              <a:t>、</a:t>
            </a:r>
            <a:r>
              <a:rPr lang="en-US" altLang="zh-CN" b="1" i="1">
                <a:latin typeface="Times New Roman" panose="02020603050405020304" pitchFamily="18" charset="0"/>
                <a:sym typeface="Monotype Sorts" pitchFamily="2" charset="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Monotype Sorts" pitchFamily="2" charset="2"/>
              </a:rPr>
              <a:t>的计算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781050" y="4706938"/>
            <a:ext cx="20304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3)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sym typeface="Monotype Sorts" pitchFamily="2" charset="2"/>
              </a:rPr>
              <a:t>磁场能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9738" y="5578475"/>
            <a:ext cx="2770188" cy="749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1613" y="5583238"/>
            <a:ext cx="1370013" cy="744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/>
      <p:bldP spid="471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4"/>
          <p:cNvSpPr txBox="1"/>
          <p:nvPr/>
        </p:nvSpPr>
        <p:spPr>
          <a:xfrm>
            <a:off x="2268538" y="260350"/>
            <a:ext cx="44624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第四篇    振动与波动</a:t>
            </a:r>
          </a:p>
        </p:txBody>
      </p:sp>
      <p:sp>
        <p:nvSpPr>
          <p:cNvPr id="48150" name="Text Box 6"/>
          <p:cNvSpPr txBox="1">
            <a:spLocks noChangeArrowheads="1"/>
          </p:cNvSpPr>
          <p:nvPr/>
        </p:nvSpPr>
        <p:spPr bwMode="auto">
          <a:xfrm>
            <a:off x="301625" y="1052513"/>
            <a:ext cx="2566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一、简谐振动</a:t>
            </a:r>
          </a:p>
        </p:txBody>
      </p:sp>
      <p:sp>
        <p:nvSpPr>
          <p:cNvPr id="48151" name="Text Box 7"/>
          <p:cNvSpPr txBox="1">
            <a:spLocks noChangeArrowheads="1"/>
          </p:cNvSpPr>
          <p:nvPr/>
        </p:nvSpPr>
        <p:spPr bwMode="auto">
          <a:xfrm>
            <a:off x="303213" y="1801813"/>
            <a:ext cx="3889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运动方程和振动曲线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1057275" y="3455988"/>
          <a:ext cx="2339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78865" imgH="203200" progId="Equation.3">
                  <p:embed/>
                </p:oleObj>
              </mc:Choice>
              <mc:Fallback>
                <p:oleObj r:id="rId3" imgW="1078865" imgH="203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75" y="3455988"/>
                        <a:ext cx="23399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0"/>
          <p:cNvGraphicFramePr>
            <a:graphicFrameLocks noChangeAspect="1"/>
          </p:cNvGraphicFramePr>
          <p:nvPr/>
        </p:nvGraphicFramePr>
        <p:xfrm>
          <a:off x="1057275" y="2430463"/>
          <a:ext cx="18113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89000" imgH="419100" progId="Equation.3">
                  <p:embed/>
                </p:oleObj>
              </mc:Choice>
              <mc:Fallback>
                <p:oleObj r:id="rId5" imgW="889000" imgH="419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7275" y="2430463"/>
                        <a:ext cx="1811338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2" name="Group 11"/>
          <p:cNvGrpSpPr/>
          <p:nvPr/>
        </p:nvGrpSpPr>
        <p:grpSpPr>
          <a:xfrm>
            <a:off x="4864100" y="1644650"/>
            <a:ext cx="3733800" cy="2362200"/>
            <a:chOff x="2976" y="1104"/>
            <a:chExt cx="2544" cy="1650"/>
          </a:xfrm>
        </p:grpSpPr>
        <p:grpSp>
          <p:nvGrpSpPr>
            <p:cNvPr id="91153" name="Group 12"/>
            <p:cNvGrpSpPr/>
            <p:nvPr/>
          </p:nvGrpSpPr>
          <p:grpSpPr>
            <a:xfrm>
              <a:off x="2976" y="1104"/>
              <a:ext cx="2544" cy="1650"/>
              <a:chOff x="2976" y="1104"/>
              <a:chExt cx="2544" cy="1650"/>
            </a:xfrm>
          </p:grpSpPr>
          <p:pic>
            <p:nvPicPr>
              <p:cNvPr id="91155" name="Picture 13" descr="4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6" y="1104"/>
                <a:ext cx="2544" cy="16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149" name="Rectangle 14"/>
              <p:cNvSpPr>
                <a:spLocks noChangeArrowheads="1"/>
              </p:cNvSpPr>
              <p:nvPr/>
            </p:nvSpPr>
            <p:spPr bwMode="auto">
              <a:xfrm>
                <a:off x="5136" y="144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8147" name="Rectangle 15"/>
            <p:cNvSpPr>
              <a:spLocks noChangeArrowheads="1"/>
            </p:cNvSpPr>
            <p:nvPr/>
          </p:nvSpPr>
          <p:spPr bwMode="auto">
            <a:xfrm>
              <a:off x="2976" y="1104"/>
              <a:ext cx="2544" cy="16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385763" y="4181475"/>
            <a:ext cx="2178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4705" name="Group 17"/>
          <p:cNvGrpSpPr/>
          <p:nvPr/>
        </p:nvGrpSpPr>
        <p:grpSpPr>
          <a:xfrm>
            <a:off x="377825" y="4848225"/>
            <a:ext cx="6988175" cy="1773238"/>
            <a:chOff x="144" y="2636"/>
            <a:chExt cx="4402" cy="1117"/>
          </a:xfrm>
        </p:grpSpPr>
        <p:grpSp>
          <p:nvGrpSpPr>
            <p:cNvPr id="91145" name="Group 18"/>
            <p:cNvGrpSpPr/>
            <p:nvPr/>
          </p:nvGrpSpPr>
          <p:grpSpPr>
            <a:xfrm>
              <a:off x="144" y="2636"/>
              <a:ext cx="4402" cy="467"/>
              <a:chOff x="240" y="2636"/>
              <a:chExt cx="4402" cy="467"/>
            </a:xfrm>
          </p:grpSpPr>
          <p:graphicFrame>
            <p:nvGraphicFramePr>
              <p:cNvPr id="91150" name="Object 19"/>
              <p:cNvGraphicFramePr>
                <a:graphicFrameLocks noChangeAspect="1"/>
              </p:cNvGraphicFramePr>
              <p:nvPr/>
            </p:nvGraphicFramePr>
            <p:xfrm>
              <a:off x="681" y="2636"/>
              <a:ext cx="1408" cy="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307465" imgH="444500" progId="Equation.3">
                      <p:embed/>
                    </p:oleObj>
                  </mc:Choice>
                  <mc:Fallback>
                    <p:oleObj r:id="rId8" imgW="1307465" imgH="444500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81" y="2636"/>
                            <a:ext cx="1408" cy="4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2" name="Text Box 20"/>
              <p:cNvSpPr txBox="1">
                <a:spLocks noChangeArrowheads="1"/>
              </p:cNvSpPr>
              <p:nvPr/>
            </p:nvSpPr>
            <p:spPr bwMode="auto">
              <a:xfrm>
                <a:off x="2530" y="2724"/>
                <a:ext cx="21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18" charset="0"/>
                  </a:rPr>
                  <a:t>  由</a:t>
                </a:r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系统本身</a:t>
                </a:r>
                <a:r>
                  <a:rPr lang="zh-CN" altLang="en-US" b="1">
                    <a:latin typeface="Times New Roman" panose="02020603050405020304" pitchFamily="18" charset="0"/>
                  </a:rPr>
                  <a:t>决定</a:t>
                </a:r>
              </a:p>
            </p:txBody>
          </p:sp>
          <p:sp>
            <p:nvSpPr>
              <p:cNvPr id="48143" name="Text Box 21"/>
              <p:cNvSpPr txBox="1">
                <a:spLocks noChangeArrowheads="1"/>
              </p:cNvSpPr>
              <p:nvPr/>
            </p:nvSpPr>
            <p:spPr bwMode="auto">
              <a:xfrm>
                <a:off x="240" y="2749"/>
                <a:ext cx="44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</a:t>
                </a:r>
              </a:p>
            </p:txBody>
          </p:sp>
        </p:grpSp>
        <p:grpSp>
          <p:nvGrpSpPr>
            <p:cNvPr id="91146" name="Group 22"/>
            <p:cNvGrpSpPr/>
            <p:nvPr/>
          </p:nvGrpSpPr>
          <p:grpSpPr>
            <a:xfrm>
              <a:off x="158" y="3217"/>
              <a:ext cx="4261" cy="536"/>
              <a:chOff x="254" y="3217"/>
              <a:chExt cx="4261" cy="536"/>
            </a:xfrm>
          </p:grpSpPr>
          <p:graphicFrame>
            <p:nvGraphicFramePr>
              <p:cNvPr id="91147" name="Object 23"/>
              <p:cNvGraphicFramePr>
                <a:graphicFrameLocks noChangeAspect="1"/>
              </p:cNvGraphicFramePr>
              <p:nvPr/>
            </p:nvGraphicFramePr>
            <p:xfrm>
              <a:off x="664" y="3217"/>
              <a:ext cx="1593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333500" imgH="457200" progId="Equation.3">
                      <p:embed/>
                    </p:oleObj>
                  </mc:Choice>
                  <mc:Fallback>
                    <p:oleObj r:id="rId10" imgW="1333500" imgH="4572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64" y="3217"/>
                            <a:ext cx="1593" cy="5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39" name="Text Box 24"/>
              <p:cNvSpPr txBox="1">
                <a:spLocks noChangeArrowheads="1"/>
              </p:cNvSpPr>
              <p:nvPr/>
            </p:nvSpPr>
            <p:spPr bwMode="auto">
              <a:xfrm>
                <a:off x="254" y="3361"/>
                <a:ext cx="3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</a:t>
                </a:r>
              </a:p>
            </p:txBody>
          </p:sp>
          <p:sp>
            <p:nvSpPr>
              <p:cNvPr id="48140" name="Text Box 25"/>
              <p:cNvSpPr txBox="1">
                <a:spLocks noChangeArrowheads="1"/>
              </p:cNvSpPr>
              <p:nvPr/>
            </p:nvSpPr>
            <p:spPr bwMode="auto">
              <a:xfrm>
                <a:off x="2643" y="3339"/>
                <a:ext cx="187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由</a:t>
                </a: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初始条件</a:t>
                </a: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决定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0" grpId="0"/>
      <p:bldP spid="48151" grpId="0"/>
      <p:bldP spid="11470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/>
          <p:nvPr/>
        </p:nvGrpSpPr>
        <p:grpSpPr>
          <a:xfrm>
            <a:off x="395288" y="3459163"/>
            <a:ext cx="6423025" cy="1363662"/>
            <a:chOff x="192" y="1248"/>
            <a:chExt cx="4046" cy="830"/>
          </a:xfrm>
        </p:grpSpPr>
        <p:sp>
          <p:nvSpPr>
            <p:cNvPr id="49168" name="Text Box 3"/>
            <p:cNvSpPr txBox="1">
              <a:spLocks noChangeArrowheads="1"/>
            </p:cNvSpPr>
            <p:nvPr/>
          </p:nvSpPr>
          <p:spPr bwMode="auto">
            <a:xfrm>
              <a:off x="192" y="1248"/>
              <a:ext cx="110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3.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能量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9" name="Text Box 4"/>
            <p:cNvSpPr txBox="1">
              <a:spLocks noChangeArrowheads="1"/>
            </p:cNvSpPr>
            <p:nvPr/>
          </p:nvSpPr>
          <p:spPr bwMode="auto">
            <a:xfrm>
              <a:off x="372" y="1705"/>
              <a:ext cx="168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机械能守恒</a:t>
              </a:r>
            </a:p>
          </p:txBody>
        </p:sp>
        <p:graphicFrame>
          <p:nvGraphicFramePr>
            <p:cNvPr id="93199" name="Object 5"/>
            <p:cNvGraphicFramePr>
              <a:graphicFrameLocks noChangeAspect="1"/>
            </p:cNvGraphicFramePr>
            <p:nvPr/>
          </p:nvGraphicFramePr>
          <p:xfrm>
            <a:off x="1508" y="1614"/>
            <a:ext cx="273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235200" imgH="393700" progId="Equation.3">
                    <p:embed/>
                  </p:oleObj>
                </mc:Choice>
                <mc:Fallback>
                  <p:oleObj r:id="rId3" imgW="2235200" imgH="3937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08" y="1614"/>
                          <a:ext cx="2730" cy="464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395288" y="5595938"/>
            <a:ext cx="8512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谐振动合成：</a:t>
            </a:r>
            <a:r>
              <a:rPr lang="zh-CN" altLang="en-US" b="1">
                <a:latin typeface="Times New Roman" panose="02020603050405020304" pitchFamily="18" charset="0"/>
              </a:rPr>
              <a:t>要求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同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一直线上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同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频率的谐振动合成</a:t>
            </a:r>
          </a:p>
        </p:txBody>
      </p:sp>
      <p:sp>
        <p:nvSpPr>
          <p:cNvPr id="49156" name="Text Box 11"/>
          <p:cNvSpPr txBox="1">
            <a:spLocks noChangeArrowheads="1"/>
          </p:cNvSpPr>
          <p:nvPr/>
        </p:nvSpPr>
        <p:spPr bwMode="auto">
          <a:xfrm>
            <a:off x="396875" y="777875"/>
            <a:ext cx="622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</a:t>
            </a:r>
          </a:p>
        </p:txBody>
      </p:sp>
      <p:graphicFrame>
        <p:nvGraphicFramePr>
          <p:cNvPr id="93188" name="Object 12"/>
          <p:cNvGraphicFramePr>
            <a:graphicFrameLocks noChangeAspect="1"/>
          </p:cNvGraphicFramePr>
          <p:nvPr/>
        </p:nvGraphicFramePr>
        <p:xfrm>
          <a:off x="1116013" y="588963"/>
          <a:ext cx="14398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73100" imgH="393700" progId="Equation.3">
                  <p:embed/>
                </p:oleObj>
              </mc:Choice>
              <mc:Fallback>
                <p:oleObj r:id="rId5" imgW="673100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588963"/>
                        <a:ext cx="1439862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13"/>
          <p:cNvGraphicFramePr>
            <a:graphicFrameLocks noChangeAspect="1"/>
          </p:cNvGraphicFramePr>
          <p:nvPr/>
        </p:nvGraphicFramePr>
        <p:xfrm>
          <a:off x="3211513" y="612775"/>
          <a:ext cx="16446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2165" imgH="393700" progId="Equation.3">
                  <p:embed/>
                </p:oleObj>
              </mc:Choice>
              <mc:Fallback>
                <p:oleObj r:id="rId7" imgW="812165" imgH="393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1513" y="612775"/>
                        <a:ext cx="1644650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15"/>
          <p:cNvGraphicFramePr>
            <a:graphicFrameLocks noChangeAspect="1"/>
          </p:cNvGraphicFramePr>
          <p:nvPr/>
        </p:nvGraphicFramePr>
        <p:xfrm>
          <a:off x="1116013" y="1563688"/>
          <a:ext cx="233521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943100" imgH="736600" progId="Equation.3">
                  <p:embed/>
                </p:oleObj>
              </mc:Choice>
              <mc:Fallback>
                <p:oleObj r:id="rId9" imgW="1943100" imgH="736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013" y="1563688"/>
                        <a:ext cx="2335212" cy="763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Text Box 16"/>
          <p:cNvSpPr txBox="1">
            <a:spLocks noChangeArrowheads="1"/>
          </p:cNvSpPr>
          <p:nvPr/>
        </p:nvSpPr>
        <p:spPr bwMode="auto">
          <a:xfrm>
            <a:off x="1062038" y="2593975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决定</a:t>
            </a:r>
          </a:p>
        </p:txBody>
      </p:sp>
      <p:grpSp>
        <p:nvGrpSpPr>
          <p:cNvPr id="93192" name="Group 17"/>
          <p:cNvGrpSpPr/>
          <p:nvPr/>
        </p:nvGrpSpPr>
        <p:grpSpPr>
          <a:xfrm>
            <a:off x="5707063" y="612775"/>
            <a:ext cx="3200400" cy="1981200"/>
            <a:chOff x="2976" y="1104"/>
            <a:chExt cx="2544" cy="1650"/>
          </a:xfrm>
        </p:grpSpPr>
        <p:grpSp>
          <p:nvGrpSpPr>
            <p:cNvPr id="93193" name="Group 18"/>
            <p:cNvGrpSpPr/>
            <p:nvPr/>
          </p:nvGrpSpPr>
          <p:grpSpPr>
            <a:xfrm>
              <a:off x="2976" y="1104"/>
              <a:ext cx="2544" cy="1650"/>
              <a:chOff x="2976" y="1104"/>
              <a:chExt cx="2544" cy="1650"/>
            </a:xfrm>
          </p:grpSpPr>
          <p:pic>
            <p:nvPicPr>
              <p:cNvPr id="93195" name="Picture 19" descr="4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6" y="1104"/>
                <a:ext cx="2544" cy="16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9165" name="Rectangle 20"/>
              <p:cNvSpPr>
                <a:spLocks noChangeArrowheads="1"/>
              </p:cNvSpPr>
              <p:nvPr/>
            </p:nvSpPr>
            <p:spPr bwMode="auto">
              <a:xfrm>
                <a:off x="5136" y="144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163" name="Rectangle 21"/>
            <p:cNvSpPr>
              <a:spLocks noChangeArrowheads="1"/>
            </p:cNvSpPr>
            <p:nvPr/>
          </p:nvSpPr>
          <p:spPr bwMode="auto">
            <a:xfrm>
              <a:off x="2976" y="1104"/>
              <a:ext cx="2544" cy="163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8788" y="560388"/>
            <a:ext cx="2286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解题注意：</a:t>
            </a:r>
          </a:p>
        </p:txBody>
      </p:sp>
      <p:sp>
        <p:nvSpPr>
          <p:cNvPr id="50209" name="Text Box 7"/>
          <p:cNvSpPr txBox="1">
            <a:spLocks noChangeArrowheads="1"/>
          </p:cNvSpPr>
          <p:nvPr/>
        </p:nvSpPr>
        <p:spPr bwMode="auto">
          <a:xfrm>
            <a:off x="0" y="3230563"/>
            <a:ext cx="673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50208" name="Text Box 11"/>
          <p:cNvSpPr txBox="1">
            <a:spLocks noChangeArrowheads="1"/>
          </p:cNvSpPr>
          <p:nvPr/>
        </p:nvSpPr>
        <p:spPr bwMode="auto">
          <a:xfrm>
            <a:off x="477838" y="2236788"/>
            <a:ext cx="406241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尽可能使用 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向量图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法</a:t>
            </a:r>
            <a:r>
              <a:rPr lang="zh-CN" altLang="en-US" b="1">
                <a:latin typeface="Times New Roman" panose="02020603050405020304" pitchFamily="18" charset="0"/>
              </a:rPr>
              <a:t>，使求解简便</a:t>
            </a:r>
          </a:p>
        </p:txBody>
      </p:sp>
      <p:grpSp>
        <p:nvGrpSpPr>
          <p:cNvPr id="95236" name="Group 21"/>
          <p:cNvGrpSpPr/>
          <p:nvPr/>
        </p:nvGrpSpPr>
        <p:grpSpPr>
          <a:xfrm>
            <a:off x="5146675" y="188913"/>
            <a:ext cx="3746500" cy="3524250"/>
            <a:chOff x="2832" y="1715"/>
            <a:chExt cx="2496" cy="2317"/>
          </a:xfrm>
        </p:grpSpPr>
        <p:sp>
          <p:nvSpPr>
            <p:cNvPr id="50184" name="Rectangle 22"/>
            <p:cNvSpPr>
              <a:spLocks noChangeArrowheads="1"/>
            </p:cNvSpPr>
            <p:nvPr/>
          </p:nvSpPr>
          <p:spPr bwMode="auto">
            <a:xfrm>
              <a:off x="2832" y="1728"/>
              <a:ext cx="2496" cy="2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CC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85" name="Oval 23"/>
            <p:cNvSpPr>
              <a:spLocks noChangeArrowheads="1"/>
            </p:cNvSpPr>
            <p:nvPr/>
          </p:nvSpPr>
          <p:spPr bwMode="auto">
            <a:xfrm>
              <a:off x="3445" y="2219"/>
              <a:ext cx="1198" cy="1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86" name="Line 24"/>
            <p:cNvSpPr>
              <a:spLocks noChangeShapeType="1"/>
            </p:cNvSpPr>
            <p:nvPr/>
          </p:nvSpPr>
          <p:spPr bwMode="auto">
            <a:xfrm>
              <a:off x="3307" y="2832"/>
              <a:ext cx="158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87" name="Line 25"/>
            <p:cNvSpPr>
              <a:spLocks noChangeShapeType="1"/>
            </p:cNvSpPr>
            <p:nvPr/>
          </p:nvSpPr>
          <p:spPr bwMode="auto">
            <a:xfrm flipV="1">
              <a:off x="4044" y="1968"/>
              <a:ext cx="0" cy="158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5276" name="Object 26"/>
            <p:cNvGraphicFramePr>
              <a:graphicFrameLocks noChangeAspect="1"/>
            </p:cNvGraphicFramePr>
            <p:nvPr/>
          </p:nvGraphicFramePr>
          <p:xfrm>
            <a:off x="3744" y="3600"/>
            <a:ext cx="59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09600" imgH="393700" progId="Equation.3">
                    <p:embed/>
                  </p:oleObj>
                </mc:Choice>
                <mc:Fallback>
                  <p:oleObj r:id="rId3" imgW="609600" imgH="393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44" y="3600"/>
                          <a:ext cx="590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77" name="Object 27"/>
            <p:cNvGraphicFramePr>
              <a:graphicFrameLocks noChangeAspect="1"/>
            </p:cNvGraphicFramePr>
            <p:nvPr/>
          </p:nvGraphicFramePr>
          <p:xfrm>
            <a:off x="4896" y="2688"/>
            <a:ext cx="3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68300" imgH="203200" progId="Equation.3">
                    <p:embed/>
                  </p:oleObj>
                </mc:Choice>
                <mc:Fallback>
                  <p:oleObj r:id="rId5" imgW="368300" imgH="2032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6" y="2688"/>
                          <a:ext cx="384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78" name="Object 28"/>
            <p:cNvGraphicFramePr>
              <a:graphicFrameLocks noChangeAspect="1"/>
            </p:cNvGraphicFramePr>
            <p:nvPr/>
          </p:nvGraphicFramePr>
          <p:xfrm>
            <a:off x="2928" y="2736"/>
            <a:ext cx="3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93065" imgH="165100" progId="Equation.3">
                    <p:embed/>
                  </p:oleObj>
                </mc:Choice>
                <mc:Fallback>
                  <p:oleObj r:id="rId7" imgW="393065" imgH="1651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28" y="2736"/>
                          <a:ext cx="384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79" name="Object 29"/>
            <p:cNvGraphicFramePr>
              <a:graphicFrameLocks noChangeAspect="1"/>
            </p:cNvGraphicFramePr>
            <p:nvPr/>
          </p:nvGraphicFramePr>
          <p:xfrm>
            <a:off x="3746" y="1715"/>
            <a:ext cx="61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520700" imgH="215900" progId="Equation.3">
                    <p:embed/>
                  </p:oleObj>
                </mc:Choice>
                <mc:Fallback>
                  <p:oleObj r:id="rId9" imgW="520700" imgH="2159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46" y="1715"/>
                          <a:ext cx="611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0" name="Object 30"/>
            <p:cNvGraphicFramePr>
              <a:graphicFrameLocks noChangeAspect="1"/>
            </p:cNvGraphicFramePr>
            <p:nvPr/>
          </p:nvGraphicFramePr>
          <p:xfrm>
            <a:off x="4583" y="1916"/>
            <a:ext cx="440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355600" imgH="405765" progId="Equation.3">
                    <p:embed/>
                  </p:oleObj>
                </mc:Choice>
                <mc:Fallback>
                  <p:oleObj r:id="rId11" imgW="355600" imgH="405765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83" y="1916"/>
                          <a:ext cx="440" cy="5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1" name="Object 31"/>
            <p:cNvGraphicFramePr>
              <a:graphicFrameLocks noChangeAspect="1"/>
            </p:cNvGraphicFramePr>
            <p:nvPr/>
          </p:nvGraphicFramePr>
          <p:xfrm>
            <a:off x="4563" y="3155"/>
            <a:ext cx="40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355600" imgH="405765" progId="Equation.3">
                    <p:embed/>
                  </p:oleObj>
                </mc:Choice>
                <mc:Fallback>
                  <p:oleObj r:id="rId13" imgW="355600" imgH="405765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63" y="3155"/>
                          <a:ext cx="409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2" name="Object 32"/>
            <p:cNvGraphicFramePr>
              <a:graphicFrameLocks noChangeAspect="1"/>
            </p:cNvGraphicFramePr>
            <p:nvPr/>
          </p:nvGraphicFramePr>
          <p:xfrm>
            <a:off x="3113" y="3155"/>
            <a:ext cx="40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355600" imgH="405765" progId="Equation.3">
                    <p:embed/>
                  </p:oleObj>
                </mc:Choice>
                <mc:Fallback>
                  <p:oleObj r:id="rId15" imgW="355600" imgH="405765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13" y="3155"/>
                          <a:ext cx="409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3" name="Object 33"/>
            <p:cNvGraphicFramePr>
              <a:graphicFrameLocks noChangeAspect="1"/>
            </p:cNvGraphicFramePr>
            <p:nvPr/>
          </p:nvGraphicFramePr>
          <p:xfrm>
            <a:off x="3124" y="1929"/>
            <a:ext cx="414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355600" imgH="405765" progId="Equation.3">
                    <p:embed/>
                  </p:oleObj>
                </mc:Choice>
                <mc:Fallback>
                  <p:oleObj r:id="rId17" imgW="355600" imgH="40576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24" y="1929"/>
                          <a:ext cx="414" cy="4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84" name="Freeform 34"/>
            <p:cNvSpPr/>
            <p:nvPr/>
          </p:nvSpPr>
          <p:spPr>
            <a:xfrm>
              <a:off x="4157" y="2125"/>
              <a:ext cx="223" cy="98"/>
            </a:xfrm>
            <a:custGeom>
              <a:avLst/>
              <a:gdLst/>
              <a:ahLst/>
              <a:cxnLst>
                <a:cxn ang="0">
                  <a:pos x="223" y="98"/>
                </a:cxn>
                <a:cxn ang="0">
                  <a:pos x="177" y="44"/>
                </a:cxn>
                <a:cxn ang="0">
                  <a:pos x="101" y="16"/>
                </a:cxn>
                <a:cxn ang="0">
                  <a:pos x="0" y="0"/>
                </a:cxn>
              </a:cxnLst>
              <a:rect l="0" t="0" r="0" b="0"/>
              <a:pathLst>
                <a:path w="223" h="98">
                  <a:moveTo>
                    <a:pt x="223" y="98"/>
                  </a:moveTo>
                  <a:cubicBezTo>
                    <a:pt x="215" y="89"/>
                    <a:pt x="197" y="58"/>
                    <a:pt x="177" y="44"/>
                  </a:cubicBezTo>
                  <a:cubicBezTo>
                    <a:pt x="157" y="30"/>
                    <a:pt x="130" y="23"/>
                    <a:pt x="101" y="16"/>
                  </a:cubicBezTo>
                  <a:cubicBezTo>
                    <a:pt x="72" y="9"/>
                    <a:pt x="21" y="3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5285" name="Object 35"/>
            <p:cNvGraphicFramePr>
              <a:graphicFrameLocks noChangeAspect="1"/>
            </p:cNvGraphicFramePr>
            <p:nvPr/>
          </p:nvGraphicFramePr>
          <p:xfrm>
            <a:off x="4272" y="1966"/>
            <a:ext cx="2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77800" imgH="152400" progId="Equation.3">
                    <p:embed/>
                  </p:oleObj>
                </mc:Choice>
                <mc:Fallback>
                  <p:oleObj r:id="rId19" imgW="177800" imgH="1524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1966"/>
                          <a:ext cx="2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8" name="Line 36"/>
            <p:cNvSpPr>
              <a:spLocks noChangeShapeType="1"/>
            </p:cNvSpPr>
            <p:nvPr/>
          </p:nvSpPr>
          <p:spPr bwMode="auto">
            <a:xfrm flipV="1">
              <a:off x="4080" y="2400"/>
              <a:ext cx="432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99" name="Text Box 37"/>
            <p:cNvSpPr txBox="1">
              <a:spLocks noChangeArrowheads="1"/>
            </p:cNvSpPr>
            <p:nvPr/>
          </p:nvSpPr>
          <p:spPr bwMode="auto">
            <a:xfrm>
              <a:off x="4129" y="2352"/>
              <a:ext cx="24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</p:grp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88938" y="1438275"/>
            <a:ext cx="4711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 正确写出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特征量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初始条件</a:t>
            </a:r>
          </a:p>
        </p:txBody>
      </p:sp>
      <p:sp>
        <p:nvSpPr>
          <p:cNvPr id="36" name="Text Box 4"/>
          <p:cNvSpPr txBox="1"/>
          <p:nvPr/>
        </p:nvSpPr>
        <p:spPr>
          <a:xfrm>
            <a:off x="381000" y="4081463"/>
            <a:ext cx="46926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762000" eaLnBrk="1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b="1">
                <a:latin typeface="Times New Roman" panose="02020603050405020304" pitchFamily="18" charset="0"/>
              </a:rPr>
              <a:t>如图为一谐振动的位移</a:t>
            </a:r>
            <a:r>
              <a:rPr lang="en-US" altLang="zh-CN" b="1">
                <a:latin typeface="Times New Roman" panose="02020603050405020304" pitchFamily="18" charset="0"/>
              </a:rPr>
              <a:t>-</a:t>
            </a:r>
            <a:r>
              <a:rPr lang="zh-CN" altLang="en-US" b="1">
                <a:latin typeface="Times New Roman" panose="02020603050405020304" pitchFamily="18" charset="0"/>
              </a:rPr>
              <a:t>时间曲线，试写出振动方程。</a:t>
            </a:r>
          </a:p>
        </p:txBody>
      </p:sp>
      <p:graphicFrame>
        <p:nvGraphicFramePr>
          <p:cNvPr id="53" name="Object 35"/>
          <p:cNvGraphicFramePr>
            <a:graphicFrameLocks noChangeAspect="1"/>
          </p:cNvGraphicFramePr>
          <p:nvPr/>
        </p:nvGraphicFramePr>
        <p:xfrm>
          <a:off x="1138238" y="5260975"/>
          <a:ext cx="2781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447165" imgH="393700" progId="Equation.3">
                  <p:embed/>
                </p:oleObj>
              </mc:Choice>
              <mc:Fallback>
                <p:oleObj r:id="rId21" imgW="1447165" imgH="3937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38238" y="5260975"/>
                        <a:ext cx="2781300" cy="7397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DF2133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组 23"/>
          <p:cNvGrpSpPr/>
          <p:nvPr/>
        </p:nvGrpSpPr>
        <p:grpSpPr>
          <a:xfrm>
            <a:off x="5257800" y="4037013"/>
            <a:ext cx="3771900" cy="2438400"/>
            <a:chOff x="4759325" y="369887"/>
            <a:chExt cx="4575178" cy="2949576"/>
          </a:xfrm>
        </p:grpSpPr>
        <p:sp>
          <p:nvSpPr>
            <p:cNvPr id="95257" name="Freeform 52"/>
            <p:cNvSpPr/>
            <p:nvPr/>
          </p:nvSpPr>
          <p:spPr>
            <a:xfrm>
              <a:off x="6820947" y="1321885"/>
              <a:ext cx="1992118" cy="898011"/>
            </a:xfrm>
            <a:custGeom>
              <a:avLst/>
              <a:gdLst/>
              <a:ahLst/>
              <a:cxnLst>
                <a:cxn ang="0">
                  <a:pos x="19822" y="868152"/>
                </a:cxn>
                <a:cxn ang="0">
                  <a:pos x="59564" y="813104"/>
                </a:cxn>
                <a:cxn ang="0">
                  <a:pos x="98012" y="754913"/>
                </a:cxn>
                <a:cxn ang="0">
                  <a:pos x="137755" y="701436"/>
                </a:cxn>
                <a:cxn ang="0">
                  <a:pos x="177498" y="646388"/>
                </a:cxn>
                <a:cxn ang="0">
                  <a:pos x="217240" y="594483"/>
                </a:cxn>
                <a:cxn ang="0">
                  <a:pos x="255688" y="542578"/>
                </a:cxn>
                <a:cxn ang="0">
                  <a:pos x="295431" y="490673"/>
                </a:cxn>
                <a:cxn ang="0">
                  <a:pos x="335074" y="441911"/>
                </a:cxn>
                <a:cxn ang="0">
                  <a:pos x="374817" y="393194"/>
                </a:cxn>
                <a:cxn ang="0">
                  <a:pos x="414560" y="347575"/>
                </a:cxn>
                <a:cxn ang="0">
                  <a:pos x="455498" y="305099"/>
                </a:cxn>
                <a:cxn ang="0">
                  <a:pos x="495241" y="262623"/>
                </a:cxn>
                <a:cxn ang="0">
                  <a:pos x="534983" y="221764"/>
                </a:cxn>
                <a:cxn ang="0">
                  <a:pos x="575921" y="185574"/>
                </a:cxn>
                <a:cxn ang="0">
                  <a:pos x="615664" y="151001"/>
                </a:cxn>
                <a:cxn ang="0">
                  <a:pos x="655307" y="121097"/>
                </a:cxn>
                <a:cxn ang="0">
                  <a:pos x="696345" y="91238"/>
                </a:cxn>
                <a:cxn ang="0">
                  <a:pos x="737283" y="67620"/>
                </a:cxn>
                <a:cxn ang="0">
                  <a:pos x="778221" y="45619"/>
                </a:cxn>
                <a:cxn ang="0">
                  <a:pos x="820454" y="28287"/>
                </a:cxn>
                <a:cxn ang="0">
                  <a:pos x="861392" y="14144"/>
                </a:cxn>
                <a:cxn ang="0">
                  <a:pos x="902330" y="4715"/>
                </a:cxn>
                <a:cxn ang="0">
                  <a:pos x="944563" y="0"/>
                </a:cxn>
                <a:cxn ang="0">
                  <a:pos x="986796" y="0"/>
                </a:cxn>
                <a:cxn ang="0">
                  <a:pos x="1028929" y="6286"/>
                </a:cxn>
                <a:cxn ang="0">
                  <a:pos x="1074847" y="18858"/>
                </a:cxn>
                <a:cxn ang="0">
                  <a:pos x="1119570" y="37761"/>
                </a:cxn>
                <a:cxn ang="0">
                  <a:pos x="1166684" y="62906"/>
                </a:cxn>
                <a:cxn ang="0">
                  <a:pos x="1216387" y="92809"/>
                </a:cxn>
                <a:cxn ang="0">
                  <a:pos x="1265991" y="127383"/>
                </a:cxn>
                <a:cxn ang="0">
                  <a:pos x="1314399" y="166716"/>
                </a:cxn>
                <a:cxn ang="0">
                  <a:pos x="1365298" y="207575"/>
                </a:cxn>
                <a:cxn ang="0">
                  <a:pos x="1415001" y="251623"/>
                </a:cxn>
                <a:cxn ang="0">
                  <a:pos x="1463410" y="298813"/>
                </a:cxn>
                <a:cxn ang="0">
                  <a:pos x="1514209" y="347575"/>
                </a:cxn>
                <a:cxn ang="0">
                  <a:pos x="1562617" y="397909"/>
                </a:cxn>
                <a:cxn ang="0">
                  <a:pos x="1608635" y="445054"/>
                </a:cxn>
                <a:cxn ang="0">
                  <a:pos x="1654554" y="496959"/>
                </a:cxn>
                <a:cxn ang="0">
                  <a:pos x="1700472" y="545721"/>
                </a:cxn>
                <a:cxn ang="0">
                  <a:pos x="1742605" y="592912"/>
                </a:cxn>
                <a:cxn ang="0">
                  <a:pos x="1784838" y="638531"/>
                </a:cxn>
                <a:cxn ang="0">
                  <a:pos x="1823286" y="684105"/>
                </a:cxn>
                <a:cxn ang="0">
                  <a:pos x="1860539" y="723438"/>
                </a:cxn>
                <a:cxn ang="0">
                  <a:pos x="1894106" y="762771"/>
                </a:cxn>
                <a:cxn ang="0">
                  <a:pos x="1926378" y="794201"/>
                </a:cxn>
                <a:cxn ang="0">
                  <a:pos x="1953670" y="822533"/>
                </a:cxn>
                <a:cxn ang="0">
                  <a:pos x="1979667" y="849249"/>
                </a:cxn>
              </a:cxnLst>
              <a:rect l="0" t="0" r="0" b="0"/>
              <a:pathLst>
                <a:path w="20000" h="20000">
                  <a:moveTo>
                    <a:pt x="0" y="19965"/>
                  </a:moveTo>
                  <a:lnTo>
                    <a:pt x="199" y="19335"/>
                  </a:lnTo>
                  <a:lnTo>
                    <a:pt x="399" y="18704"/>
                  </a:lnTo>
                  <a:lnTo>
                    <a:pt x="598" y="18109"/>
                  </a:lnTo>
                  <a:lnTo>
                    <a:pt x="798" y="17478"/>
                  </a:lnTo>
                  <a:lnTo>
                    <a:pt x="984" y="16813"/>
                  </a:lnTo>
                  <a:lnTo>
                    <a:pt x="1184" y="16217"/>
                  </a:lnTo>
                  <a:lnTo>
                    <a:pt x="1383" y="15622"/>
                  </a:lnTo>
                  <a:lnTo>
                    <a:pt x="1583" y="15026"/>
                  </a:lnTo>
                  <a:lnTo>
                    <a:pt x="1782" y="14396"/>
                  </a:lnTo>
                  <a:lnTo>
                    <a:pt x="1981" y="13800"/>
                  </a:lnTo>
                  <a:lnTo>
                    <a:pt x="2181" y="13240"/>
                  </a:lnTo>
                  <a:lnTo>
                    <a:pt x="2380" y="12680"/>
                  </a:lnTo>
                  <a:lnTo>
                    <a:pt x="2567" y="12084"/>
                  </a:lnTo>
                  <a:lnTo>
                    <a:pt x="2766" y="11489"/>
                  </a:lnTo>
                  <a:lnTo>
                    <a:pt x="2966" y="10928"/>
                  </a:lnTo>
                  <a:lnTo>
                    <a:pt x="3165" y="10368"/>
                  </a:lnTo>
                  <a:lnTo>
                    <a:pt x="3364" y="9842"/>
                  </a:lnTo>
                  <a:lnTo>
                    <a:pt x="3564" y="9317"/>
                  </a:lnTo>
                  <a:lnTo>
                    <a:pt x="3763" y="8757"/>
                  </a:lnTo>
                  <a:lnTo>
                    <a:pt x="3963" y="8231"/>
                  </a:lnTo>
                  <a:lnTo>
                    <a:pt x="4162" y="7741"/>
                  </a:lnTo>
                  <a:lnTo>
                    <a:pt x="4361" y="7250"/>
                  </a:lnTo>
                  <a:lnTo>
                    <a:pt x="4573" y="6795"/>
                  </a:lnTo>
                  <a:lnTo>
                    <a:pt x="4785" y="6305"/>
                  </a:lnTo>
                  <a:lnTo>
                    <a:pt x="4972" y="5849"/>
                  </a:lnTo>
                  <a:lnTo>
                    <a:pt x="5171" y="5394"/>
                  </a:lnTo>
                  <a:lnTo>
                    <a:pt x="5371" y="4939"/>
                  </a:lnTo>
                  <a:lnTo>
                    <a:pt x="5570" y="4553"/>
                  </a:lnTo>
                  <a:lnTo>
                    <a:pt x="5782" y="4133"/>
                  </a:lnTo>
                  <a:lnTo>
                    <a:pt x="5981" y="3783"/>
                  </a:lnTo>
                  <a:lnTo>
                    <a:pt x="6181" y="3363"/>
                  </a:lnTo>
                  <a:lnTo>
                    <a:pt x="6380" y="3012"/>
                  </a:lnTo>
                  <a:lnTo>
                    <a:pt x="6579" y="2697"/>
                  </a:lnTo>
                  <a:lnTo>
                    <a:pt x="6791" y="2347"/>
                  </a:lnTo>
                  <a:lnTo>
                    <a:pt x="6991" y="2032"/>
                  </a:lnTo>
                  <a:lnTo>
                    <a:pt x="7202" y="1786"/>
                  </a:lnTo>
                  <a:lnTo>
                    <a:pt x="7402" y="1506"/>
                  </a:lnTo>
                  <a:lnTo>
                    <a:pt x="7614" y="1226"/>
                  </a:lnTo>
                  <a:lnTo>
                    <a:pt x="7813" y="1016"/>
                  </a:lnTo>
                  <a:lnTo>
                    <a:pt x="8025" y="806"/>
                  </a:lnTo>
                  <a:lnTo>
                    <a:pt x="8237" y="630"/>
                  </a:lnTo>
                  <a:lnTo>
                    <a:pt x="8436" y="490"/>
                  </a:lnTo>
                  <a:lnTo>
                    <a:pt x="8648" y="315"/>
                  </a:lnTo>
                  <a:lnTo>
                    <a:pt x="8860" y="210"/>
                  </a:lnTo>
                  <a:lnTo>
                    <a:pt x="9059" y="105"/>
                  </a:lnTo>
                  <a:lnTo>
                    <a:pt x="9271" y="70"/>
                  </a:lnTo>
                  <a:lnTo>
                    <a:pt x="9483" y="0"/>
                  </a:lnTo>
                  <a:lnTo>
                    <a:pt x="9695" y="0"/>
                  </a:lnTo>
                  <a:lnTo>
                    <a:pt x="9907" y="0"/>
                  </a:lnTo>
                  <a:lnTo>
                    <a:pt x="10118" y="35"/>
                  </a:lnTo>
                  <a:lnTo>
                    <a:pt x="10330" y="140"/>
                  </a:lnTo>
                  <a:lnTo>
                    <a:pt x="10555" y="245"/>
                  </a:lnTo>
                  <a:lnTo>
                    <a:pt x="10791" y="420"/>
                  </a:lnTo>
                  <a:lnTo>
                    <a:pt x="11016" y="630"/>
                  </a:lnTo>
                  <a:lnTo>
                    <a:pt x="11240" y="841"/>
                  </a:lnTo>
                  <a:lnTo>
                    <a:pt x="11477" y="1121"/>
                  </a:lnTo>
                  <a:lnTo>
                    <a:pt x="11713" y="1401"/>
                  </a:lnTo>
                  <a:lnTo>
                    <a:pt x="11963" y="1716"/>
                  </a:lnTo>
                  <a:lnTo>
                    <a:pt x="12212" y="2067"/>
                  </a:lnTo>
                  <a:lnTo>
                    <a:pt x="12461" y="2452"/>
                  </a:lnTo>
                  <a:lnTo>
                    <a:pt x="12710" y="2837"/>
                  </a:lnTo>
                  <a:lnTo>
                    <a:pt x="12960" y="3222"/>
                  </a:lnTo>
                  <a:lnTo>
                    <a:pt x="13196" y="3713"/>
                  </a:lnTo>
                  <a:lnTo>
                    <a:pt x="13445" y="4168"/>
                  </a:lnTo>
                  <a:lnTo>
                    <a:pt x="13707" y="4623"/>
                  </a:lnTo>
                  <a:lnTo>
                    <a:pt x="13956" y="5114"/>
                  </a:lnTo>
                  <a:lnTo>
                    <a:pt x="14206" y="5604"/>
                  </a:lnTo>
                  <a:lnTo>
                    <a:pt x="14442" y="6165"/>
                  </a:lnTo>
                  <a:lnTo>
                    <a:pt x="14692" y="6655"/>
                  </a:lnTo>
                  <a:lnTo>
                    <a:pt x="14953" y="7215"/>
                  </a:lnTo>
                  <a:lnTo>
                    <a:pt x="15202" y="7741"/>
                  </a:lnTo>
                  <a:lnTo>
                    <a:pt x="15452" y="8336"/>
                  </a:lnTo>
                  <a:lnTo>
                    <a:pt x="15688" y="8862"/>
                  </a:lnTo>
                  <a:lnTo>
                    <a:pt x="15925" y="9387"/>
                  </a:lnTo>
                  <a:lnTo>
                    <a:pt x="16150" y="9912"/>
                  </a:lnTo>
                  <a:lnTo>
                    <a:pt x="16386" y="10508"/>
                  </a:lnTo>
                  <a:lnTo>
                    <a:pt x="16611" y="11068"/>
                  </a:lnTo>
                  <a:lnTo>
                    <a:pt x="16847" y="11594"/>
                  </a:lnTo>
                  <a:lnTo>
                    <a:pt x="17072" y="12154"/>
                  </a:lnTo>
                  <a:lnTo>
                    <a:pt x="17283" y="12680"/>
                  </a:lnTo>
                  <a:lnTo>
                    <a:pt x="17495" y="13205"/>
                  </a:lnTo>
                  <a:lnTo>
                    <a:pt x="17720" y="13730"/>
                  </a:lnTo>
                  <a:lnTo>
                    <a:pt x="17919" y="14221"/>
                  </a:lnTo>
                  <a:lnTo>
                    <a:pt x="18118" y="14746"/>
                  </a:lnTo>
                  <a:lnTo>
                    <a:pt x="18305" y="15236"/>
                  </a:lnTo>
                  <a:lnTo>
                    <a:pt x="18492" y="15692"/>
                  </a:lnTo>
                  <a:lnTo>
                    <a:pt x="18679" y="16112"/>
                  </a:lnTo>
                  <a:lnTo>
                    <a:pt x="18854" y="16567"/>
                  </a:lnTo>
                  <a:lnTo>
                    <a:pt x="19016" y="16988"/>
                  </a:lnTo>
                  <a:lnTo>
                    <a:pt x="19178" y="17338"/>
                  </a:lnTo>
                  <a:lnTo>
                    <a:pt x="19340" y="17688"/>
                  </a:lnTo>
                  <a:lnTo>
                    <a:pt x="19489" y="18074"/>
                  </a:lnTo>
                  <a:lnTo>
                    <a:pt x="19614" y="18319"/>
                  </a:lnTo>
                  <a:lnTo>
                    <a:pt x="19751" y="18634"/>
                  </a:lnTo>
                  <a:lnTo>
                    <a:pt x="19875" y="18914"/>
                  </a:lnTo>
                  <a:lnTo>
                    <a:pt x="19988" y="19124"/>
                  </a:lnTo>
                </a:path>
              </a:pathLst>
            </a:custGeom>
            <a:noFill/>
            <a:ln w="38100" cap="flat" cmpd="sng">
              <a:solidFill>
                <a:srgbClr val="0000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5258" name="Group 5"/>
            <p:cNvGrpSpPr/>
            <p:nvPr/>
          </p:nvGrpSpPr>
          <p:grpSpPr>
            <a:xfrm>
              <a:off x="4759325" y="369887"/>
              <a:ext cx="4575178" cy="2949576"/>
              <a:chOff x="2709" y="480"/>
              <a:chExt cx="2882" cy="1858"/>
            </a:xfrm>
          </p:grpSpPr>
          <p:sp>
            <p:nvSpPr>
              <p:cNvPr id="95260" name="Line 6"/>
              <p:cNvSpPr/>
              <p:nvPr/>
            </p:nvSpPr>
            <p:spPr>
              <a:xfrm flipH="1" flipV="1">
                <a:off x="3745" y="678"/>
                <a:ext cx="16" cy="16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108" name="Text Box 7"/>
              <p:cNvSpPr txBox="1">
                <a:spLocks noChangeArrowheads="1"/>
              </p:cNvSpPr>
              <p:nvPr/>
            </p:nvSpPr>
            <p:spPr bwMode="auto">
              <a:xfrm>
                <a:off x="3456" y="1590"/>
                <a:ext cx="239" cy="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95262" name="Line 8"/>
              <p:cNvSpPr/>
              <p:nvPr/>
            </p:nvSpPr>
            <p:spPr>
              <a:xfrm>
                <a:off x="2709" y="1637"/>
                <a:ext cx="275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110" name="Text Box 9"/>
              <p:cNvSpPr txBox="1">
                <a:spLocks noChangeArrowheads="1"/>
              </p:cNvSpPr>
              <p:nvPr/>
            </p:nvSpPr>
            <p:spPr bwMode="auto">
              <a:xfrm>
                <a:off x="3413" y="1824"/>
                <a:ext cx="304" cy="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-3</a:t>
                </a:r>
              </a:p>
            </p:txBody>
          </p:sp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3472" y="1206"/>
                <a:ext cx="239" cy="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12" name="Text Box 11"/>
              <p:cNvSpPr txBox="1">
                <a:spLocks noChangeArrowheads="1"/>
              </p:cNvSpPr>
              <p:nvPr/>
            </p:nvSpPr>
            <p:spPr bwMode="auto">
              <a:xfrm>
                <a:off x="3472" y="870"/>
                <a:ext cx="239" cy="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4800" y="1637"/>
                <a:ext cx="386" cy="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4.5</a:t>
                </a:r>
              </a:p>
            </p:txBody>
          </p:sp>
          <p:sp>
            <p:nvSpPr>
              <p:cNvPr id="95267" name="Line 14"/>
              <p:cNvSpPr/>
              <p:nvPr/>
            </p:nvSpPr>
            <p:spPr>
              <a:xfrm flipH="1">
                <a:off x="3696" y="1062"/>
                <a:ext cx="96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95268" name="Line 15"/>
              <p:cNvSpPr/>
              <p:nvPr/>
            </p:nvSpPr>
            <p:spPr>
              <a:xfrm flipV="1">
                <a:off x="3696" y="1348"/>
                <a:ext cx="1295" cy="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95269" name="Line 16"/>
              <p:cNvSpPr/>
              <p:nvPr/>
            </p:nvSpPr>
            <p:spPr>
              <a:xfrm>
                <a:off x="4991" y="1349"/>
                <a:ext cx="0" cy="28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117" name="Text Box 17"/>
              <p:cNvSpPr txBox="1">
                <a:spLocks noChangeArrowheads="1"/>
              </p:cNvSpPr>
              <p:nvPr/>
            </p:nvSpPr>
            <p:spPr bwMode="auto">
              <a:xfrm>
                <a:off x="5266" y="1632"/>
                <a:ext cx="325" cy="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t/s</a:t>
                </a:r>
              </a:p>
            </p:txBody>
          </p:sp>
          <p:sp>
            <p:nvSpPr>
              <p:cNvPr id="118" name="Text Box 18"/>
              <p:cNvSpPr txBox="1">
                <a:spLocks noChangeArrowheads="1"/>
              </p:cNvSpPr>
              <p:nvPr/>
            </p:nvSpPr>
            <p:spPr bwMode="auto">
              <a:xfrm>
                <a:off x="3745" y="480"/>
                <a:ext cx="521" cy="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/cm</a:t>
                </a:r>
              </a:p>
            </p:txBody>
          </p:sp>
        </p:grpSp>
        <p:sp>
          <p:nvSpPr>
            <p:cNvPr id="95259" name="Freeform 51"/>
            <p:cNvSpPr/>
            <p:nvPr/>
          </p:nvSpPr>
          <p:spPr>
            <a:xfrm>
              <a:off x="4897150" y="2171306"/>
              <a:ext cx="1961553" cy="928604"/>
            </a:xfrm>
            <a:custGeom>
              <a:avLst/>
              <a:gdLst/>
              <a:ahLst/>
              <a:cxnLst>
                <a:cxn ang="0">
                  <a:pos x="22067" y="69135"/>
                </a:cxn>
                <a:cxn ang="0">
                  <a:pos x="64927" y="125687"/>
                </a:cxn>
                <a:cxn ang="0">
                  <a:pos x="107787" y="180706"/>
                </a:cxn>
                <a:cxn ang="0">
                  <a:pos x="152020" y="235680"/>
                </a:cxn>
                <a:cxn ang="0">
                  <a:pos x="194880" y="290699"/>
                </a:cxn>
                <a:cxn ang="0">
                  <a:pos x="240290" y="342516"/>
                </a:cxn>
                <a:cxn ang="0">
                  <a:pos x="283150" y="394378"/>
                </a:cxn>
                <a:cxn ang="0">
                  <a:pos x="327383" y="446241"/>
                </a:cxn>
                <a:cxn ang="0">
                  <a:pos x="370243" y="496525"/>
                </a:cxn>
                <a:cxn ang="0">
                  <a:pos x="414378" y="545230"/>
                </a:cxn>
                <a:cxn ang="0">
                  <a:pos x="457238" y="590778"/>
                </a:cxn>
                <a:cxn ang="0">
                  <a:pos x="501471" y="633215"/>
                </a:cxn>
                <a:cxn ang="0">
                  <a:pos x="544331" y="675652"/>
                </a:cxn>
                <a:cxn ang="0">
                  <a:pos x="585916" y="714932"/>
                </a:cxn>
                <a:cxn ang="0">
                  <a:pos x="630051" y="752634"/>
                </a:cxn>
                <a:cxn ang="0">
                  <a:pos x="672911" y="785599"/>
                </a:cxn>
                <a:cxn ang="0">
                  <a:pos x="714496" y="813921"/>
                </a:cxn>
                <a:cxn ang="0">
                  <a:pos x="758631" y="843776"/>
                </a:cxn>
                <a:cxn ang="0">
                  <a:pos x="800216" y="865738"/>
                </a:cxn>
                <a:cxn ang="0">
                  <a:pos x="841800" y="887745"/>
                </a:cxn>
                <a:cxn ang="0">
                  <a:pos x="884660" y="903485"/>
                </a:cxn>
                <a:cxn ang="0">
                  <a:pos x="926245" y="914443"/>
                </a:cxn>
                <a:cxn ang="0">
                  <a:pos x="966457" y="922336"/>
                </a:cxn>
                <a:cxn ang="0">
                  <a:pos x="1009317" y="927025"/>
                </a:cxn>
                <a:cxn ang="0">
                  <a:pos x="1049627" y="925447"/>
                </a:cxn>
                <a:cxn ang="0">
                  <a:pos x="1091212" y="917600"/>
                </a:cxn>
                <a:cxn ang="0">
                  <a:pos x="1134072" y="901907"/>
                </a:cxn>
                <a:cxn ang="0">
                  <a:pos x="1176932" y="881477"/>
                </a:cxn>
                <a:cxn ang="0">
                  <a:pos x="1221067" y="853201"/>
                </a:cxn>
                <a:cxn ang="0">
                  <a:pos x="1266575" y="821768"/>
                </a:cxn>
                <a:cxn ang="0">
                  <a:pos x="1311985" y="784067"/>
                </a:cxn>
                <a:cxn ang="0">
                  <a:pos x="1357493" y="743208"/>
                </a:cxn>
                <a:cxn ang="0">
                  <a:pos x="1401628" y="697614"/>
                </a:cxn>
                <a:cxn ang="0">
                  <a:pos x="1447136" y="648908"/>
                </a:cxn>
                <a:cxn ang="0">
                  <a:pos x="1492644" y="600203"/>
                </a:cxn>
                <a:cxn ang="0">
                  <a:pos x="1538054" y="546808"/>
                </a:cxn>
                <a:cxn ang="0">
                  <a:pos x="1579639" y="493367"/>
                </a:cxn>
                <a:cxn ang="0">
                  <a:pos x="1621224" y="441505"/>
                </a:cxn>
                <a:cxn ang="0">
                  <a:pos x="1662808" y="386531"/>
                </a:cxn>
                <a:cxn ang="0">
                  <a:pos x="1701745" y="336248"/>
                </a:cxn>
                <a:cxn ang="0">
                  <a:pos x="1739407" y="284385"/>
                </a:cxn>
                <a:cxn ang="0">
                  <a:pos x="1777069" y="234101"/>
                </a:cxn>
                <a:cxn ang="0">
                  <a:pos x="1810906" y="188553"/>
                </a:cxn>
                <a:cxn ang="0">
                  <a:pos x="1843369" y="144537"/>
                </a:cxn>
                <a:cxn ang="0">
                  <a:pos x="1873185" y="103725"/>
                </a:cxn>
                <a:cxn ang="0">
                  <a:pos x="1901824" y="67556"/>
                </a:cxn>
                <a:cxn ang="0">
                  <a:pos x="1926441" y="36123"/>
                </a:cxn>
                <a:cxn ang="0">
                  <a:pos x="1949882" y="9425"/>
                </a:cxn>
              </a:cxnLst>
              <a:rect l="0" t="0" r="0" b="0"/>
              <a:pathLst>
                <a:path w="20000" h="20000">
                  <a:moveTo>
                    <a:pt x="0" y="880"/>
                  </a:moveTo>
                  <a:lnTo>
                    <a:pt x="225" y="1489"/>
                  </a:lnTo>
                  <a:lnTo>
                    <a:pt x="437" y="2098"/>
                  </a:lnTo>
                  <a:lnTo>
                    <a:pt x="662" y="2707"/>
                  </a:lnTo>
                  <a:lnTo>
                    <a:pt x="887" y="3283"/>
                  </a:lnTo>
                  <a:lnTo>
                    <a:pt x="1099" y="3892"/>
                  </a:lnTo>
                  <a:lnTo>
                    <a:pt x="1325" y="4501"/>
                  </a:lnTo>
                  <a:lnTo>
                    <a:pt x="1550" y="5076"/>
                  </a:lnTo>
                  <a:lnTo>
                    <a:pt x="1762" y="5685"/>
                  </a:lnTo>
                  <a:lnTo>
                    <a:pt x="1987" y="6261"/>
                  </a:lnTo>
                  <a:lnTo>
                    <a:pt x="2225" y="6802"/>
                  </a:lnTo>
                  <a:lnTo>
                    <a:pt x="2450" y="7377"/>
                  </a:lnTo>
                  <a:lnTo>
                    <a:pt x="2675" y="7953"/>
                  </a:lnTo>
                  <a:lnTo>
                    <a:pt x="2887" y="8494"/>
                  </a:lnTo>
                  <a:lnTo>
                    <a:pt x="3113" y="9103"/>
                  </a:lnTo>
                  <a:lnTo>
                    <a:pt x="3338" y="9611"/>
                  </a:lnTo>
                  <a:lnTo>
                    <a:pt x="3550" y="10186"/>
                  </a:lnTo>
                  <a:lnTo>
                    <a:pt x="3775" y="10694"/>
                  </a:lnTo>
                  <a:lnTo>
                    <a:pt x="4000" y="11235"/>
                  </a:lnTo>
                  <a:lnTo>
                    <a:pt x="4225" y="11743"/>
                  </a:lnTo>
                  <a:lnTo>
                    <a:pt x="4437" y="12250"/>
                  </a:lnTo>
                  <a:lnTo>
                    <a:pt x="4662" y="12724"/>
                  </a:lnTo>
                  <a:lnTo>
                    <a:pt x="4887" y="13164"/>
                  </a:lnTo>
                  <a:lnTo>
                    <a:pt x="5113" y="13638"/>
                  </a:lnTo>
                  <a:lnTo>
                    <a:pt x="5338" y="14078"/>
                  </a:lnTo>
                  <a:lnTo>
                    <a:pt x="5550" y="14552"/>
                  </a:lnTo>
                  <a:lnTo>
                    <a:pt x="5762" y="14992"/>
                  </a:lnTo>
                  <a:lnTo>
                    <a:pt x="5974" y="15398"/>
                  </a:lnTo>
                  <a:lnTo>
                    <a:pt x="6199" y="15804"/>
                  </a:lnTo>
                  <a:lnTo>
                    <a:pt x="6424" y="16210"/>
                  </a:lnTo>
                  <a:lnTo>
                    <a:pt x="6636" y="16548"/>
                  </a:lnTo>
                  <a:lnTo>
                    <a:pt x="6861" y="16920"/>
                  </a:lnTo>
                  <a:lnTo>
                    <a:pt x="7086" y="17259"/>
                  </a:lnTo>
                  <a:lnTo>
                    <a:pt x="7285" y="17530"/>
                  </a:lnTo>
                  <a:lnTo>
                    <a:pt x="7510" y="17868"/>
                  </a:lnTo>
                  <a:lnTo>
                    <a:pt x="7735" y="18173"/>
                  </a:lnTo>
                  <a:lnTo>
                    <a:pt x="7960" y="18376"/>
                  </a:lnTo>
                  <a:lnTo>
                    <a:pt x="8159" y="18646"/>
                  </a:lnTo>
                  <a:lnTo>
                    <a:pt x="8371" y="18883"/>
                  </a:lnTo>
                  <a:lnTo>
                    <a:pt x="8583" y="19120"/>
                  </a:lnTo>
                  <a:lnTo>
                    <a:pt x="8808" y="19289"/>
                  </a:lnTo>
                  <a:lnTo>
                    <a:pt x="9020" y="19459"/>
                  </a:lnTo>
                  <a:lnTo>
                    <a:pt x="9232" y="19594"/>
                  </a:lnTo>
                  <a:lnTo>
                    <a:pt x="9444" y="19695"/>
                  </a:lnTo>
                  <a:lnTo>
                    <a:pt x="9642" y="19831"/>
                  </a:lnTo>
                  <a:lnTo>
                    <a:pt x="9854" y="19865"/>
                  </a:lnTo>
                  <a:lnTo>
                    <a:pt x="10079" y="19932"/>
                  </a:lnTo>
                  <a:lnTo>
                    <a:pt x="10291" y="19966"/>
                  </a:lnTo>
                  <a:lnTo>
                    <a:pt x="10503" y="19932"/>
                  </a:lnTo>
                  <a:lnTo>
                    <a:pt x="10702" y="19932"/>
                  </a:lnTo>
                  <a:lnTo>
                    <a:pt x="10914" y="19865"/>
                  </a:lnTo>
                  <a:lnTo>
                    <a:pt x="11126" y="19763"/>
                  </a:lnTo>
                  <a:lnTo>
                    <a:pt x="11338" y="19662"/>
                  </a:lnTo>
                  <a:lnTo>
                    <a:pt x="11563" y="19425"/>
                  </a:lnTo>
                  <a:lnTo>
                    <a:pt x="11788" y="19222"/>
                  </a:lnTo>
                  <a:lnTo>
                    <a:pt x="12000" y="18985"/>
                  </a:lnTo>
                  <a:lnTo>
                    <a:pt x="12225" y="18714"/>
                  </a:lnTo>
                  <a:lnTo>
                    <a:pt x="12450" y="18376"/>
                  </a:lnTo>
                  <a:lnTo>
                    <a:pt x="12689" y="18071"/>
                  </a:lnTo>
                  <a:lnTo>
                    <a:pt x="12914" y="17699"/>
                  </a:lnTo>
                  <a:lnTo>
                    <a:pt x="13152" y="17259"/>
                  </a:lnTo>
                  <a:lnTo>
                    <a:pt x="13377" y="16887"/>
                  </a:lnTo>
                  <a:lnTo>
                    <a:pt x="13616" y="16447"/>
                  </a:lnTo>
                  <a:lnTo>
                    <a:pt x="13841" y="16007"/>
                  </a:lnTo>
                  <a:lnTo>
                    <a:pt x="14066" y="15533"/>
                  </a:lnTo>
                  <a:lnTo>
                    <a:pt x="14291" y="15025"/>
                  </a:lnTo>
                  <a:lnTo>
                    <a:pt x="14530" y="14518"/>
                  </a:lnTo>
                  <a:lnTo>
                    <a:pt x="14755" y="13976"/>
                  </a:lnTo>
                  <a:lnTo>
                    <a:pt x="14993" y="13469"/>
                  </a:lnTo>
                  <a:lnTo>
                    <a:pt x="15219" y="12927"/>
                  </a:lnTo>
                  <a:lnTo>
                    <a:pt x="15444" y="12352"/>
                  </a:lnTo>
                  <a:lnTo>
                    <a:pt x="15682" y="11777"/>
                  </a:lnTo>
                  <a:lnTo>
                    <a:pt x="15894" y="11201"/>
                  </a:lnTo>
                  <a:lnTo>
                    <a:pt x="16106" y="10626"/>
                  </a:lnTo>
                  <a:lnTo>
                    <a:pt x="16318" y="10051"/>
                  </a:lnTo>
                  <a:lnTo>
                    <a:pt x="16530" y="9509"/>
                  </a:lnTo>
                  <a:lnTo>
                    <a:pt x="16742" y="8934"/>
                  </a:lnTo>
                  <a:lnTo>
                    <a:pt x="16954" y="8325"/>
                  </a:lnTo>
                  <a:lnTo>
                    <a:pt x="17152" y="7783"/>
                  </a:lnTo>
                  <a:lnTo>
                    <a:pt x="17351" y="7242"/>
                  </a:lnTo>
                  <a:lnTo>
                    <a:pt x="17550" y="6667"/>
                  </a:lnTo>
                  <a:lnTo>
                    <a:pt x="17735" y="6125"/>
                  </a:lnTo>
                  <a:lnTo>
                    <a:pt x="17934" y="5584"/>
                  </a:lnTo>
                  <a:lnTo>
                    <a:pt x="18119" y="5042"/>
                  </a:lnTo>
                  <a:lnTo>
                    <a:pt x="18291" y="4535"/>
                  </a:lnTo>
                  <a:lnTo>
                    <a:pt x="18464" y="4061"/>
                  </a:lnTo>
                  <a:lnTo>
                    <a:pt x="18636" y="3553"/>
                  </a:lnTo>
                  <a:lnTo>
                    <a:pt x="18795" y="3113"/>
                  </a:lnTo>
                  <a:lnTo>
                    <a:pt x="18954" y="2640"/>
                  </a:lnTo>
                  <a:lnTo>
                    <a:pt x="19099" y="2234"/>
                  </a:lnTo>
                  <a:lnTo>
                    <a:pt x="19258" y="1827"/>
                  </a:lnTo>
                  <a:lnTo>
                    <a:pt x="19391" y="1455"/>
                  </a:lnTo>
                  <a:lnTo>
                    <a:pt x="19523" y="1083"/>
                  </a:lnTo>
                  <a:lnTo>
                    <a:pt x="19642" y="778"/>
                  </a:lnTo>
                  <a:lnTo>
                    <a:pt x="19775" y="508"/>
                  </a:lnTo>
                  <a:lnTo>
                    <a:pt x="19881" y="203"/>
                  </a:lnTo>
                  <a:lnTo>
                    <a:pt x="19987" y="0"/>
                  </a:lnTo>
                </a:path>
              </a:pathLst>
            </a:custGeom>
            <a:noFill/>
            <a:ln w="38100" cap="flat" cmpd="sng">
              <a:solidFill>
                <a:srgbClr val="0000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" name="组 23"/>
          <p:cNvGrpSpPr/>
          <p:nvPr/>
        </p:nvGrpSpPr>
        <p:grpSpPr>
          <a:xfrm>
            <a:off x="5146675" y="4017963"/>
            <a:ext cx="3854450" cy="2457450"/>
            <a:chOff x="4635500" y="369887"/>
            <a:chExt cx="4670426" cy="2949576"/>
          </a:xfrm>
        </p:grpSpPr>
        <p:grpSp>
          <p:nvGrpSpPr>
            <p:cNvPr id="95242" name="Group 5"/>
            <p:cNvGrpSpPr/>
            <p:nvPr/>
          </p:nvGrpSpPr>
          <p:grpSpPr>
            <a:xfrm>
              <a:off x="4635500" y="369887"/>
              <a:ext cx="4670426" cy="2949576"/>
              <a:chOff x="2631" y="480"/>
              <a:chExt cx="2942" cy="1858"/>
            </a:xfrm>
          </p:grpSpPr>
          <p:sp>
            <p:nvSpPr>
              <p:cNvPr id="95245" name="Line 6"/>
              <p:cNvSpPr/>
              <p:nvPr/>
            </p:nvSpPr>
            <p:spPr>
              <a:xfrm flipH="1" flipV="1">
                <a:off x="3745" y="678"/>
                <a:ext cx="16" cy="16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3456" y="1590"/>
                <a:ext cx="223" cy="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95247" name="Line 8"/>
              <p:cNvSpPr/>
              <p:nvPr/>
            </p:nvSpPr>
            <p:spPr>
              <a:xfrm flipV="1">
                <a:off x="2631" y="1625"/>
                <a:ext cx="2884" cy="1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126" name="Text Box 9"/>
              <p:cNvSpPr txBox="1">
                <a:spLocks noChangeArrowheads="1"/>
              </p:cNvSpPr>
              <p:nvPr/>
            </p:nvSpPr>
            <p:spPr bwMode="auto">
              <a:xfrm>
                <a:off x="3413" y="1824"/>
                <a:ext cx="284" cy="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-3</a:t>
                </a:r>
              </a:p>
            </p:txBody>
          </p:sp>
          <p:sp>
            <p:nvSpPr>
              <p:cNvPr id="127" name="Text Box 10"/>
              <p:cNvSpPr txBox="1">
                <a:spLocks noChangeArrowheads="1"/>
              </p:cNvSpPr>
              <p:nvPr/>
            </p:nvSpPr>
            <p:spPr bwMode="auto">
              <a:xfrm>
                <a:off x="3472" y="1206"/>
                <a:ext cx="223" cy="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28" name="Text Box 11"/>
              <p:cNvSpPr txBox="1">
                <a:spLocks noChangeArrowheads="1"/>
              </p:cNvSpPr>
              <p:nvPr/>
            </p:nvSpPr>
            <p:spPr bwMode="auto">
              <a:xfrm>
                <a:off x="3472" y="870"/>
                <a:ext cx="223" cy="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29" name="Text Box 12"/>
              <p:cNvSpPr txBox="1">
                <a:spLocks noChangeArrowheads="1"/>
              </p:cNvSpPr>
              <p:nvPr/>
            </p:nvSpPr>
            <p:spPr bwMode="auto">
              <a:xfrm>
                <a:off x="4027" y="1649"/>
                <a:ext cx="360" cy="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1.5</a:t>
                </a:r>
              </a:p>
            </p:txBody>
          </p:sp>
          <p:sp>
            <p:nvSpPr>
              <p:cNvPr id="95252" name="Line 14"/>
              <p:cNvSpPr/>
              <p:nvPr/>
            </p:nvSpPr>
            <p:spPr>
              <a:xfrm flipH="1">
                <a:off x="3696" y="1062"/>
                <a:ext cx="96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95253" name="Line 15"/>
              <p:cNvSpPr/>
              <p:nvPr/>
            </p:nvSpPr>
            <p:spPr>
              <a:xfrm>
                <a:off x="3696" y="1349"/>
                <a:ext cx="519" cy="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95254" name="Line 16"/>
              <p:cNvSpPr/>
              <p:nvPr/>
            </p:nvSpPr>
            <p:spPr>
              <a:xfrm>
                <a:off x="4215" y="1349"/>
                <a:ext cx="0" cy="28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133" name="Text Box 17"/>
              <p:cNvSpPr txBox="1">
                <a:spLocks noChangeArrowheads="1"/>
              </p:cNvSpPr>
              <p:nvPr/>
            </p:nvSpPr>
            <p:spPr bwMode="auto">
              <a:xfrm>
                <a:off x="5270" y="1654"/>
                <a:ext cx="303" cy="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t/s</a:t>
                </a:r>
              </a:p>
            </p:txBody>
          </p:sp>
          <p:sp>
            <p:nvSpPr>
              <p:cNvPr id="134" name="Text Box 18"/>
              <p:cNvSpPr txBox="1">
                <a:spLocks noChangeArrowheads="1"/>
              </p:cNvSpPr>
              <p:nvPr/>
            </p:nvSpPr>
            <p:spPr bwMode="auto">
              <a:xfrm>
                <a:off x="3745" y="480"/>
                <a:ext cx="486" cy="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7620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/cm</a:t>
                </a:r>
              </a:p>
            </p:txBody>
          </p:sp>
        </p:grpSp>
        <p:sp>
          <p:nvSpPr>
            <p:cNvPr id="95243" name="Freeform 52"/>
            <p:cNvSpPr/>
            <p:nvPr/>
          </p:nvSpPr>
          <p:spPr>
            <a:xfrm>
              <a:off x="6820947" y="1321885"/>
              <a:ext cx="1992118" cy="898011"/>
            </a:xfrm>
            <a:custGeom>
              <a:avLst/>
              <a:gdLst/>
              <a:ahLst/>
              <a:cxnLst>
                <a:cxn ang="0">
                  <a:pos x="19822" y="868152"/>
                </a:cxn>
                <a:cxn ang="0">
                  <a:pos x="59564" y="813104"/>
                </a:cxn>
                <a:cxn ang="0">
                  <a:pos x="98012" y="754913"/>
                </a:cxn>
                <a:cxn ang="0">
                  <a:pos x="137755" y="701436"/>
                </a:cxn>
                <a:cxn ang="0">
                  <a:pos x="177498" y="646388"/>
                </a:cxn>
                <a:cxn ang="0">
                  <a:pos x="217240" y="594483"/>
                </a:cxn>
                <a:cxn ang="0">
                  <a:pos x="255688" y="542578"/>
                </a:cxn>
                <a:cxn ang="0">
                  <a:pos x="295431" y="490673"/>
                </a:cxn>
                <a:cxn ang="0">
                  <a:pos x="335074" y="441911"/>
                </a:cxn>
                <a:cxn ang="0">
                  <a:pos x="374817" y="393194"/>
                </a:cxn>
                <a:cxn ang="0">
                  <a:pos x="414560" y="347575"/>
                </a:cxn>
                <a:cxn ang="0">
                  <a:pos x="455498" y="305099"/>
                </a:cxn>
                <a:cxn ang="0">
                  <a:pos x="495241" y="262623"/>
                </a:cxn>
                <a:cxn ang="0">
                  <a:pos x="534983" y="221764"/>
                </a:cxn>
                <a:cxn ang="0">
                  <a:pos x="575921" y="185574"/>
                </a:cxn>
                <a:cxn ang="0">
                  <a:pos x="615664" y="151001"/>
                </a:cxn>
                <a:cxn ang="0">
                  <a:pos x="655307" y="121097"/>
                </a:cxn>
                <a:cxn ang="0">
                  <a:pos x="696345" y="91238"/>
                </a:cxn>
                <a:cxn ang="0">
                  <a:pos x="737283" y="67620"/>
                </a:cxn>
                <a:cxn ang="0">
                  <a:pos x="778221" y="45619"/>
                </a:cxn>
                <a:cxn ang="0">
                  <a:pos x="820454" y="28287"/>
                </a:cxn>
                <a:cxn ang="0">
                  <a:pos x="861392" y="14144"/>
                </a:cxn>
                <a:cxn ang="0">
                  <a:pos x="902330" y="4715"/>
                </a:cxn>
                <a:cxn ang="0">
                  <a:pos x="944563" y="0"/>
                </a:cxn>
                <a:cxn ang="0">
                  <a:pos x="986796" y="0"/>
                </a:cxn>
                <a:cxn ang="0">
                  <a:pos x="1028929" y="6286"/>
                </a:cxn>
                <a:cxn ang="0">
                  <a:pos x="1074847" y="18858"/>
                </a:cxn>
                <a:cxn ang="0">
                  <a:pos x="1119570" y="37761"/>
                </a:cxn>
                <a:cxn ang="0">
                  <a:pos x="1166684" y="62906"/>
                </a:cxn>
                <a:cxn ang="0">
                  <a:pos x="1216387" y="92809"/>
                </a:cxn>
                <a:cxn ang="0">
                  <a:pos x="1265991" y="127383"/>
                </a:cxn>
                <a:cxn ang="0">
                  <a:pos x="1314399" y="166716"/>
                </a:cxn>
                <a:cxn ang="0">
                  <a:pos x="1365298" y="207575"/>
                </a:cxn>
                <a:cxn ang="0">
                  <a:pos x="1415001" y="251623"/>
                </a:cxn>
                <a:cxn ang="0">
                  <a:pos x="1463410" y="298813"/>
                </a:cxn>
                <a:cxn ang="0">
                  <a:pos x="1514209" y="347575"/>
                </a:cxn>
                <a:cxn ang="0">
                  <a:pos x="1562617" y="397909"/>
                </a:cxn>
                <a:cxn ang="0">
                  <a:pos x="1608635" y="445054"/>
                </a:cxn>
                <a:cxn ang="0">
                  <a:pos x="1654554" y="496959"/>
                </a:cxn>
                <a:cxn ang="0">
                  <a:pos x="1700472" y="545721"/>
                </a:cxn>
                <a:cxn ang="0">
                  <a:pos x="1742605" y="592912"/>
                </a:cxn>
                <a:cxn ang="0">
                  <a:pos x="1784838" y="638531"/>
                </a:cxn>
                <a:cxn ang="0">
                  <a:pos x="1823286" y="684105"/>
                </a:cxn>
                <a:cxn ang="0">
                  <a:pos x="1860539" y="723438"/>
                </a:cxn>
                <a:cxn ang="0">
                  <a:pos x="1894106" y="762771"/>
                </a:cxn>
                <a:cxn ang="0">
                  <a:pos x="1926378" y="794201"/>
                </a:cxn>
                <a:cxn ang="0">
                  <a:pos x="1953670" y="822533"/>
                </a:cxn>
                <a:cxn ang="0">
                  <a:pos x="1979667" y="849249"/>
                </a:cxn>
              </a:cxnLst>
              <a:rect l="0" t="0" r="0" b="0"/>
              <a:pathLst>
                <a:path w="20000" h="20000">
                  <a:moveTo>
                    <a:pt x="0" y="19965"/>
                  </a:moveTo>
                  <a:lnTo>
                    <a:pt x="199" y="19335"/>
                  </a:lnTo>
                  <a:lnTo>
                    <a:pt x="399" y="18704"/>
                  </a:lnTo>
                  <a:lnTo>
                    <a:pt x="598" y="18109"/>
                  </a:lnTo>
                  <a:lnTo>
                    <a:pt x="798" y="17478"/>
                  </a:lnTo>
                  <a:lnTo>
                    <a:pt x="984" y="16813"/>
                  </a:lnTo>
                  <a:lnTo>
                    <a:pt x="1184" y="16217"/>
                  </a:lnTo>
                  <a:lnTo>
                    <a:pt x="1383" y="15622"/>
                  </a:lnTo>
                  <a:lnTo>
                    <a:pt x="1583" y="15026"/>
                  </a:lnTo>
                  <a:lnTo>
                    <a:pt x="1782" y="14396"/>
                  </a:lnTo>
                  <a:lnTo>
                    <a:pt x="1981" y="13800"/>
                  </a:lnTo>
                  <a:lnTo>
                    <a:pt x="2181" y="13240"/>
                  </a:lnTo>
                  <a:lnTo>
                    <a:pt x="2380" y="12680"/>
                  </a:lnTo>
                  <a:lnTo>
                    <a:pt x="2567" y="12084"/>
                  </a:lnTo>
                  <a:lnTo>
                    <a:pt x="2766" y="11489"/>
                  </a:lnTo>
                  <a:lnTo>
                    <a:pt x="2966" y="10928"/>
                  </a:lnTo>
                  <a:lnTo>
                    <a:pt x="3165" y="10368"/>
                  </a:lnTo>
                  <a:lnTo>
                    <a:pt x="3364" y="9842"/>
                  </a:lnTo>
                  <a:lnTo>
                    <a:pt x="3564" y="9317"/>
                  </a:lnTo>
                  <a:lnTo>
                    <a:pt x="3763" y="8757"/>
                  </a:lnTo>
                  <a:lnTo>
                    <a:pt x="3963" y="8231"/>
                  </a:lnTo>
                  <a:lnTo>
                    <a:pt x="4162" y="7741"/>
                  </a:lnTo>
                  <a:lnTo>
                    <a:pt x="4361" y="7250"/>
                  </a:lnTo>
                  <a:lnTo>
                    <a:pt x="4573" y="6795"/>
                  </a:lnTo>
                  <a:lnTo>
                    <a:pt x="4785" y="6305"/>
                  </a:lnTo>
                  <a:lnTo>
                    <a:pt x="4972" y="5849"/>
                  </a:lnTo>
                  <a:lnTo>
                    <a:pt x="5171" y="5394"/>
                  </a:lnTo>
                  <a:lnTo>
                    <a:pt x="5371" y="4939"/>
                  </a:lnTo>
                  <a:lnTo>
                    <a:pt x="5570" y="4553"/>
                  </a:lnTo>
                  <a:lnTo>
                    <a:pt x="5782" y="4133"/>
                  </a:lnTo>
                  <a:lnTo>
                    <a:pt x="5981" y="3783"/>
                  </a:lnTo>
                  <a:lnTo>
                    <a:pt x="6181" y="3363"/>
                  </a:lnTo>
                  <a:lnTo>
                    <a:pt x="6380" y="3012"/>
                  </a:lnTo>
                  <a:lnTo>
                    <a:pt x="6579" y="2697"/>
                  </a:lnTo>
                  <a:lnTo>
                    <a:pt x="6791" y="2347"/>
                  </a:lnTo>
                  <a:lnTo>
                    <a:pt x="6991" y="2032"/>
                  </a:lnTo>
                  <a:lnTo>
                    <a:pt x="7202" y="1786"/>
                  </a:lnTo>
                  <a:lnTo>
                    <a:pt x="7402" y="1506"/>
                  </a:lnTo>
                  <a:lnTo>
                    <a:pt x="7614" y="1226"/>
                  </a:lnTo>
                  <a:lnTo>
                    <a:pt x="7813" y="1016"/>
                  </a:lnTo>
                  <a:lnTo>
                    <a:pt x="8025" y="806"/>
                  </a:lnTo>
                  <a:lnTo>
                    <a:pt x="8237" y="630"/>
                  </a:lnTo>
                  <a:lnTo>
                    <a:pt x="8436" y="490"/>
                  </a:lnTo>
                  <a:lnTo>
                    <a:pt x="8648" y="315"/>
                  </a:lnTo>
                  <a:lnTo>
                    <a:pt x="8860" y="210"/>
                  </a:lnTo>
                  <a:lnTo>
                    <a:pt x="9059" y="105"/>
                  </a:lnTo>
                  <a:lnTo>
                    <a:pt x="9271" y="70"/>
                  </a:lnTo>
                  <a:lnTo>
                    <a:pt x="9483" y="0"/>
                  </a:lnTo>
                  <a:lnTo>
                    <a:pt x="9695" y="0"/>
                  </a:lnTo>
                  <a:lnTo>
                    <a:pt x="9907" y="0"/>
                  </a:lnTo>
                  <a:lnTo>
                    <a:pt x="10118" y="35"/>
                  </a:lnTo>
                  <a:lnTo>
                    <a:pt x="10330" y="140"/>
                  </a:lnTo>
                  <a:lnTo>
                    <a:pt x="10555" y="245"/>
                  </a:lnTo>
                  <a:lnTo>
                    <a:pt x="10791" y="420"/>
                  </a:lnTo>
                  <a:lnTo>
                    <a:pt x="11016" y="630"/>
                  </a:lnTo>
                  <a:lnTo>
                    <a:pt x="11240" y="841"/>
                  </a:lnTo>
                  <a:lnTo>
                    <a:pt x="11477" y="1121"/>
                  </a:lnTo>
                  <a:lnTo>
                    <a:pt x="11713" y="1401"/>
                  </a:lnTo>
                  <a:lnTo>
                    <a:pt x="11963" y="1716"/>
                  </a:lnTo>
                  <a:lnTo>
                    <a:pt x="12212" y="2067"/>
                  </a:lnTo>
                  <a:lnTo>
                    <a:pt x="12461" y="2452"/>
                  </a:lnTo>
                  <a:lnTo>
                    <a:pt x="12710" y="2837"/>
                  </a:lnTo>
                  <a:lnTo>
                    <a:pt x="12960" y="3222"/>
                  </a:lnTo>
                  <a:lnTo>
                    <a:pt x="13196" y="3713"/>
                  </a:lnTo>
                  <a:lnTo>
                    <a:pt x="13445" y="4168"/>
                  </a:lnTo>
                  <a:lnTo>
                    <a:pt x="13707" y="4623"/>
                  </a:lnTo>
                  <a:lnTo>
                    <a:pt x="13956" y="5114"/>
                  </a:lnTo>
                  <a:lnTo>
                    <a:pt x="14206" y="5604"/>
                  </a:lnTo>
                  <a:lnTo>
                    <a:pt x="14442" y="6165"/>
                  </a:lnTo>
                  <a:lnTo>
                    <a:pt x="14692" y="6655"/>
                  </a:lnTo>
                  <a:lnTo>
                    <a:pt x="14953" y="7215"/>
                  </a:lnTo>
                  <a:lnTo>
                    <a:pt x="15202" y="7741"/>
                  </a:lnTo>
                  <a:lnTo>
                    <a:pt x="15452" y="8336"/>
                  </a:lnTo>
                  <a:lnTo>
                    <a:pt x="15688" y="8862"/>
                  </a:lnTo>
                  <a:lnTo>
                    <a:pt x="15925" y="9387"/>
                  </a:lnTo>
                  <a:lnTo>
                    <a:pt x="16150" y="9912"/>
                  </a:lnTo>
                  <a:lnTo>
                    <a:pt x="16386" y="10508"/>
                  </a:lnTo>
                  <a:lnTo>
                    <a:pt x="16611" y="11068"/>
                  </a:lnTo>
                  <a:lnTo>
                    <a:pt x="16847" y="11594"/>
                  </a:lnTo>
                  <a:lnTo>
                    <a:pt x="17072" y="12154"/>
                  </a:lnTo>
                  <a:lnTo>
                    <a:pt x="17283" y="12680"/>
                  </a:lnTo>
                  <a:lnTo>
                    <a:pt x="17495" y="13205"/>
                  </a:lnTo>
                  <a:lnTo>
                    <a:pt x="17720" y="13730"/>
                  </a:lnTo>
                  <a:lnTo>
                    <a:pt x="17919" y="14221"/>
                  </a:lnTo>
                  <a:lnTo>
                    <a:pt x="18118" y="14746"/>
                  </a:lnTo>
                  <a:lnTo>
                    <a:pt x="18305" y="15236"/>
                  </a:lnTo>
                  <a:lnTo>
                    <a:pt x="18492" y="15692"/>
                  </a:lnTo>
                  <a:lnTo>
                    <a:pt x="18679" y="16112"/>
                  </a:lnTo>
                  <a:lnTo>
                    <a:pt x="18854" y="16567"/>
                  </a:lnTo>
                  <a:lnTo>
                    <a:pt x="19016" y="16988"/>
                  </a:lnTo>
                  <a:lnTo>
                    <a:pt x="19178" y="17338"/>
                  </a:lnTo>
                  <a:lnTo>
                    <a:pt x="19340" y="17688"/>
                  </a:lnTo>
                  <a:lnTo>
                    <a:pt x="19489" y="18074"/>
                  </a:lnTo>
                  <a:lnTo>
                    <a:pt x="19614" y="18319"/>
                  </a:lnTo>
                  <a:lnTo>
                    <a:pt x="19751" y="18634"/>
                  </a:lnTo>
                  <a:lnTo>
                    <a:pt x="19875" y="18914"/>
                  </a:lnTo>
                  <a:lnTo>
                    <a:pt x="19988" y="19124"/>
                  </a:lnTo>
                </a:path>
              </a:pathLst>
            </a:custGeom>
            <a:noFill/>
            <a:ln w="38100" cap="flat" cmpd="sng">
              <a:solidFill>
                <a:srgbClr val="0000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4" name="Freeform 51"/>
            <p:cNvSpPr/>
            <p:nvPr/>
          </p:nvSpPr>
          <p:spPr>
            <a:xfrm>
              <a:off x="4897150" y="2171306"/>
              <a:ext cx="1961553" cy="928604"/>
            </a:xfrm>
            <a:custGeom>
              <a:avLst/>
              <a:gdLst/>
              <a:ahLst/>
              <a:cxnLst>
                <a:cxn ang="0">
                  <a:pos x="22067" y="69135"/>
                </a:cxn>
                <a:cxn ang="0">
                  <a:pos x="64927" y="125687"/>
                </a:cxn>
                <a:cxn ang="0">
                  <a:pos x="107787" y="180706"/>
                </a:cxn>
                <a:cxn ang="0">
                  <a:pos x="152020" y="235680"/>
                </a:cxn>
                <a:cxn ang="0">
                  <a:pos x="194880" y="290699"/>
                </a:cxn>
                <a:cxn ang="0">
                  <a:pos x="240290" y="342516"/>
                </a:cxn>
                <a:cxn ang="0">
                  <a:pos x="283150" y="394378"/>
                </a:cxn>
                <a:cxn ang="0">
                  <a:pos x="327383" y="446241"/>
                </a:cxn>
                <a:cxn ang="0">
                  <a:pos x="370243" y="496525"/>
                </a:cxn>
                <a:cxn ang="0">
                  <a:pos x="414378" y="545230"/>
                </a:cxn>
                <a:cxn ang="0">
                  <a:pos x="457238" y="590778"/>
                </a:cxn>
                <a:cxn ang="0">
                  <a:pos x="501471" y="633215"/>
                </a:cxn>
                <a:cxn ang="0">
                  <a:pos x="544331" y="675652"/>
                </a:cxn>
                <a:cxn ang="0">
                  <a:pos x="585916" y="714932"/>
                </a:cxn>
                <a:cxn ang="0">
                  <a:pos x="630051" y="752634"/>
                </a:cxn>
                <a:cxn ang="0">
                  <a:pos x="672911" y="785599"/>
                </a:cxn>
                <a:cxn ang="0">
                  <a:pos x="714496" y="813921"/>
                </a:cxn>
                <a:cxn ang="0">
                  <a:pos x="758631" y="843776"/>
                </a:cxn>
                <a:cxn ang="0">
                  <a:pos x="800216" y="865738"/>
                </a:cxn>
                <a:cxn ang="0">
                  <a:pos x="841800" y="887745"/>
                </a:cxn>
                <a:cxn ang="0">
                  <a:pos x="884660" y="903485"/>
                </a:cxn>
                <a:cxn ang="0">
                  <a:pos x="926245" y="914443"/>
                </a:cxn>
                <a:cxn ang="0">
                  <a:pos x="966457" y="922336"/>
                </a:cxn>
                <a:cxn ang="0">
                  <a:pos x="1009317" y="927025"/>
                </a:cxn>
                <a:cxn ang="0">
                  <a:pos x="1049627" y="925447"/>
                </a:cxn>
                <a:cxn ang="0">
                  <a:pos x="1091212" y="917600"/>
                </a:cxn>
                <a:cxn ang="0">
                  <a:pos x="1134072" y="901907"/>
                </a:cxn>
                <a:cxn ang="0">
                  <a:pos x="1176932" y="881477"/>
                </a:cxn>
                <a:cxn ang="0">
                  <a:pos x="1221067" y="853201"/>
                </a:cxn>
                <a:cxn ang="0">
                  <a:pos x="1266575" y="821768"/>
                </a:cxn>
                <a:cxn ang="0">
                  <a:pos x="1311985" y="784067"/>
                </a:cxn>
                <a:cxn ang="0">
                  <a:pos x="1357493" y="743208"/>
                </a:cxn>
                <a:cxn ang="0">
                  <a:pos x="1401628" y="697614"/>
                </a:cxn>
                <a:cxn ang="0">
                  <a:pos x="1447136" y="648908"/>
                </a:cxn>
                <a:cxn ang="0">
                  <a:pos x="1492644" y="600203"/>
                </a:cxn>
                <a:cxn ang="0">
                  <a:pos x="1538054" y="546808"/>
                </a:cxn>
                <a:cxn ang="0">
                  <a:pos x="1579639" y="493367"/>
                </a:cxn>
                <a:cxn ang="0">
                  <a:pos x="1621224" y="441505"/>
                </a:cxn>
                <a:cxn ang="0">
                  <a:pos x="1662808" y="386531"/>
                </a:cxn>
                <a:cxn ang="0">
                  <a:pos x="1701745" y="336248"/>
                </a:cxn>
                <a:cxn ang="0">
                  <a:pos x="1739407" y="284385"/>
                </a:cxn>
                <a:cxn ang="0">
                  <a:pos x="1777069" y="234101"/>
                </a:cxn>
                <a:cxn ang="0">
                  <a:pos x="1810906" y="188553"/>
                </a:cxn>
                <a:cxn ang="0">
                  <a:pos x="1843369" y="144537"/>
                </a:cxn>
                <a:cxn ang="0">
                  <a:pos x="1873185" y="103725"/>
                </a:cxn>
                <a:cxn ang="0">
                  <a:pos x="1901824" y="67556"/>
                </a:cxn>
                <a:cxn ang="0">
                  <a:pos x="1926441" y="36123"/>
                </a:cxn>
                <a:cxn ang="0">
                  <a:pos x="1949882" y="9425"/>
                </a:cxn>
              </a:cxnLst>
              <a:rect l="0" t="0" r="0" b="0"/>
              <a:pathLst>
                <a:path w="20000" h="20000">
                  <a:moveTo>
                    <a:pt x="0" y="880"/>
                  </a:moveTo>
                  <a:lnTo>
                    <a:pt x="225" y="1489"/>
                  </a:lnTo>
                  <a:lnTo>
                    <a:pt x="437" y="2098"/>
                  </a:lnTo>
                  <a:lnTo>
                    <a:pt x="662" y="2707"/>
                  </a:lnTo>
                  <a:lnTo>
                    <a:pt x="887" y="3283"/>
                  </a:lnTo>
                  <a:lnTo>
                    <a:pt x="1099" y="3892"/>
                  </a:lnTo>
                  <a:lnTo>
                    <a:pt x="1325" y="4501"/>
                  </a:lnTo>
                  <a:lnTo>
                    <a:pt x="1550" y="5076"/>
                  </a:lnTo>
                  <a:lnTo>
                    <a:pt x="1762" y="5685"/>
                  </a:lnTo>
                  <a:lnTo>
                    <a:pt x="1987" y="6261"/>
                  </a:lnTo>
                  <a:lnTo>
                    <a:pt x="2225" y="6802"/>
                  </a:lnTo>
                  <a:lnTo>
                    <a:pt x="2450" y="7377"/>
                  </a:lnTo>
                  <a:lnTo>
                    <a:pt x="2675" y="7953"/>
                  </a:lnTo>
                  <a:lnTo>
                    <a:pt x="2887" y="8494"/>
                  </a:lnTo>
                  <a:lnTo>
                    <a:pt x="3113" y="9103"/>
                  </a:lnTo>
                  <a:lnTo>
                    <a:pt x="3338" y="9611"/>
                  </a:lnTo>
                  <a:lnTo>
                    <a:pt x="3550" y="10186"/>
                  </a:lnTo>
                  <a:lnTo>
                    <a:pt x="3775" y="10694"/>
                  </a:lnTo>
                  <a:lnTo>
                    <a:pt x="4000" y="11235"/>
                  </a:lnTo>
                  <a:lnTo>
                    <a:pt x="4225" y="11743"/>
                  </a:lnTo>
                  <a:lnTo>
                    <a:pt x="4437" y="12250"/>
                  </a:lnTo>
                  <a:lnTo>
                    <a:pt x="4662" y="12724"/>
                  </a:lnTo>
                  <a:lnTo>
                    <a:pt x="4887" y="13164"/>
                  </a:lnTo>
                  <a:lnTo>
                    <a:pt x="5113" y="13638"/>
                  </a:lnTo>
                  <a:lnTo>
                    <a:pt x="5338" y="14078"/>
                  </a:lnTo>
                  <a:lnTo>
                    <a:pt x="5550" y="14552"/>
                  </a:lnTo>
                  <a:lnTo>
                    <a:pt x="5762" y="14992"/>
                  </a:lnTo>
                  <a:lnTo>
                    <a:pt x="5974" y="15398"/>
                  </a:lnTo>
                  <a:lnTo>
                    <a:pt x="6199" y="15804"/>
                  </a:lnTo>
                  <a:lnTo>
                    <a:pt x="6424" y="16210"/>
                  </a:lnTo>
                  <a:lnTo>
                    <a:pt x="6636" y="16548"/>
                  </a:lnTo>
                  <a:lnTo>
                    <a:pt x="6861" y="16920"/>
                  </a:lnTo>
                  <a:lnTo>
                    <a:pt x="7086" y="17259"/>
                  </a:lnTo>
                  <a:lnTo>
                    <a:pt x="7285" y="17530"/>
                  </a:lnTo>
                  <a:lnTo>
                    <a:pt x="7510" y="17868"/>
                  </a:lnTo>
                  <a:lnTo>
                    <a:pt x="7735" y="18173"/>
                  </a:lnTo>
                  <a:lnTo>
                    <a:pt x="7960" y="18376"/>
                  </a:lnTo>
                  <a:lnTo>
                    <a:pt x="8159" y="18646"/>
                  </a:lnTo>
                  <a:lnTo>
                    <a:pt x="8371" y="18883"/>
                  </a:lnTo>
                  <a:lnTo>
                    <a:pt x="8583" y="19120"/>
                  </a:lnTo>
                  <a:lnTo>
                    <a:pt x="8808" y="19289"/>
                  </a:lnTo>
                  <a:lnTo>
                    <a:pt x="9020" y="19459"/>
                  </a:lnTo>
                  <a:lnTo>
                    <a:pt x="9232" y="19594"/>
                  </a:lnTo>
                  <a:lnTo>
                    <a:pt x="9444" y="19695"/>
                  </a:lnTo>
                  <a:lnTo>
                    <a:pt x="9642" y="19831"/>
                  </a:lnTo>
                  <a:lnTo>
                    <a:pt x="9854" y="19865"/>
                  </a:lnTo>
                  <a:lnTo>
                    <a:pt x="10079" y="19932"/>
                  </a:lnTo>
                  <a:lnTo>
                    <a:pt x="10291" y="19966"/>
                  </a:lnTo>
                  <a:lnTo>
                    <a:pt x="10503" y="19932"/>
                  </a:lnTo>
                  <a:lnTo>
                    <a:pt x="10702" y="19932"/>
                  </a:lnTo>
                  <a:lnTo>
                    <a:pt x="10914" y="19865"/>
                  </a:lnTo>
                  <a:lnTo>
                    <a:pt x="11126" y="19763"/>
                  </a:lnTo>
                  <a:lnTo>
                    <a:pt x="11338" y="19662"/>
                  </a:lnTo>
                  <a:lnTo>
                    <a:pt x="11563" y="19425"/>
                  </a:lnTo>
                  <a:lnTo>
                    <a:pt x="11788" y="19222"/>
                  </a:lnTo>
                  <a:lnTo>
                    <a:pt x="12000" y="18985"/>
                  </a:lnTo>
                  <a:lnTo>
                    <a:pt x="12225" y="18714"/>
                  </a:lnTo>
                  <a:lnTo>
                    <a:pt x="12450" y="18376"/>
                  </a:lnTo>
                  <a:lnTo>
                    <a:pt x="12689" y="18071"/>
                  </a:lnTo>
                  <a:lnTo>
                    <a:pt x="12914" y="17699"/>
                  </a:lnTo>
                  <a:lnTo>
                    <a:pt x="13152" y="17259"/>
                  </a:lnTo>
                  <a:lnTo>
                    <a:pt x="13377" y="16887"/>
                  </a:lnTo>
                  <a:lnTo>
                    <a:pt x="13616" y="16447"/>
                  </a:lnTo>
                  <a:lnTo>
                    <a:pt x="13841" y="16007"/>
                  </a:lnTo>
                  <a:lnTo>
                    <a:pt x="14066" y="15533"/>
                  </a:lnTo>
                  <a:lnTo>
                    <a:pt x="14291" y="15025"/>
                  </a:lnTo>
                  <a:lnTo>
                    <a:pt x="14530" y="14518"/>
                  </a:lnTo>
                  <a:lnTo>
                    <a:pt x="14755" y="13976"/>
                  </a:lnTo>
                  <a:lnTo>
                    <a:pt x="14993" y="13469"/>
                  </a:lnTo>
                  <a:lnTo>
                    <a:pt x="15219" y="12927"/>
                  </a:lnTo>
                  <a:lnTo>
                    <a:pt x="15444" y="12352"/>
                  </a:lnTo>
                  <a:lnTo>
                    <a:pt x="15682" y="11777"/>
                  </a:lnTo>
                  <a:lnTo>
                    <a:pt x="15894" y="11201"/>
                  </a:lnTo>
                  <a:lnTo>
                    <a:pt x="16106" y="10626"/>
                  </a:lnTo>
                  <a:lnTo>
                    <a:pt x="16318" y="10051"/>
                  </a:lnTo>
                  <a:lnTo>
                    <a:pt x="16530" y="9509"/>
                  </a:lnTo>
                  <a:lnTo>
                    <a:pt x="16742" y="8934"/>
                  </a:lnTo>
                  <a:lnTo>
                    <a:pt x="16954" y="8325"/>
                  </a:lnTo>
                  <a:lnTo>
                    <a:pt x="17152" y="7783"/>
                  </a:lnTo>
                  <a:lnTo>
                    <a:pt x="17351" y="7242"/>
                  </a:lnTo>
                  <a:lnTo>
                    <a:pt x="17550" y="6667"/>
                  </a:lnTo>
                  <a:lnTo>
                    <a:pt x="17735" y="6125"/>
                  </a:lnTo>
                  <a:lnTo>
                    <a:pt x="17934" y="5584"/>
                  </a:lnTo>
                  <a:lnTo>
                    <a:pt x="18119" y="5042"/>
                  </a:lnTo>
                  <a:lnTo>
                    <a:pt x="18291" y="4535"/>
                  </a:lnTo>
                  <a:lnTo>
                    <a:pt x="18464" y="4061"/>
                  </a:lnTo>
                  <a:lnTo>
                    <a:pt x="18636" y="3553"/>
                  </a:lnTo>
                  <a:lnTo>
                    <a:pt x="18795" y="3113"/>
                  </a:lnTo>
                  <a:lnTo>
                    <a:pt x="18954" y="2640"/>
                  </a:lnTo>
                  <a:lnTo>
                    <a:pt x="19099" y="2234"/>
                  </a:lnTo>
                  <a:lnTo>
                    <a:pt x="19258" y="1827"/>
                  </a:lnTo>
                  <a:lnTo>
                    <a:pt x="19391" y="1455"/>
                  </a:lnTo>
                  <a:lnTo>
                    <a:pt x="19523" y="1083"/>
                  </a:lnTo>
                  <a:lnTo>
                    <a:pt x="19642" y="778"/>
                  </a:lnTo>
                  <a:lnTo>
                    <a:pt x="19775" y="508"/>
                  </a:lnTo>
                  <a:lnTo>
                    <a:pt x="19881" y="203"/>
                  </a:lnTo>
                  <a:lnTo>
                    <a:pt x="19987" y="0"/>
                  </a:lnTo>
                </a:path>
              </a:pathLst>
            </a:custGeom>
            <a:noFill/>
            <a:ln w="38100" cap="flat" cmpd="sng">
              <a:solidFill>
                <a:srgbClr val="0000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2"/>
          <p:cNvSpPr txBox="1"/>
          <p:nvPr/>
        </p:nvSpPr>
        <p:spPr>
          <a:xfrm>
            <a:off x="381000" y="457200"/>
            <a:ext cx="838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第一章 质点运动学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76325" y="1501775"/>
            <a:ext cx="1430338" cy="53816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6"/>
          <p:cNvSpPr/>
          <p:nvPr/>
        </p:nvSpPr>
        <p:spPr>
          <a:xfrm>
            <a:off x="1082675" y="2514600"/>
            <a:ext cx="55705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1、位移、速度和加速度的定义及计算；</a:t>
            </a:r>
          </a:p>
        </p:txBody>
      </p:sp>
      <p:sp>
        <p:nvSpPr>
          <p:cNvPr id="46084" name="Rectangle 7"/>
          <p:cNvSpPr/>
          <p:nvPr/>
        </p:nvSpPr>
        <p:spPr>
          <a:xfrm>
            <a:off x="1085850" y="3581400"/>
            <a:ext cx="55705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2、匀加速直线运动的特点及相应计算；</a:t>
            </a:r>
          </a:p>
        </p:txBody>
      </p:sp>
      <p:sp>
        <p:nvSpPr>
          <p:cNvPr id="46085" name="Rectangle 9"/>
          <p:cNvSpPr/>
          <p:nvPr/>
        </p:nvSpPr>
        <p:spPr>
          <a:xfrm>
            <a:off x="1076325" y="4511675"/>
            <a:ext cx="7229475" cy="1052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3、圆周运动的角速度、角加速度、切向加速度、法向加速度。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55600" y="379413"/>
            <a:ext cx="434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二、平面简谐行波</a:t>
            </a:r>
          </a:p>
        </p:txBody>
      </p:sp>
      <p:grpSp>
        <p:nvGrpSpPr>
          <p:cNvPr id="97282" name="Group 13"/>
          <p:cNvGrpSpPr/>
          <p:nvPr/>
        </p:nvGrpSpPr>
        <p:grpSpPr>
          <a:xfrm>
            <a:off x="711200" y="1292225"/>
            <a:ext cx="6526213" cy="1695450"/>
            <a:chOff x="384" y="2832"/>
            <a:chExt cx="4111" cy="1068"/>
          </a:xfrm>
        </p:grpSpPr>
        <p:sp>
          <p:nvSpPr>
            <p:cNvPr id="4" name="Text Box 14"/>
            <p:cNvSpPr txBox="1">
              <a:spLocks noChangeArrowheads="1"/>
            </p:cNvSpPr>
            <p:nvPr/>
          </p:nvSpPr>
          <p:spPr bwMode="auto">
            <a:xfrm>
              <a:off x="384" y="2832"/>
              <a:ext cx="3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波</a:t>
              </a:r>
              <a:r>
                <a:rPr lang="en-US" altLang="zh-CN" b="1">
                  <a:latin typeface="Times New Roman" panose="02020603050405020304" pitchFamily="18" charset="0"/>
                </a:rPr>
                <a:t>——</a:t>
              </a:r>
              <a:r>
                <a:rPr lang="zh-CN" altLang="en-US" b="1">
                  <a:latin typeface="Times New Roman" panose="02020603050405020304" pitchFamily="18" charset="0"/>
                </a:rPr>
                <a:t>振动在空间的传播</a:t>
              </a:r>
            </a:p>
          </p:txBody>
        </p:sp>
        <p:grpSp>
          <p:nvGrpSpPr>
            <p:cNvPr id="97294" name="Group 15"/>
            <p:cNvGrpSpPr/>
            <p:nvPr/>
          </p:nvGrpSpPr>
          <p:grpSpPr>
            <a:xfrm>
              <a:off x="384" y="3278"/>
              <a:ext cx="4111" cy="622"/>
              <a:chOff x="576" y="3278"/>
              <a:chExt cx="4111" cy="622"/>
            </a:xfrm>
          </p:grpSpPr>
          <p:grpSp>
            <p:nvGrpSpPr>
              <p:cNvPr id="97295" name="Group 16"/>
              <p:cNvGrpSpPr/>
              <p:nvPr/>
            </p:nvGrpSpPr>
            <p:grpSpPr>
              <a:xfrm>
                <a:off x="1056" y="3278"/>
                <a:ext cx="3631" cy="622"/>
                <a:chOff x="240" y="3182"/>
                <a:chExt cx="3631" cy="622"/>
              </a:xfrm>
            </p:grpSpPr>
            <p:sp>
              <p:nvSpPr>
                <p:cNvPr id="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41" y="3182"/>
                  <a:ext cx="264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b="1">
                      <a:latin typeface="Times New Roman" panose="02020603050405020304" pitchFamily="18" charset="0"/>
                    </a:rPr>
                    <a:t> 空间、时间上的</a:t>
                  </a:r>
                  <a:r>
                    <a:rPr lang="zh-CN" altLang="en-US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周期性</a:t>
                  </a:r>
                </a:p>
              </p:txBody>
            </p:sp>
            <p:sp>
              <p:nvSpPr>
                <p:cNvPr id="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1" y="3513"/>
                  <a:ext cx="348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b="1">
                      <a:latin typeface="Times New Roman" panose="02020603050405020304" pitchFamily="18" charset="0"/>
                    </a:rPr>
                    <a:t>沿波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传播方向</a:t>
                  </a: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各质元的相位依次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落后</a:t>
                  </a:r>
                </a:p>
              </p:txBody>
            </p:sp>
            <p:sp>
              <p:nvSpPr>
                <p:cNvPr id="10" name="AutoShape 19"/>
                <p:cNvSpPr/>
                <p:nvPr/>
              </p:nvSpPr>
              <p:spPr bwMode="auto">
                <a:xfrm>
                  <a:off x="240" y="3263"/>
                  <a:ext cx="119" cy="480"/>
                </a:xfrm>
                <a:prstGeom prst="leftBrace">
                  <a:avLst>
                    <a:gd name="adj1" fmla="val 16667"/>
                    <a:gd name="adj2" fmla="val 50000"/>
                  </a:avLst>
                </a:prstGeom>
                <a:noFill/>
                <a:ln w="28575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" name="Text Box 20"/>
              <p:cNvSpPr txBox="1">
                <a:spLocks noChangeArrowheads="1"/>
              </p:cNvSpPr>
              <p:nvPr/>
            </p:nvSpPr>
            <p:spPr bwMode="auto">
              <a:xfrm>
                <a:off x="576" y="3454"/>
                <a:ext cx="67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注意</a:t>
                </a:r>
              </a:p>
            </p:txBody>
          </p:sp>
        </p:grp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3038" y="3570288"/>
            <a:ext cx="236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特征量</a:t>
            </a:r>
          </a:p>
        </p:txBody>
      </p:sp>
      <p:grpSp>
        <p:nvGrpSpPr>
          <p:cNvPr id="12" name="Group 3"/>
          <p:cNvGrpSpPr/>
          <p:nvPr/>
        </p:nvGrpSpPr>
        <p:grpSpPr>
          <a:xfrm>
            <a:off x="328613" y="4221163"/>
            <a:ext cx="8440737" cy="2033587"/>
            <a:chOff x="-133" y="408"/>
            <a:chExt cx="5317" cy="1281"/>
          </a:xfrm>
        </p:grpSpPr>
        <p:grpSp>
          <p:nvGrpSpPr>
            <p:cNvPr id="97285" name="Group 4"/>
            <p:cNvGrpSpPr/>
            <p:nvPr/>
          </p:nvGrpSpPr>
          <p:grpSpPr>
            <a:xfrm>
              <a:off x="0" y="408"/>
              <a:ext cx="4112" cy="397"/>
              <a:chOff x="0" y="495"/>
              <a:chExt cx="4112" cy="454"/>
            </a:xfrm>
          </p:grpSpPr>
          <p:graphicFrame>
            <p:nvGraphicFramePr>
              <p:cNvPr id="97291" name="Object 5"/>
              <p:cNvGraphicFramePr>
                <a:graphicFrameLocks noChangeAspect="1"/>
              </p:cNvGraphicFramePr>
              <p:nvPr/>
            </p:nvGraphicFramePr>
            <p:xfrm>
              <a:off x="3630" y="495"/>
              <a:ext cx="482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405765" imgH="393065" progId="Equation.3">
                      <p:embed/>
                    </p:oleObj>
                  </mc:Choice>
                  <mc:Fallback>
                    <p:oleObj r:id="rId2" imgW="405765" imgH="393065" progId="Equation.3">
                      <p:embed/>
                      <p:pic>
                        <p:nvPicPr>
                          <p:cNvPr id="0" name="图片 3201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3630" y="495"/>
                            <a:ext cx="482" cy="4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0" y="556"/>
                <a:ext cx="3683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latin typeface="宋体" panose="02010600030101010101" pitchFamily="2" charset="-122"/>
                  </a:rPr>
                  <a:t>周期：描述波的</a:t>
                </a:r>
                <a:r>
                  <a:rPr lang="zh-CN" altLang="en-US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时间周期性</a:t>
                </a:r>
                <a:r>
                  <a:rPr lang="zh-CN" altLang="en-US" b="1">
                    <a:latin typeface="宋体" panose="02010600030101010101" pitchFamily="2" charset="-122"/>
                  </a:rPr>
                  <a:t>，由</a:t>
                </a:r>
                <a:r>
                  <a:rPr lang="zh-CN" altLang="en-US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波源决定</a:t>
                </a:r>
              </a:p>
            </p:txBody>
          </p:sp>
        </p:grp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-133" y="918"/>
              <a:ext cx="1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波速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600" y="956"/>
              <a:ext cx="39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由</a:t>
              </a:r>
              <a:r>
                <a:rPr lang="zh-CN" altLang="en-US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介质决定</a:t>
              </a:r>
              <a:r>
                <a:rPr lang="zh-CN" altLang="en-US" b="1">
                  <a:latin typeface="Times New Roman" panose="02020603050405020304" pitchFamily="18" charset="0"/>
                </a:rPr>
                <a:t> ，传播的是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相位和能量</a:t>
              </a:r>
            </a:p>
          </p:txBody>
        </p:sp>
        <p:grpSp>
          <p:nvGrpSpPr>
            <p:cNvPr id="97288" name="Group 9"/>
            <p:cNvGrpSpPr/>
            <p:nvPr/>
          </p:nvGrpSpPr>
          <p:grpSpPr>
            <a:xfrm>
              <a:off x="0" y="1398"/>
              <a:ext cx="5184" cy="291"/>
              <a:chOff x="0" y="1567"/>
              <a:chExt cx="5184" cy="333"/>
            </a:xfrm>
          </p:grpSpPr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0" y="1567"/>
                <a:ext cx="5184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18" charset="0"/>
                  </a:rPr>
                  <a:t>波长：描述波的</a:t>
                </a:r>
                <a:r>
                  <a:rPr lang="zh-CN" altLang="en-US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空间周期性</a:t>
                </a:r>
                <a:r>
                  <a:rPr lang="zh-CN" altLang="en-US" b="1">
                    <a:latin typeface="Times New Roman" panose="02020603050405020304" pitchFamily="18" charset="0"/>
                  </a:rPr>
                  <a:t>，与</a:t>
                </a:r>
                <a:r>
                  <a:rPr lang="zh-CN" altLang="en-US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波源</a:t>
                </a:r>
                <a:r>
                  <a:rPr lang="zh-CN" altLang="en-US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、</a:t>
                </a:r>
                <a:r>
                  <a:rPr lang="zh-CN" altLang="en-US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介质均有关</a:t>
                </a:r>
              </a:p>
            </p:txBody>
          </p:sp>
          <p:graphicFrame>
            <p:nvGraphicFramePr>
              <p:cNvPr id="97290" name="Object 10"/>
              <p:cNvGraphicFramePr>
                <a:graphicFrameLocks noChangeAspect="1"/>
              </p:cNvGraphicFramePr>
              <p:nvPr/>
            </p:nvGraphicFramePr>
            <p:xfrm>
              <a:off x="4354" y="1621"/>
              <a:ext cx="50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469900" imgH="177800" progId="Equation.3">
                      <p:embed/>
                    </p:oleObj>
                  </mc:Choice>
                  <mc:Fallback>
                    <p:oleObj r:id="rId4" imgW="469900" imgH="177800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354" y="1621"/>
                            <a:ext cx="507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254000" y="339725"/>
            <a:ext cx="6324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波函数（波动方程的积分形式）</a:t>
            </a:r>
          </a:p>
        </p:txBody>
      </p:sp>
      <p:grpSp>
        <p:nvGrpSpPr>
          <p:cNvPr id="98306" name="Group 13"/>
          <p:cNvGrpSpPr/>
          <p:nvPr/>
        </p:nvGrpSpPr>
        <p:grpSpPr>
          <a:xfrm>
            <a:off x="587375" y="1081088"/>
            <a:ext cx="7273925" cy="1298575"/>
            <a:chOff x="129" y="1949"/>
            <a:chExt cx="4582" cy="818"/>
          </a:xfrm>
        </p:grpSpPr>
        <p:sp>
          <p:nvSpPr>
            <p:cNvPr id="51216" name="Text Box 14"/>
            <p:cNvSpPr txBox="1">
              <a:spLocks noChangeArrowheads="1"/>
            </p:cNvSpPr>
            <p:nvPr/>
          </p:nvSpPr>
          <p:spPr bwMode="auto">
            <a:xfrm>
              <a:off x="129" y="196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参考点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</a:rPr>
                <a:t>O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振动方程</a:t>
              </a:r>
            </a:p>
          </p:txBody>
        </p:sp>
        <p:graphicFrame>
          <p:nvGraphicFramePr>
            <p:cNvPr id="98327" name="Object 15"/>
            <p:cNvGraphicFramePr>
              <a:graphicFrameLocks noChangeAspect="1"/>
            </p:cNvGraphicFramePr>
            <p:nvPr/>
          </p:nvGraphicFramePr>
          <p:xfrm>
            <a:off x="1800" y="1949"/>
            <a:ext cx="147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155700" imgH="228600" progId="Equation.3">
                    <p:embed/>
                  </p:oleObj>
                </mc:Choice>
                <mc:Fallback>
                  <p:oleObj r:id="rId3" imgW="1155700" imgH="2286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949"/>
                          <a:ext cx="147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Text Box 16"/>
            <p:cNvSpPr txBox="1">
              <a:spLocks noChangeArrowheads="1"/>
            </p:cNvSpPr>
            <p:nvPr/>
          </p:nvSpPr>
          <p:spPr bwMode="auto">
            <a:xfrm>
              <a:off x="147" y="2406"/>
              <a:ext cx="1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波动方程</a:t>
              </a:r>
            </a:p>
          </p:txBody>
        </p:sp>
        <p:grpSp>
          <p:nvGrpSpPr>
            <p:cNvPr id="98329" name="Group 17"/>
            <p:cNvGrpSpPr/>
            <p:nvPr/>
          </p:nvGrpSpPr>
          <p:grpSpPr>
            <a:xfrm>
              <a:off x="1059" y="2260"/>
              <a:ext cx="3652" cy="507"/>
              <a:chOff x="73" y="2844"/>
              <a:chExt cx="3313" cy="469"/>
            </a:xfrm>
          </p:grpSpPr>
          <p:graphicFrame>
            <p:nvGraphicFramePr>
              <p:cNvPr id="98330" name="Object 18"/>
              <p:cNvGraphicFramePr>
                <a:graphicFrameLocks noChangeAspect="1"/>
              </p:cNvGraphicFramePr>
              <p:nvPr/>
            </p:nvGraphicFramePr>
            <p:xfrm>
              <a:off x="73" y="2844"/>
              <a:ext cx="1686" cy="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1447165" imgH="393700" progId="Equation.3">
                      <p:embed/>
                    </p:oleObj>
                  </mc:Choice>
                  <mc:Fallback>
                    <p:oleObj r:id="rId5" imgW="1447165" imgH="393700" progId="Equation.3">
                      <p:embed/>
                      <p:pic>
                        <p:nvPicPr>
                          <p:cNvPr id="0" name="图片 320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3" y="2844"/>
                            <a:ext cx="1686" cy="4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331" name="Object 19"/>
              <p:cNvGraphicFramePr>
                <a:graphicFrameLocks noChangeAspect="1"/>
              </p:cNvGraphicFramePr>
              <p:nvPr/>
            </p:nvGraphicFramePr>
            <p:xfrm>
              <a:off x="1759" y="2862"/>
              <a:ext cx="1627" cy="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1422400" imgH="393700" progId="Equation.3">
                      <p:embed/>
                    </p:oleObj>
                  </mc:Choice>
                  <mc:Fallback>
                    <p:oleObj r:id="rId7" imgW="1422400" imgH="393700" progId="Equation.3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759" y="2862"/>
                            <a:ext cx="1627" cy="4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8307" name="组 1"/>
          <p:cNvGrpSpPr/>
          <p:nvPr/>
        </p:nvGrpSpPr>
        <p:grpSpPr>
          <a:xfrm>
            <a:off x="585788" y="2673350"/>
            <a:ext cx="8085137" cy="1622425"/>
            <a:chOff x="434975" y="4898813"/>
            <a:chExt cx="8084384" cy="1621910"/>
          </a:xfrm>
        </p:grpSpPr>
        <p:sp>
          <p:nvSpPr>
            <p:cNvPr id="51207" name="Text Box 21"/>
            <p:cNvSpPr txBox="1">
              <a:spLocks noChangeArrowheads="1"/>
            </p:cNvSpPr>
            <p:nvPr/>
          </p:nvSpPr>
          <p:spPr bwMode="auto">
            <a:xfrm>
              <a:off x="434975" y="4898813"/>
              <a:ext cx="933486" cy="46181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注意</a:t>
              </a:r>
            </a:p>
          </p:txBody>
        </p:sp>
        <p:sp>
          <p:nvSpPr>
            <p:cNvPr id="51208" name="Text Box 22"/>
            <p:cNvSpPr txBox="1">
              <a:spLocks noChangeArrowheads="1"/>
            </p:cNvSpPr>
            <p:nvPr/>
          </p:nvSpPr>
          <p:spPr bwMode="auto">
            <a:xfrm>
              <a:off x="1538331" y="4898813"/>
              <a:ext cx="3867300" cy="461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</a:t>
              </a:r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sym typeface="Monotype Sorts" pitchFamily="2" charset="2"/>
                </a:rPr>
                <a:t> 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:  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离</a:t>
              </a:r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参考点</a:t>
              </a:r>
              <a:r>
                <a:rPr lang="zh-CN" altLang="en-US" b="1">
                  <a:latin typeface="Times New Roman" panose="02020603050405020304" pitchFamily="18" charset="0"/>
                </a:rPr>
                <a:t>的距离</a:t>
              </a:r>
            </a:p>
          </p:txBody>
        </p:sp>
        <p:grpSp>
          <p:nvGrpSpPr>
            <p:cNvPr id="98320" name="Group 24"/>
            <p:cNvGrpSpPr/>
            <p:nvPr/>
          </p:nvGrpSpPr>
          <p:grpSpPr>
            <a:xfrm>
              <a:off x="1537828" y="5730276"/>
              <a:ext cx="3328402" cy="461962"/>
              <a:chOff x="241" y="3464"/>
              <a:chExt cx="2063" cy="291"/>
            </a:xfrm>
          </p:grpSpPr>
          <p:sp>
            <p:nvSpPr>
              <p:cNvPr id="51215" name="Text Box 26"/>
              <p:cNvSpPr txBox="1">
                <a:spLocks noChangeArrowheads="1"/>
              </p:cNvSpPr>
              <p:nvPr/>
            </p:nvSpPr>
            <p:spPr bwMode="auto">
              <a:xfrm>
                <a:off x="241" y="3464"/>
                <a:ext cx="20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 eaLnBrk="1" hangingPunct="1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b="1">
                    <a:latin typeface="Times New Roman" panose="02020603050405020304" pitchFamily="18" charset="0"/>
                  </a:rPr>
                  <a:t>     由传播方向决定</a:t>
                </a:r>
              </a:p>
            </p:txBody>
          </p:sp>
          <p:graphicFrame>
            <p:nvGraphicFramePr>
              <p:cNvPr id="98325" name="Object 25"/>
              <p:cNvGraphicFramePr>
                <a:graphicFrameLocks noChangeAspect="1"/>
              </p:cNvGraphicFramePr>
              <p:nvPr/>
            </p:nvGraphicFramePr>
            <p:xfrm>
              <a:off x="455" y="3502"/>
              <a:ext cx="251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190500" imgH="165100" progId="Equation.3">
                      <p:embed/>
                    </p:oleObj>
                  </mc:Choice>
                  <mc:Fallback>
                    <p:oleObj r:id="rId9" imgW="190500" imgH="165100" progId="Equation.3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55" y="3502"/>
                            <a:ext cx="251" cy="2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211" name="Text Box 27"/>
            <p:cNvSpPr txBox="1">
              <a:spLocks noChangeArrowheads="1"/>
            </p:cNvSpPr>
            <p:nvPr/>
          </p:nvSpPr>
          <p:spPr bwMode="auto">
            <a:xfrm>
              <a:off x="4797595" y="5413000"/>
              <a:ext cx="3316416" cy="461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 沿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latin typeface="Times New Roman" panose="02020603050405020304" pitchFamily="18" charset="0"/>
                </a:rPr>
                <a:t>轴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正向</a:t>
              </a:r>
              <a:r>
                <a:rPr lang="zh-CN" altLang="en-US" b="1">
                  <a:latin typeface="Times New Roman" panose="02020603050405020304" pitchFamily="18" charset="0"/>
                </a:rPr>
                <a:t>传播“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b="1">
                  <a:latin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51212" name="Text Box 28"/>
            <p:cNvSpPr txBox="1">
              <a:spLocks noChangeArrowheads="1"/>
            </p:cNvSpPr>
            <p:nvPr/>
          </p:nvSpPr>
          <p:spPr bwMode="auto">
            <a:xfrm>
              <a:off x="4886497" y="6058908"/>
              <a:ext cx="3632862" cy="461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沿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latin typeface="Times New Roman" panose="02020603050405020304" pitchFamily="18" charset="0"/>
                </a:rPr>
                <a:t>轴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负向</a:t>
              </a:r>
              <a:r>
                <a:rPr lang="zh-CN" altLang="en-US" b="1">
                  <a:latin typeface="Times New Roman" panose="02020603050405020304" pitchFamily="18" charset="0"/>
                </a:rPr>
                <a:t>传播“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>
                  <a:latin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51213" name="AutoShape 29"/>
            <p:cNvSpPr/>
            <p:nvPr/>
          </p:nvSpPr>
          <p:spPr bwMode="auto">
            <a:xfrm>
              <a:off x="4591211" y="5644701"/>
              <a:ext cx="231784" cy="68558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85788" y="4629150"/>
            <a:ext cx="3048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物理意义</a:t>
            </a:r>
          </a:p>
        </p:txBody>
      </p:sp>
      <p:grpSp>
        <p:nvGrpSpPr>
          <p:cNvPr id="98309" name="Group 3"/>
          <p:cNvGrpSpPr/>
          <p:nvPr/>
        </p:nvGrpSpPr>
        <p:grpSpPr>
          <a:xfrm>
            <a:off x="1376363" y="4629150"/>
            <a:ext cx="6484937" cy="1662113"/>
            <a:chOff x="904" y="190"/>
            <a:chExt cx="4085" cy="1047"/>
          </a:xfrm>
        </p:grpSpPr>
        <p:graphicFrame>
          <p:nvGraphicFramePr>
            <p:cNvPr id="98310" name="Object 4"/>
            <p:cNvGraphicFramePr>
              <a:graphicFrameLocks noChangeAspect="1"/>
            </p:cNvGraphicFramePr>
            <p:nvPr/>
          </p:nvGraphicFramePr>
          <p:xfrm>
            <a:off x="1747" y="207"/>
            <a:ext cx="81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660400" imgH="203200" progId="Equation.3">
                    <p:embed/>
                  </p:oleObj>
                </mc:Choice>
                <mc:Fallback>
                  <p:oleObj r:id="rId11" imgW="660400" imgH="20320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47" y="207"/>
                          <a:ext cx="816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2837" y="190"/>
              <a:ext cx="13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跑动的波形</a:t>
              </a: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941" y="576"/>
              <a:ext cx="8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一定</a:t>
              </a:r>
            </a:p>
          </p:txBody>
        </p:sp>
        <p:graphicFrame>
          <p:nvGraphicFramePr>
            <p:cNvPr id="98313" name="Object 7"/>
            <p:cNvGraphicFramePr>
              <a:graphicFrameLocks noChangeAspect="1"/>
            </p:cNvGraphicFramePr>
            <p:nvPr/>
          </p:nvGraphicFramePr>
          <p:xfrm>
            <a:off x="1747" y="584"/>
            <a:ext cx="69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533400" imgH="203200" progId="Equation.3">
                    <p:embed/>
                  </p:oleObj>
                </mc:Choice>
                <mc:Fallback>
                  <p:oleObj r:id="rId13" imgW="533400" imgH="2032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47" y="584"/>
                          <a:ext cx="696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2829" y="570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振动</a:t>
              </a:r>
              <a:r>
                <a:rPr lang="zh-CN" altLang="en-US" b="1">
                  <a:latin typeface="宋体" panose="02010600030101010101" pitchFamily="2" charset="-122"/>
                </a:rPr>
                <a:t>曲线方程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904" y="945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1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一定</a:t>
              </a:r>
            </a:p>
          </p:txBody>
        </p:sp>
        <p:graphicFrame>
          <p:nvGraphicFramePr>
            <p:cNvPr id="98316" name="Object 10"/>
            <p:cNvGraphicFramePr>
              <a:graphicFrameLocks noChangeAspect="1"/>
            </p:cNvGraphicFramePr>
            <p:nvPr/>
          </p:nvGraphicFramePr>
          <p:xfrm>
            <a:off x="1760" y="962"/>
            <a:ext cx="72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558800" imgH="203200" progId="Equation.3">
                    <p:embed/>
                  </p:oleObj>
                </mc:Choice>
                <mc:Fallback>
                  <p:oleObj r:id="rId15" imgW="558800" imgH="2032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60" y="962"/>
                          <a:ext cx="729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2832" y="920"/>
              <a:ext cx="15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latin typeface="宋体" panose="02010600030101010101" pitchFamily="2" charset="-122"/>
                </a:rPr>
                <a:t>波形</a:t>
              </a:r>
              <a:r>
                <a:rPr lang="zh-CN" altLang="en-US" b="1">
                  <a:latin typeface="宋体" panose="02010600030101010101" pitchFamily="2" charset="-122"/>
                </a:rPr>
                <a:t>曲线方程</a:t>
              </a: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17488" y="325438"/>
            <a:ext cx="2514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波的能量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98450" y="337185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. 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驻波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730250" y="4006850"/>
            <a:ext cx="84629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形成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条件</a:t>
            </a:r>
            <a:r>
              <a:rPr lang="zh-CN" altLang="en-US" b="1">
                <a:latin typeface="宋体" panose="02010600030101010101" pitchFamily="2" charset="-122"/>
              </a:rPr>
              <a:t>：传播方向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相反</a:t>
            </a:r>
            <a:r>
              <a:rPr lang="zh-CN" altLang="en-US" b="1">
                <a:latin typeface="宋体" panose="02010600030101010101" pitchFamily="2" charset="-122"/>
              </a:rPr>
              <a:t>，振动方向、振幅、频率都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相同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534025" y="5849938"/>
            <a:ext cx="2133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半波损失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730250" y="5849938"/>
            <a:ext cx="4562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求驻波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方程</a:t>
            </a:r>
            <a:r>
              <a:rPr lang="zh-CN" altLang="en-US" b="1">
                <a:latin typeface="宋体" panose="02010600030101010101" pitchFamily="2" charset="-122"/>
              </a:rPr>
              <a:t>：波腹 、波节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位置</a:t>
            </a:r>
          </a:p>
        </p:txBody>
      </p:sp>
      <p:grpSp>
        <p:nvGrpSpPr>
          <p:cNvPr id="100358" name="组 3"/>
          <p:cNvGrpSpPr/>
          <p:nvPr/>
        </p:nvGrpSpPr>
        <p:grpSpPr>
          <a:xfrm>
            <a:off x="788988" y="2128838"/>
            <a:ext cx="5172075" cy="1084262"/>
            <a:chOff x="716107" y="2750678"/>
            <a:chExt cx="5172076" cy="1084263"/>
          </a:xfrm>
        </p:grpSpPr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16107" y="2953878"/>
              <a:ext cx="13716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媒质元</a:t>
              </a: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2230582" y="2750678"/>
              <a:ext cx="3657601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宋体" panose="02010600030101010101" pitchFamily="2" charset="-122"/>
                </a:rPr>
                <a:t>非</a:t>
              </a:r>
              <a:r>
                <a:rPr lang="zh-CN" altLang="en-US" b="1">
                  <a:latin typeface="宋体" panose="02010600030101010101" pitchFamily="2" charset="-122"/>
                </a:rPr>
                <a:t>孤立系统，</a:t>
              </a:r>
              <a:r>
                <a:rPr lang="en-US" altLang="zh-CN" b="1" i="1">
                  <a:latin typeface="Times New Roman" panose="02020603050405020304" pitchFamily="18" charset="0"/>
                </a:rPr>
                <a:t>E</a:t>
              </a:r>
              <a:r>
                <a:rPr lang="zh-CN" altLang="en-US" b="1">
                  <a:solidFill>
                    <a:srgbClr val="0000CC"/>
                  </a:solidFill>
                  <a:latin typeface="宋体" panose="02010600030101010101" pitchFamily="2" charset="-122"/>
                </a:rPr>
                <a:t>不</a:t>
              </a:r>
              <a:r>
                <a:rPr lang="zh-CN" altLang="en-US" b="1">
                  <a:latin typeface="宋体" panose="02010600030101010101" pitchFamily="2" charset="-122"/>
                </a:rPr>
                <a:t>守恒</a:t>
              </a:r>
            </a:p>
          </p:txBody>
        </p:sp>
        <p:graphicFrame>
          <p:nvGraphicFramePr>
            <p:cNvPr id="100365" name="Object 28"/>
            <p:cNvGraphicFramePr>
              <a:graphicFrameLocks noChangeAspect="1"/>
            </p:cNvGraphicFramePr>
            <p:nvPr/>
          </p:nvGraphicFramePr>
          <p:xfrm>
            <a:off x="2336945" y="3355516"/>
            <a:ext cx="104775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96900" imgH="241300" progId="Equation.3">
                    <p:embed/>
                  </p:oleObj>
                </mc:Choice>
                <mc:Fallback>
                  <p:oleObj r:id="rId3" imgW="596900" imgH="2413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6945" y="3355516"/>
                          <a:ext cx="1047750" cy="4794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AutoShape 29"/>
            <p:cNvSpPr/>
            <p:nvPr/>
          </p:nvSpPr>
          <p:spPr bwMode="auto">
            <a:xfrm>
              <a:off x="1959120" y="2852278"/>
              <a:ext cx="220663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3322783" y="3325353"/>
              <a:ext cx="20574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同步调</a:t>
              </a:r>
              <a:r>
                <a:rPr lang="zh-CN" altLang="en-US" b="1">
                  <a:latin typeface="宋体" panose="02010600030101010101" pitchFamily="2" charset="-122"/>
                </a:rPr>
                <a:t>变化</a:t>
              </a:r>
            </a:p>
          </p:txBody>
        </p:sp>
      </p:grpSp>
      <p:grpSp>
        <p:nvGrpSpPr>
          <p:cNvPr id="100359" name="组 4"/>
          <p:cNvGrpSpPr/>
          <p:nvPr/>
        </p:nvGrpSpPr>
        <p:grpSpPr>
          <a:xfrm>
            <a:off x="755650" y="1028700"/>
            <a:ext cx="4778375" cy="728663"/>
            <a:chOff x="15281" y="895678"/>
            <a:chExt cx="4779168" cy="728663"/>
          </a:xfrm>
        </p:grpSpPr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5281" y="974294"/>
              <a:ext cx="3564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能流密度（波强）：</a:t>
              </a:r>
            </a:p>
          </p:txBody>
        </p:sp>
        <p:graphicFrame>
          <p:nvGraphicFramePr>
            <p:cNvPr id="100362" name="Object 24"/>
            <p:cNvGraphicFramePr>
              <a:graphicFrameLocks noChangeAspect="1"/>
            </p:cNvGraphicFramePr>
            <p:nvPr/>
          </p:nvGraphicFramePr>
          <p:xfrm>
            <a:off x="2970411" y="895678"/>
            <a:ext cx="1824038" cy="728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888365" imgH="393700" progId="Equation.3">
                    <p:embed/>
                  </p:oleObj>
                </mc:Choice>
                <mc:Fallback>
                  <p:oleObj r:id="rId5" imgW="888365" imgH="3937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70411" y="895678"/>
                          <a:ext cx="1824038" cy="728663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30250" y="4737100"/>
            <a:ext cx="80137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驻波特征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b="1">
                <a:latin typeface="Times New Roman" panose="02020603050405020304" pitchFamily="18" charset="0"/>
              </a:rPr>
              <a:t>没有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相位、能量</a:t>
            </a:r>
            <a:r>
              <a:rPr lang="zh-CN" altLang="en-US" b="1">
                <a:latin typeface="Times New Roman" panose="02020603050405020304" pitchFamily="18" charset="0"/>
              </a:rPr>
              <a:t>的传播；同一段上的各点的振动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同相</a:t>
            </a:r>
            <a:r>
              <a:rPr lang="zh-CN" altLang="en-US" b="1">
                <a:latin typeface="Times New Roman" panose="02020603050405020304" pitchFamily="18" charset="0"/>
              </a:rPr>
              <a:t>，而相邻两段中的各点的振动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反相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9250" y="330200"/>
            <a:ext cx="59055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5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、多普勒效应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1331913"/>
            <a:ext cx="1592263" cy="933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grpSp>
        <p:nvGrpSpPr>
          <p:cNvPr id="102403" name="Group 9"/>
          <p:cNvGrpSpPr/>
          <p:nvPr/>
        </p:nvGrpSpPr>
        <p:grpSpPr>
          <a:xfrm>
            <a:off x="2051050" y="2852738"/>
            <a:ext cx="5405438" cy="457200"/>
            <a:chOff x="2115" y="3072"/>
            <a:chExt cx="3405" cy="288"/>
          </a:xfrm>
        </p:grpSpPr>
        <p:graphicFrame>
          <p:nvGraphicFramePr>
            <p:cNvPr id="102408" name="Object 10"/>
            <p:cNvGraphicFramePr>
              <a:graphicFrameLocks noChangeAspect="1"/>
            </p:cNvGraphicFramePr>
            <p:nvPr/>
          </p:nvGraphicFramePr>
          <p:xfrm>
            <a:off x="2115" y="3081"/>
            <a:ext cx="24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03200" imgH="215900" progId="Equation.3">
                    <p:embed/>
                  </p:oleObj>
                </mc:Choice>
                <mc:Fallback>
                  <p:oleObj r:id="rId3" imgW="203200" imgH="2159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15" y="3081"/>
                          <a:ext cx="249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09" name="Rectangle 11"/>
            <p:cNvSpPr/>
            <p:nvPr/>
          </p:nvSpPr>
          <p:spPr>
            <a:xfrm>
              <a:off x="2304" y="3072"/>
              <a:ext cx="32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观察者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向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波源运动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，远离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102404" name="Group 12"/>
          <p:cNvGrpSpPr/>
          <p:nvPr/>
        </p:nvGrpSpPr>
        <p:grpSpPr>
          <a:xfrm>
            <a:off x="2085975" y="3984625"/>
            <a:ext cx="5195888" cy="623888"/>
            <a:chOff x="2103" y="3456"/>
            <a:chExt cx="3273" cy="393"/>
          </a:xfrm>
        </p:grpSpPr>
        <p:sp>
          <p:nvSpPr>
            <p:cNvPr id="102406" name="Rectangle 13"/>
            <p:cNvSpPr/>
            <p:nvPr/>
          </p:nvSpPr>
          <p:spPr>
            <a:xfrm>
              <a:off x="2304" y="3525"/>
              <a:ext cx="30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波源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向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观察者运动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，远离 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102407" name="Object 14"/>
            <p:cNvGraphicFramePr>
              <a:graphicFrameLocks noChangeAspect="1"/>
            </p:cNvGraphicFramePr>
            <p:nvPr/>
          </p:nvGraphicFramePr>
          <p:xfrm>
            <a:off x="2103" y="3456"/>
            <a:ext cx="29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65100" imgH="228600" progId="Equation.DSMT4">
                    <p:embed/>
                  </p:oleObj>
                </mc:Choice>
                <mc:Fallback>
                  <p:oleObj r:id="rId5" imgW="165100" imgH="228600" progId="Equation.DSMT4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03" y="3456"/>
                          <a:ext cx="291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05" name="矩形 18"/>
          <p:cNvSpPr/>
          <p:nvPr/>
        </p:nvSpPr>
        <p:spPr>
          <a:xfrm>
            <a:off x="827088" y="5149850"/>
            <a:ext cx="72009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不仅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机械波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有多普勒效应，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电磁波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也有多普勒效应。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31888" y="2859088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sng">
                <a:solidFill>
                  <a:srgbClr val="FF3300"/>
                </a:solidFill>
                <a:latin typeface="Times New Roman" panose="02020603050405020304" pitchFamily="18" charset="0"/>
              </a:rPr>
              <a:t>光程表示在相同的时间内光在真空中通过的路程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3263" y="1435100"/>
            <a:ext cx="1941513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5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光程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3427" name="组 9"/>
          <p:cNvGrpSpPr/>
          <p:nvPr/>
        </p:nvGrpSpPr>
        <p:grpSpPr>
          <a:xfrm>
            <a:off x="1222375" y="1579563"/>
            <a:ext cx="3021013" cy="793750"/>
            <a:chOff x="804202" y="3291456"/>
            <a:chExt cx="3022651" cy="794369"/>
          </a:xfrm>
        </p:grpSpPr>
        <p:sp>
          <p:nvSpPr>
            <p:cNvPr id="103433" name="文本框 4"/>
            <p:cNvSpPr txBox="1"/>
            <p:nvPr/>
          </p:nvSpPr>
          <p:spPr>
            <a:xfrm>
              <a:off x="804202" y="3291456"/>
              <a:ext cx="184806" cy="461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382" y="3722521"/>
              <a:ext cx="1062471" cy="3633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103428" name="Group 2"/>
          <p:cNvGrpSpPr/>
          <p:nvPr/>
        </p:nvGrpSpPr>
        <p:grpSpPr>
          <a:xfrm>
            <a:off x="1131888" y="3917950"/>
            <a:ext cx="4954587" cy="728663"/>
            <a:chOff x="799" y="491"/>
            <a:chExt cx="3121" cy="459"/>
          </a:xfrm>
        </p:grpSpPr>
        <p:graphicFrame>
          <p:nvGraphicFramePr>
            <p:cNvPr id="103431" name="Object 3"/>
            <p:cNvGraphicFramePr>
              <a:graphicFrameLocks noChangeAspect="1"/>
            </p:cNvGraphicFramePr>
            <p:nvPr/>
          </p:nvGraphicFramePr>
          <p:xfrm>
            <a:off x="3136" y="491"/>
            <a:ext cx="78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48665" imgH="406400" progId="Equation.3">
                    <p:embed/>
                  </p:oleObj>
                </mc:Choice>
                <mc:Fallback>
                  <p:oleObj r:id="rId3" imgW="748665" imgH="4064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36" y="491"/>
                          <a:ext cx="784" cy="459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799" y="565"/>
              <a:ext cx="2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相位差和光程差的关系：</a:t>
              </a: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5288" y="506413"/>
            <a:ext cx="25669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三、电磁波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60413" y="5360988"/>
            <a:ext cx="59055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5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、光的干涉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8"/>
          <p:cNvSpPr txBox="1">
            <a:spLocks noChangeArrowheads="1"/>
          </p:cNvSpPr>
          <p:nvPr/>
        </p:nvSpPr>
        <p:spPr bwMode="auto">
          <a:xfrm>
            <a:off x="234950" y="384175"/>
            <a:ext cx="3519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（分波面法）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双缝干涉</a:t>
            </a:r>
          </a:p>
        </p:txBody>
      </p:sp>
      <p:pic>
        <p:nvPicPr>
          <p:cNvPr id="104450" name="Picture 13" descr="41"/>
          <p:cNvPicPr>
            <a:picLocks noChangeAspect="1"/>
          </p:cNvPicPr>
          <p:nvPr/>
        </p:nvPicPr>
        <p:blipFill>
          <a:blip r:embed="rId2"/>
          <a:srcRect r="41414"/>
          <a:stretch>
            <a:fillRect/>
          </a:stretch>
        </p:blipFill>
        <p:spPr>
          <a:xfrm>
            <a:off x="5048250" y="404813"/>
            <a:ext cx="3922713" cy="348773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104451" name="Object 14"/>
          <p:cNvGraphicFramePr>
            <a:graphicFrameLocks noChangeAspect="1"/>
          </p:cNvGraphicFramePr>
          <p:nvPr/>
        </p:nvGraphicFramePr>
        <p:xfrm>
          <a:off x="688975" y="938213"/>
          <a:ext cx="32416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86865" imgH="393700" progId="Equation.3">
                  <p:embed/>
                </p:oleObj>
              </mc:Choice>
              <mc:Fallback>
                <p:oleObj r:id="rId3" imgW="1586865" imgH="393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938213"/>
                        <a:ext cx="324167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51" name="Group 15"/>
          <p:cNvGrpSpPr/>
          <p:nvPr/>
        </p:nvGrpSpPr>
        <p:grpSpPr>
          <a:xfrm>
            <a:off x="376238" y="2092325"/>
            <a:ext cx="4551362" cy="1336675"/>
            <a:chOff x="2957" y="1139"/>
            <a:chExt cx="3123" cy="906"/>
          </a:xfrm>
        </p:grpSpPr>
        <p:sp>
          <p:nvSpPr>
            <p:cNvPr id="53267" name="AutoShape 16"/>
            <p:cNvSpPr/>
            <p:nvPr/>
          </p:nvSpPr>
          <p:spPr bwMode="auto">
            <a:xfrm>
              <a:off x="3410" y="1245"/>
              <a:ext cx="120" cy="591"/>
            </a:xfrm>
            <a:prstGeom prst="leftBrace">
              <a:avLst>
                <a:gd name="adj1" fmla="val 3271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4469" name="Object 17"/>
            <p:cNvGraphicFramePr>
              <a:graphicFrameLocks noChangeAspect="1"/>
            </p:cNvGraphicFramePr>
            <p:nvPr/>
          </p:nvGraphicFramePr>
          <p:xfrm>
            <a:off x="2957" y="1139"/>
            <a:ext cx="102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774065" imgH="203200" progId="Equation.3">
                    <p:embed/>
                  </p:oleObj>
                </mc:Choice>
                <mc:Fallback>
                  <p:oleObj r:id="rId5" imgW="774065" imgH="2032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57" y="1139"/>
                          <a:ext cx="1025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0" name="Object 18"/>
            <p:cNvGraphicFramePr>
              <a:graphicFrameLocks noChangeAspect="1"/>
            </p:cNvGraphicFramePr>
            <p:nvPr/>
          </p:nvGraphicFramePr>
          <p:xfrm>
            <a:off x="3569" y="1592"/>
            <a:ext cx="937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799465" imgH="393700" progId="Equation.3">
                    <p:embed/>
                  </p:oleObj>
                </mc:Choice>
                <mc:Fallback>
                  <p:oleObj r:id="rId7" imgW="799465" imgH="3937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69" y="1592"/>
                          <a:ext cx="937" cy="4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0" name="Text Box 19"/>
            <p:cNvSpPr txBox="1">
              <a:spLocks noChangeArrowheads="1"/>
            </p:cNvSpPr>
            <p:nvPr/>
          </p:nvSpPr>
          <p:spPr bwMode="auto">
            <a:xfrm>
              <a:off x="5675" y="1156"/>
              <a:ext cx="40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明</a:t>
              </a:r>
            </a:p>
          </p:txBody>
        </p:sp>
        <p:sp>
          <p:nvSpPr>
            <p:cNvPr id="53271" name="Text Box 20"/>
            <p:cNvSpPr txBox="1">
              <a:spLocks noChangeArrowheads="1"/>
            </p:cNvSpPr>
            <p:nvPr/>
          </p:nvSpPr>
          <p:spPr bwMode="auto">
            <a:xfrm>
              <a:off x="5692" y="1686"/>
              <a:ext cx="35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暗</a:t>
              </a:r>
            </a:p>
          </p:txBody>
        </p:sp>
        <p:graphicFrame>
          <p:nvGraphicFramePr>
            <p:cNvPr id="104473" name="Object 21"/>
            <p:cNvGraphicFramePr>
              <a:graphicFrameLocks noChangeAspect="1"/>
            </p:cNvGraphicFramePr>
            <p:nvPr/>
          </p:nvGraphicFramePr>
          <p:xfrm>
            <a:off x="4601" y="1698"/>
            <a:ext cx="87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761365" imgH="228600" progId="Equation.3">
                    <p:embed/>
                  </p:oleObj>
                </mc:Choice>
                <mc:Fallback>
                  <p:oleObj r:id="rId9" imgW="761365" imgH="2286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01" y="1698"/>
                          <a:ext cx="876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4" name="Object 22"/>
            <p:cNvGraphicFramePr>
              <a:graphicFrameLocks noChangeAspect="1"/>
            </p:cNvGraphicFramePr>
            <p:nvPr/>
          </p:nvGraphicFramePr>
          <p:xfrm>
            <a:off x="4590" y="1150"/>
            <a:ext cx="106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736600" imgH="203200" progId="Equation.3">
                    <p:embed/>
                  </p:oleObj>
                </mc:Choice>
                <mc:Fallback>
                  <p:oleObj r:id="rId11" imgW="736600" imgH="2032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90" y="1150"/>
                          <a:ext cx="1061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5" name="Object 23"/>
            <p:cNvGraphicFramePr>
              <a:graphicFrameLocks noChangeAspect="1"/>
            </p:cNvGraphicFramePr>
            <p:nvPr/>
          </p:nvGraphicFramePr>
          <p:xfrm>
            <a:off x="3070" y="1414"/>
            <a:ext cx="35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266065" imgH="165100" progId="Equation.3">
                    <p:embed/>
                  </p:oleObj>
                </mc:Choice>
                <mc:Fallback>
                  <p:oleObj r:id="rId13" imgW="266065" imgH="1651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70" y="1414"/>
                          <a:ext cx="352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960" name="Group 24"/>
          <p:cNvGrpSpPr/>
          <p:nvPr/>
        </p:nvGrpSpPr>
        <p:grpSpPr>
          <a:xfrm>
            <a:off x="269875" y="3716338"/>
            <a:ext cx="8107363" cy="2076450"/>
            <a:chOff x="48" y="2609"/>
            <a:chExt cx="5148" cy="1308"/>
          </a:xfrm>
        </p:grpSpPr>
        <p:grpSp>
          <p:nvGrpSpPr>
            <p:cNvPr id="104457" name="Group 25"/>
            <p:cNvGrpSpPr/>
            <p:nvPr/>
          </p:nvGrpSpPr>
          <p:grpSpPr>
            <a:xfrm>
              <a:off x="161" y="2980"/>
              <a:ext cx="5035" cy="937"/>
              <a:chOff x="161" y="2839"/>
              <a:chExt cx="5035" cy="937"/>
            </a:xfrm>
          </p:grpSpPr>
          <p:graphicFrame>
            <p:nvGraphicFramePr>
              <p:cNvPr id="104459" name="Object 26"/>
              <p:cNvGraphicFramePr>
                <a:graphicFrameLocks noChangeAspect="1"/>
              </p:cNvGraphicFramePr>
              <p:nvPr/>
            </p:nvGraphicFramePr>
            <p:xfrm>
              <a:off x="2485" y="3000"/>
              <a:ext cx="855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5" imgW="901065" imgH="228600" progId="Equation.3">
                      <p:embed/>
                    </p:oleObj>
                  </mc:Choice>
                  <mc:Fallback>
                    <p:oleObj r:id="rId15" imgW="901065" imgH="228600" progId="Equation.3">
                      <p:embed/>
                      <p:pic>
                        <p:nvPicPr>
                          <p:cNvPr id="0" name="图片 318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485" y="3000"/>
                            <a:ext cx="855" cy="2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460" name="Object 27"/>
              <p:cNvGraphicFramePr>
                <a:graphicFrameLocks noChangeAspect="1"/>
              </p:cNvGraphicFramePr>
              <p:nvPr/>
            </p:nvGraphicFramePr>
            <p:xfrm>
              <a:off x="161" y="3237"/>
              <a:ext cx="30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7" imgW="292100" imgH="152400" progId="Equation.3">
                      <p:embed/>
                    </p:oleObj>
                  </mc:Choice>
                  <mc:Fallback>
                    <p:oleObj r:id="rId17" imgW="292100" imgH="152400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61" y="3237"/>
                            <a:ext cx="30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60" name="AutoShape 28"/>
              <p:cNvSpPr/>
              <p:nvPr/>
            </p:nvSpPr>
            <p:spPr bwMode="auto">
              <a:xfrm>
                <a:off x="520" y="3034"/>
                <a:ext cx="134" cy="563"/>
              </a:xfrm>
              <a:prstGeom prst="leftBrace">
                <a:avLst>
                  <a:gd name="adj1" fmla="val 28125"/>
                  <a:gd name="adj2" fmla="val 50000"/>
                </a:avLst>
              </a:prstGeom>
              <a:noFill/>
              <a:ln w="28575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04462" name="Object 29"/>
              <p:cNvGraphicFramePr>
                <a:graphicFrameLocks noChangeAspect="1"/>
              </p:cNvGraphicFramePr>
              <p:nvPr/>
            </p:nvGraphicFramePr>
            <p:xfrm>
              <a:off x="753" y="2839"/>
              <a:ext cx="542" cy="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9" imgW="520700" imgH="393700" progId="Equation.3">
                      <p:embed/>
                    </p:oleObj>
                  </mc:Choice>
                  <mc:Fallback>
                    <p:oleObj r:id="rId19" imgW="520700" imgH="393700" progId="Equation.3">
                      <p:embed/>
                      <p:pic>
                        <p:nvPicPr>
                          <p:cNvPr id="0" name="图片 318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53" y="2839"/>
                            <a:ext cx="542" cy="4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463" name="Object 30"/>
              <p:cNvGraphicFramePr>
                <a:graphicFrameLocks noChangeAspect="1"/>
              </p:cNvGraphicFramePr>
              <p:nvPr/>
            </p:nvGraphicFramePr>
            <p:xfrm>
              <a:off x="702" y="3338"/>
              <a:ext cx="1140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1180465" imgH="469900" progId="Equation.3">
                      <p:embed/>
                    </p:oleObj>
                  </mc:Choice>
                  <mc:Fallback>
                    <p:oleObj r:id="rId21" imgW="1180465" imgH="469900" progId="Equation.3">
                      <p:embed/>
                      <p:pic>
                        <p:nvPicPr>
                          <p:cNvPr id="0" name="图片 318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702" y="3338"/>
                            <a:ext cx="1140" cy="4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63" name="Text Box 31"/>
              <p:cNvSpPr txBox="1">
                <a:spLocks noChangeArrowheads="1"/>
              </p:cNvSpPr>
              <p:nvPr/>
            </p:nvSpPr>
            <p:spPr bwMode="auto">
              <a:xfrm>
                <a:off x="1985" y="2944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明</a:t>
                </a:r>
              </a:p>
            </p:txBody>
          </p:sp>
          <p:sp>
            <p:nvSpPr>
              <p:cNvPr id="53264" name="Text Box 32"/>
              <p:cNvSpPr txBox="1">
                <a:spLocks noChangeArrowheads="1"/>
              </p:cNvSpPr>
              <p:nvPr/>
            </p:nvSpPr>
            <p:spPr bwMode="auto">
              <a:xfrm>
                <a:off x="1990" y="3439"/>
                <a:ext cx="33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暗</a:t>
                </a:r>
              </a:p>
            </p:txBody>
          </p:sp>
          <p:graphicFrame>
            <p:nvGraphicFramePr>
              <p:cNvPr id="104466" name="Object 33"/>
              <p:cNvGraphicFramePr>
                <a:graphicFrameLocks noChangeAspect="1"/>
              </p:cNvGraphicFramePr>
              <p:nvPr/>
            </p:nvGraphicFramePr>
            <p:xfrm>
              <a:off x="2473" y="3473"/>
              <a:ext cx="736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3" imgW="761365" imgH="228600" progId="Equation.3">
                      <p:embed/>
                    </p:oleObj>
                  </mc:Choice>
                  <mc:Fallback>
                    <p:oleObj r:id="rId23" imgW="761365" imgH="228600" progId="Equation.3">
                      <p:embed/>
                      <p:pic>
                        <p:nvPicPr>
                          <p:cNvPr id="0" name="图片 319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473" y="3473"/>
                            <a:ext cx="736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66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040"/>
                <a:ext cx="147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zh-CN" altLang="en-US" b="1">
                    <a:solidFill>
                      <a:srgbClr val="3333CC"/>
                    </a:solidFill>
                    <a:latin typeface="宋体" panose="02010600030101010101" pitchFamily="2" charset="-122"/>
                  </a:rPr>
                  <a:t>取值与条纹    </a:t>
                </a:r>
                <a:r>
                  <a:rPr lang="zh-CN" altLang="en-US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级次</a:t>
                </a:r>
                <a:r>
                  <a:rPr lang="zh-CN" altLang="en-US" b="1">
                    <a:solidFill>
                      <a:srgbClr val="3333CC"/>
                    </a:solidFill>
                    <a:latin typeface="宋体" panose="02010600030101010101" pitchFamily="2" charset="-122"/>
                  </a:rPr>
                  <a:t>一致</a:t>
                </a:r>
              </a:p>
            </p:txBody>
          </p:sp>
        </p:grpSp>
        <p:sp>
          <p:nvSpPr>
            <p:cNvPr id="53257" name="Rectangle 35"/>
            <p:cNvSpPr>
              <a:spLocks noChangeArrowheads="1"/>
            </p:cNvSpPr>
            <p:nvPr/>
          </p:nvSpPr>
          <p:spPr bwMode="auto">
            <a:xfrm>
              <a:off x="48" y="2609"/>
              <a:ext cx="14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3333CC"/>
                  </a:solidFill>
                  <a:latin typeface="Times New Roman" panose="02020603050405020304" pitchFamily="18" charset="0"/>
                  <a:sym typeface="Monotype Sorts" pitchFamily="2" charset="2"/>
                </a:rPr>
                <a:t>明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、暗纹</a:t>
              </a: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位置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：</a:t>
              </a:r>
            </a:p>
          </p:txBody>
        </p:sp>
      </p:grpSp>
      <p:grpSp>
        <p:nvGrpSpPr>
          <p:cNvPr id="27" name="Group 11"/>
          <p:cNvGrpSpPr/>
          <p:nvPr/>
        </p:nvGrpSpPr>
        <p:grpSpPr>
          <a:xfrm>
            <a:off x="344488" y="6011863"/>
            <a:ext cx="2938462" cy="730250"/>
            <a:chOff x="2976" y="3769"/>
            <a:chExt cx="1753" cy="422"/>
          </a:xfrm>
        </p:grpSpPr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2976" y="3855"/>
              <a:ext cx="120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66"/>
                  </a:solidFill>
                  <a:latin typeface="方正书宋简体"/>
                </a:rPr>
                <a:t>条纹间距：</a:t>
              </a:r>
            </a:p>
          </p:txBody>
        </p:sp>
        <p:graphicFrame>
          <p:nvGraphicFramePr>
            <p:cNvPr id="104456" name="Object 13"/>
            <p:cNvGraphicFramePr>
              <a:graphicFrameLocks noChangeAspect="1"/>
            </p:cNvGraphicFramePr>
            <p:nvPr/>
          </p:nvGraphicFramePr>
          <p:xfrm>
            <a:off x="4030" y="3769"/>
            <a:ext cx="699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673100" imgH="406400" progId="Equation.3">
                    <p:embed/>
                  </p:oleObj>
                </mc:Choice>
                <mc:Fallback>
                  <p:oleObj r:id="rId24" imgW="673100" imgH="4064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0" y="3769"/>
                          <a:ext cx="699" cy="422"/>
                        </a:xfrm>
                        <a:prstGeom prst="rect">
                          <a:avLst/>
                        </a:prstGeom>
                        <a:solidFill>
                          <a:srgbClr val="DDF3EA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796925" y="1593850"/>
            <a:ext cx="5410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反（透）射光的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光程差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5474" name="Group 9"/>
          <p:cNvGrpSpPr/>
          <p:nvPr/>
        </p:nvGrpSpPr>
        <p:grpSpPr>
          <a:xfrm>
            <a:off x="1095375" y="2563813"/>
            <a:ext cx="3421063" cy="1082675"/>
            <a:chOff x="3464" y="1734"/>
            <a:chExt cx="2109" cy="636"/>
          </a:xfrm>
        </p:grpSpPr>
        <p:graphicFrame>
          <p:nvGraphicFramePr>
            <p:cNvPr id="105482" name="Object 10"/>
            <p:cNvGraphicFramePr>
              <a:graphicFrameLocks noChangeAspect="1"/>
            </p:cNvGraphicFramePr>
            <p:nvPr/>
          </p:nvGraphicFramePr>
          <p:xfrm>
            <a:off x="3464" y="1784"/>
            <a:ext cx="2095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63700" imgH="393700" progId="Equation.3">
                    <p:embed/>
                  </p:oleObj>
                </mc:Choice>
                <mc:Fallback>
                  <p:oleObj r:id="rId2" imgW="1663700" imgH="3937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64" y="1784"/>
                          <a:ext cx="2095" cy="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5357" y="1734"/>
              <a:ext cx="216" cy="636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054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095375" y="4137025"/>
          <a:ext cx="3054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47800" imgH="279400" progId="Equation.3">
                  <p:embed/>
                </p:oleObj>
              </mc:Choice>
              <mc:Fallback>
                <p:oleObj r:id="rId4" imgW="1447800" imgH="2794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5375" y="4137025"/>
                        <a:ext cx="305435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827088" y="5516563"/>
            <a:ext cx="1724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垂直入射：</a:t>
            </a:r>
          </a:p>
        </p:txBody>
      </p:sp>
      <p:grpSp>
        <p:nvGrpSpPr>
          <p:cNvPr id="102405" name="Group 18"/>
          <p:cNvGrpSpPr/>
          <p:nvPr/>
        </p:nvGrpSpPr>
        <p:grpSpPr>
          <a:xfrm>
            <a:off x="2568575" y="5262563"/>
            <a:ext cx="2079625" cy="1062037"/>
            <a:chOff x="2290" y="3294"/>
            <a:chExt cx="1310" cy="669"/>
          </a:xfrm>
        </p:grpSpPr>
        <p:graphicFrame>
          <p:nvGraphicFramePr>
            <p:cNvPr id="105480" name="Object 16"/>
            <p:cNvGraphicFramePr>
              <a:graphicFrameLocks noChangeAspect="1"/>
            </p:cNvGraphicFramePr>
            <p:nvPr/>
          </p:nvGraphicFramePr>
          <p:xfrm>
            <a:off x="2290" y="3297"/>
            <a:ext cx="1310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26465" imgH="393700" progId="Equation.3">
                    <p:embed/>
                  </p:oleObj>
                </mc:Choice>
                <mc:Fallback>
                  <p:oleObj r:id="rId6" imgW="926465" imgH="3937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90" y="3297"/>
                          <a:ext cx="1310" cy="5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" name="Rectangle 17"/>
            <p:cNvSpPr>
              <a:spLocks noChangeArrowheads="1"/>
            </p:cNvSpPr>
            <p:nvPr/>
          </p:nvSpPr>
          <p:spPr bwMode="auto">
            <a:xfrm>
              <a:off x="3379" y="3294"/>
              <a:ext cx="221" cy="669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02406" name="Object 20"/>
          <p:cNvGraphicFramePr>
            <a:graphicFrameLocks noChangeAspect="1"/>
          </p:cNvGraphicFramePr>
          <p:nvPr/>
        </p:nvGraphicFramePr>
        <p:xfrm>
          <a:off x="5618163" y="5518150"/>
          <a:ext cx="15176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73100" imgH="228600" progId="Equation.3">
                  <p:embed/>
                </p:oleObj>
              </mc:Choice>
              <mc:Fallback>
                <p:oleObj r:id="rId8" imgW="673100" imgH="2286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18163" y="5518150"/>
                        <a:ext cx="151765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矩形 1"/>
          <p:cNvSpPr/>
          <p:nvPr/>
        </p:nvSpPr>
        <p:spPr>
          <a:xfrm>
            <a:off x="684213" y="527050"/>
            <a:ext cx="32099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2)</a:t>
            </a:r>
            <a:r>
              <a:rPr lang="zh-CN" altLang="en-US" b="1">
                <a:latin typeface="Times New Roman" panose="02020603050405020304" pitchFamily="18" charset="0"/>
              </a:rPr>
              <a:t>（分振幅）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薄膜干涉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65125" y="1960563"/>
            <a:ext cx="576421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</a:rPr>
              <a:t>&lt;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</a:rPr>
              <a:t>&gt;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</a:rPr>
              <a:t>或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1 </a:t>
            </a:r>
            <a:r>
              <a:rPr lang="en-US" altLang="zh-CN" b="1">
                <a:latin typeface="楷体_GB2312" pitchFamily="49" charset="-122"/>
              </a:rPr>
              <a:t>&gt;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2 </a:t>
            </a:r>
            <a:r>
              <a:rPr lang="en-US" altLang="zh-CN" b="1">
                <a:latin typeface="楷体_GB2312" pitchFamily="49" charset="-122"/>
              </a:rPr>
              <a:t>&lt;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</a:rPr>
              <a:t>，额外程差</a:t>
            </a:r>
            <a:r>
              <a:rPr lang="el-GR" altLang="zh-CN" b="1">
                <a:latin typeface="楷体_GB2312" pitchFamily="49" charset="-122"/>
                <a:sym typeface="cajcd fntlt" pitchFamily="18" charset="2"/>
              </a:rPr>
              <a:t>λ</a:t>
            </a:r>
            <a:r>
              <a:rPr lang="en-US" altLang="zh-CN" b="1">
                <a:latin typeface="楷体_GB2312" pitchFamily="49" charset="-122"/>
                <a:sym typeface="cajcd fntlt" pitchFamily="18" charset="2"/>
              </a:rPr>
              <a:t>/2</a:t>
            </a:r>
            <a:endParaRPr lang="en-US" altLang="zh-CN" b="1">
              <a:latin typeface="楷体_GB2312" pitchFamily="49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44513" y="4433888"/>
            <a:ext cx="55610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</a:rPr>
              <a:t>&gt;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</a:rPr>
              <a:t>&gt;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</a:rPr>
              <a:t>或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1 </a:t>
            </a:r>
            <a:r>
              <a:rPr lang="en-US" altLang="zh-CN" b="1">
                <a:latin typeface="楷体_GB2312" pitchFamily="49" charset="-122"/>
              </a:rPr>
              <a:t>&lt;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2 </a:t>
            </a:r>
            <a:r>
              <a:rPr lang="en-US" altLang="zh-CN" b="1">
                <a:latin typeface="楷体_GB2312" pitchFamily="49" charset="-122"/>
              </a:rPr>
              <a:t>&lt;</a:t>
            </a:r>
            <a:r>
              <a:rPr lang="en-US" altLang="zh-CN" b="1" i="1">
                <a:latin typeface="楷体_GB2312" pitchFamily="49" charset="-122"/>
              </a:rPr>
              <a:t>n</a:t>
            </a:r>
            <a:r>
              <a:rPr lang="en-US" altLang="zh-CN" b="1" i="1" baseline="-25000">
                <a:latin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</a:rPr>
              <a:t>)  </a:t>
            </a:r>
            <a:r>
              <a:rPr lang="zh-CN" altLang="en-US" b="1">
                <a:latin typeface="楷体_GB2312" pitchFamily="49" charset="-122"/>
              </a:rPr>
              <a:t>，额外程差</a:t>
            </a:r>
            <a:r>
              <a:rPr lang="en-US" altLang="zh-CN" b="1">
                <a:latin typeface="楷体_GB2312" pitchFamily="49" charset="-122"/>
              </a:rPr>
              <a:t>0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88" y="5735638"/>
            <a:ext cx="1179512" cy="43021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3" y="3092450"/>
            <a:ext cx="1541462" cy="7461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106501" name="组 7"/>
          <p:cNvGrpSpPr/>
          <p:nvPr/>
        </p:nvGrpSpPr>
        <p:grpSpPr>
          <a:xfrm>
            <a:off x="6372225" y="2228850"/>
            <a:ext cx="2362200" cy="2544763"/>
            <a:chOff x="6282210" y="734483"/>
            <a:chExt cx="2362200" cy="2543236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282210" y="734483"/>
              <a:ext cx="2362200" cy="16151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04" name="Rectangle 8"/>
            <p:cNvSpPr/>
            <p:nvPr/>
          </p:nvSpPr>
          <p:spPr>
            <a:xfrm>
              <a:off x="6282210" y="2780910"/>
              <a:ext cx="2362200" cy="4572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en-US" altLang="zh-CN" sz="4000">
                <a:latin typeface="Times New Roman" panose="02020603050405020304" pitchFamily="18" charset="0"/>
              </a:endParaRPr>
            </a:p>
          </p:txBody>
        </p:sp>
        <p:grpSp>
          <p:nvGrpSpPr>
            <p:cNvPr id="106505" name="组 1"/>
            <p:cNvGrpSpPr/>
            <p:nvPr/>
          </p:nvGrpSpPr>
          <p:grpSpPr>
            <a:xfrm>
              <a:off x="6282210" y="890587"/>
              <a:ext cx="2362200" cy="1905000"/>
              <a:chOff x="5148263" y="973138"/>
              <a:chExt cx="2362200" cy="1905000"/>
            </a:xfrm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5148263" y="2421033"/>
                <a:ext cx="2362200" cy="456926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6215063" y="972515"/>
                <a:ext cx="0" cy="19054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 flipV="1">
                <a:off x="6291263" y="972515"/>
                <a:ext cx="0" cy="14485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V="1">
                <a:off x="6367463" y="1200978"/>
                <a:ext cx="0" cy="167698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6948488" y="2390889"/>
                <a:ext cx="458787" cy="461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buClrTx/>
                  <a:buSzTx/>
                  <a:buFontTx/>
                  <a:buNone/>
                  <a:defRPr/>
                </a:pPr>
                <a:r>
                  <a:rPr kumimoji="1" lang="en-US" altLang="zh-CN" kern="1200" cap="none" spc="0" normalizeH="0" baseline="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kern="1200" cap="none" spc="0" normalizeH="0" baseline="-25000" noProof="0" dirty="0"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8099897" y="2816034"/>
              <a:ext cx="458788" cy="461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kern="1200" cap="none" spc="0" normalizeH="0" baseline="-2500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074497" y="1814922"/>
              <a:ext cx="458788" cy="461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kern="1200" cap="none" spc="0" normalizeH="0" baseline="-2500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65125" y="715963"/>
            <a:ext cx="2597150" cy="46196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注意：半波损失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3175" y="252413"/>
            <a:ext cx="3416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）薄膜</a:t>
            </a:r>
            <a:r>
              <a:rPr lang="zh-CN" altLang="en-US" b="1">
                <a:solidFill>
                  <a:srgbClr val="3333CC"/>
                </a:solidFill>
                <a:latin typeface="Times New Roman" panose="02020603050405020304" pitchFamily="18" charset="0"/>
              </a:rPr>
              <a:t>等倾干涉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条纹</a:t>
            </a:r>
          </a:p>
        </p:txBody>
      </p:sp>
      <p:graphicFrame>
        <p:nvGraphicFramePr>
          <p:cNvPr id="172050" name="Object 18"/>
          <p:cNvGraphicFramePr>
            <a:graphicFrameLocks noGrp="1" noChangeAspect="1"/>
          </p:cNvGraphicFramePr>
          <p:nvPr>
            <p:ph sz="half" idx="1"/>
          </p:nvPr>
        </p:nvGraphicFramePr>
        <p:xfrm>
          <a:off x="646113" y="5240338"/>
          <a:ext cx="32480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01800" imgH="635000" progId="Equation.3">
                  <p:embed/>
                </p:oleObj>
              </mc:Choice>
              <mc:Fallback>
                <p:oleObj r:id="rId2" imgW="1701800" imgH="6350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113" y="5240338"/>
                        <a:ext cx="3248025" cy="121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2" name="Object 2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91050" y="5318125"/>
          <a:ext cx="26336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73200" imgH="635000" progId="Equation.3">
                  <p:embed/>
                </p:oleObj>
              </mc:Choice>
              <mc:Fallback>
                <p:oleObj r:id="rId4" imgW="1473200" imgH="6350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1050" y="5318125"/>
                        <a:ext cx="2633663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矩形 1"/>
          <p:cNvSpPr/>
          <p:nvPr/>
        </p:nvSpPr>
        <p:spPr>
          <a:xfrm>
            <a:off x="366713" y="3938588"/>
            <a:ext cx="81359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白光垂直照射在镀有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=0.40μm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厚介质膜的玻璃上，玻璃的折射率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=1.45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，介质的折射率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=1.50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，则在可见光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(3900Å~7600Å)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范围内，波长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λ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=______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的光在反射中增强。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617538" y="6173788"/>
            <a:ext cx="3124200" cy="461962"/>
            <a:chOff x="845283" y="6068130"/>
            <a:chExt cx="3124782" cy="461665"/>
          </a:xfrm>
        </p:grpSpPr>
        <p:sp>
          <p:nvSpPr>
            <p:cNvPr id="172058" name="Text Box 26"/>
            <p:cNvSpPr txBox="1">
              <a:spLocks noChangeArrowheads="1"/>
            </p:cNvSpPr>
            <p:nvPr/>
          </p:nvSpPr>
          <p:spPr bwMode="auto">
            <a:xfrm>
              <a:off x="2185715" y="6072595"/>
              <a:ext cx="1784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4800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（埃）</a:t>
              </a:r>
            </a:p>
          </p:txBody>
        </p:sp>
        <p:sp>
          <p:nvSpPr>
            <p:cNvPr id="107565" name="文本框 8"/>
            <p:cNvSpPr txBox="1"/>
            <p:nvPr/>
          </p:nvSpPr>
          <p:spPr>
            <a:xfrm>
              <a:off x="845283" y="6068130"/>
              <a:ext cx="134043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Times New Roman" panose="02020603050405020304" pitchFamily="18" charset="0"/>
                </a:rPr>
                <a:t>k</a:t>
              </a:r>
              <a:r>
                <a:rPr lang="en-US" altLang="zh-CN">
                  <a:latin typeface="Times New Roman" panose="02020603050405020304" pitchFamily="18" charset="0"/>
                </a:rPr>
                <a:t>=3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zh-CN" altLang="en-US" b="1">
                  <a:latin typeface="Times New Roman" panose="02020603050405020304" pitchFamily="18" charset="0"/>
                </a:rPr>
                <a:t>时：</a:t>
              </a:r>
            </a:p>
          </p:txBody>
        </p:sp>
      </p:grpSp>
      <p:grpSp>
        <p:nvGrpSpPr>
          <p:cNvPr id="107526" name="组 2"/>
          <p:cNvGrpSpPr/>
          <p:nvPr/>
        </p:nvGrpSpPr>
        <p:grpSpPr>
          <a:xfrm>
            <a:off x="5795963" y="588963"/>
            <a:ext cx="3095625" cy="2119312"/>
            <a:chOff x="5148080" y="3263803"/>
            <a:chExt cx="3873500" cy="3122325"/>
          </a:xfrm>
        </p:grpSpPr>
        <p:grpSp>
          <p:nvGrpSpPr>
            <p:cNvPr id="107535" name="组 1"/>
            <p:cNvGrpSpPr/>
            <p:nvPr/>
          </p:nvGrpSpPr>
          <p:grpSpPr>
            <a:xfrm>
              <a:off x="5148080" y="3263803"/>
              <a:ext cx="3873500" cy="3122325"/>
              <a:chOff x="4730750" y="3322925"/>
              <a:chExt cx="3873500" cy="3122325"/>
            </a:xfrm>
          </p:grpSpPr>
          <p:grpSp>
            <p:nvGrpSpPr>
              <p:cNvPr id="107539" name="Group 5"/>
              <p:cNvGrpSpPr/>
              <p:nvPr/>
            </p:nvGrpSpPr>
            <p:grpSpPr>
              <a:xfrm>
                <a:off x="4730750" y="3820351"/>
                <a:ext cx="3873500" cy="2289937"/>
                <a:chOff x="1684" y="1925"/>
                <a:chExt cx="2440" cy="1387"/>
              </a:xfrm>
            </p:grpSpPr>
            <p:sp>
              <p:nvSpPr>
                <p:cNvPr id="35" name="Rectangle 6"/>
                <p:cNvSpPr>
                  <a:spLocks noChangeArrowheads="1"/>
                </p:cNvSpPr>
                <p:nvPr/>
              </p:nvSpPr>
              <p:spPr bwMode="auto">
                <a:xfrm>
                  <a:off x="1684" y="2400"/>
                  <a:ext cx="2440" cy="86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Rectangle 7"/>
                <p:cNvSpPr>
                  <a:spLocks noChangeArrowheads="1"/>
                </p:cNvSpPr>
                <p:nvPr/>
              </p:nvSpPr>
              <p:spPr bwMode="auto">
                <a:xfrm>
                  <a:off x="1776" y="2448"/>
                  <a:ext cx="287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 charset="0"/>
                      <a:cs typeface="+mn-cs"/>
                    </a:rPr>
                    <a:t>n</a:t>
                  </a:r>
                  <a:r>
                    <a:rPr kumimoji="1" lang="en-US" altLang="zh-CN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 charset="0"/>
                      <a:cs typeface="+mn-cs"/>
                    </a:rPr>
                    <a:t>2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charset="0"/>
                    <a:cs typeface="+mn-cs"/>
                  </a:endParaRPr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>
                  <a:off x="3658" y="2400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stealth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Rectangle 9"/>
                <p:cNvSpPr>
                  <a:spLocks noChangeArrowheads="1"/>
                </p:cNvSpPr>
                <p:nvPr/>
              </p:nvSpPr>
              <p:spPr bwMode="auto">
                <a:xfrm>
                  <a:off x="3658" y="2665"/>
                  <a:ext cx="203" cy="2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 charset="0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39" name="Rectangle 10"/>
                <p:cNvSpPr>
                  <a:spLocks noChangeArrowheads="1"/>
                </p:cNvSpPr>
                <p:nvPr/>
              </p:nvSpPr>
              <p:spPr bwMode="auto">
                <a:xfrm>
                  <a:off x="1741" y="1925"/>
                  <a:ext cx="287" cy="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 charset="0"/>
                      <a:cs typeface="+mn-cs"/>
                    </a:rPr>
                    <a:t>n</a:t>
                  </a:r>
                  <a:r>
                    <a:rPr kumimoji="1" lang="en-US" altLang="zh-CN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仿宋_GB2312" charset="0"/>
                      <a:cs typeface="+mn-cs"/>
                    </a:rPr>
                    <a:t>1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charset="0"/>
                    <a:cs typeface="+mn-cs"/>
                  </a:endParaRPr>
                </a:p>
              </p:txBody>
            </p:sp>
          </p:grp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5668962" y="4568825"/>
                <a:ext cx="357188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charset="0"/>
                    <a:cs typeface="+mn-cs"/>
                  </a:rPr>
                  <a:t>A</a:t>
                </a: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 flipH="1">
                <a:off x="5969000" y="3429000"/>
                <a:ext cx="31750" cy="2598737"/>
              </a:xfrm>
              <a:prstGeom prst="line">
                <a:avLst/>
              </a:prstGeom>
              <a:noFill/>
              <a:ln w="12700" cap="rnd">
                <a:solidFill>
                  <a:srgbClr val="9900FF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5238750" y="3505200"/>
                <a:ext cx="762000" cy="1066800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H="1">
                <a:off x="6034087" y="3543300"/>
                <a:ext cx="762000" cy="106680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flipH="1">
                <a:off x="7356475" y="3505200"/>
                <a:ext cx="762000" cy="1101725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7545" name="Group 18"/>
              <p:cNvGrpSpPr/>
              <p:nvPr/>
            </p:nvGrpSpPr>
            <p:grpSpPr>
              <a:xfrm>
                <a:off x="5984875" y="4572000"/>
                <a:ext cx="701675" cy="1447800"/>
                <a:chOff x="2496" y="2400"/>
                <a:chExt cx="442" cy="912"/>
              </a:xfrm>
            </p:grpSpPr>
            <p:sp>
              <p:nvSpPr>
                <p:cNvPr id="33" name="Line 19"/>
                <p:cNvSpPr>
                  <a:spLocks noChangeShapeType="1"/>
                </p:cNvSpPr>
                <p:nvPr/>
              </p:nvSpPr>
              <p:spPr bwMode="auto">
                <a:xfrm>
                  <a:off x="2506" y="2400"/>
                  <a:ext cx="432" cy="912"/>
                </a:xfrm>
                <a:prstGeom prst="line">
                  <a:avLst/>
                </a:prstGeom>
                <a:noFill/>
                <a:ln w="28575">
                  <a:solidFill>
                    <a:srgbClr val="99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Line 20"/>
                <p:cNvSpPr>
                  <a:spLocks noChangeShapeType="1"/>
                </p:cNvSpPr>
                <p:nvPr/>
              </p:nvSpPr>
              <p:spPr bwMode="auto">
                <a:xfrm>
                  <a:off x="2496" y="2400"/>
                  <a:ext cx="336" cy="672"/>
                </a:xfrm>
                <a:prstGeom prst="line">
                  <a:avLst/>
                </a:prstGeom>
                <a:noFill/>
                <a:ln w="12700">
                  <a:solidFill>
                    <a:srgbClr val="9900FF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7546" name="Group 21"/>
              <p:cNvGrpSpPr/>
              <p:nvPr/>
            </p:nvGrpSpPr>
            <p:grpSpPr>
              <a:xfrm>
                <a:off x="6686550" y="4572000"/>
                <a:ext cx="685800" cy="1447800"/>
                <a:chOff x="2938" y="2400"/>
                <a:chExt cx="432" cy="912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938" y="2400"/>
                  <a:ext cx="432" cy="912"/>
                </a:xfrm>
                <a:prstGeom prst="line">
                  <a:avLst/>
                </a:prstGeom>
                <a:noFill/>
                <a:ln w="28575">
                  <a:solidFill>
                    <a:srgbClr val="99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 rot="60000" flipH="1">
                  <a:off x="2972" y="2782"/>
                  <a:ext cx="218" cy="483"/>
                </a:xfrm>
                <a:prstGeom prst="line">
                  <a:avLst/>
                </a:prstGeom>
                <a:noFill/>
                <a:ln w="12700">
                  <a:solidFill>
                    <a:srgbClr val="9900FF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6400800" y="5988050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charset="0"/>
                    <a:cs typeface="+mn-cs"/>
                  </a:rPr>
                  <a:t>B</a:t>
                </a:r>
              </a:p>
            </p:txBody>
          </p:sp>
          <p:sp>
            <p:nvSpPr>
              <p:cNvPr id="107548" name="弧 27"/>
              <p:cNvSpPr/>
              <p:nvPr/>
            </p:nvSpPr>
            <p:spPr>
              <a:xfrm>
                <a:off x="6000750" y="5105400"/>
                <a:ext cx="228600" cy="76200"/>
              </a:xfrm>
              <a:custGeom>
                <a:avLst/>
                <a:gdLst/>
                <a:ahLst/>
                <a:cxnLst>
                  <a:cxn ang="0">
                    <a:pos x="228600" y="0"/>
                  </a:cxn>
                  <a:cxn ang="0">
                    <a:pos x="0" y="76200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 fill="none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66FF33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9" name="弧 29"/>
              <p:cNvSpPr/>
              <p:nvPr/>
            </p:nvSpPr>
            <p:spPr>
              <a:xfrm>
                <a:off x="5619750" y="3963987"/>
                <a:ext cx="382587" cy="533400"/>
              </a:xfrm>
              <a:custGeom>
                <a:avLst/>
                <a:gdLst/>
                <a:ahLst/>
                <a:cxnLst>
                  <a:cxn ang="0">
                    <a:pos x="0" y="114558"/>
                  </a:cxn>
                  <a:cxn ang="0">
                    <a:pos x="380985" y="0"/>
                  </a:cxn>
                  <a:cxn ang="0">
                    <a:pos x="382587" y="533400"/>
                  </a:cxn>
                </a:cxnLst>
                <a:rect l="0" t="0" r="0" b="0"/>
                <a:pathLst>
                  <a:path w="13374" h="21600" fill="none">
                    <a:moveTo>
                      <a:pt x="-1" y="4638"/>
                    </a:moveTo>
                    <a:cubicBezTo>
                      <a:pt x="3795" y="1645"/>
                      <a:pt x="8484" y="12"/>
                      <a:pt x="13318" y="0"/>
                    </a:cubicBezTo>
                  </a:path>
                  <a:path w="13374" h="21600" stroke="0">
                    <a:moveTo>
                      <a:pt x="-1" y="4638"/>
                    </a:moveTo>
                    <a:cubicBezTo>
                      <a:pt x="3795" y="1645"/>
                      <a:pt x="8484" y="12"/>
                      <a:pt x="13318" y="0"/>
                    </a:cubicBezTo>
                    <a:lnTo>
                      <a:pt x="13374" y="21600"/>
                    </a:lnTo>
                    <a:lnTo>
                      <a:pt x="-1" y="4638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000066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31"/>
              <p:cNvSpPr>
                <a:spLocks noChangeArrowheads="1"/>
              </p:cNvSpPr>
              <p:nvPr/>
            </p:nvSpPr>
            <p:spPr bwMode="auto">
              <a:xfrm>
                <a:off x="5631903" y="3322925"/>
                <a:ext cx="373062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charset="0"/>
                    <a:cs typeface="+mn-cs"/>
                  </a:rPr>
                  <a:t>i</a:t>
                </a:r>
                <a:r>
                  <a:rPr kumimoji="1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charset="0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3"/>
              <p:cNvSpPr>
                <a:spLocks noChangeArrowheads="1"/>
              </p:cNvSpPr>
              <p:nvPr/>
            </p:nvSpPr>
            <p:spPr bwMode="auto">
              <a:xfrm>
                <a:off x="7889875" y="3641725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charset="0"/>
                    <a:cs typeface="+mn-cs"/>
                  </a:rPr>
                  <a:t>2</a:t>
                </a: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 flipV="1">
                <a:off x="6686550" y="4572000"/>
                <a:ext cx="0" cy="1447800"/>
              </a:xfrm>
              <a:prstGeom prst="line">
                <a:avLst/>
              </a:prstGeom>
              <a:noFill/>
              <a:ln w="12700" cap="rnd">
                <a:solidFill>
                  <a:srgbClr val="9900FF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Oval 37"/>
              <p:cNvSpPr>
                <a:spLocks noChangeArrowheads="1"/>
              </p:cNvSpPr>
              <p:nvPr/>
            </p:nvSpPr>
            <p:spPr bwMode="auto">
              <a:xfrm>
                <a:off x="5948362" y="4537075"/>
                <a:ext cx="111125" cy="111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39"/>
              <p:cNvSpPr>
                <a:spLocks noChangeArrowheads="1"/>
              </p:cNvSpPr>
              <p:nvPr/>
            </p:nvSpPr>
            <p:spPr bwMode="auto">
              <a:xfrm>
                <a:off x="7253287" y="4568825"/>
                <a:ext cx="357188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charset="0"/>
                    <a:cs typeface="+mn-cs"/>
                  </a:rPr>
                  <a:t>C</a:t>
                </a:r>
              </a:p>
            </p:txBody>
          </p:sp>
        </p:grpSp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7111817" y="3398453"/>
              <a:ext cx="341313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charset="0"/>
                  <a:cs typeface="+mn-cs"/>
                </a:rPr>
                <a:t>1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6359342" y="5054215"/>
              <a:ext cx="373063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charset="0"/>
                  <a:cs typeface="+mn-cs"/>
                </a:rPr>
                <a:t>i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charset="0"/>
                  <a:cs typeface="+mn-cs"/>
                </a:rPr>
                <a:t>2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328311" y="5915676"/>
              <a:ext cx="45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charset="0"/>
                  <a:cs typeface="+mn-cs"/>
                </a:rPr>
                <a:t>n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charset="0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charset="0"/>
                <a:cs typeface="+mn-cs"/>
              </a:endParaRPr>
            </a:p>
          </p:txBody>
        </p:sp>
      </p:grpSp>
      <p:grpSp>
        <p:nvGrpSpPr>
          <p:cNvPr id="107527" name="组 39"/>
          <p:cNvGrpSpPr/>
          <p:nvPr/>
        </p:nvGrpSpPr>
        <p:grpSpPr>
          <a:xfrm>
            <a:off x="590550" y="1747838"/>
            <a:ext cx="3786188" cy="457200"/>
            <a:chOff x="676275" y="1123950"/>
            <a:chExt cx="3785396" cy="457200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676275" y="1123950"/>
              <a:ext cx="114276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明纹</a:t>
              </a:r>
            </a:p>
          </p:txBody>
        </p:sp>
        <p:graphicFrame>
          <p:nvGraphicFramePr>
            <p:cNvPr id="107534" name="Object 4"/>
            <p:cNvGraphicFramePr>
              <a:graphicFrameLocks noChangeAspect="1"/>
            </p:cNvGraphicFramePr>
            <p:nvPr/>
          </p:nvGraphicFramePr>
          <p:xfrm>
            <a:off x="1556077" y="1167966"/>
            <a:ext cx="2905594" cy="408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422400" imgH="215900" progId="Equation.3">
                    <p:embed/>
                  </p:oleObj>
                </mc:Choice>
                <mc:Fallback>
                  <p:oleObj r:id="rId6" imgW="1422400" imgH="2159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56077" y="1167966"/>
                          <a:ext cx="2905594" cy="4088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204788" y="3152775"/>
            <a:ext cx="67770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倾角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相同的光线对应同一条干涉条纹。</a:t>
            </a:r>
          </a:p>
        </p:txBody>
      </p:sp>
      <p:graphicFrame>
        <p:nvGraphicFramePr>
          <p:cNvPr id="107529" name="Object 10"/>
          <p:cNvGraphicFramePr>
            <a:graphicFrameLocks noChangeAspect="1"/>
          </p:cNvGraphicFramePr>
          <p:nvPr/>
        </p:nvGraphicFramePr>
        <p:xfrm>
          <a:off x="752475" y="847725"/>
          <a:ext cx="3587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08200" imgH="393700" progId="Equation.3">
                  <p:embed/>
                </p:oleObj>
              </mc:Choice>
              <mc:Fallback>
                <p:oleObj r:id="rId8" imgW="2108200" imgH="3937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2475" y="847725"/>
                        <a:ext cx="358775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30" name="组 44"/>
          <p:cNvGrpSpPr/>
          <p:nvPr/>
        </p:nvGrpSpPr>
        <p:grpSpPr>
          <a:xfrm>
            <a:off x="617538" y="2344738"/>
            <a:ext cx="4887912" cy="796925"/>
            <a:chOff x="308274" y="4197450"/>
            <a:chExt cx="4887860" cy="796473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308274" y="4319619"/>
              <a:ext cx="1066788" cy="456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暗纹</a:t>
              </a:r>
            </a:p>
          </p:txBody>
        </p:sp>
        <p:pic>
          <p:nvPicPr>
            <p:cNvPr id="107532" name="图片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8076" y="4197450"/>
              <a:ext cx="4008058" cy="79647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831850" y="1406525"/>
            <a:ext cx="35544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Monotype Sorts" pitchFamily="2" charset="2"/>
              </a:rPr>
              <a:t>劈尖干涉（介质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Monotype Sorts" pitchFamily="2" charset="2"/>
              </a:rPr>
              <a:t>/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Monotype Sorts" pitchFamily="2" charset="2"/>
              </a:rPr>
              <a:t>空气）    </a:t>
            </a:r>
          </a:p>
        </p:txBody>
      </p:sp>
      <p:grpSp>
        <p:nvGrpSpPr>
          <p:cNvPr id="108546" name="Group 6"/>
          <p:cNvGrpSpPr/>
          <p:nvPr/>
        </p:nvGrpSpPr>
        <p:grpSpPr>
          <a:xfrm>
            <a:off x="5232400" y="50800"/>
            <a:ext cx="3779838" cy="2151063"/>
            <a:chOff x="3311" y="1624"/>
            <a:chExt cx="2381" cy="1355"/>
          </a:xfrm>
        </p:grpSpPr>
        <p:grpSp>
          <p:nvGrpSpPr>
            <p:cNvPr id="108565" name="Group 7"/>
            <p:cNvGrpSpPr/>
            <p:nvPr/>
          </p:nvGrpSpPr>
          <p:grpSpPr>
            <a:xfrm>
              <a:off x="3311" y="1872"/>
              <a:ext cx="2381" cy="1107"/>
              <a:chOff x="3311" y="1872"/>
              <a:chExt cx="2381" cy="1107"/>
            </a:xfrm>
          </p:grpSpPr>
          <p:grpSp>
            <p:nvGrpSpPr>
              <p:cNvPr id="108572" name="Group 8"/>
              <p:cNvGrpSpPr/>
              <p:nvPr/>
            </p:nvGrpSpPr>
            <p:grpSpPr>
              <a:xfrm>
                <a:off x="3311" y="1872"/>
                <a:ext cx="2305" cy="979"/>
                <a:chOff x="3311" y="1872"/>
                <a:chExt cx="2305" cy="979"/>
              </a:xfrm>
            </p:grpSpPr>
            <p:grpSp>
              <p:nvGrpSpPr>
                <p:cNvPr id="108580" name="Group 9"/>
                <p:cNvGrpSpPr/>
                <p:nvPr/>
              </p:nvGrpSpPr>
              <p:grpSpPr>
                <a:xfrm>
                  <a:off x="3311" y="1872"/>
                  <a:ext cx="2305" cy="912"/>
                  <a:chOff x="3264" y="960"/>
                  <a:chExt cx="1825" cy="481"/>
                </a:xfrm>
              </p:grpSpPr>
              <p:sp>
                <p:nvSpPr>
                  <p:cNvPr id="108582" name="Freeform 10"/>
                  <p:cNvSpPr/>
                  <p:nvPr/>
                </p:nvSpPr>
                <p:spPr>
                  <a:xfrm>
                    <a:off x="3264" y="961"/>
                    <a:ext cx="1808" cy="480"/>
                  </a:xfrm>
                  <a:custGeom>
                    <a:avLst/>
                    <a:gdLst/>
                    <a:ahLst/>
                    <a:cxnLst>
                      <a:cxn ang="0">
                        <a:pos x="324" y="479"/>
                      </a:cxn>
                      <a:cxn ang="0">
                        <a:pos x="1807" y="184"/>
                      </a:cxn>
                      <a:cxn ang="0">
                        <a:pos x="1482" y="0"/>
                      </a:cxn>
                      <a:cxn ang="0">
                        <a:pos x="0" y="294"/>
                      </a:cxn>
                      <a:cxn ang="0">
                        <a:pos x="324" y="479"/>
                      </a:cxn>
                    </a:cxnLst>
                    <a:rect l="0" t="0" r="0" b="0"/>
                    <a:pathLst>
                      <a:path w="1808" h="480">
                        <a:moveTo>
                          <a:pt x="324" y="479"/>
                        </a:moveTo>
                        <a:lnTo>
                          <a:pt x="1807" y="184"/>
                        </a:lnTo>
                        <a:lnTo>
                          <a:pt x="1482" y="0"/>
                        </a:lnTo>
                        <a:lnTo>
                          <a:pt x="0" y="294"/>
                        </a:lnTo>
                        <a:lnTo>
                          <a:pt x="324" y="479"/>
                        </a:lnTo>
                      </a:path>
                    </a:pathLst>
                  </a:custGeom>
                  <a:solidFill>
                    <a:srgbClr val="777777">
                      <a:alpha val="100000"/>
                    </a:srgbClr>
                  </a:solidFill>
                  <a:ln w="12700" cap="rnd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83" name="Freeform 11"/>
                  <p:cNvSpPr/>
                  <p:nvPr/>
                </p:nvSpPr>
                <p:spPr>
                  <a:xfrm>
                    <a:off x="3597" y="1146"/>
                    <a:ext cx="1491" cy="295"/>
                  </a:xfrm>
                  <a:custGeom>
                    <a:avLst/>
                    <a:gdLst/>
                    <a:ahLst/>
                    <a:cxnLst>
                      <a:cxn ang="0">
                        <a:pos x="0" y="294"/>
                      </a:cxn>
                      <a:cxn ang="0">
                        <a:pos x="1490" y="0"/>
                      </a:cxn>
                      <a:cxn ang="0">
                        <a:pos x="1490" y="294"/>
                      </a:cxn>
                      <a:cxn ang="0">
                        <a:pos x="0" y="294"/>
                      </a:cxn>
                    </a:cxnLst>
                    <a:rect l="0" t="0" r="0" b="0"/>
                    <a:pathLst>
                      <a:path w="1491" h="295">
                        <a:moveTo>
                          <a:pt x="0" y="294"/>
                        </a:moveTo>
                        <a:lnTo>
                          <a:pt x="1490" y="0"/>
                        </a:lnTo>
                        <a:lnTo>
                          <a:pt x="1490" y="294"/>
                        </a:lnTo>
                        <a:lnTo>
                          <a:pt x="0" y="294"/>
                        </a:lnTo>
                      </a:path>
                    </a:pathLst>
                  </a:custGeom>
                  <a:solidFill>
                    <a:srgbClr val="FFCC00">
                      <a:alpha val="100000"/>
                    </a:srgbClr>
                  </a:solidFill>
                  <a:ln w="12700" cap="rnd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84" name="Freeform 12"/>
                  <p:cNvSpPr/>
                  <p:nvPr/>
                </p:nvSpPr>
                <p:spPr>
                  <a:xfrm>
                    <a:off x="4295" y="1020"/>
                    <a:ext cx="499" cy="214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44" y="213"/>
                      </a:cxn>
                      <a:cxn ang="0">
                        <a:pos x="498" y="181"/>
                      </a:cxn>
                      <a:cxn ang="0">
                        <a:pos x="153" y="0"/>
                      </a:cxn>
                      <a:cxn ang="0">
                        <a:pos x="0" y="31"/>
                      </a:cxn>
                    </a:cxnLst>
                    <a:rect l="0" t="0" r="0" b="0"/>
                    <a:pathLst>
                      <a:path w="499" h="214">
                        <a:moveTo>
                          <a:pt x="0" y="31"/>
                        </a:moveTo>
                        <a:lnTo>
                          <a:pt x="344" y="213"/>
                        </a:lnTo>
                        <a:lnTo>
                          <a:pt x="498" y="181"/>
                        </a:lnTo>
                        <a:lnTo>
                          <a:pt x="153" y="0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FF0066">
                      <a:alpha val="100000"/>
                    </a:srgbClr>
                  </a:solidFill>
                  <a:ln w="12700" cap="rnd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85" name="Freeform 13"/>
                  <p:cNvSpPr/>
                  <p:nvPr/>
                </p:nvSpPr>
                <p:spPr>
                  <a:xfrm>
                    <a:off x="3700" y="1137"/>
                    <a:ext cx="497" cy="215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42" y="214"/>
                      </a:cxn>
                      <a:cxn ang="0">
                        <a:pos x="496" y="182"/>
                      </a:cxn>
                      <a:cxn ang="0">
                        <a:pos x="153" y="0"/>
                      </a:cxn>
                      <a:cxn ang="0">
                        <a:pos x="0" y="31"/>
                      </a:cxn>
                    </a:cxnLst>
                    <a:rect l="0" t="0" r="0" b="0"/>
                    <a:pathLst>
                      <a:path w="497" h="215">
                        <a:moveTo>
                          <a:pt x="0" y="31"/>
                        </a:moveTo>
                        <a:lnTo>
                          <a:pt x="342" y="214"/>
                        </a:lnTo>
                        <a:lnTo>
                          <a:pt x="496" y="182"/>
                        </a:lnTo>
                        <a:lnTo>
                          <a:pt x="153" y="0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FF0066">
                      <a:alpha val="100000"/>
                    </a:srgbClr>
                  </a:solidFill>
                  <a:ln w="12700" cap="rnd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86" name="Freeform 14"/>
                  <p:cNvSpPr/>
                  <p:nvPr/>
                </p:nvSpPr>
                <p:spPr>
                  <a:xfrm>
                    <a:off x="3989" y="1079"/>
                    <a:ext cx="499" cy="213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44" y="212"/>
                      </a:cxn>
                      <a:cxn ang="0">
                        <a:pos x="498" y="180"/>
                      </a:cxn>
                      <a:cxn ang="0">
                        <a:pos x="153" y="0"/>
                      </a:cxn>
                      <a:cxn ang="0">
                        <a:pos x="0" y="31"/>
                      </a:cxn>
                    </a:cxnLst>
                    <a:rect l="0" t="0" r="0" b="0"/>
                    <a:pathLst>
                      <a:path w="499" h="213">
                        <a:moveTo>
                          <a:pt x="0" y="31"/>
                        </a:moveTo>
                        <a:lnTo>
                          <a:pt x="344" y="212"/>
                        </a:lnTo>
                        <a:lnTo>
                          <a:pt x="498" y="180"/>
                        </a:lnTo>
                        <a:lnTo>
                          <a:pt x="153" y="0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FF0066">
                      <a:alpha val="100000"/>
                    </a:srgbClr>
                  </a:solidFill>
                  <a:ln w="12700" cap="rnd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87" name="Freeform 15"/>
                  <p:cNvSpPr/>
                  <p:nvPr/>
                </p:nvSpPr>
                <p:spPr>
                  <a:xfrm>
                    <a:off x="3407" y="1197"/>
                    <a:ext cx="498" cy="215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43" y="214"/>
                      </a:cxn>
                      <a:cxn ang="0">
                        <a:pos x="497" y="182"/>
                      </a:cxn>
                      <a:cxn ang="0">
                        <a:pos x="153" y="0"/>
                      </a:cxn>
                      <a:cxn ang="0">
                        <a:pos x="0" y="31"/>
                      </a:cxn>
                    </a:cxnLst>
                    <a:rect l="0" t="0" r="0" b="0"/>
                    <a:pathLst>
                      <a:path w="498" h="215">
                        <a:moveTo>
                          <a:pt x="0" y="31"/>
                        </a:moveTo>
                        <a:lnTo>
                          <a:pt x="343" y="214"/>
                        </a:lnTo>
                        <a:lnTo>
                          <a:pt x="497" y="182"/>
                        </a:lnTo>
                        <a:lnTo>
                          <a:pt x="153" y="0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FF0066">
                      <a:alpha val="100000"/>
                    </a:srgbClr>
                  </a:solidFill>
                  <a:ln w="12700" cap="rnd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88" name="Freeform 16"/>
                  <p:cNvSpPr/>
                  <p:nvPr/>
                </p:nvSpPr>
                <p:spPr>
                  <a:xfrm>
                    <a:off x="4591" y="960"/>
                    <a:ext cx="498" cy="214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43" y="213"/>
                      </a:cxn>
                      <a:cxn ang="0">
                        <a:pos x="497" y="181"/>
                      </a:cxn>
                      <a:cxn ang="0">
                        <a:pos x="153" y="0"/>
                      </a:cxn>
                      <a:cxn ang="0">
                        <a:pos x="0" y="31"/>
                      </a:cxn>
                    </a:cxnLst>
                    <a:rect l="0" t="0" r="0" b="0"/>
                    <a:pathLst>
                      <a:path w="498" h="214">
                        <a:moveTo>
                          <a:pt x="0" y="31"/>
                        </a:moveTo>
                        <a:lnTo>
                          <a:pt x="343" y="213"/>
                        </a:lnTo>
                        <a:lnTo>
                          <a:pt x="497" y="181"/>
                        </a:lnTo>
                        <a:lnTo>
                          <a:pt x="153" y="0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FF0066">
                      <a:alpha val="100000"/>
                    </a:srgbClr>
                  </a:solidFill>
                  <a:ln w="12700" cap="rnd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5333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9" y="2560"/>
                  <a:ext cx="21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charset="0"/>
                      <a:cs typeface="+mn-cs"/>
                    </a:rPr>
                    <a:t>θ</a:t>
                  </a:r>
                  <a:endPara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+mn-cs"/>
                  </a:endParaRPr>
                </a:p>
              </p:txBody>
            </p:sp>
          </p:grpSp>
          <p:grpSp>
            <p:nvGrpSpPr>
              <p:cNvPr id="108573" name="Group 18"/>
              <p:cNvGrpSpPr/>
              <p:nvPr/>
            </p:nvGrpSpPr>
            <p:grpSpPr>
              <a:xfrm>
                <a:off x="4636" y="2243"/>
                <a:ext cx="1056" cy="736"/>
                <a:chOff x="4636" y="2243"/>
                <a:chExt cx="1056" cy="736"/>
              </a:xfrm>
            </p:grpSpPr>
            <p:sp>
              <p:nvSpPr>
                <p:cNvPr id="108574" name="Freeform 19"/>
                <p:cNvSpPr/>
                <p:nvPr/>
              </p:nvSpPr>
              <p:spPr>
                <a:xfrm>
                  <a:off x="4765" y="2462"/>
                  <a:ext cx="1" cy="33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30"/>
                    </a:cxn>
                  </a:cxnLst>
                  <a:rect l="0" t="0" r="0" b="0"/>
                  <a:pathLst>
                    <a:path w="1" h="330">
                      <a:moveTo>
                        <a:pt x="1" y="0"/>
                      </a:moveTo>
                      <a:lnTo>
                        <a:pt x="0" y="33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36" y="2688"/>
                  <a:ext cx="33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charset="0"/>
                      <a:cs typeface="+mn-cs"/>
                    </a:rPr>
                    <a:t>e</a:t>
                  </a:r>
                  <a:r>
                    <a:rPr kumimoji="1" lang="en-US" altLang="zh-CN" sz="2400" b="0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charset="0"/>
                      <a:cs typeface="+mn-cs"/>
                    </a:rPr>
                    <a:t>k</a:t>
                  </a:r>
                  <a:endPara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+mn-cs"/>
                  </a:endParaRPr>
                </a:p>
              </p:txBody>
            </p:sp>
            <p:sp>
              <p:nvSpPr>
                <p:cNvPr id="553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68" y="2688"/>
                  <a:ext cx="6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charset="0"/>
                      <a:cs typeface="+mn-cs"/>
                    </a:rPr>
                    <a:t>e</a:t>
                  </a:r>
                  <a:r>
                    <a:rPr kumimoji="1" lang="en-US" altLang="zh-CN" sz="2400" b="0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charset="0"/>
                      <a:cs typeface="+mn-cs"/>
                    </a:rPr>
                    <a:t>k+</a:t>
                  </a:r>
                  <a:r>
                    <a:rPr kumimoji="1" lang="en-US" altLang="zh-CN" sz="24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charset="0"/>
                      <a:cs typeface="+mn-cs"/>
                    </a:rPr>
                    <a:t>1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+mn-cs"/>
                  </a:endParaRPr>
                </a:p>
              </p:txBody>
            </p:sp>
            <p:sp>
              <p:nvSpPr>
                <p:cNvPr id="108577" name="Freeform 22"/>
                <p:cNvSpPr/>
                <p:nvPr/>
              </p:nvSpPr>
              <p:spPr>
                <a:xfrm>
                  <a:off x="5141" y="2359"/>
                  <a:ext cx="11" cy="433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0" y="433"/>
                    </a:cxn>
                  </a:cxnLst>
                  <a:rect l="0" t="0" r="0" b="0"/>
                  <a:pathLst>
                    <a:path w="11" h="433">
                      <a:moveTo>
                        <a:pt x="11" y="0"/>
                      </a:moveTo>
                      <a:lnTo>
                        <a:pt x="0" y="433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0" name="Line 23"/>
                <p:cNvSpPr>
                  <a:spLocks noChangeShapeType="1"/>
                </p:cNvSpPr>
                <p:nvPr/>
              </p:nvSpPr>
              <p:spPr bwMode="auto">
                <a:xfrm>
                  <a:off x="4764" y="2480"/>
                  <a:ext cx="381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33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132" y="2243"/>
                  <a:ext cx="43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</a:t>
                  </a: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e</a:t>
                  </a:r>
                  <a:endPara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08566" name="Arc 25"/>
            <p:cNvSpPr/>
            <p:nvPr/>
          </p:nvSpPr>
          <p:spPr>
            <a:xfrm>
              <a:off x="4080" y="2688"/>
              <a:ext cx="49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2050" h="21600" fill="none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</a:path>
                <a:path w="22050" h="21600" stroke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  <a:lnTo>
                    <a:pt x="450" y="21600"/>
                  </a:lnTo>
                  <a:lnTo>
                    <a:pt x="-1" y="4"/>
                  </a:lnTo>
                  <a:close/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567" name="Group 26"/>
            <p:cNvGrpSpPr/>
            <p:nvPr/>
          </p:nvGrpSpPr>
          <p:grpSpPr>
            <a:xfrm>
              <a:off x="4227" y="1624"/>
              <a:ext cx="481" cy="507"/>
              <a:chOff x="4227" y="1624"/>
              <a:chExt cx="481" cy="507"/>
            </a:xfrm>
          </p:grpSpPr>
          <p:sp>
            <p:nvSpPr>
              <p:cNvPr id="55320" name="Line 27"/>
              <p:cNvSpPr>
                <a:spLocks noChangeShapeType="1"/>
              </p:cNvSpPr>
              <p:nvPr/>
            </p:nvSpPr>
            <p:spPr bwMode="auto">
              <a:xfrm>
                <a:off x="4227" y="1987"/>
                <a:ext cx="96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21" name="Line 28"/>
              <p:cNvSpPr>
                <a:spLocks noChangeShapeType="1"/>
              </p:cNvSpPr>
              <p:nvPr/>
            </p:nvSpPr>
            <p:spPr bwMode="auto">
              <a:xfrm flipV="1">
                <a:off x="4276" y="1912"/>
                <a:ext cx="384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22" name="Line 29"/>
              <p:cNvSpPr>
                <a:spLocks noChangeShapeType="1"/>
              </p:cNvSpPr>
              <p:nvPr/>
            </p:nvSpPr>
            <p:spPr bwMode="auto">
              <a:xfrm>
                <a:off x="4612" y="1864"/>
                <a:ext cx="96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23" name="Rectangle 30"/>
              <p:cNvSpPr>
                <a:spLocks noChangeArrowheads="1"/>
              </p:cNvSpPr>
              <p:nvPr/>
            </p:nvSpPr>
            <p:spPr bwMode="auto">
              <a:xfrm>
                <a:off x="4372" y="1624"/>
                <a:ext cx="22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charset="0"/>
                    <a:cs typeface="+mn-cs"/>
                  </a:rPr>
                  <a:t>L</a:t>
                </a:r>
              </a:p>
            </p:txBody>
          </p:sp>
        </p:grpSp>
      </p:grpSp>
      <p:grpSp>
        <p:nvGrpSpPr>
          <p:cNvPr id="108547" name="Group 31"/>
          <p:cNvGrpSpPr/>
          <p:nvPr/>
        </p:nvGrpSpPr>
        <p:grpSpPr>
          <a:xfrm>
            <a:off x="846138" y="2262188"/>
            <a:ext cx="6346825" cy="1631950"/>
            <a:chOff x="476" y="142"/>
            <a:chExt cx="3998" cy="1028"/>
          </a:xfrm>
        </p:grpSpPr>
        <p:graphicFrame>
          <p:nvGraphicFramePr>
            <p:cNvPr id="108556" name="Object 32"/>
            <p:cNvGraphicFramePr>
              <a:graphicFrameLocks noChangeAspect="1"/>
            </p:cNvGraphicFramePr>
            <p:nvPr/>
          </p:nvGraphicFramePr>
          <p:xfrm>
            <a:off x="476" y="333"/>
            <a:ext cx="120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79500" imgH="469900" progId="Equation.3">
                    <p:embed/>
                  </p:oleObj>
                </mc:Choice>
                <mc:Fallback>
                  <p:oleObj r:id="rId2" imgW="1079500" imgH="4699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76" y="333"/>
                          <a:ext cx="1204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9" name="AutoShape 33"/>
            <p:cNvSpPr/>
            <p:nvPr/>
          </p:nvSpPr>
          <p:spPr bwMode="auto">
            <a:xfrm>
              <a:off x="1680" y="320"/>
              <a:ext cx="192" cy="576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8558" name="Object 34"/>
            <p:cNvGraphicFramePr>
              <a:graphicFrameLocks noChangeAspect="1"/>
            </p:cNvGraphicFramePr>
            <p:nvPr/>
          </p:nvGraphicFramePr>
          <p:xfrm>
            <a:off x="1979" y="142"/>
            <a:ext cx="49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42900" imgH="393700" progId="Equation.3">
                    <p:embed/>
                  </p:oleObj>
                </mc:Choice>
                <mc:Fallback>
                  <p:oleObj r:id="rId4" imgW="342900" imgH="3937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79" y="142"/>
                          <a:ext cx="496" cy="4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9" name="Object 35"/>
            <p:cNvGraphicFramePr>
              <a:graphicFrameLocks noChangeAspect="1"/>
            </p:cNvGraphicFramePr>
            <p:nvPr/>
          </p:nvGraphicFramePr>
          <p:xfrm>
            <a:off x="1979" y="651"/>
            <a:ext cx="76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84200" imgH="368300" progId="Equation.3">
                    <p:embed/>
                  </p:oleObj>
                </mc:Choice>
                <mc:Fallback>
                  <p:oleObj r:id="rId6" imgW="584200" imgH="3683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79" y="651"/>
                          <a:ext cx="769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2" name="Text Box 36"/>
            <p:cNvSpPr txBox="1">
              <a:spLocks noChangeArrowheads="1"/>
            </p:cNvSpPr>
            <p:nvPr/>
          </p:nvSpPr>
          <p:spPr bwMode="auto">
            <a:xfrm>
              <a:off x="3994" y="200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明</a:t>
              </a:r>
            </a:p>
          </p:txBody>
        </p:sp>
        <p:graphicFrame>
          <p:nvGraphicFramePr>
            <p:cNvPr id="108561" name="Object 37"/>
            <p:cNvGraphicFramePr>
              <a:graphicFrameLocks noChangeAspect="1"/>
            </p:cNvGraphicFramePr>
            <p:nvPr/>
          </p:nvGraphicFramePr>
          <p:xfrm>
            <a:off x="2927" y="228"/>
            <a:ext cx="82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58800" imgH="165100" progId="Equation.3">
                    <p:embed/>
                  </p:oleObj>
                </mc:Choice>
                <mc:Fallback>
                  <p:oleObj r:id="rId8" imgW="558800" imgH="1651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27" y="228"/>
                          <a:ext cx="820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4" name="Text Box 38"/>
            <p:cNvSpPr txBox="1">
              <a:spLocks noChangeArrowheads="1"/>
            </p:cNvSpPr>
            <p:nvPr/>
          </p:nvSpPr>
          <p:spPr bwMode="auto">
            <a:xfrm>
              <a:off x="4057" y="762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暗</a:t>
              </a:r>
            </a:p>
          </p:txBody>
        </p:sp>
        <p:graphicFrame>
          <p:nvGraphicFramePr>
            <p:cNvPr id="108563" name="Object 39"/>
            <p:cNvGraphicFramePr>
              <a:graphicFrameLocks noChangeAspect="1"/>
            </p:cNvGraphicFramePr>
            <p:nvPr/>
          </p:nvGraphicFramePr>
          <p:xfrm>
            <a:off x="2940" y="801"/>
            <a:ext cx="96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888365" imgH="203200" progId="Equation.3">
                    <p:embed/>
                  </p:oleObj>
                </mc:Choice>
                <mc:Fallback>
                  <p:oleObj r:id="rId10" imgW="888365" imgH="20320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40" y="801"/>
                          <a:ext cx="962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6" name="Rectangle 40"/>
            <p:cNvSpPr>
              <a:spLocks noChangeArrowheads="1"/>
            </p:cNvSpPr>
            <p:nvPr/>
          </p:nvSpPr>
          <p:spPr bwMode="auto">
            <a:xfrm>
              <a:off x="1152" y="288"/>
              <a:ext cx="384" cy="6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303" name="Text Box 47"/>
          <p:cNvSpPr txBox="1">
            <a:spLocks noChangeArrowheads="1"/>
          </p:cNvSpPr>
          <p:nvPr/>
        </p:nvSpPr>
        <p:spPr bwMode="auto">
          <a:xfrm>
            <a:off x="47625" y="366713"/>
            <a:ext cx="4321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薄膜</a:t>
            </a:r>
            <a:r>
              <a:rPr lang="zh-CN" altLang="en-US" b="1">
                <a:solidFill>
                  <a:srgbClr val="3333CC"/>
                </a:solidFill>
                <a:latin typeface="Times New Roman" panose="02020603050405020304" pitchFamily="18" charset="0"/>
              </a:rPr>
              <a:t>等厚干涉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条纹</a:t>
            </a:r>
          </a:p>
        </p:txBody>
      </p:sp>
      <p:grpSp>
        <p:nvGrpSpPr>
          <p:cNvPr id="103429" name="组 3"/>
          <p:cNvGrpSpPr/>
          <p:nvPr/>
        </p:nvGrpSpPr>
        <p:grpSpPr>
          <a:xfrm>
            <a:off x="844550" y="4206875"/>
            <a:ext cx="6983413" cy="742950"/>
            <a:chOff x="854152" y="4318498"/>
            <a:chExt cx="6983412" cy="742946"/>
          </a:xfrm>
        </p:grpSpPr>
        <p:sp>
          <p:nvSpPr>
            <p:cNvPr id="55306" name="Text Box 42"/>
            <p:cNvSpPr txBox="1">
              <a:spLocks noChangeArrowheads="1"/>
            </p:cNvSpPr>
            <p:nvPr/>
          </p:nvSpPr>
          <p:spPr bwMode="auto">
            <a:xfrm>
              <a:off x="854152" y="4458197"/>
              <a:ext cx="6983412" cy="463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相邻明（暗）纹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对应薄膜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厚度差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03976" y="4318498"/>
              <a:ext cx="1630363" cy="7429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103430" name="组 2"/>
          <p:cNvGrpSpPr/>
          <p:nvPr/>
        </p:nvGrpSpPr>
        <p:grpSpPr>
          <a:xfrm>
            <a:off x="842963" y="5578475"/>
            <a:ext cx="3176587" cy="795338"/>
            <a:chOff x="2011660" y="5719970"/>
            <a:chExt cx="3176588" cy="795338"/>
          </a:xfrm>
        </p:grpSpPr>
        <p:graphicFrame>
          <p:nvGraphicFramePr>
            <p:cNvPr id="108552" name="Object 15"/>
            <p:cNvGraphicFramePr>
              <a:graphicFrameLocks noChangeAspect="1"/>
            </p:cNvGraphicFramePr>
            <p:nvPr/>
          </p:nvGraphicFramePr>
          <p:xfrm>
            <a:off x="3776960" y="5719970"/>
            <a:ext cx="1411288" cy="795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622300" imgH="393700" progId="Equation.3">
                    <p:embed/>
                  </p:oleObj>
                </mc:Choice>
                <mc:Fallback>
                  <p:oleObj r:id="rId13" imgW="622300" imgH="3937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6960" y="5719970"/>
                          <a:ext cx="1411288" cy="795338"/>
                        </a:xfrm>
                        <a:prstGeom prst="rect">
                          <a:avLst/>
                        </a:prstGeom>
                        <a:solidFill>
                          <a:srgbClr val="EEF9F4"/>
                        </a:solidFill>
                        <a:ln w="9525" cap="flat" cmpd="sng">
                          <a:solidFill>
                            <a:schemeClr val="accent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3" name="Text Box 16"/>
            <p:cNvSpPr txBox="1"/>
            <p:nvPr/>
          </p:nvSpPr>
          <p:spPr>
            <a:xfrm>
              <a:off x="2011660" y="5893296"/>
              <a:ext cx="1509713" cy="461963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条纹间距</a:t>
              </a: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endPara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99138" y="5767388"/>
            <a:ext cx="17224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劈尖的应用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/>
          <p:cNvSpPr txBox="1"/>
          <p:nvPr/>
        </p:nvSpPr>
        <p:spPr>
          <a:xfrm>
            <a:off x="376238" y="476250"/>
            <a:ext cx="5562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401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运动学的两类问题</a:t>
            </a:r>
          </a:p>
        </p:txBody>
      </p:sp>
      <p:sp>
        <p:nvSpPr>
          <p:cNvPr id="47106" name="Text Box 3"/>
          <p:cNvSpPr txBox="1"/>
          <p:nvPr/>
        </p:nvSpPr>
        <p:spPr>
          <a:xfrm>
            <a:off x="434975" y="1273175"/>
            <a:ext cx="786288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1、已知运动方程，求质点任意时刻的位置、速度以及加速度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403350" y="2173288"/>
          <a:ext cx="52943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73400" imgH="533400" progId="Equation.3">
                  <p:embed/>
                </p:oleObj>
              </mc:Choice>
              <mc:Fallback>
                <p:oleObj r:id="rId2" imgW="3073400" imgH="533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2173288"/>
                        <a:ext cx="5294313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35921" dir="2699999" algn="ctr" rotWithShape="0">
                          <a:srgbClr val="80808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5"/>
          <p:cNvSpPr txBox="1"/>
          <p:nvPr/>
        </p:nvSpPr>
        <p:spPr>
          <a:xfrm>
            <a:off x="457200" y="3402013"/>
            <a:ext cx="83629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2、已知运动质点的速度函数（或加速度函数）以及初始条件求质点的运动方程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908175" y="4445000"/>
          <a:ext cx="403066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84400" imgH="444500" progId="Equation.3">
                  <p:embed/>
                </p:oleObj>
              </mc:Choice>
              <mc:Fallback>
                <p:oleObj r:id="rId4" imgW="2184400" imgH="444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4445000"/>
                        <a:ext cx="4030663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35921" dir="2699999" algn="ctr" rotWithShape="0">
                          <a:srgbClr val="80808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908175" y="5530850"/>
          <a:ext cx="41084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71700" imgH="444500" progId="Equation.3">
                  <p:embed/>
                </p:oleObj>
              </mc:Choice>
              <mc:Fallback>
                <p:oleObj r:id="rId6" imgW="2171700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5530850"/>
                        <a:ext cx="410845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35921" dir="2699999" algn="ctr" rotWithShape="0">
                          <a:srgbClr val="808080">
                            <a:alpha val="74997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69" name="Group 6"/>
          <p:cNvGrpSpPr/>
          <p:nvPr/>
        </p:nvGrpSpPr>
        <p:grpSpPr>
          <a:xfrm>
            <a:off x="6011863" y="1990725"/>
            <a:ext cx="2232025" cy="1357313"/>
            <a:chOff x="7020" y="7992"/>
            <a:chExt cx="2160" cy="780"/>
          </a:xfrm>
        </p:grpSpPr>
        <p:grpSp>
          <p:nvGrpSpPr>
            <p:cNvPr id="109578" name="Group 7"/>
            <p:cNvGrpSpPr/>
            <p:nvPr/>
          </p:nvGrpSpPr>
          <p:grpSpPr>
            <a:xfrm>
              <a:off x="7020" y="8148"/>
              <a:ext cx="2160" cy="624"/>
              <a:chOff x="7380" y="2688"/>
              <a:chExt cx="2520" cy="624"/>
            </a:xfrm>
          </p:grpSpPr>
          <p:sp>
            <p:nvSpPr>
              <p:cNvPr id="109582" name="Line 8"/>
              <p:cNvSpPr/>
              <p:nvPr/>
            </p:nvSpPr>
            <p:spPr>
              <a:xfrm>
                <a:off x="7380" y="3000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09583" name="Group 9"/>
              <p:cNvGrpSpPr/>
              <p:nvPr/>
            </p:nvGrpSpPr>
            <p:grpSpPr>
              <a:xfrm>
                <a:off x="7380" y="2688"/>
                <a:ext cx="2520" cy="624"/>
                <a:chOff x="7380" y="2688"/>
                <a:chExt cx="2520" cy="624"/>
              </a:xfrm>
            </p:grpSpPr>
            <p:sp>
              <p:nvSpPr>
                <p:cNvPr id="109584" name="Line 10"/>
                <p:cNvSpPr/>
                <p:nvPr/>
              </p:nvSpPr>
              <p:spPr>
                <a:xfrm>
                  <a:off x="7380" y="3000"/>
                  <a:ext cx="252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585" name="Line 11"/>
                <p:cNvSpPr/>
                <p:nvPr/>
              </p:nvSpPr>
              <p:spPr>
                <a:xfrm>
                  <a:off x="9900" y="2688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586" name="Freeform 12"/>
                <p:cNvSpPr/>
                <p:nvPr/>
              </p:nvSpPr>
              <p:spPr>
                <a:xfrm>
                  <a:off x="7380" y="2688"/>
                  <a:ext cx="252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2520" y="0"/>
                    </a:cxn>
                  </a:cxnLst>
                  <a:rect l="0" t="0" r="0" b="0"/>
                  <a:pathLst>
                    <a:path w="2520" h="312">
                      <a:moveTo>
                        <a:pt x="0" y="312"/>
                      </a:moveTo>
                      <a:cubicBezTo>
                        <a:pt x="1050" y="182"/>
                        <a:pt x="2100" y="52"/>
                        <a:pt x="252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9579" name="Object 13"/>
            <p:cNvGraphicFramePr>
              <a:graphicFrameLocks noChangeAspect="1"/>
            </p:cNvGraphicFramePr>
            <p:nvPr/>
          </p:nvGraphicFramePr>
          <p:xfrm>
            <a:off x="7755" y="7992"/>
            <a:ext cx="38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215900" progId="Equation.3">
                    <p:embed/>
                  </p:oleObj>
                </mc:Choice>
                <mc:Fallback>
                  <p:oleObj r:id="rId2" imgW="152400" imgH="215900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55" y="7992"/>
                          <a:ext cx="382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0" name="Object 14"/>
            <p:cNvGraphicFramePr>
              <a:graphicFrameLocks noChangeAspect="1"/>
            </p:cNvGraphicFramePr>
            <p:nvPr/>
          </p:nvGraphicFramePr>
          <p:xfrm>
            <a:off x="8476" y="8194"/>
            <a:ext cx="40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7800" imgH="215900" progId="Equation.3">
                    <p:embed/>
                  </p:oleObj>
                </mc:Choice>
                <mc:Fallback>
                  <p:oleObj r:id="rId4" imgW="177800" imgH="2159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76" y="8194"/>
                          <a:ext cx="409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1" name="Object 15"/>
            <p:cNvGraphicFramePr>
              <a:graphicFrameLocks noChangeAspect="1"/>
            </p:cNvGraphicFramePr>
            <p:nvPr/>
          </p:nvGraphicFramePr>
          <p:xfrm>
            <a:off x="7790" y="8460"/>
            <a:ext cx="39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5100" imgH="228600" progId="Equation.3">
                    <p:embed/>
                  </p:oleObj>
                </mc:Choice>
                <mc:Fallback>
                  <p:oleObj r:id="rId6" imgW="165100" imgH="2286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790" y="8460"/>
                          <a:ext cx="39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3077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9413" y="5500688"/>
          <a:ext cx="10445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08000" imgH="660400" progId="Equation.3">
                  <p:embed/>
                </p:oleObj>
              </mc:Choice>
              <mc:Fallback>
                <p:oleObj r:id="rId8" imgW="508000" imgH="6604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9413" y="5500688"/>
                        <a:ext cx="1044575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矩形 1"/>
          <p:cNvSpPr/>
          <p:nvPr/>
        </p:nvSpPr>
        <p:spPr>
          <a:xfrm>
            <a:off x="468313" y="319088"/>
            <a:ext cx="7775575" cy="2012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b="1">
                <a:latin typeface="Times New Roman" panose="02020603050405020304" pitchFamily="18" charset="0"/>
              </a:rPr>
              <a:t>用波长为</a:t>
            </a:r>
            <a:r>
              <a:rPr lang="en-US" altLang="zh-CN" b="1">
                <a:latin typeface="Times New Roman" panose="02020603050405020304" pitchFamily="18" charset="0"/>
              </a:rPr>
              <a:t>λ</a:t>
            </a:r>
            <a:r>
              <a:rPr lang="zh-CN" altLang="en-US" b="1">
                <a:latin typeface="Times New Roman" panose="02020603050405020304" pitchFamily="18" charset="0"/>
              </a:rPr>
              <a:t>的单色光垂直照射折射率为</a:t>
            </a:r>
            <a:r>
              <a:rPr lang="en-US" altLang="zh-CN" b="1">
                <a:latin typeface="Times New Roman" panose="02020603050405020304" pitchFamily="18" charset="0"/>
              </a:rPr>
              <a:t>n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的劈尖薄膜（如图）图中各部分折射率的关系是</a:t>
            </a:r>
            <a:r>
              <a:rPr lang="en-US" altLang="zh-CN" b="1">
                <a:latin typeface="Times New Roman" panose="02020603050405020304" pitchFamily="18" charset="0"/>
              </a:rPr>
              <a:t>n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&lt;n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&lt;n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>
                <a:latin typeface="Times New Roman" panose="02020603050405020304" pitchFamily="18" charset="0"/>
              </a:rPr>
              <a:t>观察反射光的干涉条纹，从劈尖顶开始向右数第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条暗纹中心所对应的厚度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 =________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68313" y="3665538"/>
            <a:ext cx="5740400" cy="1497012"/>
            <a:chOff x="865137" y="3568276"/>
            <a:chExt cx="5739979" cy="1497412"/>
          </a:xfrm>
        </p:grpSpPr>
        <p:pic>
          <p:nvPicPr>
            <p:cNvPr id="109575" name="图片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04820" y="3589313"/>
              <a:ext cx="4700296" cy="14763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9576" name="文本框 3"/>
            <p:cNvSpPr txBox="1"/>
            <p:nvPr/>
          </p:nvSpPr>
          <p:spPr>
            <a:xfrm>
              <a:off x="865137" y="3568276"/>
              <a:ext cx="11079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明纹：</a:t>
              </a:r>
            </a:p>
          </p:txBody>
        </p:sp>
        <p:sp>
          <p:nvSpPr>
            <p:cNvPr id="109577" name="文本框 18"/>
            <p:cNvSpPr txBox="1"/>
            <p:nvPr/>
          </p:nvSpPr>
          <p:spPr>
            <a:xfrm>
              <a:off x="894874" y="4363392"/>
              <a:ext cx="11079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暗纹：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81025" y="5668963"/>
            <a:ext cx="20335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暗纹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=5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时：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725" y="2697163"/>
            <a:ext cx="2339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解：无半波损失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矩形 8"/>
          <p:cNvSpPr/>
          <p:nvPr/>
        </p:nvSpPr>
        <p:spPr>
          <a:xfrm>
            <a:off x="374650" y="474663"/>
            <a:ext cx="19875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、 光的衍射</a:t>
            </a:r>
          </a:p>
        </p:txBody>
      </p:sp>
      <p:sp>
        <p:nvSpPr>
          <p:cNvPr id="10" name="Text Box 159"/>
          <p:cNvSpPr txBox="1">
            <a:spLocks noChangeArrowheads="1"/>
          </p:cNvSpPr>
          <p:nvPr/>
        </p:nvSpPr>
        <p:spPr bwMode="auto">
          <a:xfrm>
            <a:off x="544513" y="124142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b="1">
                <a:solidFill>
                  <a:srgbClr val="000000"/>
                </a:solidFill>
                <a:latin typeface="Tahoma" panose="020B0604030504040204"/>
              </a:rPr>
              <a:t>单缝夫琅和费衍射</a:t>
            </a: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876300" y="2236788"/>
            <a:ext cx="3792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ahoma" panose="020B0604030504040204"/>
                <a:ea typeface="楷体_GB2312" pitchFamily="49" charset="-122"/>
              </a:rPr>
              <a:t>菲涅尔半波带分析法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" name="Group 127"/>
          <p:cNvGrpSpPr/>
          <p:nvPr/>
        </p:nvGrpSpPr>
        <p:grpSpPr>
          <a:xfrm>
            <a:off x="4306888" y="195263"/>
            <a:ext cx="4883150" cy="3006725"/>
            <a:chOff x="1340" y="1200"/>
            <a:chExt cx="3076" cy="1894"/>
          </a:xfrm>
        </p:grpSpPr>
        <p:sp>
          <p:nvSpPr>
            <p:cNvPr id="14" name="Line 128"/>
            <p:cNvSpPr>
              <a:spLocks noChangeShapeType="1"/>
            </p:cNvSpPr>
            <p:nvPr/>
          </p:nvSpPr>
          <p:spPr bwMode="auto">
            <a:xfrm>
              <a:off x="1400" y="2700"/>
              <a:ext cx="5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29"/>
            <p:cNvSpPr>
              <a:spLocks noChangeShapeType="1"/>
            </p:cNvSpPr>
            <p:nvPr/>
          </p:nvSpPr>
          <p:spPr bwMode="auto">
            <a:xfrm>
              <a:off x="1392" y="2293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30"/>
            <p:cNvSpPr>
              <a:spLocks noChangeShapeType="1"/>
            </p:cNvSpPr>
            <p:nvPr/>
          </p:nvSpPr>
          <p:spPr bwMode="auto">
            <a:xfrm>
              <a:off x="2184" y="2025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31"/>
            <p:cNvSpPr>
              <a:spLocks noChangeShapeType="1"/>
            </p:cNvSpPr>
            <p:nvPr/>
          </p:nvSpPr>
          <p:spPr bwMode="auto">
            <a:xfrm>
              <a:off x="1912" y="2578"/>
              <a:ext cx="0" cy="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32"/>
            <p:cNvSpPr>
              <a:spLocks noChangeShapeType="1"/>
            </p:cNvSpPr>
            <p:nvPr/>
          </p:nvSpPr>
          <p:spPr bwMode="auto">
            <a:xfrm>
              <a:off x="2288" y="1610"/>
              <a:ext cx="0" cy="399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33"/>
            <p:cNvSpPr>
              <a:spLocks noChangeShapeType="1"/>
            </p:cNvSpPr>
            <p:nvPr/>
          </p:nvSpPr>
          <p:spPr bwMode="auto">
            <a:xfrm>
              <a:off x="2288" y="2519"/>
              <a:ext cx="0" cy="399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34"/>
            <p:cNvSpPr>
              <a:spLocks noChangeShapeType="1"/>
            </p:cNvSpPr>
            <p:nvPr/>
          </p:nvSpPr>
          <p:spPr bwMode="auto">
            <a:xfrm>
              <a:off x="4104" y="1480"/>
              <a:ext cx="0" cy="15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35"/>
            <p:cNvSpPr>
              <a:spLocks noChangeShapeType="1"/>
            </p:cNvSpPr>
            <p:nvPr/>
          </p:nvSpPr>
          <p:spPr bwMode="auto">
            <a:xfrm>
              <a:off x="1408" y="2285"/>
              <a:ext cx="29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36"/>
            <p:cNvSpPr>
              <a:spLocks noChangeArrowheads="1"/>
            </p:cNvSpPr>
            <p:nvPr/>
          </p:nvSpPr>
          <p:spPr bwMode="auto">
            <a:xfrm>
              <a:off x="1340" y="2112"/>
              <a:ext cx="19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6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137"/>
            <p:cNvSpPr>
              <a:spLocks noChangeShapeType="1"/>
            </p:cNvSpPr>
            <p:nvPr/>
          </p:nvSpPr>
          <p:spPr bwMode="auto">
            <a:xfrm>
              <a:off x="1416" y="2267"/>
              <a:ext cx="44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138"/>
            <p:cNvSpPr>
              <a:spLocks noChangeShapeType="1"/>
            </p:cNvSpPr>
            <p:nvPr/>
          </p:nvSpPr>
          <p:spPr bwMode="auto">
            <a:xfrm>
              <a:off x="1864" y="2267"/>
              <a:ext cx="42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139"/>
            <p:cNvSpPr>
              <a:spLocks noChangeShapeType="1"/>
            </p:cNvSpPr>
            <p:nvPr/>
          </p:nvSpPr>
          <p:spPr bwMode="auto">
            <a:xfrm>
              <a:off x="1952" y="2025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40"/>
            <p:cNvSpPr>
              <a:spLocks noChangeShapeType="1"/>
            </p:cNvSpPr>
            <p:nvPr/>
          </p:nvSpPr>
          <p:spPr bwMode="auto">
            <a:xfrm>
              <a:off x="1952" y="2501"/>
              <a:ext cx="33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41"/>
            <p:cNvSpPr>
              <a:spLocks noChangeShapeType="1"/>
            </p:cNvSpPr>
            <p:nvPr/>
          </p:nvSpPr>
          <p:spPr bwMode="auto">
            <a:xfrm flipV="1">
              <a:off x="1414" y="2033"/>
              <a:ext cx="466" cy="23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42"/>
            <p:cNvSpPr>
              <a:spLocks noChangeShapeType="1"/>
            </p:cNvSpPr>
            <p:nvPr/>
          </p:nvSpPr>
          <p:spPr bwMode="auto">
            <a:xfrm>
              <a:off x="1388" y="2256"/>
              <a:ext cx="484" cy="23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143"/>
            <p:cNvSpPr>
              <a:spLocks noChangeShapeType="1"/>
            </p:cNvSpPr>
            <p:nvPr/>
          </p:nvSpPr>
          <p:spPr bwMode="auto">
            <a:xfrm flipV="1">
              <a:off x="2280" y="2059"/>
              <a:ext cx="472" cy="2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44"/>
            <p:cNvSpPr>
              <a:spLocks noChangeShapeType="1"/>
            </p:cNvSpPr>
            <p:nvPr/>
          </p:nvSpPr>
          <p:spPr bwMode="auto">
            <a:xfrm flipV="1">
              <a:off x="2288" y="1817"/>
              <a:ext cx="488" cy="2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5"/>
            <p:cNvSpPr>
              <a:spLocks noChangeShapeType="1"/>
            </p:cNvSpPr>
            <p:nvPr/>
          </p:nvSpPr>
          <p:spPr bwMode="auto">
            <a:xfrm flipV="1">
              <a:off x="2280" y="2310"/>
              <a:ext cx="488" cy="1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46"/>
            <p:cNvSpPr>
              <a:spLocks noChangeShapeType="1"/>
            </p:cNvSpPr>
            <p:nvPr/>
          </p:nvSpPr>
          <p:spPr bwMode="auto">
            <a:xfrm>
              <a:off x="2864" y="1800"/>
              <a:ext cx="12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47"/>
            <p:cNvSpPr>
              <a:spLocks noChangeShapeType="1"/>
            </p:cNvSpPr>
            <p:nvPr/>
          </p:nvSpPr>
          <p:spPr bwMode="auto">
            <a:xfrm flipV="1">
              <a:off x="2896" y="1800"/>
              <a:ext cx="1184" cy="2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48"/>
            <p:cNvSpPr>
              <a:spLocks noChangeShapeType="1"/>
            </p:cNvSpPr>
            <p:nvPr/>
          </p:nvSpPr>
          <p:spPr bwMode="auto">
            <a:xfrm flipV="1">
              <a:off x="2912" y="1808"/>
              <a:ext cx="1160" cy="4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149"/>
            <p:cNvSpPr>
              <a:spLocks noChangeShapeType="1"/>
            </p:cNvSpPr>
            <p:nvPr/>
          </p:nvSpPr>
          <p:spPr bwMode="auto">
            <a:xfrm>
              <a:off x="2280" y="2007"/>
              <a:ext cx="0" cy="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150"/>
            <p:cNvSpPr>
              <a:spLocks noChangeShapeType="1"/>
            </p:cNvSpPr>
            <p:nvPr/>
          </p:nvSpPr>
          <p:spPr bwMode="auto">
            <a:xfrm>
              <a:off x="2280" y="2034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28" name="弧 151"/>
            <p:cNvSpPr/>
            <p:nvPr/>
          </p:nvSpPr>
          <p:spPr>
            <a:xfrm>
              <a:off x="2490" y="1939"/>
              <a:ext cx="32" cy="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87"/>
                </a:cxn>
                <a:cxn ang="0">
                  <a:pos x="0" y="87"/>
                </a:cxn>
              </a:cxnLst>
              <a:rect l="0" t="0" r="0" b="0"/>
              <a:pathLst>
                <a:path w="21600" h="21600" fill="none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008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9" name="弧 152"/>
            <p:cNvSpPr/>
            <p:nvPr/>
          </p:nvSpPr>
          <p:spPr>
            <a:xfrm>
              <a:off x="3284" y="2148"/>
              <a:ext cx="50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23"/>
                </a:cxn>
                <a:cxn ang="0">
                  <a:pos x="0" y="123"/>
                </a:cxn>
              </a:cxnLst>
              <a:rect l="0" t="0" r="0" b="0"/>
              <a:pathLst>
                <a:path w="21600" h="21600" fill="none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008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153"/>
            <p:cNvSpPr>
              <a:spLocks noChangeArrowheads="1"/>
            </p:cNvSpPr>
            <p:nvPr/>
          </p:nvSpPr>
          <p:spPr bwMode="auto">
            <a:xfrm>
              <a:off x="1356" y="1968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154"/>
            <p:cNvSpPr>
              <a:spLocks noChangeShapeType="1"/>
            </p:cNvSpPr>
            <p:nvPr/>
          </p:nvSpPr>
          <p:spPr bwMode="auto">
            <a:xfrm>
              <a:off x="2824" y="2856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55"/>
            <p:cNvSpPr>
              <a:spLocks noChangeShapeType="1"/>
            </p:cNvSpPr>
            <p:nvPr/>
          </p:nvSpPr>
          <p:spPr bwMode="auto">
            <a:xfrm>
              <a:off x="2824" y="2916"/>
              <a:ext cx="127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Rectangle 156"/>
            <p:cNvSpPr>
              <a:spLocks noChangeArrowheads="1"/>
            </p:cNvSpPr>
            <p:nvPr/>
          </p:nvSpPr>
          <p:spPr bwMode="auto">
            <a:xfrm>
              <a:off x="3394" y="2903"/>
              <a:ext cx="29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 157"/>
            <p:cNvSpPr>
              <a:spLocks noChangeArrowheads="1"/>
            </p:cNvSpPr>
            <p:nvPr/>
          </p:nvSpPr>
          <p:spPr bwMode="auto">
            <a:xfrm>
              <a:off x="1530" y="2671"/>
              <a:ext cx="24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f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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Rectangle 158"/>
            <p:cNvSpPr>
              <a:spLocks noChangeArrowheads="1"/>
            </p:cNvSpPr>
            <p:nvPr/>
          </p:nvSpPr>
          <p:spPr bwMode="auto">
            <a:xfrm>
              <a:off x="2060" y="2043"/>
              <a:ext cx="14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5" name="Rectangle 159"/>
            <p:cNvSpPr>
              <a:spLocks noChangeArrowheads="1"/>
            </p:cNvSpPr>
            <p:nvPr/>
          </p:nvSpPr>
          <p:spPr bwMode="auto">
            <a:xfrm>
              <a:off x="3364" y="2047"/>
              <a:ext cx="16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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Rectangle 160"/>
            <p:cNvSpPr>
              <a:spLocks noChangeArrowheads="1"/>
            </p:cNvSpPr>
            <p:nvPr/>
          </p:nvSpPr>
          <p:spPr bwMode="auto">
            <a:xfrm>
              <a:off x="2588" y="1849"/>
              <a:ext cx="1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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161"/>
            <p:cNvSpPr>
              <a:spLocks noChangeArrowheads="1"/>
            </p:cNvSpPr>
            <p:nvPr/>
          </p:nvSpPr>
          <p:spPr bwMode="auto">
            <a:xfrm>
              <a:off x="1580" y="1680"/>
              <a:ext cx="60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 eaLnBrk="1" hangingPunct="1"/>
              <a:r>
                <a:rPr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透镜</a:t>
              </a:r>
              <a:r>
                <a:rPr lang="en-US" altLang="zh-CN" sz="2000">
                  <a:solidFill>
                    <a:srgbClr val="000066"/>
                  </a:solidFill>
                  <a:latin typeface="楷体_GB2312" pitchFamily="49" charset="-122"/>
                </a:rPr>
                <a:t>L</a:t>
              </a:r>
              <a:r>
                <a:rPr lang="en-US" altLang="zh-CN" sz="2000">
                  <a:solidFill>
                    <a:srgbClr val="000066"/>
                  </a:solidFill>
                  <a:latin typeface="楷体_GB2312" pitchFamily="49" charset="-122"/>
                  <a:sym typeface="Symbol" panose="05050102010706020507" pitchFamily="18" charset="2"/>
                </a:rPr>
                <a:t></a:t>
              </a:r>
              <a:endParaRPr lang="en-US" altLang="zh-CN" sz="200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  <p:sp>
          <p:nvSpPr>
            <p:cNvPr id="48" name="Rectangle 162"/>
            <p:cNvSpPr>
              <a:spLocks noChangeArrowheads="1"/>
            </p:cNvSpPr>
            <p:nvPr/>
          </p:nvSpPr>
          <p:spPr bwMode="auto">
            <a:xfrm>
              <a:off x="2736" y="1392"/>
              <a:ext cx="67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 eaLnBrk="1" hangingPunct="1"/>
              <a:r>
                <a:rPr lang="zh-CN" altLang="en-US" sz="2000">
                  <a:solidFill>
                    <a:srgbClr val="000066"/>
                  </a:solidFill>
                  <a:latin typeface="楷体_GB2312" pitchFamily="49" charset="-122"/>
                </a:rPr>
                <a:t>透镜</a:t>
              </a:r>
              <a:r>
                <a:rPr lang="en-US" altLang="zh-CN" sz="2000">
                  <a:solidFill>
                    <a:srgbClr val="000066"/>
                  </a:solidFill>
                  <a:latin typeface="楷体_GB2312" pitchFamily="49" charset="-122"/>
                </a:rPr>
                <a:t>L</a:t>
              </a:r>
            </a:p>
          </p:txBody>
        </p:sp>
        <p:sp>
          <p:nvSpPr>
            <p:cNvPr id="49" name="Rectangle 163"/>
            <p:cNvSpPr>
              <a:spLocks noChangeArrowheads="1"/>
            </p:cNvSpPr>
            <p:nvPr/>
          </p:nvSpPr>
          <p:spPr bwMode="auto">
            <a:xfrm>
              <a:off x="4052" y="1584"/>
              <a:ext cx="264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164"/>
            <p:cNvSpPr>
              <a:spLocks noChangeArrowheads="1"/>
            </p:cNvSpPr>
            <p:nvPr/>
          </p:nvSpPr>
          <p:spPr bwMode="auto">
            <a:xfrm>
              <a:off x="4142" y="1669"/>
              <a:ext cx="19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165"/>
            <p:cNvSpPr>
              <a:spLocks noChangeArrowheads="1"/>
            </p:cNvSpPr>
            <p:nvPr/>
          </p:nvSpPr>
          <p:spPr bwMode="auto">
            <a:xfrm>
              <a:off x="2312" y="2493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166"/>
            <p:cNvSpPr>
              <a:spLocks noChangeArrowheads="1"/>
            </p:cNvSpPr>
            <p:nvPr/>
          </p:nvSpPr>
          <p:spPr bwMode="auto">
            <a:xfrm>
              <a:off x="2312" y="1825"/>
              <a:ext cx="15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67"/>
            <p:cNvSpPr>
              <a:spLocks noChangeShapeType="1"/>
            </p:cNvSpPr>
            <p:nvPr/>
          </p:nvSpPr>
          <p:spPr bwMode="auto">
            <a:xfrm>
              <a:off x="1872" y="2025"/>
              <a:ext cx="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68"/>
            <p:cNvSpPr>
              <a:spLocks noChangeShapeType="1"/>
            </p:cNvSpPr>
            <p:nvPr/>
          </p:nvSpPr>
          <p:spPr bwMode="auto">
            <a:xfrm>
              <a:off x="1880" y="2484"/>
              <a:ext cx="64" cy="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69"/>
            <p:cNvSpPr>
              <a:spLocks noChangeShapeType="1"/>
            </p:cNvSpPr>
            <p:nvPr/>
          </p:nvSpPr>
          <p:spPr bwMode="auto">
            <a:xfrm flipV="1">
              <a:off x="2752" y="2276"/>
              <a:ext cx="152" cy="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70"/>
            <p:cNvSpPr>
              <a:spLocks noChangeShapeType="1"/>
            </p:cNvSpPr>
            <p:nvPr/>
          </p:nvSpPr>
          <p:spPr bwMode="auto">
            <a:xfrm flipV="1">
              <a:off x="2760" y="2051"/>
              <a:ext cx="128" cy="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71"/>
            <p:cNvSpPr>
              <a:spLocks noChangeShapeType="1"/>
            </p:cNvSpPr>
            <p:nvPr/>
          </p:nvSpPr>
          <p:spPr bwMode="auto">
            <a:xfrm flipV="1">
              <a:off x="2780" y="1800"/>
              <a:ext cx="92" cy="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Rectangle 172"/>
            <p:cNvSpPr>
              <a:spLocks noChangeArrowheads="1"/>
            </p:cNvSpPr>
            <p:nvPr/>
          </p:nvSpPr>
          <p:spPr bwMode="auto">
            <a:xfrm>
              <a:off x="1964" y="1344"/>
              <a:ext cx="62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 eaLnBrk="1" hangingPunct="1"/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缝平面</a:t>
              </a:r>
            </a:p>
          </p:txBody>
        </p:sp>
        <p:sp>
          <p:nvSpPr>
            <p:cNvPr id="59" name="Rectangle 173"/>
            <p:cNvSpPr>
              <a:spLocks noChangeArrowheads="1"/>
            </p:cNvSpPr>
            <p:nvPr/>
          </p:nvSpPr>
          <p:spPr bwMode="auto">
            <a:xfrm>
              <a:off x="3788" y="1200"/>
              <a:ext cx="628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 eaLnBrk="1" hangingPunct="1"/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观察屏</a:t>
              </a:r>
            </a:p>
          </p:txBody>
        </p:sp>
        <p:sp>
          <p:nvSpPr>
            <p:cNvPr id="60" name="Line 174"/>
            <p:cNvSpPr>
              <a:spLocks noChangeShapeType="1"/>
            </p:cNvSpPr>
            <p:nvPr/>
          </p:nvSpPr>
          <p:spPr bwMode="auto">
            <a:xfrm>
              <a:off x="3426" y="1794"/>
              <a:ext cx="7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175"/>
            <p:cNvSpPr>
              <a:spLocks noChangeShapeType="1"/>
            </p:cNvSpPr>
            <p:nvPr/>
          </p:nvSpPr>
          <p:spPr bwMode="auto">
            <a:xfrm flipV="1">
              <a:off x="3438" y="1911"/>
              <a:ext cx="78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176"/>
            <p:cNvSpPr>
              <a:spLocks noChangeShapeType="1"/>
            </p:cNvSpPr>
            <p:nvPr/>
          </p:nvSpPr>
          <p:spPr bwMode="auto">
            <a:xfrm flipV="1">
              <a:off x="3456" y="2028"/>
              <a:ext cx="66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Text Box 177"/>
            <p:cNvSpPr txBox="1">
              <a:spLocks noChangeArrowheads="1"/>
            </p:cNvSpPr>
            <p:nvPr/>
          </p:nvSpPr>
          <p:spPr bwMode="auto">
            <a:xfrm>
              <a:off x="4074" y="2236"/>
              <a:ext cx="1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R="0" algn="just" defTabSz="914400" eaLnBrk="1" hangingPunct="1"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4" name="Line 178"/>
            <p:cNvSpPr>
              <a:spLocks noChangeShapeType="1"/>
            </p:cNvSpPr>
            <p:nvPr/>
          </p:nvSpPr>
          <p:spPr bwMode="auto">
            <a:xfrm>
              <a:off x="2280" y="2034"/>
              <a:ext cx="156" cy="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179"/>
            <p:cNvSpPr>
              <a:spLocks noChangeShapeType="1"/>
            </p:cNvSpPr>
            <p:nvPr/>
          </p:nvSpPr>
          <p:spPr bwMode="auto">
            <a:xfrm flipV="1">
              <a:off x="2298" y="2457"/>
              <a:ext cx="138" cy="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Text Box 180"/>
            <p:cNvSpPr txBox="1">
              <a:spLocks noChangeArrowheads="1"/>
            </p:cNvSpPr>
            <p:nvPr/>
          </p:nvSpPr>
          <p:spPr bwMode="auto">
            <a:xfrm>
              <a:off x="2466" y="2483"/>
              <a:ext cx="294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R="0" algn="just" defTabSz="914400" eaLnBrk="1" hangingPunct="1">
                <a:buClrTx/>
                <a:buSzTx/>
                <a:buFontTx/>
                <a:buNone/>
                <a:defRPr/>
              </a:pPr>
              <a:r>
                <a:rPr kumimoji="1" lang="en-US" altLang="zh-CN" kern="1200" cap="none" spc="0" normalizeH="0" baseline="0" noProof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δ</a:t>
              </a:r>
              <a:endParaRPr kumimoji="1" lang="en-US" altLang="zh-CN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Line 181"/>
            <p:cNvSpPr>
              <a:spLocks noChangeShapeType="1"/>
            </p:cNvSpPr>
            <p:nvPr/>
          </p:nvSpPr>
          <p:spPr bwMode="auto">
            <a:xfrm>
              <a:off x="2376" y="2483"/>
              <a:ext cx="174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182"/>
            <p:cNvSpPr>
              <a:spLocks noChangeArrowheads="1"/>
            </p:cNvSpPr>
            <p:nvPr/>
          </p:nvSpPr>
          <p:spPr bwMode="auto">
            <a:xfrm>
              <a:off x="2736" y="1584"/>
              <a:ext cx="144" cy="1248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rgbClr val="CC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183"/>
            <p:cNvSpPr>
              <a:spLocks noChangeArrowheads="1"/>
            </p:cNvSpPr>
            <p:nvPr/>
          </p:nvSpPr>
          <p:spPr bwMode="auto">
            <a:xfrm>
              <a:off x="1849" y="1920"/>
              <a:ext cx="96" cy="67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rgbClr val="CC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" name="组 86"/>
          <p:cNvGrpSpPr/>
          <p:nvPr/>
        </p:nvGrpSpPr>
        <p:grpSpPr>
          <a:xfrm>
            <a:off x="992188" y="4027488"/>
            <a:ext cx="8151812" cy="1931987"/>
            <a:chOff x="922338" y="4261684"/>
            <a:chExt cx="8152264" cy="1931476"/>
          </a:xfrm>
        </p:grpSpPr>
        <p:graphicFrame>
          <p:nvGraphicFramePr>
            <p:cNvPr id="110599" name="Object 4"/>
            <p:cNvGraphicFramePr>
              <a:graphicFrameLocks noChangeAspect="1"/>
            </p:cNvGraphicFramePr>
            <p:nvPr/>
          </p:nvGraphicFramePr>
          <p:xfrm>
            <a:off x="922338" y="4377854"/>
            <a:ext cx="3471769" cy="336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178300" imgH="406400" progId="Equation.3">
                    <p:embed/>
                  </p:oleObj>
                </mc:Choice>
                <mc:Fallback>
                  <p:oleObj r:id="rId2" imgW="4178300" imgH="4064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22338" y="4377854"/>
                          <a:ext cx="3471769" cy="3365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5713679" y="4261684"/>
              <a:ext cx="1916218" cy="45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/>
              <a:r>
                <a:rPr lang="en-US" altLang="zh-CN">
                  <a:solidFill>
                    <a:srgbClr val="FF0000"/>
                  </a:solidFill>
                  <a:latin typeface="方正书宋简体"/>
                </a:rPr>
                <a:t>—— </a:t>
              </a:r>
              <a:r>
                <a:rPr lang="zh-CN" altLang="en-US">
                  <a:solidFill>
                    <a:srgbClr val="FF0000"/>
                  </a:solidFill>
                  <a:latin typeface="方正书宋简体"/>
                </a:rPr>
                <a:t>暗纹</a:t>
              </a:r>
              <a:endParaRPr lang="zh-CN" altLang="en-US">
                <a:latin typeface="方正书宋简体"/>
              </a:endParaRPr>
            </a:p>
          </p:txBody>
        </p:sp>
        <p:graphicFrame>
          <p:nvGraphicFramePr>
            <p:cNvPr id="110601" name="Object 6"/>
            <p:cNvGraphicFramePr>
              <a:graphicFrameLocks noChangeAspect="1"/>
            </p:cNvGraphicFramePr>
            <p:nvPr/>
          </p:nvGraphicFramePr>
          <p:xfrm>
            <a:off x="922338" y="4937952"/>
            <a:ext cx="4633195" cy="724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689600" imgH="889000" progId="Equation.3">
                    <p:embed/>
                  </p:oleObj>
                </mc:Choice>
                <mc:Fallback>
                  <p:oleObj r:id="rId4" imgW="5689600" imgH="889000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22338" y="4937952"/>
                          <a:ext cx="4633195" cy="724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5697803" y="5025069"/>
              <a:ext cx="2589356" cy="45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方正书宋简体"/>
                </a:rPr>
                <a:t>——</a:t>
              </a:r>
              <a:r>
                <a:rPr lang="en-US" altLang="zh-CN">
                  <a:solidFill>
                    <a:srgbClr val="FF0000"/>
                  </a:solidFill>
                  <a:latin typeface="楷体_GB2312" pitchFamily="49" charset="-122"/>
                </a:rPr>
                <a:t> </a:t>
              </a:r>
              <a:r>
                <a:rPr lang="zh-CN" altLang="en-US">
                  <a:solidFill>
                    <a:srgbClr val="FF0000"/>
                  </a:solidFill>
                  <a:latin typeface="楷体_GB2312" pitchFamily="49" charset="-122"/>
                </a:rPr>
                <a:t>明纹</a:t>
              </a:r>
              <a:r>
                <a:rPr lang="en-US" altLang="zh-CN">
                  <a:solidFill>
                    <a:srgbClr val="FF0000"/>
                  </a:solidFill>
                  <a:latin typeface="楷体_GB2312" pitchFamily="49" charset="-122"/>
                </a:rPr>
                <a:t>(</a:t>
              </a:r>
              <a:r>
                <a:rPr lang="zh-CN" altLang="en-US">
                  <a:solidFill>
                    <a:srgbClr val="FF0000"/>
                  </a:solidFill>
                  <a:latin typeface="楷体_GB2312" pitchFamily="49" charset="-122"/>
                </a:rPr>
                <a:t>中心</a:t>
              </a:r>
              <a:r>
                <a:rPr lang="en-US" altLang="zh-CN">
                  <a:solidFill>
                    <a:srgbClr val="FF0000"/>
                  </a:solidFill>
                  <a:latin typeface="楷体_GB2312" pitchFamily="49" charset="-122"/>
                </a:rPr>
                <a:t>)</a:t>
              </a:r>
            </a:p>
          </p:txBody>
        </p:sp>
        <p:graphicFrame>
          <p:nvGraphicFramePr>
            <p:cNvPr id="110603" name="Object 8"/>
            <p:cNvGraphicFramePr>
              <a:graphicFrameLocks noChangeAspect="1"/>
            </p:cNvGraphicFramePr>
            <p:nvPr/>
          </p:nvGraphicFramePr>
          <p:xfrm>
            <a:off x="922338" y="5887237"/>
            <a:ext cx="1276009" cy="270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12900" imgH="342900" progId="Equation.3">
                    <p:embed/>
                  </p:oleObj>
                </mc:Choice>
                <mc:Fallback>
                  <p:oleObj r:id="rId6" imgW="1612900" imgH="3429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22338" y="5887237"/>
                          <a:ext cx="1276009" cy="270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5616835" y="5736081"/>
              <a:ext cx="3457767" cy="45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楷体_GB2312" pitchFamily="49" charset="-122"/>
                </a:rPr>
                <a:t> </a:t>
              </a:r>
              <a:r>
                <a:rPr lang="en-US" altLang="zh-CN">
                  <a:solidFill>
                    <a:srgbClr val="FF0000"/>
                  </a:solidFill>
                  <a:latin typeface="方正书宋简体"/>
                </a:rPr>
                <a:t>——</a:t>
              </a:r>
              <a:r>
                <a:rPr lang="en-US" altLang="zh-CN">
                  <a:solidFill>
                    <a:srgbClr val="FF0000"/>
                  </a:solidFill>
                  <a:latin typeface="楷体_GB2312" pitchFamily="49" charset="-122"/>
                </a:rPr>
                <a:t> </a:t>
              </a:r>
              <a:r>
                <a:rPr lang="zh-CN" altLang="en-US">
                  <a:solidFill>
                    <a:srgbClr val="FF0000"/>
                  </a:solidFill>
                  <a:latin typeface="楷体_GB2312" pitchFamily="49" charset="-122"/>
                </a:rPr>
                <a:t>中央明纹</a:t>
              </a:r>
              <a:r>
                <a:rPr lang="en-US" altLang="zh-CN">
                  <a:solidFill>
                    <a:srgbClr val="FF0000"/>
                  </a:solidFill>
                  <a:latin typeface="楷体_GB2312" pitchFamily="49" charset="-122"/>
                </a:rPr>
                <a:t>(</a:t>
              </a:r>
              <a:r>
                <a:rPr lang="zh-CN" altLang="en-US">
                  <a:solidFill>
                    <a:srgbClr val="FF0000"/>
                  </a:solidFill>
                  <a:latin typeface="楷体_GB2312" pitchFamily="49" charset="-122"/>
                </a:rPr>
                <a:t>中心</a:t>
              </a:r>
              <a:r>
                <a:rPr lang="en-US" altLang="zh-CN">
                  <a:solidFill>
                    <a:srgbClr val="FF0000"/>
                  </a:solidFill>
                  <a:latin typeface="楷体_GB2312" pitchFamily="49" charset="-122"/>
                </a:rPr>
                <a:t>)</a:t>
              </a:r>
            </a:p>
          </p:txBody>
        </p:sp>
      </p:grpSp>
      <p:sp>
        <p:nvSpPr>
          <p:cNvPr id="86" name="矩形 85"/>
          <p:cNvSpPr/>
          <p:nvPr/>
        </p:nvSpPr>
        <p:spPr>
          <a:xfrm>
            <a:off x="876300" y="3143250"/>
            <a:ext cx="18780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明暗纹条件</a:t>
            </a:r>
            <a:r>
              <a:rPr lang="en-US" altLang="zh-CN" b="1">
                <a:latin typeface="宋体" panose="02010600030101010101" pitchFamily="2" charset="-122"/>
              </a:rPr>
              <a:t>:</a:t>
            </a:r>
            <a:endParaRPr lang="zh-CN" altLang="en-US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8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6313" y="4003675"/>
            <a:ext cx="23399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</a:rPr>
              <a:t>透镜角分辨率：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4459288"/>
            <a:ext cx="1671638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6"/>
          <p:cNvSpPr txBox="1"/>
          <p:nvPr/>
        </p:nvSpPr>
        <p:spPr>
          <a:xfrm>
            <a:off x="976313" y="5322888"/>
            <a:ext cx="24241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光学仪器分辨率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38" y="5780088"/>
            <a:ext cx="2165350" cy="931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93738" y="3128963"/>
            <a:ext cx="32115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2)</a:t>
            </a:r>
            <a:r>
              <a:rPr lang="zh-CN" altLang="en-US" b="1">
                <a:latin typeface="Times New Roman" panose="02020603050405020304" pitchFamily="18" charset="0"/>
              </a:rPr>
              <a:t>光学仪器的分辨本领</a:t>
            </a:r>
          </a:p>
        </p:txBody>
      </p:sp>
      <p:sp>
        <p:nvSpPr>
          <p:cNvPr id="111622" name="矩形 13"/>
          <p:cNvSpPr/>
          <p:nvPr/>
        </p:nvSpPr>
        <p:spPr>
          <a:xfrm>
            <a:off x="584200" y="539750"/>
            <a:ext cx="2647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明纹宽度和间距：</a:t>
            </a:r>
          </a:p>
        </p:txBody>
      </p:sp>
      <p:grpSp>
        <p:nvGrpSpPr>
          <p:cNvPr id="111623" name="组 19"/>
          <p:cNvGrpSpPr/>
          <p:nvPr/>
        </p:nvGrpSpPr>
        <p:grpSpPr>
          <a:xfrm>
            <a:off x="622300" y="1135063"/>
            <a:ext cx="5859463" cy="819150"/>
            <a:chOff x="622260" y="1134354"/>
            <a:chExt cx="5858817" cy="819130"/>
          </a:xfrm>
        </p:grpSpPr>
        <p:pic>
          <p:nvPicPr>
            <p:cNvPr id="111627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2369" y="1134354"/>
              <a:ext cx="3038708" cy="8191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622260" y="1339136"/>
              <a:ext cx="2869884" cy="460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方正书宋简体"/>
                </a:rPr>
                <a:t>中央明纹线宽度</a:t>
              </a:r>
              <a:r>
                <a:rPr lang="zh-CN" altLang="en-US" b="1">
                  <a:solidFill>
                    <a:srgbClr val="000000"/>
                  </a:solidFill>
                  <a:latin typeface="方正书宋简体"/>
                </a:rPr>
                <a:t>：</a:t>
              </a:r>
            </a:p>
          </p:txBody>
        </p:sp>
      </p:grpSp>
      <p:grpSp>
        <p:nvGrpSpPr>
          <p:cNvPr id="111624" name="组 16"/>
          <p:cNvGrpSpPr/>
          <p:nvPr/>
        </p:nvGrpSpPr>
        <p:grpSpPr>
          <a:xfrm>
            <a:off x="933450" y="2146300"/>
            <a:ext cx="4752975" cy="631825"/>
            <a:chOff x="1061604" y="5789278"/>
            <a:chExt cx="4751528" cy="632519"/>
          </a:xfrm>
        </p:grpSpPr>
        <p:graphicFrame>
          <p:nvGraphicFramePr>
            <p:cNvPr id="111625" name="Object 66"/>
            <p:cNvGraphicFramePr>
              <a:graphicFrameLocks noChangeAspect="1"/>
            </p:cNvGraphicFramePr>
            <p:nvPr/>
          </p:nvGraphicFramePr>
          <p:xfrm>
            <a:off x="3644494" y="5789278"/>
            <a:ext cx="2168638" cy="632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552700" imgH="889000" progId="Equation.3">
                    <p:embed/>
                  </p:oleObj>
                </mc:Choice>
                <mc:Fallback>
                  <p:oleObj r:id="rId5" imgW="2552700" imgH="8890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44494" y="5789278"/>
                          <a:ext cx="2168638" cy="632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061604" y="5898936"/>
              <a:ext cx="2509074" cy="46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方正书宋简体"/>
                </a:rPr>
                <a:t>次极大线宽度</a:t>
              </a:r>
              <a:r>
                <a:rPr lang="zh-CN" altLang="en-US" b="1">
                  <a:solidFill>
                    <a:srgbClr val="000000"/>
                  </a:solidFill>
                  <a:latin typeface="方正书宋简体"/>
                </a:rPr>
                <a:t>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610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例：一束波长为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=5000Å</a:t>
            </a:r>
            <a:r>
              <a:rPr lang="zh-CN" altLang="en-US" b="1">
                <a:latin typeface="Times New Roman" panose="02020603050405020304" pitchFamily="18" charset="0"/>
              </a:rPr>
              <a:t>的平行光垂直照射在一个单缝上。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已知单缝衍射的第一暗纹的衍射角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=30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，该单缝的宽度为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________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如果所用的单缝的宽度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=0.5mm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，缝后紧挨着的薄透镜焦距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f=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1m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，则中央明条纹的角宽度为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________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；中央亮纹的线宽度为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_________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；第一级与第二级暗纹的距离为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_________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350838" y="3933825"/>
            <a:ext cx="5876925" cy="2460625"/>
            <a:chOff x="314400" y="3878560"/>
            <a:chExt cx="5877272" cy="2461663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314400" y="3878560"/>
              <a:ext cx="1676499" cy="462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解： </a:t>
              </a:r>
              <a:r>
                <a:rPr kumimoji="1" lang="en-US" altLang="zh-CN" b="1" kern="1200" cap="none" spc="0" normalizeH="0" baseline="0" noProof="0" dirty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  <p:graphicFrame>
          <p:nvGraphicFramePr>
            <p:cNvPr id="112644" name="Object 3"/>
            <p:cNvGraphicFramePr>
              <a:graphicFrameLocks noChangeAspect="1"/>
            </p:cNvGraphicFramePr>
            <p:nvPr/>
          </p:nvGraphicFramePr>
          <p:xfrm>
            <a:off x="1650604" y="3912073"/>
            <a:ext cx="3652688" cy="443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76400" imgH="203200" progId="Equation.3">
                    <p:embed/>
                  </p:oleObj>
                </mc:Choice>
                <mc:Fallback>
                  <p:oleObj r:id="rId2" imgW="1676400" imgH="2032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50604" y="3912073"/>
                          <a:ext cx="3652688" cy="443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1619402" y="4796522"/>
              <a:ext cx="4572270" cy="462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第一级暗纹 </a:t>
              </a:r>
              <a:r>
                <a:rPr lang="en-US" altLang="zh-CN" b="1" i="1">
                  <a:latin typeface="Times New Roman" panose="02020603050405020304" pitchFamily="18" charset="0"/>
                </a:rPr>
                <a:t>k=</a:t>
              </a:r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  <a:r>
                <a:rPr lang="en-US" altLang="zh-CN" b="1" i="1">
                  <a:latin typeface="Times New Roman" panose="02020603050405020304" pitchFamily="18" charset="0"/>
                </a:rPr>
                <a:t>,</a:t>
              </a:r>
              <a:r>
                <a:rPr lang="zh-CN" altLang="en-US" b="1" i="1">
                  <a:latin typeface="Times New Roman" panose="02020603050405020304" pitchFamily="18" charset="0"/>
                </a:rPr>
                <a:t> 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b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30</a:t>
              </a:r>
              <a:r>
                <a:rPr lang="en-US" altLang="zh-CN" b="1" i="1" baseline="30000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646" name="Object 5"/>
            <p:cNvGraphicFramePr>
              <a:graphicFrameLocks noChangeAspect="1"/>
            </p:cNvGraphicFramePr>
            <p:nvPr/>
          </p:nvGraphicFramePr>
          <p:xfrm>
            <a:off x="1650604" y="5534276"/>
            <a:ext cx="3241848" cy="805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39900" imgH="431800" progId="Equation.3">
                    <p:embed/>
                  </p:oleObj>
                </mc:Choice>
                <mc:Fallback>
                  <p:oleObj r:id="rId4" imgW="1739900" imgH="4318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50604" y="5534276"/>
                          <a:ext cx="3241848" cy="8059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84200" y="434975"/>
            <a:ext cx="434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(2)</a:t>
            </a:r>
            <a:r>
              <a:rPr lang="zh-CN" altLang="en-US" b="1">
                <a:latin typeface="Times New Roman" panose="02020603050405020304" pitchFamily="18" charset="0"/>
              </a:rPr>
              <a:t>已知</a:t>
            </a:r>
            <a:r>
              <a:rPr lang="en-US" altLang="zh-CN" b="1" i="1">
                <a:latin typeface="Times New Roman" panose="02020603050405020304" pitchFamily="18" charset="0"/>
              </a:rPr>
              <a:t>a=</a:t>
            </a:r>
            <a:r>
              <a:rPr lang="en-US" altLang="zh-CN" b="1">
                <a:latin typeface="Times New Roman" panose="02020603050405020304" pitchFamily="18" charset="0"/>
              </a:rPr>
              <a:t>0.5mm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 f=</a:t>
            </a:r>
            <a:r>
              <a:rPr lang="en-US" altLang="zh-CN" b="1">
                <a:latin typeface="Times New Roman" panose="02020603050405020304" pitchFamily="18" charset="0"/>
              </a:rPr>
              <a:t>1m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98500" y="1254125"/>
            <a:ext cx="3810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中央亮纹角宽度</a:t>
            </a:r>
          </a:p>
        </p:txBody>
      </p:sp>
      <p:graphicFrame>
        <p:nvGraphicFramePr>
          <p:cNvPr id="109571" name="Object 10"/>
          <p:cNvGraphicFramePr>
            <a:graphicFrameLocks noChangeAspect="1"/>
          </p:cNvGraphicFramePr>
          <p:nvPr/>
        </p:nvGraphicFramePr>
        <p:xfrm>
          <a:off x="1116013" y="3967163"/>
          <a:ext cx="3944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06600" imgH="241300" progId="Equation.3">
                  <p:embed/>
                </p:oleObj>
              </mc:Choice>
              <mc:Fallback>
                <p:oleObj r:id="rId2" imgW="2006600" imgH="2413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3967163"/>
                        <a:ext cx="394493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27075" y="3097213"/>
            <a:ext cx="3810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中央亮纹线宽度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27075" y="4795838"/>
            <a:ext cx="7620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zh-CN" altLang="en-US" b="1">
                <a:latin typeface="Times New Roman" panose="02020603050405020304" pitchFamily="18" charset="0"/>
              </a:rPr>
              <a:t>第一级暗纹与第二级暗纹之间的距离</a:t>
            </a:r>
          </a:p>
        </p:txBody>
      </p:sp>
      <p:graphicFrame>
        <p:nvGraphicFramePr>
          <p:cNvPr id="109575" name="Object 3"/>
          <p:cNvGraphicFramePr>
            <a:graphicFrameLocks noChangeAspect="1"/>
          </p:cNvGraphicFramePr>
          <p:nvPr/>
        </p:nvGraphicFramePr>
        <p:xfrm>
          <a:off x="1125538" y="5556250"/>
          <a:ext cx="5883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00400" imgH="393700" progId="Equation.3">
                  <p:embed/>
                </p:oleObj>
              </mc:Choice>
              <mc:Fallback>
                <p:oleObj r:id="rId4" imgW="3200400" imgH="3937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5538" y="5556250"/>
                        <a:ext cx="588327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71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2100263"/>
            <a:ext cx="4679950" cy="754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 53"/>
          <p:cNvGrpSpPr/>
          <p:nvPr/>
        </p:nvGrpSpPr>
        <p:grpSpPr>
          <a:xfrm>
            <a:off x="5148263" y="457200"/>
            <a:ext cx="3881437" cy="2611438"/>
            <a:chOff x="4114800" y="457200"/>
            <a:chExt cx="4914900" cy="3227388"/>
          </a:xfrm>
        </p:grpSpPr>
        <p:sp>
          <p:nvSpPr>
            <p:cNvPr id="114702" name="object 3"/>
            <p:cNvSpPr/>
            <p:nvPr/>
          </p:nvSpPr>
          <p:spPr>
            <a:xfrm>
              <a:off x="8377238" y="720725"/>
              <a:ext cx="652462" cy="257016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lIns="0" tIns="0" rIns="0" bIns="0"/>
            <a:lstStyle/>
            <a:p>
              <a:endParaRPr lang="zh-CN" altLang="zh-CN" sz="16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14703" name="组 26"/>
            <p:cNvGrpSpPr/>
            <p:nvPr/>
          </p:nvGrpSpPr>
          <p:grpSpPr>
            <a:xfrm>
              <a:off x="4114800" y="457200"/>
              <a:ext cx="4332288" cy="3227388"/>
              <a:chOff x="3276325" y="519112"/>
              <a:chExt cx="4789828" cy="3469680"/>
            </a:xfrm>
          </p:grpSpPr>
          <p:sp>
            <p:nvSpPr>
              <p:cNvPr id="8" name="Line 145"/>
              <p:cNvSpPr>
                <a:spLocks noChangeShapeType="1"/>
              </p:cNvSpPr>
              <p:nvPr/>
            </p:nvSpPr>
            <p:spPr bwMode="auto">
              <a:xfrm flipV="1">
                <a:off x="4243104" y="2972144"/>
                <a:ext cx="853433" cy="35856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4705" name="Group 127"/>
              <p:cNvGrpSpPr/>
              <p:nvPr/>
            </p:nvGrpSpPr>
            <p:grpSpPr>
              <a:xfrm>
                <a:off x="3276325" y="519112"/>
                <a:ext cx="4789828" cy="3469680"/>
                <a:chOff x="1753" y="1480"/>
                <a:chExt cx="2597" cy="1709"/>
              </a:xfrm>
            </p:grpSpPr>
            <p:sp>
              <p:nvSpPr>
                <p:cNvPr id="24" name="Line 132"/>
                <p:cNvSpPr>
                  <a:spLocks noChangeShapeType="1"/>
                </p:cNvSpPr>
                <p:nvPr/>
              </p:nvSpPr>
              <p:spPr bwMode="auto">
                <a:xfrm>
                  <a:off x="2280" y="1920"/>
                  <a:ext cx="0" cy="11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 type="none" w="med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4100" y="1480"/>
                  <a:ext cx="4" cy="169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med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1753" y="2285"/>
                  <a:ext cx="2597" cy="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round/>
                  <a:headEnd type="none" w="med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Line 138"/>
                <p:cNvSpPr>
                  <a:spLocks noChangeShapeType="1"/>
                </p:cNvSpPr>
                <p:nvPr/>
              </p:nvSpPr>
              <p:spPr bwMode="auto">
                <a:xfrm>
                  <a:off x="1828" y="2288"/>
                  <a:ext cx="423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triangl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Line 139"/>
                <p:cNvSpPr>
                  <a:spLocks noChangeShapeType="1"/>
                </p:cNvSpPr>
                <p:nvPr/>
              </p:nvSpPr>
              <p:spPr bwMode="auto">
                <a:xfrm>
                  <a:off x="1848" y="2073"/>
                  <a:ext cx="42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triangl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1828" y="2681"/>
                  <a:ext cx="423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triangl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278" y="2083"/>
                  <a:ext cx="458" cy="209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triangl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2278" y="1878"/>
                  <a:ext cx="457" cy="20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triangl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2289" y="2302"/>
                  <a:ext cx="446" cy="1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triangl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872" y="1784"/>
                  <a:ext cx="1228" cy="45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83" y="1786"/>
                  <a:ext cx="1215" cy="24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872" y="1789"/>
                  <a:ext cx="1222" cy="479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2284" y="1720"/>
                  <a:ext cx="0" cy="124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round/>
                  <a:headEnd type="none" w="med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150"/>
                <p:cNvSpPr>
                  <a:spLocks noChangeShapeType="1"/>
                </p:cNvSpPr>
                <p:nvPr/>
              </p:nvSpPr>
              <p:spPr bwMode="auto">
                <a:xfrm>
                  <a:off x="2296" y="2665"/>
                  <a:ext cx="3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med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734" name="弧 151"/>
                <p:cNvSpPr/>
                <p:nvPr/>
              </p:nvSpPr>
              <p:spPr>
                <a:xfrm>
                  <a:off x="2494" y="2583"/>
                  <a:ext cx="31" cy="8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1" y="85"/>
                    </a:cxn>
                    <a:cxn ang="0">
                      <a:pos x="0" y="85"/>
                    </a:cxn>
                  </a:cxnLst>
                  <a:rect l="0" t="0" r="0" b="0"/>
                  <a:pathLst>
                    <a:path w="21600" h="21600" fill="none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-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8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35" name="弧 152"/>
                <p:cNvSpPr/>
                <p:nvPr/>
              </p:nvSpPr>
              <p:spPr>
                <a:xfrm>
                  <a:off x="3089" y="2171"/>
                  <a:ext cx="28" cy="1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119"/>
                    </a:cxn>
                    <a:cxn ang="0">
                      <a:pos x="0" y="119"/>
                    </a:cxn>
                  </a:cxnLst>
                  <a:rect l="0" t="0" r="0" b="0"/>
                  <a:pathLst>
                    <a:path w="21600" h="21600" fill="none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-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8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154"/>
                <p:cNvSpPr>
                  <a:spLocks noChangeShapeType="1"/>
                </p:cNvSpPr>
                <p:nvPr/>
              </p:nvSpPr>
              <p:spPr bwMode="auto">
                <a:xfrm>
                  <a:off x="2824" y="2856"/>
                  <a:ext cx="0" cy="1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med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Line 155"/>
                <p:cNvSpPr>
                  <a:spLocks noChangeShapeType="1"/>
                </p:cNvSpPr>
                <p:nvPr/>
              </p:nvSpPr>
              <p:spPr bwMode="auto">
                <a:xfrm>
                  <a:off x="2824" y="2916"/>
                  <a:ext cx="12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sm"/>
                  <a:tailEnd type="triangl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394" y="2903"/>
                  <a:ext cx="294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0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Rectangle 158"/>
                <p:cNvSpPr>
                  <a:spLocks noChangeArrowheads="1"/>
                </p:cNvSpPr>
                <p:nvPr/>
              </p:nvSpPr>
              <p:spPr bwMode="auto">
                <a:xfrm>
                  <a:off x="2145" y="2688"/>
                  <a:ext cx="14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endParaRPr kumimoji="1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Rectangle 159"/>
                <p:cNvSpPr>
                  <a:spLocks noChangeArrowheads="1"/>
                </p:cNvSpPr>
                <p:nvPr/>
              </p:nvSpPr>
              <p:spPr bwMode="auto">
                <a:xfrm>
                  <a:off x="3133" y="2105"/>
                  <a:ext cx="216" cy="1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</a:t>
                  </a:r>
                  <a:endPara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Rectangle 160"/>
                <p:cNvSpPr>
                  <a:spLocks noChangeArrowheads="1"/>
                </p:cNvSpPr>
                <p:nvPr/>
              </p:nvSpPr>
              <p:spPr bwMode="auto">
                <a:xfrm>
                  <a:off x="2557" y="2501"/>
                  <a:ext cx="234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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Rectangle 164"/>
                <p:cNvSpPr>
                  <a:spLocks noChangeArrowheads="1"/>
                </p:cNvSpPr>
                <p:nvPr/>
              </p:nvSpPr>
              <p:spPr bwMode="auto">
                <a:xfrm>
                  <a:off x="4147" y="1772"/>
                  <a:ext cx="188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p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Rectangle 165"/>
                <p:cNvSpPr>
                  <a:spLocks noChangeArrowheads="1"/>
                </p:cNvSpPr>
                <p:nvPr/>
              </p:nvSpPr>
              <p:spPr bwMode="auto">
                <a:xfrm>
                  <a:off x="2215" y="2999"/>
                  <a:ext cx="177" cy="1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Rectangle 166"/>
                <p:cNvSpPr>
                  <a:spLocks noChangeArrowheads="1"/>
                </p:cNvSpPr>
                <p:nvPr/>
              </p:nvSpPr>
              <p:spPr bwMode="auto">
                <a:xfrm>
                  <a:off x="2234" y="1531"/>
                  <a:ext cx="153" cy="1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4073" y="2236"/>
                  <a:ext cx="19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R="0" algn="just" defTabSz="914400" eaLnBrk="1" hangingPunct="1"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kern="1200" cap="none" spc="0" normalizeH="0" baseline="0" noProof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50" name="Line 178"/>
                <p:cNvSpPr>
                  <a:spLocks noChangeShapeType="1"/>
                </p:cNvSpPr>
                <p:nvPr/>
              </p:nvSpPr>
              <p:spPr bwMode="auto">
                <a:xfrm>
                  <a:off x="2294" y="2666"/>
                  <a:ext cx="84" cy="16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272" y="2830"/>
                  <a:ext cx="106" cy="3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236" y="2819"/>
                  <a:ext cx="292" cy="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R="0" algn="just" defTabSz="914400" eaLnBrk="1" hangingPunct="1"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kern="1200" cap="none" spc="0" normalizeH="0" baseline="0" noProof="0" dirty="0" err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δ</a:t>
                  </a:r>
                  <a:endParaRPr kumimoji="1" lang="en-US" altLang="zh-CN" sz="2000" kern="120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Oval 182"/>
                <p:cNvSpPr>
                  <a:spLocks noChangeArrowheads="1"/>
                </p:cNvSpPr>
                <p:nvPr/>
              </p:nvSpPr>
              <p:spPr bwMode="auto">
                <a:xfrm>
                  <a:off x="2741" y="1601"/>
                  <a:ext cx="146" cy="1285"/>
                </a:xfrm>
                <a:prstGeom prst="ellipse">
                  <a:avLst/>
                </a:prstGeom>
                <a:solidFill>
                  <a:srgbClr val="FF9966"/>
                </a:solidFill>
                <a:ln w="9525">
                  <a:solidFill>
                    <a:srgbClr val="CC33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" name="Line 132"/>
              <p:cNvSpPr>
                <a:spLocks noChangeShapeType="1"/>
              </p:cNvSpPr>
              <p:nvPr/>
            </p:nvSpPr>
            <p:spPr bwMode="auto">
              <a:xfrm>
                <a:off x="4247549" y="1803632"/>
                <a:ext cx="0" cy="22990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Line 132"/>
              <p:cNvSpPr>
                <a:spLocks noChangeShapeType="1"/>
              </p:cNvSpPr>
              <p:nvPr/>
            </p:nvSpPr>
            <p:spPr bwMode="auto">
              <a:xfrm>
                <a:off x="4240883" y="2223368"/>
                <a:ext cx="0" cy="2320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Line 132"/>
              <p:cNvSpPr>
                <a:spLocks noChangeShapeType="1"/>
              </p:cNvSpPr>
              <p:nvPr/>
            </p:nvSpPr>
            <p:spPr bwMode="auto">
              <a:xfrm>
                <a:off x="4236438" y="2632558"/>
                <a:ext cx="0" cy="227797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132"/>
              <p:cNvSpPr>
                <a:spLocks noChangeShapeType="1"/>
              </p:cNvSpPr>
              <p:nvPr/>
            </p:nvSpPr>
            <p:spPr bwMode="auto">
              <a:xfrm>
                <a:off x="4231993" y="3031203"/>
                <a:ext cx="0" cy="227797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32"/>
              <p:cNvSpPr>
                <a:spLocks noChangeShapeType="1"/>
              </p:cNvSpPr>
              <p:nvPr/>
            </p:nvSpPr>
            <p:spPr bwMode="auto">
              <a:xfrm>
                <a:off x="4247549" y="1006344"/>
                <a:ext cx="0" cy="227797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140"/>
              <p:cNvSpPr>
                <a:spLocks noChangeShapeType="1"/>
              </p:cNvSpPr>
              <p:nvPr/>
            </p:nvSpPr>
            <p:spPr bwMode="auto">
              <a:xfrm flipV="1">
                <a:off x="3414119" y="2558736"/>
                <a:ext cx="782314" cy="210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140"/>
              <p:cNvSpPr>
                <a:spLocks noChangeShapeType="1"/>
              </p:cNvSpPr>
              <p:nvPr/>
            </p:nvSpPr>
            <p:spPr bwMode="auto">
              <a:xfrm flipV="1">
                <a:off x="3440789" y="1373350"/>
                <a:ext cx="782314" cy="210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45"/>
              <p:cNvSpPr>
                <a:spLocks noChangeShapeType="1"/>
              </p:cNvSpPr>
              <p:nvPr/>
            </p:nvSpPr>
            <p:spPr bwMode="auto">
              <a:xfrm flipV="1">
                <a:off x="4265329" y="2562954"/>
                <a:ext cx="855657" cy="3627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44"/>
              <p:cNvSpPr>
                <a:spLocks noChangeShapeType="1"/>
              </p:cNvSpPr>
              <p:nvPr/>
            </p:nvSpPr>
            <p:spPr bwMode="auto">
              <a:xfrm flipV="1">
                <a:off x="4274219" y="936739"/>
                <a:ext cx="868992" cy="39020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146"/>
              <p:cNvSpPr>
                <a:spLocks noChangeShapeType="1"/>
              </p:cNvSpPr>
              <p:nvPr/>
            </p:nvSpPr>
            <p:spPr bwMode="auto">
              <a:xfrm>
                <a:off x="5323231" y="879791"/>
                <a:ext cx="2286936" cy="25732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146"/>
              <p:cNvSpPr>
                <a:spLocks noChangeShapeType="1"/>
              </p:cNvSpPr>
              <p:nvPr/>
            </p:nvSpPr>
            <p:spPr bwMode="auto">
              <a:xfrm flipV="1">
                <a:off x="5369904" y="1147662"/>
                <a:ext cx="2238040" cy="13520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132"/>
              <p:cNvSpPr>
                <a:spLocks noChangeShapeType="1"/>
              </p:cNvSpPr>
              <p:nvPr/>
            </p:nvSpPr>
            <p:spPr bwMode="auto">
              <a:xfrm>
                <a:off x="4240883" y="3408754"/>
                <a:ext cx="0" cy="227797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146"/>
              <p:cNvSpPr>
                <a:spLocks noChangeShapeType="1"/>
              </p:cNvSpPr>
              <p:nvPr/>
            </p:nvSpPr>
            <p:spPr bwMode="auto">
              <a:xfrm flipV="1">
                <a:off x="5325454" y="1147662"/>
                <a:ext cx="2269154" cy="179706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140"/>
              <p:cNvSpPr>
                <a:spLocks noChangeShapeType="1"/>
              </p:cNvSpPr>
              <p:nvPr/>
            </p:nvSpPr>
            <p:spPr bwMode="auto">
              <a:xfrm flipV="1">
                <a:off x="3443011" y="3328603"/>
                <a:ext cx="782314" cy="211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5" name="组 54"/>
          <p:cNvGrpSpPr/>
          <p:nvPr/>
        </p:nvGrpSpPr>
        <p:grpSpPr>
          <a:xfrm>
            <a:off x="852488" y="1428750"/>
            <a:ext cx="3898900" cy="1192213"/>
            <a:chOff x="538184" y="3292093"/>
            <a:chExt cx="3898551" cy="1192417"/>
          </a:xfrm>
        </p:grpSpPr>
        <p:grpSp>
          <p:nvGrpSpPr>
            <p:cNvPr id="114698" name="组 79"/>
            <p:cNvGrpSpPr/>
            <p:nvPr/>
          </p:nvGrpSpPr>
          <p:grpSpPr>
            <a:xfrm>
              <a:off x="538184" y="3292093"/>
              <a:ext cx="3898551" cy="1187128"/>
              <a:chOff x="610941" y="3112557"/>
              <a:chExt cx="3899076" cy="1188956"/>
            </a:xfrm>
          </p:grpSpPr>
          <p:pic>
            <p:nvPicPr>
              <p:cNvPr id="114700" name="图片 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973" y="3889002"/>
                <a:ext cx="1650044" cy="41251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4701" name="矩形 77"/>
              <p:cNvSpPr/>
              <p:nvPr/>
            </p:nvSpPr>
            <p:spPr>
              <a:xfrm>
                <a:off x="610941" y="3112557"/>
                <a:ext cx="1509916" cy="461084"/>
              </a:xfrm>
              <a:prstGeom prst="rect">
                <a:avLst/>
              </a:prstGeom>
              <a:noFill/>
              <a:ln w="952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latin typeface="Baoli SC"/>
                    <a:ea typeface="Baoli SC"/>
                  </a:rPr>
                  <a:t>光栅方程</a:t>
                </a:r>
                <a:endParaRPr lang="zh-CN" altLang="en-US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84" y="4051048"/>
              <a:ext cx="2042929" cy="4334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</p:pic>
      </p:grpSp>
      <p:sp>
        <p:nvSpPr>
          <p:cNvPr id="60" name="Rectangle 5"/>
          <p:cNvSpPr/>
          <p:nvPr/>
        </p:nvSpPr>
        <p:spPr>
          <a:xfrm>
            <a:off x="414338" y="3144838"/>
            <a:ext cx="11334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4)</a:t>
            </a:r>
            <a:r>
              <a:rPr lang="zh-CN" altLang="en-US" b="1">
                <a:latin typeface="Times New Roman" panose="02020603050405020304" pitchFamily="18" charset="0"/>
              </a:rPr>
              <a:t> 缺级</a:t>
            </a:r>
          </a:p>
        </p:txBody>
      </p:sp>
      <p:sp>
        <p:nvSpPr>
          <p:cNvPr id="114692" name="Text Box 214"/>
          <p:cNvSpPr txBox="1"/>
          <p:nvPr/>
        </p:nvSpPr>
        <p:spPr>
          <a:xfrm>
            <a:off x="414338" y="633413"/>
            <a:ext cx="17494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3)</a:t>
            </a:r>
            <a:r>
              <a:rPr lang="zh-CN" altLang="en-US" b="1">
                <a:latin typeface="Times New Roman" panose="02020603050405020304" pitchFamily="18" charset="0"/>
              </a:rPr>
              <a:t> 光栅衍射</a:t>
            </a:r>
          </a:p>
        </p:txBody>
      </p:sp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755650" y="3933825"/>
            <a:ext cx="6015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干涉明纹缺级级次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7" name="组 66"/>
          <p:cNvGrpSpPr/>
          <p:nvPr/>
        </p:nvGrpSpPr>
        <p:grpSpPr>
          <a:xfrm>
            <a:off x="2479675" y="4746625"/>
            <a:ext cx="3295650" cy="836613"/>
            <a:chOff x="3095660" y="5558856"/>
            <a:chExt cx="3295615" cy="836591"/>
          </a:xfrm>
        </p:grpSpPr>
        <p:pic>
          <p:nvPicPr>
            <p:cNvPr id="114696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1875" y="5783558"/>
              <a:ext cx="1549400" cy="38718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4697" name="图片 6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5660" y="5558856"/>
              <a:ext cx="1349361" cy="836591"/>
            </a:xfrm>
            <a:prstGeom prst="rect">
              <a:avLst/>
            </a:prstGeom>
            <a:solidFill>
              <a:srgbClr val="DDEAEA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70" name="矩形 69"/>
          <p:cNvSpPr/>
          <p:nvPr/>
        </p:nvSpPr>
        <p:spPr>
          <a:xfrm>
            <a:off x="687388" y="6103938"/>
            <a:ext cx="29543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光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栅</a:t>
            </a:r>
            <a:r>
              <a:rPr lang="zh-CN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衍射的谱线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特征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6" grpId="0"/>
      <p:bldP spid="7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矩形 6"/>
          <p:cNvSpPr/>
          <p:nvPr/>
        </p:nvSpPr>
        <p:spPr>
          <a:xfrm>
            <a:off x="323850" y="260350"/>
            <a:ext cx="8351838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例：波长为</a:t>
            </a:r>
            <a:r>
              <a:rPr lang="en-US" altLang="zh-CN" b="1">
                <a:latin typeface="Times New Roman" panose="02020603050405020304" pitchFamily="18" charset="0"/>
              </a:rPr>
              <a:t>600nm</a:t>
            </a:r>
            <a:r>
              <a:rPr lang="zh-CN" altLang="en-US" b="1">
                <a:latin typeface="Times New Roman" panose="02020603050405020304" pitchFamily="18" charset="0"/>
              </a:rPr>
              <a:t>的单色光垂直入射到一光栅上，测得第二级主级大的衍射角为</a:t>
            </a:r>
            <a:r>
              <a:rPr lang="en-US" altLang="zh-CN" b="1">
                <a:latin typeface="Times New Roman" panose="02020603050405020304" pitchFamily="18" charset="0"/>
              </a:rPr>
              <a:t>30</a:t>
            </a:r>
            <a:r>
              <a:rPr lang="zh-CN" altLang="en-US" b="1">
                <a:latin typeface="Times New Roman" panose="02020603050405020304" pitchFamily="18" charset="0"/>
              </a:rPr>
              <a:t>度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>
                <a:latin typeface="Times New Roman" panose="02020603050405020304" pitchFamily="18" charset="0"/>
              </a:rPr>
              <a:t>且第三极是缺级。求：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）光栅常数（</a:t>
            </a:r>
            <a:r>
              <a:rPr lang="en-US" altLang="zh-CN" b="1">
                <a:latin typeface="Times New Roman" panose="02020603050405020304" pitchFamily="18" charset="0"/>
              </a:rPr>
              <a:t>a+b)</a:t>
            </a:r>
            <a:r>
              <a:rPr lang="zh-CN" altLang="en-US" b="1">
                <a:latin typeface="Times New Roman" panose="02020603050405020304" pitchFamily="18" charset="0"/>
              </a:rPr>
              <a:t>等于多少</a:t>
            </a:r>
            <a:r>
              <a:rPr lang="en-US" altLang="zh-CN" b="1">
                <a:latin typeface="Times New Roman" panose="02020603050405020304" pitchFamily="18" charset="0"/>
              </a:rPr>
              <a:t>?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）透光缝可能的最小宽度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等于多少</a:t>
            </a:r>
            <a:r>
              <a:rPr lang="en-US" altLang="zh-CN" b="1">
                <a:latin typeface="Times New Roman" panose="02020603050405020304" pitchFamily="18" charset="0"/>
              </a:rPr>
              <a:t>?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）在选定了上述（</a:t>
            </a:r>
            <a:r>
              <a:rPr lang="en-US" altLang="zh-CN" b="1">
                <a:latin typeface="Times New Roman" panose="02020603050405020304" pitchFamily="18" charset="0"/>
              </a:rPr>
              <a:t>a+b</a:t>
            </a:r>
            <a:r>
              <a:rPr lang="zh-CN" altLang="en-US" b="1">
                <a:latin typeface="Times New Roman" panose="02020603050405020304" pitchFamily="18" charset="0"/>
              </a:rPr>
              <a:t>）和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之后，求在屏幕上可能呈现的全部主极大的级次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850" y="2724150"/>
            <a:ext cx="1338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解：</a:t>
            </a:r>
            <a:r>
              <a:rPr lang="en-US" altLang="zh-CN" b="1">
                <a:latin typeface="Times New Roman" panose="02020603050405020304" pitchFamily="18" charset="0"/>
              </a:rPr>
              <a:t> 1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38" y="2770188"/>
            <a:ext cx="4733925" cy="450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38" y="3370263"/>
            <a:ext cx="324802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588" y="4221163"/>
            <a:ext cx="3998912" cy="820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225" y="4251325"/>
            <a:ext cx="1420813" cy="760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923925" y="4400550"/>
            <a:ext cx="7223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 2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016000" y="5387975"/>
            <a:ext cx="6461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25638" y="6232525"/>
            <a:ext cx="2803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k=</a:t>
            </a:r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-2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-1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638" y="5219700"/>
            <a:ext cx="3941762" cy="83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7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矩形 7"/>
          <p:cNvSpPr/>
          <p:nvPr/>
        </p:nvSpPr>
        <p:spPr>
          <a:xfrm>
            <a:off x="611188" y="644525"/>
            <a:ext cx="21002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射线衍射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1571625" y="1816100"/>
            <a:ext cx="4729163" cy="460375"/>
            <a:chOff x="755576" y="1566565"/>
            <a:chExt cx="4728368" cy="460375"/>
          </a:xfrm>
        </p:grpSpPr>
        <p:graphicFrame>
          <p:nvGraphicFramePr>
            <p:cNvPr id="116741" name="Object 8"/>
            <p:cNvGraphicFramePr>
              <a:graphicFrameLocks noChangeAspect="1"/>
            </p:cNvGraphicFramePr>
            <p:nvPr/>
          </p:nvGraphicFramePr>
          <p:xfrm>
            <a:off x="755576" y="1628800"/>
            <a:ext cx="1981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888365" imgH="177800" progId="Equation.3">
                    <p:embed/>
                  </p:oleObj>
                </mc:Choice>
                <mc:Fallback>
                  <p:oleObj r:id="rId2" imgW="888365" imgH="1778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55576" y="1628800"/>
                          <a:ext cx="1981200" cy="393700"/>
                        </a:xfrm>
                        <a:prstGeom prst="rect">
                          <a:avLst/>
                        </a:prstGeom>
                        <a:solidFill>
                          <a:srgbClr val="DDEAEA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060239" y="1566565"/>
              <a:ext cx="242370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——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布拉格公式 </a:t>
              </a: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44575" y="3316288"/>
            <a:ext cx="6477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已知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、</a:t>
            </a:r>
            <a:r>
              <a:rPr lang="zh-CN" altLang="en-US" b="1" i="1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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可测</a:t>
            </a:r>
            <a:r>
              <a:rPr lang="en-US" altLang="zh-CN" b="1" i="1">
                <a:solidFill>
                  <a:srgbClr val="000000"/>
                </a:solidFill>
                <a:latin typeface="楷体_GB2312" pitchFamily="49" charset="-122"/>
              </a:rPr>
              <a:t>d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zh-CN" b="1" i="1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射线晶体结构分析。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57275" y="4292600"/>
            <a:ext cx="5638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已知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、</a:t>
            </a:r>
            <a:r>
              <a:rPr lang="en-US" altLang="zh-CN" b="1" i="1">
                <a:solidFill>
                  <a:srgbClr val="000000"/>
                </a:solidFill>
                <a:latin typeface="楷体_GB2312" pitchFamily="49" charset="-122"/>
              </a:rPr>
              <a:t>d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可测</a:t>
            </a:r>
            <a:r>
              <a:rPr lang="zh-CN" altLang="en-US" b="1" i="1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</a:t>
            </a:r>
            <a:r>
              <a:rPr lang="zh-CN" altLang="en-US" b="1" i="1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 X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射线光谱分析。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2"/>
          <p:cNvGraphicFramePr>
            <a:graphicFrameLocks noChangeAspect="1"/>
          </p:cNvGraphicFramePr>
          <p:nvPr/>
        </p:nvGraphicFramePr>
        <p:xfrm>
          <a:off x="179388" y="1335088"/>
          <a:ext cx="425926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30400" imgH="419100" progId="Equation.3">
                  <p:embed/>
                </p:oleObj>
              </mc:Choice>
              <mc:Fallback>
                <p:oleObj r:id="rId3" imgW="19304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1335088"/>
                        <a:ext cx="4259262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5" name="Group 3"/>
          <p:cNvGrpSpPr/>
          <p:nvPr/>
        </p:nvGrpSpPr>
        <p:grpSpPr>
          <a:xfrm>
            <a:off x="446088" y="2565400"/>
            <a:ext cx="9069387" cy="1747838"/>
            <a:chOff x="226" y="888"/>
            <a:chExt cx="5583" cy="1101"/>
          </a:xfrm>
        </p:grpSpPr>
        <p:graphicFrame>
          <p:nvGraphicFramePr>
            <p:cNvPr id="48150" name="Object 4"/>
            <p:cNvGraphicFramePr>
              <a:graphicFrameLocks noChangeAspect="1"/>
            </p:cNvGraphicFramePr>
            <p:nvPr/>
          </p:nvGraphicFramePr>
          <p:xfrm>
            <a:off x="1394" y="888"/>
            <a:ext cx="865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09600" imgH="393700" progId="Equation.3">
                    <p:embed/>
                  </p:oleObj>
                </mc:Choice>
                <mc:Fallback>
                  <p:oleObj r:id="rId5" imgW="609600" imgH="3937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4" y="888"/>
                          <a:ext cx="865" cy="5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Text Box 5"/>
            <p:cNvSpPr txBox="1">
              <a:spLocks noChangeArrowheads="1"/>
            </p:cNvSpPr>
            <p:nvPr/>
          </p:nvSpPr>
          <p:spPr bwMode="auto">
            <a:xfrm>
              <a:off x="226" y="997"/>
              <a:ext cx="15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切向加速度：</a:t>
              </a:r>
            </a:p>
          </p:txBody>
        </p:sp>
        <p:sp>
          <p:nvSpPr>
            <p:cNvPr id="22553" name="Text Box 6"/>
            <p:cNvSpPr txBox="1">
              <a:spLocks noChangeArrowheads="1"/>
            </p:cNvSpPr>
            <p:nvPr/>
          </p:nvSpPr>
          <p:spPr bwMode="auto">
            <a:xfrm>
              <a:off x="264" y="1698"/>
              <a:ext cx="55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描述速度</a:t>
              </a:r>
              <a:r>
                <a:rPr lang="zh-CN" altLang="en-US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大小改变</a:t>
              </a:r>
              <a:r>
                <a:rPr lang="zh-CN" altLang="en-US" b="1">
                  <a:latin typeface="Times New Roman" panose="02020603050405020304" pitchFamily="18" charset="0"/>
                </a:rPr>
                <a:t>的快慢，</a:t>
              </a:r>
              <a:r>
                <a:rPr lang="zh-CN" altLang="en-US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不影响</a:t>
              </a:r>
              <a:r>
                <a:rPr lang="zh-CN" altLang="en-US" b="1">
                  <a:latin typeface="Times New Roman" panose="02020603050405020304" pitchFamily="18" charset="0"/>
                </a:rPr>
                <a:t>速度的方向。</a:t>
              </a:r>
            </a:p>
          </p:txBody>
        </p:sp>
      </p:grpSp>
      <p:grpSp>
        <p:nvGrpSpPr>
          <p:cNvPr id="38919" name="Group 7"/>
          <p:cNvGrpSpPr/>
          <p:nvPr/>
        </p:nvGrpSpPr>
        <p:grpSpPr>
          <a:xfrm>
            <a:off x="539750" y="4621213"/>
            <a:ext cx="8875713" cy="1516062"/>
            <a:chOff x="336" y="2322"/>
            <a:chExt cx="5321" cy="962"/>
          </a:xfrm>
        </p:grpSpPr>
        <p:graphicFrame>
          <p:nvGraphicFramePr>
            <p:cNvPr id="48147" name="Object 8"/>
            <p:cNvGraphicFramePr>
              <a:graphicFrameLocks noChangeAspect="1"/>
            </p:cNvGraphicFramePr>
            <p:nvPr/>
          </p:nvGraphicFramePr>
          <p:xfrm>
            <a:off x="1496" y="2322"/>
            <a:ext cx="96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622300" imgH="419100" progId="Equation.3">
                    <p:embed/>
                  </p:oleObj>
                </mc:Choice>
                <mc:Fallback>
                  <p:oleObj r:id="rId7" imgW="622300" imgH="4191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6" y="2322"/>
                          <a:ext cx="964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Text Box 9"/>
            <p:cNvSpPr txBox="1">
              <a:spLocks noChangeArrowheads="1"/>
            </p:cNvSpPr>
            <p:nvPr/>
          </p:nvSpPr>
          <p:spPr bwMode="auto">
            <a:xfrm>
              <a:off x="336" y="2465"/>
              <a:ext cx="141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法向加速度：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0" name="Text Box 10"/>
            <p:cNvSpPr txBox="1">
              <a:spLocks noChangeArrowheads="1"/>
            </p:cNvSpPr>
            <p:nvPr/>
          </p:nvSpPr>
          <p:spPr bwMode="auto">
            <a:xfrm>
              <a:off x="336" y="2991"/>
              <a:ext cx="532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描述速度</a:t>
              </a:r>
              <a:r>
                <a:rPr lang="zh-CN" altLang="en-US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方向改变</a:t>
              </a:r>
              <a:r>
                <a:rPr lang="zh-CN" altLang="en-US" b="1">
                  <a:latin typeface="Times New Roman" panose="02020603050405020304" pitchFamily="18" charset="0"/>
                </a:rPr>
                <a:t>的快慢，</a:t>
              </a:r>
              <a:r>
                <a:rPr lang="zh-CN" altLang="en-US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不影响</a:t>
              </a:r>
              <a:r>
                <a:rPr lang="zh-CN" altLang="en-US" b="1">
                  <a:latin typeface="Times New Roman" panose="02020603050405020304" pitchFamily="18" charset="0"/>
                </a:rPr>
                <a:t>速度的大小。</a:t>
              </a:r>
            </a:p>
          </p:txBody>
        </p:sp>
      </p:grpSp>
      <p:grpSp>
        <p:nvGrpSpPr>
          <p:cNvPr id="48132" name="Group 11"/>
          <p:cNvGrpSpPr/>
          <p:nvPr/>
        </p:nvGrpSpPr>
        <p:grpSpPr>
          <a:xfrm>
            <a:off x="6011863" y="-4762"/>
            <a:ext cx="2590800" cy="3486150"/>
            <a:chOff x="2976" y="297"/>
            <a:chExt cx="1632" cy="2196"/>
          </a:xfrm>
        </p:grpSpPr>
        <p:sp>
          <p:nvSpPr>
            <p:cNvPr id="22535" name="Oval 12"/>
            <p:cNvSpPr>
              <a:spLocks noChangeArrowheads="1"/>
            </p:cNvSpPr>
            <p:nvPr/>
          </p:nvSpPr>
          <p:spPr bwMode="auto">
            <a:xfrm>
              <a:off x="2976" y="813"/>
              <a:ext cx="1632" cy="16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6" name="Line 13"/>
            <p:cNvSpPr>
              <a:spLocks noChangeShapeType="1"/>
            </p:cNvSpPr>
            <p:nvPr/>
          </p:nvSpPr>
          <p:spPr bwMode="auto">
            <a:xfrm flipH="1">
              <a:off x="3792" y="909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7" name="Text Box 14"/>
            <p:cNvSpPr txBox="1">
              <a:spLocks noChangeArrowheads="1"/>
            </p:cNvSpPr>
            <p:nvPr/>
          </p:nvSpPr>
          <p:spPr bwMode="auto">
            <a:xfrm>
              <a:off x="3886" y="132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22538" name="Line 15"/>
            <p:cNvSpPr>
              <a:spLocks noChangeShapeType="1"/>
            </p:cNvSpPr>
            <p:nvPr/>
          </p:nvSpPr>
          <p:spPr bwMode="auto">
            <a:xfrm flipH="1">
              <a:off x="3936" y="893"/>
              <a:ext cx="192" cy="4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9" name="Line 16"/>
            <p:cNvSpPr>
              <a:spLocks noChangeShapeType="1"/>
            </p:cNvSpPr>
            <p:nvPr/>
          </p:nvSpPr>
          <p:spPr bwMode="auto">
            <a:xfrm flipH="1" flipV="1">
              <a:off x="3480" y="590"/>
              <a:ext cx="672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8139" name="Object 17"/>
            <p:cNvGraphicFramePr>
              <a:graphicFrameLocks noChangeAspect="1"/>
            </p:cNvGraphicFramePr>
            <p:nvPr/>
          </p:nvGraphicFramePr>
          <p:xfrm>
            <a:off x="3385" y="297"/>
            <a:ext cx="22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52400" imgH="228600" progId="Equation.3">
                    <p:embed/>
                  </p:oleObj>
                </mc:Choice>
                <mc:Fallback>
                  <p:oleObj r:id="rId9" imgW="152400" imgH="2286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85" y="297"/>
                          <a:ext cx="220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18"/>
            <p:cNvGraphicFramePr>
              <a:graphicFrameLocks noChangeAspect="1"/>
            </p:cNvGraphicFramePr>
            <p:nvPr/>
          </p:nvGraphicFramePr>
          <p:xfrm>
            <a:off x="4044" y="1015"/>
            <a:ext cx="26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77800" imgH="228600" progId="Equation.3">
                    <p:embed/>
                  </p:oleObj>
                </mc:Choice>
                <mc:Fallback>
                  <p:oleObj r:id="rId11" imgW="1778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44" y="1015"/>
                          <a:ext cx="263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Line 19"/>
            <p:cNvSpPr>
              <a:spLocks noChangeShapeType="1"/>
            </p:cNvSpPr>
            <p:nvPr/>
          </p:nvSpPr>
          <p:spPr bwMode="auto">
            <a:xfrm flipH="1">
              <a:off x="3288" y="604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3312" y="1053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4" name="Line 21"/>
            <p:cNvSpPr>
              <a:spLocks noChangeShapeType="1"/>
            </p:cNvSpPr>
            <p:nvPr/>
          </p:nvSpPr>
          <p:spPr bwMode="auto">
            <a:xfrm flipH="1">
              <a:off x="3288" y="878"/>
              <a:ext cx="864" cy="1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8144" name="Object 22"/>
            <p:cNvGraphicFramePr>
              <a:graphicFrameLocks noChangeAspect="1"/>
            </p:cNvGraphicFramePr>
            <p:nvPr/>
          </p:nvGraphicFramePr>
          <p:xfrm>
            <a:off x="3213" y="1106"/>
            <a:ext cx="16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203200" imgH="241300" progId="Equation.2">
                    <p:embed/>
                  </p:oleObj>
                </mc:Choice>
                <mc:Fallback>
                  <p:oleObj r:id="rId13" imgW="203200" imgH="241300" progId="Equation.2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13" y="1106"/>
                          <a:ext cx="163" cy="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Freeform 23"/>
            <p:cNvSpPr/>
            <p:nvPr/>
          </p:nvSpPr>
          <p:spPr>
            <a:xfrm rot="-3418382">
              <a:off x="3973" y="909"/>
              <a:ext cx="44" cy="189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189"/>
                </a:cxn>
              </a:cxnLst>
              <a:rect l="0" t="0" r="0" b="0"/>
              <a:pathLst>
                <a:path w="44" h="189">
                  <a:moveTo>
                    <a:pt x="44" y="0"/>
                  </a:moveTo>
                  <a:cubicBezTo>
                    <a:pt x="22" y="68"/>
                    <a:pt x="0" y="118"/>
                    <a:pt x="0" y="189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46" name="Object 24"/>
            <p:cNvGraphicFramePr>
              <a:graphicFrameLocks noChangeAspect="1"/>
            </p:cNvGraphicFramePr>
            <p:nvPr/>
          </p:nvGraphicFramePr>
          <p:xfrm>
            <a:off x="3812" y="997"/>
            <a:ext cx="14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15900" imgH="330200" progId="Equation.2">
                    <p:embed/>
                  </p:oleObj>
                </mc:Choice>
                <mc:Fallback>
                  <p:oleObj r:id="rId15" imgW="215900" imgH="330200" progId="Equation.2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12" y="997"/>
                          <a:ext cx="148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4" name="Rectangle 25"/>
          <p:cNvSpPr>
            <a:spLocks noChangeArrowheads="1"/>
          </p:cNvSpPr>
          <p:nvPr/>
        </p:nvSpPr>
        <p:spPr bwMode="auto">
          <a:xfrm>
            <a:off x="468313" y="54927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圆周运动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组 3"/>
          <p:cNvGrpSpPr/>
          <p:nvPr/>
        </p:nvGrpSpPr>
        <p:grpSpPr>
          <a:xfrm>
            <a:off x="669925" y="636588"/>
            <a:ext cx="8509000" cy="2055812"/>
            <a:chOff x="670534" y="636587"/>
            <a:chExt cx="8507927" cy="2055813"/>
          </a:xfrm>
        </p:grpSpPr>
        <p:grpSp>
          <p:nvGrpSpPr>
            <p:cNvPr id="50190" name="组 1"/>
            <p:cNvGrpSpPr/>
            <p:nvPr/>
          </p:nvGrpSpPr>
          <p:grpSpPr>
            <a:xfrm>
              <a:off x="670534" y="636587"/>
              <a:ext cx="6822466" cy="523875"/>
              <a:chOff x="670534" y="636587"/>
              <a:chExt cx="6822466" cy="523875"/>
            </a:xfrm>
          </p:grpSpPr>
          <p:sp>
            <p:nvSpPr>
              <p:cNvPr id="23554" name="Text Box 2"/>
              <p:cNvSpPr txBox="1">
                <a:spLocks noChangeArrowheads="1"/>
              </p:cNvSpPr>
              <p:nvPr/>
            </p:nvSpPr>
            <p:spPr bwMode="auto">
              <a:xfrm>
                <a:off x="670534" y="687387"/>
                <a:ext cx="3723806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例1：</a:t>
                </a:r>
                <a:r>
                  <a:rPr lang="zh-CN" altLang="en-US" b="1">
                    <a:latin typeface="Times New Roman" panose="02020603050405020304" pitchFamily="18" charset="0"/>
                  </a:rPr>
                  <a:t>一质点运动方程为：</a:t>
                </a:r>
              </a:p>
            </p:txBody>
          </p:sp>
          <p:graphicFrame>
            <p:nvGraphicFramePr>
              <p:cNvPr id="50198" name="Object 3"/>
              <p:cNvGraphicFramePr>
                <a:graphicFrameLocks noChangeAspect="1"/>
              </p:cNvGraphicFramePr>
              <p:nvPr/>
            </p:nvGraphicFramePr>
            <p:xfrm>
              <a:off x="4254500" y="636587"/>
              <a:ext cx="3238500" cy="523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765300" imgH="254000" progId="Equation.3">
                      <p:embed/>
                    </p:oleObj>
                  </mc:Choice>
                  <mc:Fallback>
                    <p:oleObj r:id="rId2" imgW="1765300" imgH="2540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54500" y="636587"/>
                            <a:ext cx="3238500" cy="5238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405454" y="2235200"/>
              <a:ext cx="777300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Char char="•"/>
              </a:pPr>
              <a:r>
                <a:rPr lang="zh-CN" altLang="en-US" b="1">
                  <a:latin typeface="Times New Roman" panose="02020603050405020304" pitchFamily="18" charset="0"/>
                </a:rPr>
                <a:t> 求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= -4</a:t>
              </a:r>
              <a:r>
                <a:rPr lang="zh-CN" altLang="en-US" b="1">
                  <a:latin typeface="Times New Roman" panose="02020603050405020304" pitchFamily="18" charset="0"/>
                </a:rPr>
                <a:t>时（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r>
                <a:rPr lang="en-US" altLang="zh-CN" b="1">
                  <a:latin typeface="Times New Roman" panose="02020603050405020304" pitchFamily="18" charset="0"/>
                </a:rPr>
                <a:t>&gt;0) </a:t>
              </a:r>
              <a:r>
                <a:rPr lang="zh-CN" altLang="en-US" b="1">
                  <a:latin typeface="Times New Roman" panose="02020603050405020304" pitchFamily="18" charset="0"/>
                </a:rPr>
                <a:t>粒子的速度、速率、加速度。</a:t>
              </a:r>
            </a:p>
          </p:txBody>
        </p:sp>
        <p:grpSp>
          <p:nvGrpSpPr>
            <p:cNvPr id="50192" name="组 2"/>
            <p:cNvGrpSpPr/>
            <p:nvPr/>
          </p:nvGrpSpPr>
          <p:grpSpPr>
            <a:xfrm>
              <a:off x="1406061" y="1465265"/>
              <a:ext cx="5332878" cy="501650"/>
              <a:chOff x="1406061" y="1465265"/>
              <a:chExt cx="5332878" cy="501650"/>
            </a:xfrm>
          </p:grpSpPr>
          <p:sp>
            <p:nvSpPr>
              <p:cNvPr id="23556" name="Text Box 4"/>
              <p:cNvSpPr txBox="1">
                <a:spLocks noChangeArrowheads="1"/>
              </p:cNvSpPr>
              <p:nvPr/>
            </p:nvSpPr>
            <p:spPr bwMode="auto">
              <a:xfrm>
                <a:off x="1405454" y="1500187"/>
                <a:ext cx="1985711" cy="460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buChar char="•"/>
                </a:pPr>
                <a:r>
                  <a:rPr lang="zh-CN" altLang="en-US" b="1">
                    <a:latin typeface="Times New Roman" panose="02020603050405020304" pitchFamily="18" charset="0"/>
                  </a:rPr>
                  <a:t> 求轨迹方程 </a:t>
                </a:r>
              </a:p>
            </p:txBody>
          </p:sp>
          <p:grpSp>
            <p:nvGrpSpPr>
              <p:cNvPr id="50194" name="Group 6"/>
              <p:cNvGrpSpPr/>
              <p:nvPr/>
            </p:nvGrpSpPr>
            <p:grpSpPr>
              <a:xfrm>
                <a:off x="3390901" y="1465265"/>
                <a:ext cx="3348038" cy="501650"/>
                <a:chOff x="2136" y="923"/>
                <a:chExt cx="2109" cy="316"/>
              </a:xfrm>
            </p:grpSpPr>
            <p:graphicFrame>
              <p:nvGraphicFramePr>
                <p:cNvPr id="50195" name="Object 7"/>
                <p:cNvGraphicFramePr>
                  <a:graphicFrameLocks noChangeAspect="1"/>
                </p:cNvGraphicFramePr>
                <p:nvPr/>
              </p:nvGraphicFramePr>
              <p:xfrm>
                <a:off x="2136" y="923"/>
                <a:ext cx="1104" cy="3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4" imgW="1117600" imgH="279400" progId="Equation.3">
                        <p:embed/>
                      </p:oleObj>
                    </mc:Choice>
                    <mc:Fallback>
                      <p:oleObj r:id="rId4" imgW="1117600" imgH="279400" progId="Equation.3">
                        <p:embed/>
                        <p:pic>
                          <p:nvPicPr>
                            <p:cNvPr id="0" name="图片 3089"/>
                            <p:cNvPicPr/>
                            <p:nvPr/>
                          </p:nvPicPr>
                          <p:blipFill>
                            <a:blip r:embed="rId5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6" y="923"/>
                              <a:ext cx="1104" cy="30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5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477" y="945"/>
                  <a:ext cx="768" cy="29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FF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b="1">
                      <a:latin typeface="Times New Roman" panose="02020603050405020304" pitchFamily="18" charset="0"/>
                    </a:rPr>
                    <a:t>抛物线</a:t>
                  </a:r>
                </a:p>
              </p:txBody>
            </p:sp>
          </p:grpSp>
        </p:grpSp>
      </p:grp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349375" y="3708400"/>
          <a:ext cx="22288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46200" imgH="584200" progId="Equation.3">
                  <p:embed/>
                </p:oleObj>
              </mc:Choice>
              <mc:Fallback>
                <p:oleObj r:id="rId6" imgW="1346200" imgH="584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49375" y="3708400"/>
                        <a:ext cx="222885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6" name="Group 10"/>
          <p:cNvGrpSpPr/>
          <p:nvPr/>
        </p:nvGrpSpPr>
        <p:grpSpPr>
          <a:xfrm>
            <a:off x="669925" y="3054350"/>
            <a:ext cx="2479675" cy="495300"/>
            <a:chOff x="480" y="1859"/>
            <a:chExt cx="1562" cy="312"/>
          </a:xfrm>
        </p:grpSpPr>
        <p:sp>
          <p:nvSpPr>
            <p:cNvPr id="23569" name="Text Box 11"/>
            <p:cNvSpPr txBox="1">
              <a:spLocks noChangeArrowheads="1"/>
            </p:cNvSpPr>
            <p:nvPr/>
          </p:nvSpPr>
          <p:spPr bwMode="auto">
            <a:xfrm>
              <a:off x="480" y="1859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解：</a:t>
              </a:r>
            </a:p>
          </p:txBody>
        </p:sp>
        <p:graphicFrame>
          <p:nvGraphicFramePr>
            <p:cNvPr id="50189" name="Object 12"/>
            <p:cNvGraphicFramePr>
              <a:graphicFrameLocks noChangeAspect="1"/>
            </p:cNvGraphicFramePr>
            <p:nvPr/>
          </p:nvGraphicFramePr>
          <p:xfrm>
            <a:off x="912" y="1872"/>
            <a:ext cx="113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054100" imgH="241300" progId="Equation.3">
                    <p:embed/>
                  </p:oleObj>
                </mc:Choice>
                <mc:Fallback>
                  <p:oleObj r:id="rId8" imgW="1054100" imgH="2413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2" y="1872"/>
                          <a:ext cx="1130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1341438" y="4746625"/>
          <a:ext cx="2438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22400" imgH="584200" progId="Equation.3">
                  <p:embed/>
                </p:oleObj>
              </mc:Choice>
              <mc:Fallback>
                <p:oleObj r:id="rId10" imgW="1422400" imgH="584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41438" y="4746625"/>
                        <a:ext cx="243840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4144963" y="4808538"/>
          <a:ext cx="47259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79700" imgH="381000" progId="Equation.3">
                  <p:embed/>
                </p:oleObj>
              </mc:Choice>
              <mc:Fallback>
                <p:oleObj r:id="rId12" imgW="2679700" imgH="381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4963" y="4808538"/>
                        <a:ext cx="4725987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AutoShape 15"/>
          <p:cNvSpPr/>
          <p:nvPr/>
        </p:nvSpPr>
        <p:spPr bwMode="auto">
          <a:xfrm>
            <a:off x="3860800" y="4124325"/>
            <a:ext cx="203200" cy="1244600"/>
          </a:xfrm>
          <a:prstGeom prst="rightBrace">
            <a:avLst>
              <a:gd name="adj1" fmla="val 43750"/>
              <a:gd name="adj2" fmla="val 50000"/>
            </a:avLst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4144963" y="4119563"/>
          <a:ext cx="28876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68400" imgH="241300" progId="Equation.3">
                  <p:embed/>
                </p:oleObj>
              </mc:Choice>
              <mc:Fallback>
                <p:oleObj r:id="rId14" imgW="116840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44963" y="4119563"/>
                        <a:ext cx="2887662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2487613" y="5973763"/>
          <a:ext cx="266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54100" imgH="241300" progId="Equation.3">
                  <p:embed/>
                </p:oleObj>
              </mc:Choice>
              <mc:Fallback>
                <p:oleObj r:id="rId16" imgW="1054100" imgH="241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87613" y="5973763"/>
                        <a:ext cx="2667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4" name="Group 18"/>
          <p:cNvGrpSpPr/>
          <p:nvPr/>
        </p:nvGrpSpPr>
        <p:grpSpPr>
          <a:xfrm>
            <a:off x="931863" y="5978525"/>
            <a:ext cx="1555750" cy="461963"/>
            <a:chOff x="2592" y="3504"/>
            <a:chExt cx="980" cy="291"/>
          </a:xfrm>
        </p:grpSpPr>
        <p:sp>
          <p:nvSpPr>
            <p:cNvPr id="23567" name="Text Box 19"/>
            <p:cNvSpPr txBox="1">
              <a:spLocks noChangeArrowheads="1"/>
            </p:cNvSpPr>
            <p:nvPr/>
          </p:nvSpPr>
          <p:spPr bwMode="auto">
            <a:xfrm>
              <a:off x="2592" y="3504"/>
              <a:ext cx="672" cy="29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练习</a:t>
              </a:r>
            </a:p>
          </p:txBody>
        </p:sp>
        <p:graphicFrame>
          <p:nvGraphicFramePr>
            <p:cNvPr id="50187" name="Object 20"/>
            <p:cNvGraphicFramePr>
              <a:graphicFrameLocks noChangeAspect="1"/>
            </p:cNvGraphicFramePr>
            <p:nvPr/>
          </p:nvGraphicFramePr>
          <p:xfrm>
            <a:off x="3355" y="3535"/>
            <a:ext cx="21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27000" imgH="177165" progId="Equation.3">
                    <p:embed/>
                  </p:oleObj>
                </mc:Choice>
                <mc:Fallback>
                  <p:oleObj r:id="rId18" imgW="127000" imgH="17716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355" y="3535"/>
                          <a:ext cx="217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Group 2"/>
          <p:cNvGrpSpPr/>
          <p:nvPr/>
        </p:nvGrpSpPr>
        <p:grpSpPr>
          <a:xfrm>
            <a:off x="457200" y="461963"/>
            <a:ext cx="8002588" cy="1406524"/>
            <a:chOff x="288" y="222"/>
            <a:chExt cx="5041" cy="886"/>
          </a:xfrm>
        </p:grpSpPr>
        <p:sp>
          <p:nvSpPr>
            <p:cNvPr id="24586" name="Text Box 3"/>
            <p:cNvSpPr txBox="1">
              <a:spLocks noChangeArrowheads="1"/>
            </p:cNvSpPr>
            <p:nvPr/>
          </p:nvSpPr>
          <p:spPr bwMode="auto">
            <a:xfrm>
              <a:off x="288" y="252"/>
              <a:ext cx="504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FF0000"/>
                  </a:solidFill>
                  <a:latin typeface="宋体" panose="02010600030101010101" pitchFamily="2" charset="-122"/>
                </a:rPr>
                <a:t>. </a:t>
              </a:r>
              <a:r>
                <a:rPr lang="zh-CN" altLang="en-US" b="1">
                  <a:latin typeface="宋体" panose="02010600030101010101" pitchFamily="2" charset="-122"/>
                </a:rPr>
                <a:t>一艘快艇在速率为  时</a:t>
              </a:r>
              <a:r>
                <a:rPr lang="zh-CN" altLang="en-US" b="1">
                  <a:solidFill>
                    <a:srgbClr val="0000CC"/>
                  </a:solidFill>
                  <a:latin typeface="宋体" panose="02010600030101010101" pitchFamily="2" charset="-122"/>
                </a:rPr>
                <a:t>关闭发动机</a:t>
              </a:r>
              <a:r>
                <a:rPr lang="zh-CN" altLang="en-US" b="1">
                  <a:latin typeface="宋体" panose="02010600030101010101" pitchFamily="2" charset="-122"/>
                </a:rPr>
                <a:t>，其加速度         ，式中  为常数，试</a:t>
              </a:r>
              <a:r>
                <a:rPr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证明</a:t>
              </a:r>
              <a:r>
                <a:rPr lang="zh-CN" altLang="en-US" b="1">
                  <a:latin typeface="宋体" panose="02010600030101010101" pitchFamily="2" charset="-122"/>
                </a:rPr>
                <a:t>关闭发动机后又行驶 </a:t>
              </a:r>
              <a:r>
                <a:rPr lang="en-US" altLang="zh-CN" b="1" i="1">
                  <a:latin typeface="Times New Roman" panose="02020603050405020304" pitchFamily="18" charset="0"/>
                </a:rPr>
                <a:t>x </a:t>
              </a:r>
              <a:r>
                <a:rPr lang="zh-CN" altLang="en-US" b="1">
                  <a:latin typeface="宋体" panose="02010600030101010101" pitchFamily="2" charset="-122"/>
                </a:rPr>
                <a:t>距离时，快艇速率为：         。</a:t>
              </a:r>
              <a:endParaRPr lang="zh-CN" altLang="en-US" b="1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51210" name="Object 4"/>
            <p:cNvGraphicFramePr>
              <a:graphicFrameLocks noChangeAspect="1"/>
            </p:cNvGraphicFramePr>
            <p:nvPr/>
          </p:nvGraphicFramePr>
          <p:xfrm>
            <a:off x="2744" y="222"/>
            <a:ext cx="23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65100" imgH="228600" progId="Equation.3">
                    <p:embed/>
                  </p:oleObj>
                </mc:Choice>
                <mc:Fallback>
                  <p:oleObj r:id="rId3" imgW="165100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44" y="222"/>
                          <a:ext cx="231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Object 5"/>
            <p:cNvGraphicFramePr>
              <a:graphicFrameLocks noChangeAspect="1"/>
            </p:cNvGraphicFramePr>
            <p:nvPr/>
          </p:nvGraphicFramePr>
          <p:xfrm>
            <a:off x="562" y="490"/>
            <a:ext cx="79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558800" imgH="203200" progId="Equation.3">
                    <p:embed/>
                  </p:oleObj>
                </mc:Choice>
                <mc:Fallback>
                  <p:oleObj r:id="rId5" imgW="558800" imgH="203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2" y="490"/>
                          <a:ext cx="794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2" name="Object 6"/>
            <p:cNvGraphicFramePr>
              <a:graphicFrameLocks noChangeAspect="1"/>
            </p:cNvGraphicFramePr>
            <p:nvPr/>
          </p:nvGraphicFramePr>
          <p:xfrm>
            <a:off x="1973" y="49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27000" imgH="177165" progId="Equation.3">
                    <p:embed/>
                  </p:oleObj>
                </mc:Choice>
                <mc:Fallback>
                  <p:oleObj r:id="rId7" imgW="127000" imgH="17716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73" y="490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772638"/>
                </p:ext>
              </p:extLst>
            </p:nvPr>
          </p:nvGraphicFramePr>
          <p:xfrm>
            <a:off x="2703" y="723"/>
            <a:ext cx="95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596900" imgH="241300" progId="Equation.3">
                    <p:embed/>
                  </p:oleObj>
                </mc:Choice>
                <mc:Fallback>
                  <p:oleObj r:id="rId9" imgW="596900" imgH="2413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03" y="723"/>
                          <a:ext cx="958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28" name="Group 11"/>
          <p:cNvGrpSpPr/>
          <p:nvPr/>
        </p:nvGrpSpPr>
        <p:grpSpPr>
          <a:xfrm>
            <a:off x="1947863" y="1989138"/>
            <a:ext cx="5111750" cy="4065587"/>
            <a:chOff x="914" y="1361"/>
            <a:chExt cx="3008" cy="2561"/>
          </a:xfrm>
        </p:grpSpPr>
        <p:graphicFrame>
          <p:nvGraphicFramePr>
            <p:cNvPr id="51207" name="Object 13"/>
            <p:cNvGraphicFramePr>
              <a:graphicFrameLocks noChangeAspect="1"/>
            </p:cNvGraphicFramePr>
            <p:nvPr/>
          </p:nvGraphicFramePr>
          <p:xfrm>
            <a:off x="914" y="1361"/>
            <a:ext cx="2694" cy="2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841500" imgH="1917700" progId="Equation.3">
                    <p:embed/>
                  </p:oleObj>
                </mc:Choice>
                <mc:Fallback>
                  <p:oleObj r:id="rId11" imgW="1841500" imgH="19177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14" y="1361"/>
                          <a:ext cx="2694" cy="2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14"/>
            <p:cNvSpPr txBox="1">
              <a:spLocks noChangeArrowheads="1"/>
            </p:cNvSpPr>
            <p:nvPr/>
          </p:nvSpPr>
          <p:spPr bwMode="auto">
            <a:xfrm>
              <a:off x="3178" y="3631"/>
              <a:ext cx="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证毕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3360738" y="2924175"/>
            <a:ext cx="2324100" cy="628650"/>
            <a:chOff x="3576638" y="2924175"/>
            <a:chExt cx="2322801" cy="627880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576638" y="2924175"/>
              <a:ext cx="10662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484180" y="2979670"/>
              <a:ext cx="1415259" cy="572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分离变量</a:t>
              </a:r>
            </a:p>
          </p:txBody>
        </p:sp>
      </p:grp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00063" y="2174875"/>
            <a:ext cx="12636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证明：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/>
          <p:cNvSpPr txBox="1"/>
          <p:nvPr/>
        </p:nvSpPr>
        <p:spPr>
          <a:xfrm>
            <a:off x="323850" y="573088"/>
            <a:ext cx="83820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第二章 牛顿运动定律</a:t>
            </a:r>
            <a:endParaRPr lang="en-US" altLang="zh-CN" sz="320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90600" y="1547813"/>
            <a:ext cx="1501775" cy="538163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本章重点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4"/>
          <p:cNvSpPr/>
          <p:nvPr/>
        </p:nvSpPr>
        <p:spPr>
          <a:xfrm>
            <a:off x="990600" y="2590800"/>
            <a:ext cx="64944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1、牛顿运动定律，特别是牛顿第二运动定律；</a:t>
            </a:r>
          </a:p>
        </p:txBody>
      </p:sp>
      <p:sp>
        <p:nvSpPr>
          <p:cNvPr id="53252" name="Rectangle 5"/>
          <p:cNvSpPr/>
          <p:nvPr/>
        </p:nvSpPr>
        <p:spPr>
          <a:xfrm>
            <a:off x="990600" y="4335463"/>
            <a:ext cx="64944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2、常见力的特点：重力、弹簧弹力、摩擦力；</a:t>
            </a:r>
          </a:p>
        </p:txBody>
      </p:sp>
      <p:sp>
        <p:nvSpPr>
          <p:cNvPr id="53253" name="Rectangle 6"/>
          <p:cNvSpPr/>
          <p:nvPr/>
        </p:nvSpPr>
        <p:spPr>
          <a:xfrm>
            <a:off x="990600" y="5345113"/>
            <a:ext cx="61864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3、应用牛顿定律解题（看运动，查受力）；</a:t>
            </a:r>
          </a:p>
        </p:txBody>
      </p:sp>
      <p:grpSp>
        <p:nvGrpSpPr>
          <p:cNvPr id="53254" name="组 2"/>
          <p:cNvGrpSpPr/>
          <p:nvPr/>
        </p:nvGrpSpPr>
        <p:grpSpPr>
          <a:xfrm>
            <a:off x="3040063" y="3246438"/>
            <a:ext cx="2087562" cy="809625"/>
            <a:chOff x="3039306" y="3247072"/>
            <a:chExt cx="2089075" cy="809054"/>
          </a:xfrm>
        </p:grpSpPr>
        <p:graphicFrame>
          <p:nvGraphicFramePr>
            <p:cNvPr id="53255" name="Object 5"/>
            <p:cNvGraphicFramePr>
              <a:graphicFrameLocks noChangeAspect="1"/>
            </p:cNvGraphicFramePr>
            <p:nvPr/>
          </p:nvGraphicFramePr>
          <p:xfrm>
            <a:off x="4137107" y="3247072"/>
            <a:ext cx="991274" cy="809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82600" imgH="393700" progId="Equation.3">
                    <p:embed/>
                  </p:oleObj>
                </mc:Choice>
                <mc:Fallback>
                  <p:oleObj r:id="rId2" imgW="482600" imgH="3937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137107" y="3247072"/>
                          <a:ext cx="991274" cy="8090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6"/>
            <p:cNvGraphicFramePr>
              <a:graphicFrameLocks noChangeAspect="1"/>
            </p:cNvGraphicFramePr>
            <p:nvPr/>
          </p:nvGraphicFramePr>
          <p:xfrm>
            <a:off x="3039306" y="3338812"/>
            <a:ext cx="1080964" cy="459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08000" imgH="215900" progId="Equation.3">
                    <p:embed/>
                  </p:oleObj>
                </mc:Choice>
                <mc:Fallback>
                  <p:oleObj r:id="rId4" imgW="508000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39306" y="3338812"/>
                          <a:ext cx="1080964" cy="4598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2653</Words>
  <Application>Microsoft Office PowerPoint</Application>
  <PresentationFormat>全屏显示(4:3)</PresentationFormat>
  <Paragraphs>424</Paragraphs>
  <Slides>58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9" baseType="lpstr">
      <vt:lpstr>¿¬Ìå_GB2312</vt:lpstr>
      <vt:lpstr>黑体</vt:lpstr>
      <vt:lpstr>华文楷体</vt:lpstr>
      <vt:lpstr>楷体_GB2312</vt:lpstr>
      <vt:lpstr>楷体_GB2312,Bold</vt:lpstr>
      <vt:lpstr>隶书</vt:lpstr>
      <vt:lpstr>宋体</vt:lpstr>
      <vt:lpstr>Arial</vt:lpstr>
      <vt:lpstr>Baoli SC</vt:lpstr>
      <vt:lpstr>Century Schoolbook</vt:lpstr>
      <vt:lpstr>Monotype Sorts</vt:lpstr>
      <vt:lpstr>Tahoma</vt:lpstr>
      <vt:lpstr>Times New Roman</vt:lpstr>
      <vt:lpstr>Wingdings</vt:lpstr>
      <vt:lpstr>方正书宋简体</vt:lpstr>
      <vt:lpstr>默认设计模板</vt:lpstr>
      <vt:lpstr>1_默认设计模板</vt:lpstr>
      <vt:lpstr>2_默认设计模板</vt:lpstr>
      <vt:lpstr>Equation.3</vt:lpstr>
      <vt:lpstr>Equation.2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严 中圣</cp:lastModifiedBy>
  <cp:revision>232</cp:revision>
  <dcterms:created xsi:type="dcterms:W3CDTF">2021-05-25T14:02:00Z</dcterms:created>
  <dcterms:modified xsi:type="dcterms:W3CDTF">2021-06-30T12:54:42Z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C054D3ABCBA84686A5D9E45401ADAB8A</vt:lpwstr>
  </property>
  <property fmtid="{D5CDD505-2E9C-101B-9397-08002B2CF9AE}" pid="3" name="KSOProductBuildVer">
    <vt:lpwstr>2052-11.1.0.10577</vt:lpwstr>
  </property>
</Properties>
</file>