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79"/>
  </p:notesMasterIdLst>
  <p:sldIdLst>
    <p:sldId id="256" r:id="rId5"/>
    <p:sldId id="265" r:id="rId6"/>
    <p:sldId id="266" r:id="rId7"/>
    <p:sldId id="277" r:id="rId8"/>
    <p:sldId id="278" r:id="rId9"/>
    <p:sldId id="368" r:id="rId10"/>
    <p:sldId id="267" r:id="rId11"/>
    <p:sldId id="279" r:id="rId12"/>
    <p:sldId id="280" r:id="rId13"/>
    <p:sldId id="281" r:id="rId14"/>
    <p:sldId id="282" r:id="rId15"/>
    <p:sldId id="283" r:id="rId16"/>
    <p:sldId id="286" r:id="rId17"/>
    <p:sldId id="330" r:id="rId18"/>
    <p:sldId id="284" r:id="rId19"/>
    <p:sldId id="285" r:id="rId20"/>
    <p:sldId id="337" r:id="rId21"/>
    <p:sldId id="331" r:id="rId22"/>
    <p:sldId id="332" r:id="rId23"/>
    <p:sldId id="333" r:id="rId24"/>
    <p:sldId id="334" r:id="rId25"/>
    <p:sldId id="335" r:id="rId26"/>
    <p:sldId id="336" r:id="rId27"/>
    <p:sldId id="268" r:id="rId28"/>
    <p:sldId id="338" r:id="rId29"/>
    <p:sldId id="339" r:id="rId30"/>
    <p:sldId id="340" r:id="rId31"/>
    <p:sldId id="341" r:id="rId32"/>
    <p:sldId id="342" r:id="rId33"/>
    <p:sldId id="344" r:id="rId34"/>
    <p:sldId id="345" r:id="rId35"/>
    <p:sldId id="347" r:id="rId36"/>
    <p:sldId id="348" r:id="rId37"/>
    <p:sldId id="349" r:id="rId38"/>
    <p:sldId id="350" r:id="rId39"/>
    <p:sldId id="351" r:id="rId40"/>
    <p:sldId id="297" r:id="rId41"/>
    <p:sldId id="298" r:id="rId42"/>
    <p:sldId id="353" r:id="rId43"/>
    <p:sldId id="352" r:id="rId44"/>
    <p:sldId id="369" r:id="rId45"/>
    <p:sldId id="270" r:id="rId46"/>
    <p:sldId id="299" r:id="rId47"/>
    <p:sldId id="354" r:id="rId48"/>
    <p:sldId id="355" r:id="rId49"/>
    <p:sldId id="300" r:id="rId50"/>
    <p:sldId id="301" r:id="rId51"/>
    <p:sldId id="302" r:id="rId52"/>
    <p:sldId id="356" r:id="rId53"/>
    <p:sldId id="357" r:id="rId54"/>
    <p:sldId id="359" r:id="rId55"/>
    <p:sldId id="271" r:id="rId56"/>
    <p:sldId id="304" r:id="rId57"/>
    <p:sldId id="305" r:id="rId58"/>
    <p:sldId id="307" r:id="rId59"/>
    <p:sldId id="306" r:id="rId60"/>
    <p:sldId id="360" r:id="rId61"/>
    <p:sldId id="361" r:id="rId62"/>
    <p:sldId id="362" r:id="rId63"/>
    <p:sldId id="367" r:id="rId64"/>
    <p:sldId id="363" r:id="rId65"/>
    <p:sldId id="364" r:id="rId66"/>
    <p:sldId id="308" r:id="rId67"/>
    <p:sldId id="365" r:id="rId68"/>
    <p:sldId id="366" r:id="rId69"/>
    <p:sldId id="272" r:id="rId70"/>
    <p:sldId id="310" r:id="rId71"/>
    <p:sldId id="311" r:id="rId72"/>
    <p:sldId id="309" r:id="rId73"/>
    <p:sldId id="312" r:id="rId74"/>
    <p:sldId id="274" r:id="rId75"/>
    <p:sldId id="315" r:id="rId76"/>
    <p:sldId id="317" r:id="rId77"/>
    <p:sldId id="370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3B3026"/>
    <a:srgbClr val="D24726"/>
    <a:srgbClr val="D2B4A6"/>
    <a:srgbClr val="734F29"/>
    <a:srgbClr val="DD462F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CA62C-6498-E843-9180-7A6035DE71E6}" type="slidenum">
              <a:rPr lang="en-US">
                <a:latin typeface="Times New Roman" pitchFamily="-109" charset="0"/>
              </a:rPr>
              <a:pPr/>
              <a:t>18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F1829-2FDF-DA4A-8B38-5A20CC72FA7C}" type="slidenum">
              <a:rPr lang="en-US">
                <a:latin typeface="Times New Roman" pitchFamily="-109" charset="0"/>
              </a:rPr>
              <a:pPr/>
              <a:t>19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550E1-3E04-4241-89D8-D8667B1F0E01}" type="slidenum">
              <a:rPr lang="en-US">
                <a:latin typeface="Times New Roman" pitchFamily="-109" charset="0"/>
              </a:rPr>
              <a:pPr/>
              <a:t>26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Rhetorical questions are ones I </a:t>
            </a:r>
            <a:r>
              <a:rPr lang="en-US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don</a:t>
            </a:r>
            <a:r>
              <a:rPr lang="fr-FR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 </a:t>
            </a:r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plan to answer.  The answers will happen.  We are not in a position to affect the outcome very much.</a:t>
            </a:r>
          </a:p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Real Questions fall into the area that we educators and our institutions may be able to have an impact on.</a:t>
            </a:r>
          </a:p>
          <a:p>
            <a:endParaRPr lang="en-US" dirty="0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en-US" dirty="0">
                <a:latin typeface="Times New Roman" pitchFamily="-109" charset="0"/>
                <a:ea typeface="ＭＳ Ｐゴシック" pitchFamily="-109" charset="-128"/>
                <a:cs typeface="ＭＳ Ｐゴシック" pitchFamily="-109" charset="-128"/>
              </a:rPr>
              <a:t>The answers are my answers - they are not intended to be precise answers but instead to be thought provoking answers.</a:t>
            </a:r>
          </a:p>
        </p:txBody>
      </p:sp>
    </p:spTree>
    <p:extLst>
      <p:ext uri="{BB962C8B-B14F-4D97-AF65-F5344CB8AC3E}">
        <p14:creationId xmlns:p14="http://schemas.microsoft.com/office/powerpoint/2010/main" val="327549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43270-0440-304A-94DC-40D6F9459F3B}" type="slidenum">
              <a:rPr lang="en-US">
                <a:latin typeface="Times New Roman" pitchFamily="-109" charset="0"/>
              </a:rPr>
              <a:pPr/>
              <a:t>27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53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A80D6-A167-064A-AB04-AE5B9C5A42F8}" type="slidenum">
              <a:rPr lang="en-US">
                <a:latin typeface="Times New Roman" pitchFamily="-109" charset="0"/>
              </a:rPr>
              <a:pPr/>
              <a:t>32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33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79E92-AF8E-0F45-A31B-39146EDBC1AF}" type="slidenum">
              <a:rPr lang="en-US">
                <a:latin typeface="Times New Roman" pitchFamily="-109" charset="0"/>
              </a:rPr>
              <a:pPr/>
              <a:t>34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14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4C20E-D7E8-DA48-B734-57E452A60BA5}" type="slidenum">
              <a:rPr lang="en-US">
                <a:latin typeface="Times New Roman" pitchFamily="-109" charset="0"/>
              </a:rPr>
              <a:pPr/>
              <a:t>35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645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0A79B-832B-D944-9991-E7F3CA3813D4}" type="slidenum">
              <a:rPr lang="en-US">
                <a:latin typeface="Times New Roman" pitchFamily="-109" charset="0"/>
              </a:rPr>
              <a:pPr/>
              <a:t>36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05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33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668934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3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7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20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1   Beginning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利用</a:t>
            </a:r>
            <a:r>
              <a:rPr lang="en-US" altLang="zh-CN" b="1" dirty="0"/>
              <a:t>Python</a:t>
            </a:r>
            <a:r>
              <a:rPr lang="zh-CN" altLang="en-US" b="1" dirty="0"/>
              <a:t> </a:t>
            </a:r>
            <a:r>
              <a:rPr lang="en-US" altLang="zh-CN" b="1" dirty="0"/>
              <a:t>IDLE</a:t>
            </a:r>
            <a:r>
              <a:rPr lang="zh-CN" altLang="en-US" b="1" dirty="0"/>
              <a:t>编写</a:t>
            </a:r>
            <a:r>
              <a:rPr lang="en-US" altLang="zh-CN" b="1" dirty="0"/>
              <a:t>Python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06" y="2700847"/>
            <a:ext cx="5024453" cy="31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 bwMode="auto">
          <a:xfrm>
            <a:off x="604434" y="1631692"/>
            <a:ext cx="3859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Rockwell Extra Bold" charset="0"/>
              </a:rPr>
              <a:t>File→New</a:t>
            </a:r>
            <a:r>
              <a:rPr lang="zh-CN" altLang="en-US" sz="3600" dirty="0" smtClean="0">
                <a:latin typeface="Rockwell Extra Bold" charset="0"/>
              </a:rPr>
              <a:t> </a:t>
            </a:r>
            <a:r>
              <a:rPr lang="en-US" altLang="zh-CN" sz="3600" dirty="0" smtClean="0">
                <a:latin typeface="Rockwell Extra Bold" charset="0"/>
              </a:rPr>
              <a:t>file</a:t>
            </a:r>
            <a:endParaRPr lang="zh-CN" altLang="en-US" sz="3600" dirty="0">
              <a:latin typeface="Rockwell Extra Bold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40" y="2700847"/>
            <a:ext cx="6565354" cy="28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94" y="2776534"/>
            <a:ext cx="39433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10"/>
          <p:cNvSpPr txBox="1"/>
          <p:nvPr/>
        </p:nvSpPr>
        <p:spPr bwMode="auto">
          <a:xfrm>
            <a:off x="546994" y="1800897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Rockwell Extra Bold" charset="0"/>
              </a:rPr>
              <a:t>保存写好的程序</a:t>
            </a:r>
            <a:endParaRPr lang="zh-CN" altLang="en-US" sz="3600" dirty="0">
              <a:latin typeface="Rockwell Extra Bold" charset="0"/>
            </a:endParaRPr>
          </a:p>
        </p:txBody>
      </p:sp>
      <p:sp>
        <p:nvSpPr>
          <p:cNvPr id="6" name="TextBox 10"/>
          <p:cNvSpPr txBox="1"/>
          <p:nvPr/>
        </p:nvSpPr>
        <p:spPr bwMode="auto">
          <a:xfrm>
            <a:off x="6447051" y="1800897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Rockwell Extra Bold" charset="0"/>
              </a:rPr>
              <a:t>运行程序</a:t>
            </a:r>
            <a:endParaRPr lang="zh-CN" altLang="en-US" sz="3600" dirty="0">
              <a:latin typeface="Rockwell Extra Bold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022" y="2800346"/>
            <a:ext cx="3962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29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718456"/>
            <a:ext cx="10749367" cy="4904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打开运行已有的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1825625"/>
            <a:ext cx="5716178" cy="451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75657" y="3047999"/>
            <a:ext cx="2438400" cy="2830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934"/>
            <a:ext cx="12124358" cy="4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输入你的姓名，计算机和你打招呼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775521" y="2510020"/>
            <a:ext cx="95782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知识点：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pPr lvl="2"/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使用</a:t>
            </a:r>
            <a:r>
              <a:rPr lang="en-US" altLang="zh-CN" sz="3600" dirty="0" smtClean="0">
                <a:solidFill>
                  <a:srgbClr val="FF0000"/>
                </a:solidFill>
                <a:latin typeface="Rockwell Extra Bold" charset="0"/>
              </a:rPr>
              <a:t>input</a:t>
            </a:r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函数从键盘输入名字</a:t>
            </a:r>
            <a:endParaRPr lang="en-US" altLang="zh-CN" sz="3600" dirty="0" smtClean="0">
              <a:solidFill>
                <a:srgbClr val="FF0000"/>
              </a:solidFill>
              <a:latin typeface="Rockwell Extra Bold" charset="0"/>
            </a:endParaRPr>
          </a:p>
          <a:p>
            <a:pPr lvl="2"/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使用</a:t>
            </a:r>
            <a:r>
              <a:rPr lang="en-US" altLang="zh-CN" sz="3600" dirty="0" smtClean="0">
                <a:solidFill>
                  <a:srgbClr val="FF0000"/>
                </a:solidFill>
                <a:latin typeface="Rockwell Extra Bold" charset="0"/>
              </a:rPr>
              <a:t>print</a:t>
            </a:r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函数将名字打印输出</a:t>
            </a:r>
            <a:endParaRPr lang="en-US" altLang="zh-CN" sz="3600" dirty="0" smtClean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变量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：</a:t>
            </a:r>
            <a:r>
              <a:rPr lang="en-US" altLang="zh-CN" sz="3600" dirty="0" smtClean="0">
                <a:solidFill>
                  <a:srgbClr val="FF0000"/>
                </a:solidFill>
                <a:latin typeface="Rockwell Extra Bold" charset="0"/>
              </a:rPr>
              <a:t>name</a:t>
            </a:r>
          </a:p>
          <a:p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函数：</a:t>
            </a:r>
            <a:endParaRPr lang="en-US" altLang="zh-CN" sz="3600" dirty="0" smtClean="0">
              <a:solidFill>
                <a:srgbClr val="FF0000"/>
              </a:solidFill>
              <a:latin typeface="Rockwell Extra Bold" charset="0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Rockwell Extra Bold" charset="0"/>
              </a:rPr>
              <a:t>        input()</a:t>
            </a:r>
          </a:p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Rockwell Extra Bold" charset="0"/>
              </a:rPr>
              <a:t>        print()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练习</a:t>
            </a:r>
            <a:r>
              <a:rPr lang="en-US" altLang="zh-CN" sz="4400" b="1" dirty="0" smtClean="0"/>
              <a:t>——</a:t>
            </a:r>
            <a:r>
              <a:rPr lang="zh-CN" altLang="en-US" sz="4400" b="1" dirty="0"/>
              <a:t>计算</a:t>
            </a:r>
            <a:r>
              <a:rPr lang="en-US" altLang="zh-CN" sz="4400" b="1" dirty="0"/>
              <a:t>BMI</a:t>
            </a:r>
            <a:r>
              <a:rPr lang="zh-CN" altLang="en-US" sz="4400" b="1" dirty="0" smtClean="0"/>
              <a:t>指数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100"/>
              </a:lnSpc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BMI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ts val="4100"/>
              </a:lnSpc>
            </a:pPr>
            <a:r>
              <a:rPr lang="zh-CN" altLang="en-US" dirty="0" smtClean="0"/>
              <a:t>要求：输入身高、体重，计算</a:t>
            </a:r>
            <a:r>
              <a:rPr lang="en-US" altLang="zh-CN" dirty="0" smtClean="0"/>
              <a:t>BMI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lnSpc>
                <a:spcPts val="4100"/>
              </a:lnSpc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10" y="3518470"/>
            <a:ext cx="6584247" cy="33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8090" y="11464"/>
            <a:ext cx="6359885" cy="331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60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268106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需要设计几个变量？</a:t>
            </a:r>
            <a:endParaRPr lang="en-US" altLang="zh-CN" sz="2400" dirty="0"/>
          </a:p>
          <a:p>
            <a:r>
              <a:rPr lang="zh-CN" altLang="en-US" sz="2400" dirty="0" smtClean="0"/>
              <a:t>需要输入什么？输入语句该怎么写？</a:t>
            </a:r>
            <a:endParaRPr lang="en-US" altLang="zh-CN" sz="2400" dirty="0" smtClean="0"/>
          </a:p>
          <a:p>
            <a:r>
              <a:rPr lang="en-US" altLang="zh-CN" sz="2400" dirty="0" smtClean="0"/>
              <a:t>BMI</a:t>
            </a:r>
            <a:r>
              <a:rPr lang="zh-CN" altLang="en-US" sz="2400" dirty="0" smtClean="0"/>
              <a:t>怎么计算？</a:t>
            </a:r>
            <a:endParaRPr lang="en-US" altLang="zh-CN" sz="2400" dirty="0" smtClean="0"/>
          </a:p>
          <a:p>
            <a:r>
              <a:rPr lang="zh-CN" altLang="en-US" sz="2400" dirty="0" smtClean="0"/>
              <a:t>需要输出什么？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00" y="4713890"/>
            <a:ext cx="7457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Rockwell Extra Bold" charset="0"/>
              </a:rPr>
              <a:t>知识点</a:t>
            </a:r>
            <a:endParaRPr lang="en-US" altLang="zh-CN" sz="2400" dirty="0">
              <a:solidFill>
                <a:srgbClr val="0070C0"/>
              </a:solidFill>
              <a:latin typeface="Rockwell Extra Bold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Rockwell Extra Bold" charset="0"/>
              </a:rPr>
              <a:t>weight=float(input('your weight?'))</a:t>
            </a:r>
          </a:p>
          <a:p>
            <a:endParaRPr lang="en-US" altLang="zh-CN" sz="2400" dirty="0">
              <a:solidFill>
                <a:srgbClr val="0070C0"/>
              </a:solidFill>
              <a:latin typeface="Rockwell Extra Bold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Rockwell Extra Bold" charset="0"/>
              </a:rPr>
              <a:t>input</a:t>
            </a:r>
            <a:r>
              <a:rPr lang="zh-CN" altLang="en-US" sz="2400" dirty="0">
                <a:solidFill>
                  <a:srgbClr val="0070C0"/>
                </a:solidFill>
                <a:latin typeface="Rockwell Extra Bold" charset="0"/>
              </a:rPr>
              <a:t>输入的是字符串，需要转换为实数</a:t>
            </a:r>
            <a:endParaRPr lang="en-US" altLang="zh-CN" sz="2400" dirty="0">
              <a:solidFill>
                <a:srgbClr val="0070C0"/>
              </a:solidFill>
              <a:latin typeface="Rockwell Extra Bold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Rockwell Extra Bold" charset="0"/>
              </a:rPr>
              <a:t>float</a:t>
            </a:r>
            <a:r>
              <a:rPr lang="zh-CN" altLang="en-US" sz="2400" dirty="0">
                <a:solidFill>
                  <a:srgbClr val="0070C0"/>
                </a:solidFill>
                <a:latin typeface="Rockwell Extra Bold" charset="0"/>
              </a:rPr>
              <a:t>将字符串（实数形式）转换为实数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上述程序中的几个语法点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(“3” ), float(“3.14”)</a:t>
            </a:r>
          </a:p>
          <a:p>
            <a:r>
              <a:rPr lang="en-US" altLang="zh-CN" dirty="0" smtClean="0"/>
              <a:t>print()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import math</a:t>
            </a:r>
          </a:p>
          <a:p>
            <a:r>
              <a:rPr lang="zh-CN" altLang="en-US" dirty="0"/>
              <a:t>每</a:t>
            </a:r>
            <a:r>
              <a:rPr lang="zh-CN" altLang="en-US" dirty="0" smtClean="0"/>
              <a:t>条语句结束没有分号，</a:t>
            </a:r>
            <a:endParaRPr lang="en-US" altLang="zh-CN" dirty="0" smtClean="0"/>
          </a:p>
          <a:p>
            <a:r>
              <a:rPr lang="zh-CN" altLang="en-US" dirty="0" smtClean="0"/>
              <a:t>注意语句的缩进（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代码的格式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缩进，</a:t>
            </a:r>
            <a:r>
              <a:rPr lang="en-US" altLang="zh-CN" dirty="0" smtClean="0"/>
              <a:t>important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9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ＭＳ Ｐゴシック" pitchFamily="-109" charset="-128"/>
                <a:cs typeface="ＭＳ Ｐゴシック" pitchFamily="-109" charset="-128"/>
              </a:rPr>
              <a:t>函数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input()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——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获得键盘输入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419600"/>
          </a:xfrm>
        </p:spPr>
        <p:txBody>
          <a:bodyPr/>
          <a:lstStyle/>
          <a:p>
            <a:pPr marL="509588" indent="-509588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The function</a:t>
            </a:r>
            <a:r>
              <a:rPr lang="zh-CN" altLang="en-US" sz="2800" dirty="0">
                <a:ea typeface="ＭＳ Ｐゴシック" pitchFamily="-109" charset="-128"/>
                <a:cs typeface="ＭＳ Ｐゴシック" pitchFamily="-109" charset="-128"/>
                <a:sym typeface="Wingdings" pitchFamily="2" charset="2"/>
              </a:rPr>
              <a:t>（函数）</a:t>
            </a:r>
            <a:endParaRPr lang="en-US" sz="2800" dirty="0">
              <a:ea typeface="ＭＳ Ｐゴシック" pitchFamily="-109" charset="-128"/>
              <a:cs typeface="ＭＳ Ｐゴシック" pitchFamily="-109" charset="-128"/>
            </a:endParaRPr>
          </a:p>
          <a:p>
            <a:pPr marL="509588" indent="-509588">
              <a:lnSpc>
                <a:spcPct val="9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input(“Give me a value”)</a:t>
            </a:r>
          </a:p>
          <a:p>
            <a:pPr marL="509588" indent="-509588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prints “Give me a value” on the python screen and waits till the user </a:t>
            </a:r>
            <a:r>
              <a:rPr lang="en-US" sz="2800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types</a:t>
            </a:r>
            <a:r>
              <a:rPr lang="zh-CN" altLang="en-US" sz="2800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键盘输入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something (anything), ending with </a:t>
            </a:r>
            <a:r>
              <a:rPr lang="en-US" sz="2800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Enter</a:t>
            </a:r>
            <a:r>
              <a:rPr lang="zh-CN" altLang="en-US" sz="2800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回车键</a:t>
            </a:r>
            <a:endParaRPr lang="en-US" sz="2800" dirty="0">
              <a:solidFill>
                <a:srgbClr val="FF000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marL="509588" indent="-509588">
              <a:lnSpc>
                <a:spcPct val="90000"/>
              </a:lnSpc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Warning, it returns a </a:t>
            </a:r>
            <a:r>
              <a:rPr lang="en-US" sz="2800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string</a:t>
            </a:r>
            <a:r>
              <a:rPr lang="zh-CN" altLang="en-US" sz="2800" dirty="0">
                <a:solidFill>
                  <a:srgbClr val="FF0000"/>
                </a:solidFill>
                <a:ea typeface="ＭＳ Ｐゴシック" pitchFamily="-109" charset="-128"/>
                <a:cs typeface="ＭＳ Ｐゴシック" pitchFamily="-109" charset="-128"/>
              </a:rPr>
              <a:t>字符串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(sequence of characters), no matter what is given, even a number (</a:t>
            </a:r>
            <a:r>
              <a:rPr lang="fr-FR" sz="2800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fr-FR" sz="2800" dirty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 is not the same as 1, different types)</a:t>
            </a:r>
          </a:p>
        </p:txBody>
      </p:sp>
    </p:spTree>
    <p:extLst>
      <p:ext uri="{BB962C8B-B14F-4D97-AF65-F5344CB8AC3E}">
        <p14:creationId xmlns:p14="http://schemas.microsoft.com/office/powerpoint/2010/main" val="11994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import of math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One thing we did was to import the math module with </a:t>
            </a:r>
            <a:r>
              <a:rPr lang="en-US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import math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This brought in python statements to support math (try it in the python window)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precede all operations of math with </a:t>
            </a:r>
            <a:r>
              <a:rPr lang="en-US" b="1" dirty="0">
                <a:solidFill>
                  <a:srgbClr val="FF0000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math.xxx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math.pi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, for example, is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pi.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math.pow(</a:t>
            </a:r>
            <a:r>
              <a:rPr lang="en-US" b="1" dirty="0" err="1">
                <a:solidFill>
                  <a:srgbClr val="FF0000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x,y</a:t>
            </a:r>
            <a:r>
              <a:rPr lang="en-US" b="1" dirty="0">
                <a:solidFill>
                  <a:srgbClr val="FF0000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)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raises x to the </a:t>
            </a:r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y</a:t>
            </a:r>
            <a:r>
              <a:rPr lang="en-US" baseline="30000" dirty="0" err="1">
                <a:ea typeface="ＭＳ Ｐゴシック" pitchFamily="-109" charset="-128"/>
                <a:cs typeface="ＭＳ Ｐゴシック" pitchFamily="-109" charset="-128"/>
              </a:rPr>
              <a:t>th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power.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8776639" y="5043503"/>
            <a:ext cx="699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rgbClr val="FF0000"/>
                </a:solidFill>
                <a:latin typeface="Rockwell Extra Bold" charset="0"/>
              </a:rPr>
              <a:t>x</a:t>
            </a:r>
            <a:r>
              <a:rPr lang="en-US" altLang="zh-CN" sz="3600" baseline="30000" dirty="0" err="1">
                <a:solidFill>
                  <a:srgbClr val="FF0000"/>
                </a:solidFill>
                <a:latin typeface="Rockwell Extra Bold" charset="0"/>
              </a:rPr>
              <a:t>y</a:t>
            </a:r>
            <a:endParaRPr lang="zh-CN" altLang="en-US" sz="3600" baseline="300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434662"/>
            <a:ext cx="10273773" cy="531297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1.1 </a:t>
            </a:r>
            <a:r>
              <a:rPr lang="zh-CN" altLang="en-US" sz="9600" dirty="0" smtClean="0">
                <a:latin typeface="+mn-ea"/>
                <a:ea typeface="+mn-ea"/>
              </a:rPr>
              <a:t>准备知识</a:t>
            </a:r>
            <a:endParaRPr lang="en-US" altLang="zh-CN" sz="9600" dirty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1.2 </a:t>
            </a:r>
            <a:r>
              <a:rPr lang="zh-CN" altLang="en-US" sz="9600" dirty="0" smtClean="0">
                <a:latin typeface="+mn-ea"/>
                <a:ea typeface="+mn-ea"/>
                <a:cs typeface="ＭＳ Ｐゴシック" pitchFamily="-109" charset="-128"/>
              </a:rPr>
              <a:t>快速入门</a:t>
            </a:r>
            <a:r>
              <a:rPr lang="en-US" altLang="zh-CN" sz="9600" dirty="0" smtClean="0">
                <a:latin typeface="+mn-ea"/>
                <a:ea typeface="+mn-ea"/>
                <a:cs typeface="ＭＳ Ｐゴシック" pitchFamily="-109" charset="-128"/>
              </a:rPr>
              <a:t>——</a:t>
            </a:r>
            <a:r>
              <a:rPr lang="zh-CN" altLang="en-US" sz="9600" dirty="0" smtClean="0">
                <a:latin typeface="+mn-ea"/>
                <a:ea typeface="+mn-ea"/>
                <a:cs typeface="ＭＳ Ｐゴシック" pitchFamily="-109" charset="-128"/>
              </a:rPr>
              <a:t>计算圆周长</a:t>
            </a:r>
            <a:r>
              <a:rPr lang="zh-CN" altLang="en-US" sz="9600" dirty="0">
                <a:latin typeface="+mn-ea"/>
                <a:ea typeface="+mn-ea"/>
                <a:cs typeface="ＭＳ Ｐゴシック" pitchFamily="-109" charset="-128"/>
              </a:rPr>
              <a:t>的</a:t>
            </a:r>
            <a:r>
              <a:rPr lang="zh-CN" altLang="en-US" sz="9600" dirty="0" smtClean="0">
                <a:latin typeface="+mn-ea"/>
                <a:ea typeface="+mn-ea"/>
                <a:cs typeface="ＭＳ Ｐゴシック" pitchFamily="-109" charset="-128"/>
              </a:rPr>
              <a:t>程序</a:t>
            </a:r>
            <a:endParaRPr lang="en-US" altLang="zh-CN" sz="9600" dirty="0" smtClean="0">
              <a:latin typeface="+mn-ea"/>
              <a:ea typeface="+mn-ea"/>
              <a:cs typeface="ＭＳ Ｐゴシック" pitchFamily="-109" charset="-128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1.3 </a:t>
            </a:r>
            <a:r>
              <a:rPr lang="zh-CN" altLang="en-US" sz="9600" dirty="0" smtClean="0">
                <a:latin typeface="+mn-ea"/>
                <a:ea typeface="+mn-ea"/>
              </a:rPr>
              <a:t>交互式会话</a:t>
            </a:r>
            <a:endParaRPr lang="en-US" altLang="zh-CN" sz="9600" dirty="0" smtClean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1.4 </a:t>
            </a:r>
            <a:r>
              <a:rPr lang="zh-CN" altLang="en-US" sz="9600" dirty="0" smtClean="0">
                <a:latin typeface="+mn-ea"/>
                <a:ea typeface="+mn-ea"/>
              </a:rPr>
              <a:t>程序</a:t>
            </a:r>
            <a:r>
              <a:rPr lang="zh-CN" altLang="en-US" sz="9600" dirty="0">
                <a:latin typeface="+mn-ea"/>
                <a:ea typeface="+mn-ea"/>
              </a:rPr>
              <a:t>的</a:t>
            </a:r>
            <a:r>
              <a:rPr lang="zh-CN" altLang="en-US" sz="9600" dirty="0" smtClean="0">
                <a:latin typeface="+mn-ea"/>
                <a:ea typeface="+mn-ea"/>
              </a:rPr>
              <a:t>组成部分</a:t>
            </a:r>
            <a:endParaRPr lang="en-US" altLang="zh-CN" sz="9600" dirty="0" smtClean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1.5 </a:t>
            </a:r>
            <a:r>
              <a:rPr lang="zh-CN" altLang="en-US" sz="9600" dirty="0" smtClean="0">
                <a:latin typeface="+mn-ea"/>
                <a:ea typeface="+mn-ea"/>
              </a:rPr>
              <a:t>变量</a:t>
            </a:r>
            <a:endParaRPr lang="en-US" altLang="zh-CN" sz="9600" dirty="0" smtClean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1.6 </a:t>
            </a:r>
            <a:r>
              <a:rPr lang="zh-CN" altLang="en-US" sz="9600" dirty="0" smtClean="0">
                <a:latin typeface="+mn-ea"/>
                <a:ea typeface="+mn-ea"/>
              </a:rPr>
              <a:t>对象</a:t>
            </a:r>
            <a:r>
              <a:rPr lang="zh-CN" altLang="en-US" sz="9600" dirty="0">
                <a:latin typeface="+mn-ea"/>
                <a:ea typeface="+mn-ea"/>
              </a:rPr>
              <a:t>与</a:t>
            </a:r>
            <a:r>
              <a:rPr lang="zh-CN" altLang="en-US" sz="9600" dirty="0" smtClean="0">
                <a:latin typeface="+mn-ea"/>
                <a:ea typeface="+mn-ea"/>
              </a:rPr>
              <a:t>类型</a:t>
            </a:r>
            <a:endParaRPr lang="en-US" altLang="zh-CN" sz="9600" dirty="0" smtClean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1.7 </a:t>
            </a:r>
            <a:r>
              <a:rPr lang="zh-CN" altLang="en-US" sz="9600" dirty="0" smtClean="0">
                <a:latin typeface="+mn-ea"/>
                <a:ea typeface="+mn-ea"/>
              </a:rPr>
              <a:t>运算符</a:t>
            </a:r>
            <a:endParaRPr lang="en-US" altLang="zh-CN" sz="9600" dirty="0" smtClean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1.8 </a:t>
            </a:r>
            <a:r>
              <a:rPr lang="zh-CN" altLang="en-US" sz="9600" dirty="0" smtClean="0">
                <a:latin typeface="+mn-ea"/>
                <a:ea typeface="+mn-ea"/>
              </a:rPr>
              <a:t>第一个模块</a:t>
            </a:r>
            <a:r>
              <a:rPr lang="en-US" altLang="zh-CN" sz="9600" dirty="0" smtClean="0">
                <a:latin typeface="+mn-ea"/>
                <a:ea typeface="+mn-ea"/>
              </a:rPr>
              <a:t>——Math</a:t>
            </a: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1.9 </a:t>
            </a:r>
            <a:r>
              <a:rPr lang="zh-CN" altLang="en-US" sz="9600" dirty="0" smtClean="0">
                <a:latin typeface="+mn-ea"/>
                <a:ea typeface="+mn-ea"/>
              </a:rPr>
              <a:t>开发一个算法</a:t>
            </a:r>
            <a:endParaRPr lang="en-US" altLang="zh-CN" sz="9600" dirty="0" smtClean="0">
              <a:latin typeface="+mn-ea"/>
              <a:ea typeface="+mn-ea"/>
            </a:endParaRP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9600" dirty="0" smtClean="0">
                <a:latin typeface="+mn-ea"/>
                <a:ea typeface="+mn-ea"/>
              </a:rPr>
              <a:t>1.10 </a:t>
            </a:r>
            <a:r>
              <a:rPr lang="zh-CN" altLang="en-US" sz="9600" dirty="0" smtClean="0">
                <a:latin typeface="+mn-ea"/>
                <a:ea typeface="+mn-ea"/>
              </a:rPr>
              <a:t>海龟绘图</a:t>
            </a:r>
            <a:r>
              <a:rPr lang="pt-BR" altLang="zh-CN" dirty="0"/>
              <a:t/>
            </a:r>
            <a:br>
              <a:rPr lang="pt-BR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zh-CN" altLang="en-US" dirty="0" smtClean="0"/>
              <a:t>（赋值语句）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smtClean="0"/>
              <a:t> sign is the assignment statement</a:t>
            </a:r>
          </a:p>
          <a:p>
            <a:r>
              <a:rPr lang="en-US" dirty="0" smtClean="0"/>
              <a:t>The value on the right is associated with the variable name on the left</a:t>
            </a:r>
          </a:p>
          <a:p>
            <a:r>
              <a:rPr lang="en-US" dirty="0" smtClean="0"/>
              <a:t>It does </a:t>
            </a:r>
            <a:r>
              <a:rPr lang="en-US" b="1" i="1" dirty="0" smtClean="0"/>
              <a:t>not </a:t>
            </a:r>
            <a:r>
              <a:rPr lang="en-US" dirty="0" smtClean="0"/>
              <a:t>stand for equality!</a:t>
            </a:r>
          </a:p>
          <a:p>
            <a:r>
              <a:rPr lang="en-US" dirty="0" smtClean="0"/>
              <a:t>More on this later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279576" y="4797153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circumference = 2 * </a:t>
            </a:r>
            <a:r>
              <a:rPr lang="en-US" altLang="zh-CN" sz="2400" b="1" dirty="0" err="1">
                <a:solidFill>
                  <a:srgbClr val="FF0000"/>
                </a:solidFill>
              </a:rPr>
              <a:t>math.pi</a:t>
            </a:r>
            <a:r>
              <a:rPr lang="en-US" altLang="zh-CN" sz="2400" b="1" dirty="0">
                <a:solidFill>
                  <a:srgbClr val="FF0000"/>
                </a:solidFill>
              </a:rPr>
              <a:t> * </a:t>
            </a:r>
            <a:r>
              <a:rPr lang="en-US" altLang="zh-CN" sz="2400" b="1" dirty="0" err="1">
                <a:solidFill>
                  <a:srgbClr val="FF0000"/>
                </a:solidFill>
              </a:rPr>
              <a:t>radius_int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</a:t>
            </a:r>
            <a:r>
              <a:rPr lang="zh-CN" altLang="en-US" dirty="0" smtClean="0"/>
              <a:t>（转换）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Convert from string to integer</a:t>
            </a:r>
          </a:p>
          <a:p>
            <a:r>
              <a:rPr lang="en-US" dirty="0" smtClean="0"/>
              <a:t>Python requires that you must convert a sequence of characters to an integer</a:t>
            </a:r>
          </a:p>
          <a:p>
            <a:r>
              <a:rPr lang="en-US" dirty="0" smtClean="0"/>
              <a:t>Once converted, we can do math on the integers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431704" y="4941169"/>
            <a:ext cx="142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“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”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4857094" y="5229200"/>
            <a:ext cx="1022882" cy="35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6096001" y="4941169"/>
            <a:ext cx="5020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3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359696" y="5661249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符号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023992" y="5661249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整数</a:t>
            </a:r>
          </a:p>
        </p:txBody>
      </p:sp>
      <p:sp>
        <p:nvSpPr>
          <p:cNvPr id="11" name="矩形 10"/>
          <p:cNvSpPr/>
          <p:nvPr/>
        </p:nvSpPr>
        <p:spPr>
          <a:xfrm>
            <a:off x="6168008" y="4077073"/>
            <a:ext cx="3569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radius_int</a:t>
            </a:r>
            <a:r>
              <a:rPr lang="en-US" altLang="zh-CN" sz="2400" b="1" dirty="0">
                <a:solidFill>
                  <a:srgbClr val="FF0000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radius_str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04648" y="457200"/>
            <a:ext cx="8229600" cy="838200"/>
          </a:xfrm>
        </p:spPr>
        <p:txBody>
          <a:bodyPr/>
          <a:lstStyle/>
          <a:p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函数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p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rin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t() ——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屏幕打印输出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8" y="1497958"/>
            <a:ext cx="10748514" cy="35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模块，计算</a:t>
            </a:r>
            <a:r>
              <a:rPr lang="en-US" altLang="zh-CN" dirty="0" smtClean="0"/>
              <a:t>sin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cos</a:t>
            </a:r>
            <a:r>
              <a:rPr lang="zh-CN" altLang="en-US" dirty="0" smtClean="0"/>
              <a:t>，。。。。。。。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324" y="2664372"/>
            <a:ext cx="10749367" cy="1208868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1.3  An Interactive </a:t>
            </a:r>
            <a:r>
              <a:rPr lang="en-US" altLang="zh-CN" sz="4400" b="1" dirty="0">
                <a:solidFill>
                  <a:schemeClr val="tx1"/>
                </a:solidFill>
              </a:rPr>
              <a:t>S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ession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324" y="2664372"/>
            <a:ext cx="10749367" cy="1208868"/>
          </a:xfrm>
        </p:spPr>
        <p:txBody>
          <a:bodyPr/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1.4  Parts of a Program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7125" y="120869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ea typeface="ＭＳ Ｐゴシック" pitchFamily="-109" charset="-128"/>
                <a:cs typeface="ＭＳ Ｐゴシック" pitchFamily="-109" charset="-128"/>
              </a:rPr>
              <a:t>1.4 </a:t>
            </a:r>
            <a:r>
              <a:rPr lang="zh-CN" altLang="en-US" sz="4400" dirty="0" smtClean="0">
                <a:ea typeface="ＭＳ Ｐゴシック" pitchFamily="-109" charset="-128"/>
                <a:cs typeface="ＭＳ Ｐゴシック" pitchFamily="-109" charset="-128"/>
              </a:rPr>
              <a:t>程序的成分</a:t>
            </a:r>
            <a:endParaRPr lang="en-US" sz="44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7027" y="2422634"/>
            <a:ext cx="8652642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Python program is:.</a:t>
            </a:r>
          </a:p>
          <a:p>
            <a:pPr lvl="1" eaLnBrk="1" hangingPunct="1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(perhaps more than one</a:t>
            </a:r>
            <a:r>
              <a:rPr lang="en-US" sz="2800" dirty="0" smtClean="0"/>
              <a:t>)</a:t>
            </a:r>
            <a:r>
              <a:rPr lang="zh-CN" altLang="en-US" sz="2800" dirty="0" smtClean="0"/>
              <a:t>模块</a:t>
            </a:r>
            <a:endParaRPr lang="en-US" sz="2800" dirty="0"/>
          </a:p>
          <a:p>
            <a:pPr lvl="1" eaLnBrk="1" hangingPunct="1"/>
            <a:r>
              <a:rPr lang="en-US" sz="2800" dirty="0"/>
              <a:t>Each module has python </a:t>
            </a:r>
            <a:r>
              <a:rPr lang="en-US" sz="2800" b="1" dirty="0" smtClean="0">
                <a:solidFill>
                  <a:srgbClr val="FF0000"/>
                </a:solidFill>
              </a:rPr>
              <a:t>statements</a:t>
            </a:r>
            <a:r>
              <a:rPr lang="zh-CN" altLang="en-US" sz="2800" dirty="0" smtClean="0"/>
              <a:t>语句</a:t>
            </a:r>
            <a:endParaRPr lang="en-US" sz="2800" dirty="0"/>
          </a:p>
          <a:p>
            <a:pPr lvl="1" eaLnBrk="1" hangingPunct="1"/>
            <a:r>
              <a:rPr lang="en-US" sz="2800" dirty="0"/>
              <a:t>Each statement has </a:t>
            </a:r>
            <a:r>
              <a:rPr lang="en-US" sz="2800" b="1" dirty="0">
                <a:solidFill>
                  <a:srgbClr val="FF0000"/>
                </a:solidFill>
              </a:rPr>
              <a:t>expressions</a:t>
            </a:r>
            <a:r>
              <a:rPr lang="en-US" sz="2800" dirty="0"/>
              <a:t> </a:t>
            </a:r>
            <a:r>
              <a:rPr lang="zh-CN" altLang="en-US" sz="2800" dirty="0" smtClean="0"/>
              <a:t>表达式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2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ＭＳ Ｐゴシック" pitchFamily="-109" charset="-128"/>
                <a:cs typeface="ＭＳ Ｐゴシック" pitchFamily="-109" charset="-128"/>
              </a:rPr>
              <a:t>1.4.1  </a:t>
            </a:r>
            <a:r>
              <a:rPr lang="en-US" b="1" dirty="0" smtClean="0">
                <a:ea typeface="ＭＳ Ｐゴシック" pitchFamily="-109" charset="-128"/>
                <a:cs typeface="ＭＳ Ｐゴシック" pitchFamily="-109" charset="-128"/>
              </a:rPr>
              <a:t>Modules</a:t>
            </a:r>
            <a:r>
              <a:rPr lang="zh-CN" altLang="en-US" b="1" dirty="0" smtClean="0">
                <a:ea typeface="ＭＳ Ｐゴシック" pitchFamily="-109" charset="-128"/>
                <a:cs typeface="ＭＳ Ｐゴシック" pitchFamily="-109" charset="-128"/>
              </a:rPr>
              <a:t>（模块）</a:t>
            </a:r>
            <a:endParaRPr lang="en-US" b="1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59114" y="2000010"/>
            <a:ext cx="10040006" cy="43513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ha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ve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seen modules already, they are essentially files with Python statements.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There are modules provided by Python to perform common tasks (math, database, web interaction, etc.)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wealth of these modules is one of the great features of Python</a:t>
            </a:r>
          </a:p>
        </p:txBody>
      </p:sp>
      <p:sp>
        <p:nvSpPr>
          <p:cNvPr id="4" name="矩形 3"/>
          <p:cNvSpPr/>
          <p:nvPr/>
        </p:nvSpPr>
        <p:spPr>
          <a:xfrm>
            <a:off x="2756152" y="5483951"/>
            <a:ext cx="5310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import math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#</a:t>
            </a:r>
            <a:r>
              <a:rPr lang="zh-CN" altLang="en-US" sz="2800" b="1" dirty="0">
                <a:solidFill>
                  <a:srgbClr val="FF0000"/>
                </a:solidFill>
              </a:rPr>
              <a:t>导入数学模块</a:t>
            </a:r>
          </a:p>
        </p:txBody>
      </p:sp>
    </p:spTree>
    <p:extLst>
      <p:ext uri="{BB962C8B-B14F-4D97-AF65-F5344CB8AC3E}">
        <p14:creationId xmlns:p14="http://schemas.microsoft.com/office/powerpoint/2010/main" val="19224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2587" y="2810773"/>
            <a:ext cx="3384376" cy="33123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2687110" y="3370059"/>
            <a:ext cx="20510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Rockwell Extra Bold" charset="0"/>
              </a:rPr>
              <a:t>pi</a:t>
            </a:r>
            <a:endParaRPr lang="en-US" altLang="zh-CN" sz="2800" b="1" dirty="0">
              <a:latin typeface="Rockwell Extra Bold" charset="0"/>
            </a:endParaRPr>
          </a:p>
          <a:p>
            <a:r>
              <a:rPr lang="en-US" altLang="zh-CN" sz="2800" b="1" dirty="0" smtClean="0">
                <a:latin typeface="Rockwell Extra Bold" charset="0"/>
              </a:rPr>
              <a:t>pow(</a:t>
            </a:r>
            <a:r>
              <a:rPr lang="en-US" altLang="zh-CN" sz="2800" b="1" dirty="0" err="1" smtClean="0">
                <a:latin typeface="Rockwell Extra Bold" charset="0"/>
              </a:rPr>
              <a:t>x,y</a:t>
            </a:r>
            <a:r>
              <a:rPr lang="en-US" altLang="zh-CN" sz="2800" b="1" dirty="0" smtClean="0">
                <a:latin typeface="Rockwell Extra Bold" charset="0"/>
              </a:rPr>
              <a:t>)</a:t>
            </a:r>
          </a:p>
          <a:p>
            <a:r>
              <a:rPr lang="en-US" altLang="zh-CN" sz="2800" b="1" dirty="0" smtClean="0">
                <a:latin typeface="Rockwell Extra Bold" charset="0"/>
              </a:rPr>
              <a:t>sin(</a:t>
            </a:r>
            <a:r>
              <a:rPr lang="en-US" altLang="zh-CN" sz="2800" b="1" dirty="0">
                <a:latin typeface="Rockwell Extra Bold" charset="0"/>
              </a:rPr>
              <a:t>?</a:t>
            </a:r>
            <a:r>
              <a:rPr lang="en-US" altLang="zh-CN" sz="2800" b="1" dirty="0" smtClean="0">
                <a:latin typeface="Rockwell Extra Bold" charset="0"/>
              </a:rPr>
              <a:t>)</a:t>
            </a:r>
            <a:endParaRPr lang="en-US" altLang="zh-CN" sz="2800" b="1" dirty="0">
              <a:latin typeface="Rockwell Extra Bold" charset="0"/>
            </a:endParaRPr>
          </a:p>
          <a:p>
            <a:r>
              <a:rPr lang="en-US" altLang="zh-CN" sz="2800" b="1" dirty="0">
                <a:latin typeface="Rockwell Extra Bold" charset="0"/>
              </a:rPr>
              <a:t>….</a:t>
            </a:r>
            <a:endParaRPr lang="zh-CN" altLang="en-US" sz="2800" b="1" dirty="0">
              <a:latin typeface="Rockwell Extra Bold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370441" y="3076220"/>
            <a:ext cx="44999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Rockwell Extra Bold" charset="0"/>
              </a:rPr>
              <a:t>使用方法</a:t>
            </a:r>
            <a:endParaRPr lang="en-US" altLang="zh-CN" sz="2800" dirty="0">
              <a:latin typeface="Rockwell Extra Bold" charset="0"/>
            </a:endParaRPr>
          </a:p>
          <a:p>
            <a:r>
              <a:rPr lang="en-US" altLang="zh-CN" sz="2800" dirty="0" smtClean="0">
                <a:latin typeface="Rockwell Extra Bold" charset="0"/>
              </a:rPr>
              <a:t>import math</a:t>
            </a:r>
          </a:p>
          <a:p>
            <a:r>
              <a:rPr lang="en-US" altLang="zh-CN" sz="2800" dirty="0" err="1">
                <a:latin typeface="Rockwell Extra Bold" charset="0"/>
              </a:rPr>
              <a:t>m</a:t>
            </a:r>
            <a:r>
              <a:rPr lang="en-US" altLang="zh-CN" sz="2800" dirty="0" err="1" smtClean="0">
                <a:latin typeface="Rockwell Extra Bold" charset="0"/>
              </a:rPr>
              <a:t>ath.pi</a:t>
            </a:r>
            <a:endParaRPr lang="en-US" altLang="zh-CN" sz="2800" dirty="0">
              <a:latin typeface="Rockwell Extra Bold" charset="0"/>
            </a:endParaRPr>
          </a:p>
          <a:p>
            <a:r>
              <a:rPr lang="en-US" altLang="zh-CN" sz="2800" dirty="0" err="1" smtClean="0">
                <a:latin typeface="Rockwell Extra Bold" charset="0"/>
              </a:rPr>
              <a:t>math.pow</a:t>
            </a:r>
            <a:r>
              <a:rPr lang="en-US" altLang="zh-CN" sz="2800" dirty="0" smtClean="0">
                <a:latin typeface="Rockwell Extra Bold" charset="0"/>
              </a:rPr>
              <a:t>(2,3)</a:t>
            </a:r>
          </a:p>
          <a:p>
            <a:r>
              <a:rPr lang="en-US" altLang="zh-CN" sz="2800" dirty="0" err="1" smtClean="0">
                <a:latin typeface="Rockwell Extra Bold" charset="0"/>
              </a:rPr>
              <a:t>math.sin</a:t>
            </a:r>
            <a:r>
              <a:rPr lang="en-US" altLang="zh-CN" sz="2800" dirty="0" smtClean="0">
                <a:latin typeface="Rockwell Extra Bold" charset="0"/>
              </a:rPr>
              <a:t>(</a:t>
            </a:r>
            <a:r>
              <a:rPr lang="en-US" altLang="zh-CN" sz="2800" dirty="0" err="1" smtClean="0">
                <a:latin typeface="Rockwell Extra Bold" charset="0"/>
              </a:rPr>
              <a:t>math.pi</a:t>
            </a:r>
            <a:r>
              <a:rPr lang="en-US" altLang="zh-CN" sz="2800" dirty="0" smtClean="0">
                <a:latin typeface="Rockwell Extra Bold" charset="0"/>
              </a:rPr>
              <a:t>/2)</a:t>
            </a:r>
            <a:endParaRPr lang="zh-CN" altLang="en-US" sz="2800" dirty="0">
              <a:latin typeface="Rockwell Extra Bol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74477" y="244144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模块（系统内置模块）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4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 </a:t>
            </a:r>
            <a:r>
              <a:rPr lang="zh-CN" altLang="en-US" dirty="0" smtClean="0"/>
              <a:t>表达式和语句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135560" y="1772816"/>
            <a:ext cx="671562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Rockwell Extra Bold" charset="0"/>
              </a:rPr>
              <a:t>X+5 </a:t>
            </a:r>
            <a:r>
              <a:rPr lang="en-US" altLang="zh-CN" sz="2800" dirty="0" smtClean="0">
                <a:latin typeface="Rockwell Extra Bold" charset="0"/>
              </a:rPr>
              <a:t>    </a:t>
            </a:r>
            <a:r>
              <a:rPr lang="zh-CN" altLang="en-US" sz="2800" dirty="0" smtClean="0">
                <a:latin typeface="Rockwell Extra Bold" charset="0"/>
              </a:rPr>
              <a:t>表达式</a:t>
            </a:r>
            <a:r>
              <a:rPr lang="en-US" altLang="zh-CN" sz="2800" dirty="0" smtClean="0">
                <a:latin typeface="Rockwell Extra Bold" charset="0"/>
              </a:rPr>
              <a:t>, </a:t>
            </a:r>
            <a:r>
              <a:rPr lang="zh-CN" altLang="en-US" sz="2800" b="1" dirty="0" smtClean="0">
                <a:latin typeface="Rockwell Extra Bold" charset="0"/>
              </a:rPr>
              <a:t>返回</a:t>
            </a:r>
            <a:r>
              <a:rPr lang="zh-CN" altLang="en-US" sz="2800" b="1" dirty="0">
                <a:latin typeface="Rockwell Extra Bold" charset="0"/>
              </a:rPr>
              <a:t>一个值（计算结果）</a:t>
            </a:r>
            <a:endParaRPr lang="en-US" altLang="zh-CN" sz="2800" b="1" dirty="0">
              <a:latin typeface="Rockwell Extra Bold" charset="0"/>
            </a:endParaRPr>
          </a:p>
          <a:p>
            <a:r>
              <a:rPr lang="en-US" altLang="zh-CN" sz="2800" dirty="0">
                <a:latin typeface="Rockwell Extra Bold" charset="0"/>
              </a:rPr>
              <a:t>Y=x+5 </a:t>
            </a:r>
            <a:r>
              <a:rPr lang="en-US" altLang="zh-CN" sz="2800" dirty="0" smtClean="0">
                <a:latin typeface="Rockwell Extra Bold" charset="0"/>
              </a:rPr>
              <a:t>   </a:t>
            </a:r>
            <a:r>
              <a:rPr lang="zh-CN" altLang="en-US" sz="2800" dirty="0" smtClean="0">
                <a:latin typeface="Rockwell Extra Bold" charset="0"/>
              </a:rPr>
              <a:t>语句</a:t>
            </a:r>
            <a:r>
              <a:rPr lang="en-US" altLang="zh-CN" sz="2800" dirty="0" smtClean="0">
                <a:latin typeface="Rockwell Extra Bold" charset="0"/>
              </a:rPr>
              <a:t>,  </a:t>
            </a:r>
            <a:r>
              <a:rPr lang="zh-CN" altLang="en-US" sz="2800" b="1" dirty="0" smtClean="0">
                <a:latin typeface="Rockwell Extra Bold" charset="0"/>
              </a:rPr>
              <a:t>没有</a:t>
            </a:r>
            <a:r>
              <a:rPr lang="zh-CN" altLang="en-US" sz="2800" b="1" dirty="0">
                <a:latin typeface="Rockwell Extra Bold" charset="0"/>
              </a:rPr>
              <a:t>返回值，</a:t>
            </a:r>
            <a:r>
              <a:rPr lang="en-US" altLang="zh-CN" sz="2800" dirty="0">
                <a:latin typeface="Rockwell Extra Bold" charset="0"/>
              </a:rPr>
              <a:t>y</a:t>
            </a:r>
            <a:r>
              <a:rPr lang="zh-CN" altLang="en-US" sz="2800" dirty="0">
                <a:latin typeface="Rockwell Extra Bold" charset="0"/>
              </a:rPr>
              <a:t>发生变化</a:t>
            </a:r>
            <a:endParaRPr lang="en-US" altLang="zh-CN" sz="2800" dirty="0">
              <a:latin typeface="Rockwell Extra Bold" charset="0"/>
            </a:endParaRPr>
          </a:p>
          <a:p>
            <a:r>
              <a:rPr lang="en-US" altLang="zh-CN" sz="2800" dirty="0" smtClean="0">
                <a:latin typeface="Rockwell Extra Bold" charset="0"/>
              </a:rPr>
              <a:t>print(x</a:t>
            </a:r>
            <a:r>
              <a:rPr lang="en-US" altLang="zh-CN" sz="2800" dirty="0">
                <a:latin typeface="Rockwell Extra Bold" charset="0"/>
              </a:rPr>
              <a:t>) </a:t>
            </a:r>
            <a:r>
              <a:rPr lang="zh-CN" altLang="en-US" sz="2800" dirty="0" smtClean="0">
                <a:latin typeface="Rockwell Extra Bold" charset="0"/>
              </a:rPr>
              <a:t>语句</a:t>
            </a:r>
            <a:r>
              <a:rPr lang="en-US" altLang="zh-CN" sz="2800" dirty="0" smtClean="0">
                <a:latin typeface="Rockwell Extra Bold" charset="0"/>
              </a:rPr>
              <a:t>, </a:t>
            </a:r>
            <a:r>
              <a:rPr lang="zh-CN" altLang="en-US" sz="2800" dirty="0" smtClean="0">
                <a:latin typeface="Rockwell Extra Bold" charset="0"/>
              </a:rPr>
              <a:t>没有</a:t>
            </a:r>
            <a:r>
              <a:rPr lang="zh-CN" altLang="en-US" sz="2800" dirty="0">
                <a:latin typeface="Rockwell Extra Bold" charset="0"/>
              </a:rPr>
              <a:t>返回值</a:t>
            </a:r>
            <a:endParaRPr lang="en-US" altLang="zh-CN" sz="2800" dirty="0">
              <a:latin typeface="Rockwell Extra Bold" charset="0"/>
            </a:endParaRPr>
          </a:p>
          <a:p>
            <a:endParaRPr lang="en-US" altLang="zh-CN" sz="2800" dirty="0">
              <a:latin typeface="Rockwell Extra Bold" charset="0"/>
            </a:endParaRPr>
          </a:p>
          <a:p>
            <a:r>
              <a:rPr lang="en-US" altLang="zh-CN" sz="3600" dirty="0" smtClean="0">
                <a:latin typeface="Rockwell Extra Bold" charset="0"/>
              </a:rPr>
              <a:t>print(x+5)</a:t>
            </a:r>
            <a:r>
              <a:rPr lang="zh-CN" altLang="en-US" sz="3600" dirty="0" smtClean="0">
                <a:latin typeface="Rockwell Extra Bold" charset="0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Rockwell Extra Bold" charset="0"/>
              </a:rPr>
              <a:t>正确</a:t>
            </a:r>
            <a:endParaRPr lang="en-US" altLang="zh-CN" sz="3600" b="1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en-US" altLang="zh-CN" sz="3600" dirty="0" smtClean="0">
                <a:latin typeface="Rockwell Extra Bold" charset="0"/>
              </a:rPr>
              <a:t>print(y=x+5)</a:t>
            </a:r>
            <a:r>
              <a:rPr lang="zh-CN" altLang="en-US" sz="3600" dirty="0" smtClean="0">
                <a:latin typeface="Rockwell Extra Bold" charset="0"/>
              </a:rPr>
              <a:t>    </a:t>
            </a:r>
            <a:r>
              <a:rPr lang="zh-CN" altLang="en-US" sz="3600" b="1" dirty="0">
                <a:solidFill>
                  <a:srgbClr val="FF0000"/>
                </a:solidFill>
                <a:latin typeface="Rockwell Extra Bold" charset="0"/>
              </a:rPr>
              <a:t>错误</a:t>
            </a:r>
            <a:endParaRPr lang="en-US" altLang="zh-CN" sz="3600" b="1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en-US" altLang="zh-CN" sz="3600" dirty="0" smtClean="0">
                <a:latin typeface="Rockwell Extra Bold" charset="0"/>
              </a:rPr>
              <a:t>z=print(x+5</a:t>
            </a:r>
            <a:r>
              <a:rPr lang="en-US" altLang="zh-CN" sz="3600" dirty="0">
                <a:latin typeface="Rockwell Extra Bold" charset="0"/>
              </a:rPr>
              <a:t>)</a:t>
            </a:r>
            <a:r>
              <a:rPr lang="zh-CN" altLang="en-US" sz="3600" dirty="0">
                <a:latin typeface="Rockwell Extra Bold" charset="0"/>
              </a:rPr>
              <a:t> </a:t>
            </a:r>
            <a:r>
              <a:rPr lang="zh-CN" altLang="en-US" sz="3600" dirty="0" smtClean="0">
                <a:latin typeface="Rockwell Extra Bold" charset="0"/>
              </a:rPr>
              <a:t>   </a:t>
            </a:r>
            <a:r>
              <a:rPr lang="zh-CN" altLang="en-US" sz="3600" b="1" dirty="0">
                <a:solidFill>
                  <a:srgbClr val="FF0000"/>
                </a:solidFill>
                <a:latin typeface="Rockwell Extra Bold" charset="0"/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874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1.1 Preparation</a:t>
            </a:r>
            <a:endParaRPr lang="zh-CN" altLang="en-US" sz="4400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030" y="1432171"/>
            <a:ext cx="6891915" cy="42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 bwMode="auto">
          <a:xfrm>
            <a:off x="7376289" y="2146075"/>
            <a:ext cx="44694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Rockwell Extra Bold" charset="0"/>
              </a:rPr>
              <a:t>Python</a:t>
            </a:r>
            <a:r>
              <a:rPr lang="zh-CN" altLang="en-US" sz="3600" dirty="0" smtClean="0">
                <a:latin typeface="Rockwell Extra Bold" charset="0"/>
              </a:rPr>
              <a:t>的命令环境</a:t>
            </a:r>
            <a:endParaRPr lang="en-US" altLang="zh-CN" sz="3600" dirty="0" smtClean="0">
              <a:latin typeface="Rockwell Extra Bold" charset="0"/>
            </a:endParaRPr>
          </a:p>
          <a:p>
            <a:r>
              <a:rPr lang="en-US" altLang="zh-CN" sz="3600" dirty="0" smtClean="0">
                <a:latin typeface="Rockwell Extra Bold" charset="0"/>
              </a:rPr>
              <a:t>——</a:t>
            </a:r>
            <a:r>
              <a:rPr lang="zh-CN" altLang="en-US" sz="2400" dirty="0">
                <a:latin typeface="Rockwell Extra Bold" charset="0"/>
              </a:rPr>
              <a:t>接受和执行用户命令</a:t>
            </a:r>
          </a:p>
          <a:p>
            <a:endParaRPr lang="zh-CN" altLang="en-US" sz="3600" dirty="0"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1.4.3 Whitespace(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空白符）</a:t>
            </a:r>
            <a:endParaRPr lang="en-US" dirty="0">
              <a:solidFill>
                <a:srgbClr val="FF0000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63403" y="1891862"/>
            <a:ext cx="10431428" cy="451808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 smtClean="0">
                <a:ea typeface="ＭＳ Ｐゴシック" pitchFamily="-109" charset="-128"/>
                <a:cs typeface="ＭＳ Ｐゴシック" pitchFamily="-109" charset="-128"/>
              </a:rPr>
              <a:t>white space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are characters that don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‘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 print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blanks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空格键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, tabs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制表符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enter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回车换行符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For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the most part, you can place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white space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(spaces) anywhere in your program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use it to make a program more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readable</a:t>
            </a:r>
            <a:endParaRPr lang="en-US" dirty="0">
              <a:latin typeface="Courier New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116795" y="5209614"/>
            <a:ext cx="57246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空白是为了程序看起来美观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表示嵌套关系</a:t>
            </a:r>
          </a:p>
        </p:txBody>
      </p:sp>
    </p:spTree>
    <p:extLst>
      <p:ext uri="{BB962C8B-B14F-4D97-AF65-F5344CB8AC3E}">
        <p14:creationId xmlns:p14="http://schemas.microsoft.com/office/powerpoint/2010/main" val="24811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780438" y="4062602"/>
            <a:ext cx="10040006" cy="96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ts val="3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2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7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Python</a:t>
            </a:r>
            <a:r>
              <a:rPr lang="zh-CN" altLang="en-US" dirty="0" smtClean="0"/>
              <a:t>对每一行的结尾很敏感，不能直接换到下一行。必须使用续行符号“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缩进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438" y="1559934"/>
            <a:ext cx="10040006" cy="966801"/>
          </a:xfrm>
        </p:spPr>
        <p:txBody>
          <a:bodyPr/>
          <a:lstStyle/>
          <a:p>
            <a:r>
              <a:rPr lang="zh-CN" altLang="en-US" dirty="0" smtClean="0"/>
              <a:t>后面学习的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语句、函数需要使用缩进格式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4433" y="2635735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</a:t>
            </a:r>
            <a:r>
              <a:rPr lang="en-US" altLang="zh-CN" dirty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Continuation</a:t>
            </a:r>
            <a:r>
              <a:rPr lang="zh-CN" altLang="en-US" dirty="0">
                <a:solidFill>
                  <a:schemeClr val="tx1"/>
                </a:solidFill>
                <a:ea typeface="ＭＳ Ｐゴシック" pitchFamily="-109" charset="-128"/>
                <a:cs typeface="ＭＳ Ｐゴシック" pitchFamily="-109" charset="-128"/>
              </a:rPr>
              <a:t>续行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55" y="3581145"/>
            <a:ext cx="7069117" cy="28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1.4.4 Python comments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注释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959113" y="1668934"/>
            <a:ext cx="10394687" cy="504717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comment begins with a 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#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(pound sign)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This means that from 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#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to the end of that line, nothing will be interpreted by Python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.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functionality of comments</a:t>
            </a:r>
          </a:p>
          <a:p>
            <a:pPr lvl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Making the code readable</a:t>
            </a:r>
          </a:p>
          <a:p>
            <a:pPr lvl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Helping programmer to debug their code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’’’   …………………….. ’’’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1.4.5 Python</a:t>
            </a:r>
            <a:r>
              <a:rPr lang="zh-CN" altLang="en-US" dirty="0" smtClean="0"/>
              <a:t>的特殊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Keywords</a:t>
            </a:r>
            <a:r>
              <a:rPr lang="zh-CN" altLang="en-US" dirty="0" smtClean="0"/>
              <a:t>（关键字）</a:t>
            </a:r>
            <a:endParaRPr lang="en-US" altLang="zh-CN" dirty="0" smtClean="0"/>
          </a:p>
          <a:p>
            <a:r>
              <a:rPr lang="en-US" altLang="zh-CN" dirty="0" smtClean="0"/>
              <a:t>Operators</a:t>
            </a:r>
            <a:r>
              <a:rPr lang="zh-CN" altLang="en-US" dirty="0" smtClean="0"/>
              <a:t>（运算符）</a:t>
            </a:r>
            <a:endParaRPr lang="en-US" altLang="zh-CN" dirty="0" smtClean="0"/>
          </a:p>
          <a:p>
            <a:r>
              <a:rPr lang="en-US" altLang="zh-CN" dirty="0"/>
              <a:t>Punctuators and Delimiters </a:t>
            </a:r>
            <a:r>
              <a:rPr lang="zh-CN" altLang="en-US" dirty="0" smtClean="0"/>
              <a:t>（标点符号和分隔符）</a:t>
            </a:r>
            <a:endParaRPr lang="en-US" altLang="zh-CN" dirty="0" smtClean="0"/>
          </a:p>
          <a:p>
            <a:r>
              <a:rPr lang="en-US" altLang="zh-CN" dirty="0" smtClean="0"/>
              <a:t>Naming of Object </a:t>
            </a:r>
            <a:r>
              <a:rPr lang="zh-CN" altLang="en-US" dirty="0"/>
              <a:t>（标识符的命名）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关键字（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Keywords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）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2514600" cy="38862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Keywords:</a:t>
            </a:r>
          </a:p>
          <a:p>
            <a:pPr marL="0" indent="0"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You cannot use (are prevented from using) them in a variable name</a:t>
            </a:r>
          </a:p>
        </p:txBody>
      </p:sp>
      <p:graphicFrame>
        <p:nvGraphicFramePr>
          <p:cNvPr id="46350" name="Group 270"/>
          <p:cNvGraphicFramePr>
            <a:graphicFrameLocks noGrp="1"/>
          </p:cNvGraphicFramePr>
          <p:nvPr>
            <p:ph sz="half" idx="2"/>
          </p:nvPr>
        </p:nvGraphicFramePr>
        <p:xfrm>
          <a:off x="4800600" y="1828801"/>
          <a:ext cx="5867400" cy="3886201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and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del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from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not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while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elif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global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or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with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assert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else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pass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yield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break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except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import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print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class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exec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raise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continue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finally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is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return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def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for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lambda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7" charset="0"/>
                          <a:ea typeface="Times New Roman" pitchFamily="-107" charset="0"/>
                          <a:cs typeface="Times New Roman" pitchFamily="-107" charset="0"/>
                        </a:rPr>
                        <a:t>try</a:t>
                      </a: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-107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7" charset="0"/>
                        <a:ea typeface="Times New Roman" pitchFamily="-107" charset="0"/>
                        <a:cs typeface="Times New Roman" pitchFamily="-107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881159" y="5786455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系统已用了的名字，你不能用</a:t>
            </a:r>
          </a:p>
        </p:txBody>
      </p:sp>
    </p:spTree>
    <p:extLst>
      <p:ext uri="{BB962C8B-B14F-4D97-AF65-F5344CB8AC3E}">
        <p14:creationId xmlns:p14="http://schemas.microsoft.com/office/powerpoint/2010/main" val="21018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400" dirty="0" smtClean="0">
                <a:ea typeface="ＭＳ Ｐゴシック" pitchFamily="-109" charset="-128"/>
                <a:cs typeface="ＭＳ Ｐゴシック" pitchFamily="-109" charset="-128"/>
              </a:rPr>
              <a:t>Python Operators</a:t>
            </a:r>
            <a:endParaRPr lang="en-US" sz="4400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Reserved operators in Python (expressions)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14" y="2086634"/>
            <a:ext cx="8385667" cy="39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Punctuators and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Delimers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799" y="1752600"/>
            <a:ext cx="10205545" cy="1066800"/>
          </a:xfrm>
        </p:spPr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$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and ? not allowed).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66" y="2202380"/>
            <a:ext cx="7389162" cy="39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1.4.6.  </a:t>
            </a:r>
            <a:r>
              <a:rPr lang="en-US" altLang="zh-CN" b="1" dirty="0" smtClean="0"/>
              <a:t>Naming </a:t>
            </a:r>
            <a:r>
              <a:rPr lang="en-US" altLang="zh-CN" b="1" dirty="0"/>
              <a:t>Objects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3" y="1668934"/>
            <a:ext cx="10707369" cy="4351338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/>
              <a:t>名字必须以</a:t>
            </a:r>
            <a:r>
              <a:rPr lang="zh-CN" altLang="en-US" sz="2400" dirty="0" smtClean="0">
                <a:solidFill>
                  <a:srgbClr val="FF0000"/>
                </a:solidFill>
              </a:rPr>
              <a:t>字母</a:t>
            </a:r>
            <a:r>
              <a:rPr lang="zh-CN" altLang="en-US" sz="2400" dirty="0" smtClean="0"/>
              <a:t>或</a:t>
            </a:r>
            <a:r>
              <a:rPr lang="zh-CN" altLang="en-US" sz="2400" dirty="0" smtClean="0">
                <a:solidFill>
                  <a:srgbClr val="FF0000"/>
                </a:solidFill>
              </a:rPr>
              <a:t>下划线</a:t>
            </a:r>
            <a:r>
              <a:rPr lang="en-US" altLang="zh-CN" sz="2400" dirty="0" smtClean="0">
                <a:solidFill>
                  <a:srgbClr val="FF0000"/>
                </a:solidFill>
              </a:rPr>
              <a:t>_</a:t>
            </a:r>
            <a:r>
              <a:rPr lang="zh-CN" altLang="en-US" sz="2400" dirty="0" smtClean="0"/>
              <a:t>开始</a:t>
            </a:r>
            <a:endParaRPr lang="en-US" altLang="zh-CN" sz="2400" dirty="0" smtClean="0"/>
          </a:p>
          <a:p>
            <a:pPr marL="228600" lvl="1" indent="0">
              <a:spcAft>
                <a:spcPts val="0"/>
              </a:spcAft>
              <a:buNone/>
            </a:pPr>
            <a:r>
              <a:rPr lang="zh-CN" altLang="en-US" dirty="0" smtClean="0"/>
              <a:t>           </a:t>
            </a:r>
            <a:r>
              <a:rPr lang="zh-CN" altLang="en-US" b="1" dirty="0" smtClean="0">
                <a:solidFill>
                  <a:srgbClr val="D24726"/>
                </a:solidFill>
              </a:rPr>
              <a:t>数字不能作为首字母</a:t>
            </a:r>
            <a:endParaRPr lang="en-US" altLang="zh-CN" b="1" dirty="0" smtClean="0">
              <a:solidFill>
                <a:srgbClr val="D24726"/>
              </a:solidFill>
            </a:endParaRP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/>
              <a:t>除了首字母，名字可以包含任何字母、数字、下划线的组合。</a:t>
            </a:r>
            <a:endParaRPr lang="en-US" altLang="zh-CN" sz="2400" dirty="0" smtClean="0"/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/>
              <a:t>名字长度不限</a:t>
            </a:r>
            <a:endParaRPr lang="en-US" altLang="zh-CN" sz="2400" dirty="0" smtClean="0"/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/>
              <a:t>名字是区分大小写的，如</a:t>
            </a:r>
            <a:r>
              <a:rPr lang="en-US" altLang="zh-CN" sz="2400" dirty="0" err="1" smtClean="0"/>
              <a:t>myCount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youNum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/>
              <a:t>当名字包含多个单词时，可以使用多个下划线连接，如</a:t>
            </a:r>
            <a:r>
              <a:rPr lang="en-US" altLang="zh-CN" sz="2400" dirty="0" err="1" smtClean="0"/>
              <a:t>count_x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count_y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/>
              <a:t>注意：名字不能是</a:t>
            </a:r>
            <a:r>
              <a:rPr lang="en-US" altLang="zh-CN" sz="2400" dirty="0" smtClean="0"/>
              <a:t>keywords</a:t>
            </a:r>
            <a:r>
              <a:rPr lang="zh-CN" altLang="en-US" sz="2400" dirty="0" smtClean="0"/>
              <a:t>，不能出现分隔符、运算符、标点符号。</a:t>
            </a:r>
            <a:endParaRPr lang="zh-CN" altLang="en-US" sz="2400" dirty="0"/>
          </a:p>
        </p:txBody>
      </p:sp>
      <p:sp>
        <p:nvSpPr>
          <p:cNvPr id="4" name="椭圆形标注 3"/>
          <p:cNvSpPr/>
          <p:nvPr/>
        </p:nvSpPr>
        <p:spPr>
          <a:xfrm>
            <a:off x="6022428" y="157654"/>
            <a:ext cx="3499944" cy="1340069"/>
          </a:xfrm>
          <a:prstGeom prst="wedgeEllipseCallout">
            <a:avLst>
              <a:gd name="adj1" fmla="val -73272"/>
              <a:gd name="adj2" fmla="val 21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变量、函数、过程、</a:t>
            </a:r>
            <a:r>
              <a:rPr lang="en-US" altLang="zh-CN" sz="2400" dirty="0" smtClean="0"/>
              <a:t>OOP</a:t>
            </a:r>
            <a:r>
              <a:rPr lang="zh-CN" altLang="en-US" sz="2400" dirty="0" smtClean="0"/>
              <a:t>中的类、对象、方法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713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$ab_12</a:t>
            </a:r>
          </a:p>
          <a:p>
            <a:r>
              <a:rPr lang="en-US" altLang="zh-CN" dirty="0" smtClean="0"/>
              <a:t>123_ab</a:t>
            </a:r>
          </a:p>
          <a:p>
            <a:r>
              <a:rPr lang="en-US" altLang="zh-CN" dirty="0" err="1" smtClean="0"/>
              <a:t>Ab.account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 err="1" smtClean="0"/>
              <a:t>length_of_myName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r>
              <a:rPr lang="en-US" altLang="zh-CN" dirty="0" smtClean="0"/>
              <a:t>, is </a:t>
            </a:r>
            <a:r>
              <a:rPr lang="en-US" altLang="zh-CN" dirty="0"/>
              <a:t>not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endParaRPr lang="en-US" altLang="zh-CN" dirty="0">
              <a:solidFill>
                <a:srgbClr val="000000"/>
              </a:solidFill>
              <a:latin typeface="Courier New" pitchFamily="-109" charset="0"/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22427" y="1434661"/>
            <a:ext cx="5580993" cy="2380593"/>
          </a:xfrm>
          <a:prstGeom prst="wedgeRoundRectCallout">
            <a:avLst>
              <a:gd name="adj1" fmla="val -63050"/>
              <a:gd name="adj2" fmla="val 56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尽量保持一个良好的规则。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变量：首字母小写，分隔单词用</a:t>
            </a:r>
            <a:r>
              <a:rPr lang="en-US" altLang="zh-CN" sz="2400" dirty="0" smtClean="0"/>
              <a:t>_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/>
              <a:t>类名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首字母大写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函数和过程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方法：首字母小写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符号常量：全部大写</a:t>
            </a:r>
            <a:endParaRPr lang="en-US" altLang="zh-CN" sz="2400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40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5058" name="Picture 2" descr="c:\users\administrator\appdata\roaming\360se6\User Data\temp\1c950a7b02087bf4efed5c44f2d3572c11dfcf1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856" y="1916832"/>
            <a:ext cx="2690764" cy="3683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 bwMode="auto">
          <a:xfrm>
            <a:off x="609600" y="2060848"/>
            <a:ext cx="419025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降雨量是指在一定时间内降落到地面的水层深度，单位用毫米表示。单位时间内降雨量称降雨强度。降雨强度用降雨等级来进行划分。</a:t>
            </a:r>
            <a:endParaRPr lang="en-US" altLang="zh-CN" sz="2000" dirty="0">
              <a:solidFill>
                <a:srgbClr val="FF0000"/>
              </a:solidFill>
              <a:latin typeface="Rockwell Extra Bold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通常说的小雨、中雨、大雨、暴雨等，一般以日降雨量衡量。其中小雨指日降雨量在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毫米以下；中雨日降雨量为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10~24.9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毫米；大雨降雨量为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25~49.9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毫米；暴雨降雨量为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50~99.9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毫米；大暴雨降雨量为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100~250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毫米；特大暴雨降雨量在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250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毫米以上。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983974" y="3568764"/>
            <a:ext cx="393475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昨日南京下了史上最强的暴雨，当降雨量数据一出，真是惊呆众人。每小时降雨量或达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30-50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毫米</a:t>
            </a:r>
            <a:endParaRPr lang="en-US" altLang="zh-CN" sz="2000" dirty="0">
              <a:solidFill>
                <a:srgbClr val="FF0000"/>
              </a:solidFill>
              <a:latin typeface="Rockwell Extra Bold" charset="0"/>
            </a:endParaRPr>
          </a:p>
          <a:p>
            <a:endParaRPr lang="en-US" altLang="zh-CN" sz="20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请计算一小时内南京全城倒下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_____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吨</a:t>
            </a:r>
            <a:r>
              <a:rPr lang="zh-CN" altLang="en-US" sz="2000" dirty="0" smtClean="0">
                <a:solidFill>
                  <a:srgbClr val="FF0000"/>
                </a:solidFill>
                <a:latin typeface="Rockwell Extra Bold" charset="0"/>
              </a:rPr>
              <a:t>水，相当于</a:t>
            </a:r>
            <a:r>
              <a:rPr lang="en-US" altLang="zh-CN" sz="2000" dirty="0" smtClean="0">
                <a:solidFill>
                  <a:srgbClr val="FF0000"/>
                </a:solidFill>
                <a:latin typeface="Rockwell Extra Bold" charset="0"/>
              </a:rPr>
              <a:t>_____</a:t>
            </a:r>
            <a:r>
              <a:rPr lang="zh-CN" altLang="en-US" sz="2000" dirty="0" smtClean="0">
                <a:solidFill>
                  <a:srgbClr val="FF0000"/>
                </a:solidFill>
                <a:latin typeface="Rockwell Extra Bold" charset="0"/>
              </a:rPr>
              <a:t>个玄武湖，算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到每个人头上，要被</a:t>
            </a:r>
            <a:r>
              <a:rPr lang="en-US" altLang="zh-CN" sz="2000" dirty="0">
                <a:solidFill>
                  <a:srgbClr val="FF0000"/>
                </a:solidFill>
                <a:latin typeface="Rockwell Extra Bold" charset="0"/>
              </a:rPr>
              <a:t>_____</a:t>
            </a:r>
            <a:r>
              <a:rPr lang="zh-CN" altLang="en-US" sz="2000" dirty="0">
                <a:solidFill>
                  <a:srgbClr val="FF0000"/>
                </a:solidFill>
                <a:latin typeface="Rockwell Extra Bold" charset="0"/>
              </a:rPr>
              <a:t>吨水淋浴一遍 。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2184" y="90408"/>
            <a:ext cx="2664296" cy="303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6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尝试以下命令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3986" y="1839312"/>
            <a:ext cx="8480426" cy="6097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144000" rIns="90000" bIns="72000">
            <a:spAutoFit/>
          </a:bodyPr>
          <a:lstStyle/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&gt;&gt;&gt; </a:t>
            </a:r>
            <a:r>
              <a:rPr lang="en-GB" altLang="zh-CN" sz="2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print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（</a:t>
            </a:r>
            <a:r>
              <a:rPr lang="en-GB" altLang="zh-CN" sz="2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‘Hello </a:t>
            </a: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world</a:t>
            </a:r>
            <a:r>
              <a:rPr lang="en-GB" altLang="zh-CN" sz="2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!’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）</a:t>
            </a:r>
            <a:endParaRPr lang="en-GB" altLang="zh-CN" sz="2000" dirty="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Hello world!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3986" y="2439852"/>
            <a:ext cx="3962401" cy="1526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144000" rIns="90000" bIns="72000">
            <a:spAutoFit/>
          </a:bodyPr>
          <a:lstStyle/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&gt;&gt;&gt; 12+5</a:t>
            </a:r>
          </a:p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17</a:t>
            </a:r>
          </a:p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&gt;&gt;&gt; 12+5*2</a:t>
            </a:r>
          </a:p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22</a:t>
            </a:r>
          </a:p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&gt;&gt;&gt; (12+5)*2</a:t>
            </a:r>
          </a:p>
          <a:p>
            <a:pPr>
              <a:lnSpc>
                <a:spcPct val="37000"/>
              </a:lnSpc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34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493986" y="4088632"/>
            <a:ext cx="3962401" cy="1918030"/>
            <a:chOff x="2832" y="1200"/>
            <a:chExt cx="2496" cy="962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2832" y="1200"/>
              <a:ext cx="2496" cy="807"/>
            </a:xfrm>
            <a:prstGeom prst="roundRect">
              <a:avLst>
                <a:gd name="adj" fmla="val 120"/>
              </a:avLst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832" y="1200"/>
              <a:ext cx="2496" cy="962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144000" rIns="90000" bIns="72000">
              <a:spAutoFit/>
            </a:bodyPr>
            <a:lstStyle/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4 + 5.5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9.5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1 + 3.0**2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10.0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</a:t>
              </a:r>
              <a:r>
                <a:rPr lang="en-GB" altLang="zh-CN" sz="20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2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*（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3+1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）</a:t>
              </a:r>
              <a:endPara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8</a:t>
              </a:r>
              <a:endParaRPr lang="en-GB" altLang="zh-CN" sz="20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9" name="云形标注 8"/>
          <p:cNvSpPr/>
          <p:nvPr/>
        </p:nvSpPr>
        <p:spPr>
          <a:xfrm>
            <a:off x="4855029" y="2387107"/>
            <a:ext cx="3905347" cy="1763485"/>
          </a:xfrm>
          <a:prstGeom prst="cloudCallout">
            <a:avLst>
              <a:gd name="adj1" fmla="val -98186"/>
              <a:gd name="adj2" fmla="val 7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3.0</a:t>
            </a:r>
            <a:r>
              <a:rPr lang="zh-CN" altLang="en-US" sz="3600" dirty="0" smtClean="0"/>
              <a:t>**</a:t>
            </a:r>
            <a:r>
              <a:rPr lang="en-US" altLang="zh-CN" sz="3600" dirty="0" smtClean="0"/>
              <a:t>2 =  3</a:t>
            </a:r>
            <a:r>
              <a:rPr lang="en-US" altLang="zh-CN" sz="3600" baseline="30000" dirty="0" smtClean="0"/>
              <a:t>2</a:t>
            </a:r>
            <a:endParaRPr lang="zh-CN" alt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42672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r>
              <a:rPr lang="zh-CN" altLang="en-US" dirty="0" smtClean="0"/>
              <a:t>（文字常量）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Literal</a:t>
            </a:r>
            <a:r>
              <a:rPr lang="en-US" dirty="0" smtClean="0"/>
              <a:t> is a programming notation for a </a:t>
            </a:r>
            <a:r>
              <a:rPr lang="en-US" b="1" i="1" dirty="0" smtClean="0"/>
              <a:t>fixed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123 is a fixed value, an integer</a:t>
            </a:r>
          </a:p>
          <a:p>
            <a:pPr lvl="1"/>
            <a:r>
              <a:rPr lang="en-US" dirty="0" smtClean="0"/>
              <a:t>it would be weird if the symbol 123</a:t>
            </a:r>
            <a:r>
              <a:rPr lang="fr-FR" dirty="0" smtClean="0"/>
              <a:t>'</a:t>
            </a:r>
            <a:r>
              <a:rPr lang="en-US" dirty="0" smtClean="0"/>
              <a:t>s value could change to be 3.14!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024167" y="4857761"/>
            <a:ext cx="52148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别的语言称为常量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例如圆周率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3.1415926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8450317" y="1631116"/>
            <a:ext cx="3436883" cy="39971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中整型</a:t>
            </a:r>
            <a:r>
              <a:rPr lang="en-US" altLang="zh-CN" sz="2400" dirty="0" smtClean="0"/>
              <a:t>Literal</a:t>
            </a:r>
            <a:r>
              <a:rPr lang="zh-CN" altLang="en-US" sz="2400" dirty="0" smtClean="0"/>
              <a:t>：十进制、八进制、十六机制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型常量：普通形式的，科学记数法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字符串常量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018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427" y="2254469"/>
            <a:ext cx="10744200" cy="1228436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1.5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 Variables</a:t>
            </a:r>
            <a:r>
              <a:rPr lang="zh-CN" altLang="en-US" sz="4400" b="1" dirty="0">
                <a:solidFill>
                  <a:schemeClr val="tx1"/>
                </a:solidFill>
              </a:rPr>
              <a:t>（变量）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What is Variables?  vs Literal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668934"/>
            <a:ext cx="10912320" cy="5189066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dirty="0" smtClean="0"/>
              <a:t>变量是程序中的名字，用以表示程序中的物体（一个值，</a:t>
            </a:r>
            <a:r>
              <a:rPr lang="zh-CN" altLang="en-US" dirty="0"/>
              <a:t>一</a:t>
            </a:r>
            <a:r>
              <a:rPr lang="zh-CN" altLang="en-US" dirty="0" smtClean="0"/>
              <a:t>组数据，一个文件等。</a:t>
            </a: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zh-CN" altLang="en-US" dirty="0" smtClean="0"/>
              <a:t>对于初学者而言，变量代表一个值，可以是整数、实数、字符串。</a:t>
            </a: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zh-CN" altLang="en-US" dirty="0" smtClean="0"/>
              <a:t>变量的值，在程序运行过程中是</a:t>
            </a:r>
            <a:r>
              <a:rPr lang="zh-CN" altLang="en-US" dirty="0" smtClean="0">
                <a:solidFill>
                  <a:schemeClr val="accent2"/>
                </a:solidFill>
              </a:rPr>
              <a:t>可以改变的</a:t>
            </a:r>
            <a:r>
              <a:rPr lang="zh-CN" altLang="en-US" dirty="0" smtClean="0"/>
              <a:t>。（和</a:t>
            </a:r>
            <a:r>
              <a:rPr lang="zh-CN" altLang="en-US" dirty="0" smtClean="0">
                <a:solidFill>
                  <a:schemeClr val="accent2"/>
                </a:solidFill>
              </a:rPr>
              <a:t>常量</a:t>
            </a:r>
            <a:r>
              <a:rPr lang="zh-CN" altLang="en-US" dirty="0" smtClean="0"/>
              <a:t>的区别）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创建变量后，可以存储、修改、检索该变量所关联的值。程序中用到变量的地方，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都会提取该变量所关联的值。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4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5" y="1825625"/>
            <a:ext cx="10951690" cy="4351338"/>
          </a:xfrm>
        </p:spPr>
        <p:txBody>
          <a:bodyPr/>
          <a:lstStyle/>
          <a:p>
            <a:r>
              <a:rPr lang="zh-CN" altLang="en-US" dirty="0" smtClean="0"/>
              <a:t>第一次使用变量（第一次对新变量赋值，或第一次定义新函数）时，将</a:t>
            </a:r>
            <a:r>
              <a:rPr lang="zh-CN" altLang="en-US" u="sng" dirty="0" smtClean="0">
                <a:solidFill>
                  <a:srgbClr val="FF0000"/>
                </a:solidFill>
              </a:rPr>
              <a:t>创建变量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注意：变量没有创建，就直接使用的例子（</a:t>
            </a:r>
            <a:r>
              <a:rPr lang="en-US" altLang="zh-CN" sz="3600" dirty="0" smtClean="0">
                <a:solidFill>
                  <a:srgbClr val="FF0000"/>
                </a:solidFill>
              </a:rPr>
              <a:t>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将变量名，加入命名空间（更新了命名空间），赋值语句会将变量名和变量值进行</a:t>
            </a:r>
            <a:r>
              <a:rPr lang="zh-CN" altLang="en-US" u="sng" dirty="0" smtClean="0">
                <a:solidFill>
                  <a:srgbClr val="FF0000"/>
                </a:solidFill>
              </a:rPr>
              <a:t>关联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8045669" y="5075278"/>
            <a:ext cx="4146331" cy="171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1"/>
            <a:r>
              <a:rPr lang="en-US" altLang="zh-CN" sz="3200" b="1" dirty="0"/>
              <a:t>variable</a:t>
            </a:r>
            <a:r>
              <a:rPr lang="fr-FR" altLang="zh-CN" sz="3200" b="1" dirty="0"/>
              <a:t>'</a:t>
            </a:r>
            <a:r>
              <a:rPr lang="en-US" altLang="zh-CN" sz="3200" b="1" dirty="0"/>
              <a:t>s name</a:t>
            </a:r>
          </a:p>
          <a:p>
            <a:pPr lvl="1"/>
            <a:r>
              <a:rPr lang="en-US" altLang="zh-CN" sz="3200" b="1" dirty="0"/>
              <a:t>variable</a:t>
            </a:r>
            <a:r>
              <a:rPr lang="fr-FR" altLang="zh-CN" sz="3200" b="1" dirty="0"/>
              <a:t>'</a:t>
            </a:r>
            <a:r>
              <a:rPr lang="en-US" altLang="zh-CN" sz="3200" b="1" dirty="0"/>
              <a:t>s value</a:t>
            </a:r>
          </a:p>
        </p:txBody>
      </p:sp>
    </p:spTree>
    <p:extLst>
      <p:ext uri="{BB962C8B-B14F-4D97-AF65-F5344CB8AC3E}">
        <p14:creationId xmlns:p14="http://schemas.microsoft.com/office/powerpoint/2010/main" val="39146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-109" charset="-128"/>
                <a:cs typeface="ＭＳ Ｐゴシック" pitchFamily="-109" charset="-128"/>
              </a:rPr>
              <a:t>Namespace</a:t>
            </a:r>
            <a:r>
              <a:rPr lang="zh-CN" altLang="en-US" b="1" dirty="0" smtClean="0">
                <a:ea typeface="ＭＳ Ｐゴシック" pitchFamily="-109" charset="-128"/>
                <a:cs typeface="ＭＳ Ｐゴシック" pitchFamily="-109" charset="-128"/>
              </a:rPr>
              <a:t>（命名空间）</a:t>
            </a:r>
            <a:endParaRPr lang="en-US" b="1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en-US" b="1" dirty="0">
                <a:ea typeface="ＭＳ Ｐゴシック" pitchFamily="-109" charset="-128"/>
                <a:cs typeface="ＭＳ Ｐゴシック" pitchFamily="-109" charset="-128"/>
              </a:rPr>
              <a:t>namespace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is the table that contains the association of a name with a value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will see more about namespaces as we get further into Python, but it is an essential part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1084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790" b="-5790"/>
          <a:stretch>
            <a:fillRect/>
          </a:stretch>
        </p:blipFill>
        <p:spPr>
          <a:xfrm>
            <a:off x="1791604" y="1189037"/>
            <a:ext cx="8229600" cy="5668963"/>
          </a:xfrm>
        </p:spPr>
      </p:pic>
      <p:sp>
        <p:nvSpPr>
          <p:cNvPr id="3" name="TextBox 2"/>
          <p:cNvSpPr txBox="1"/>
          <p:nvPr/>
        </p:nvSpPr>
        <p:spPr bwMode="auto">
          <a:xfrm>
            <a:off x="2351584" y="677372"/>
            <a:ext cx="7109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Rockwell Extra Bold" charset="0"/>
              </a:rPr>
              <a:t>你不用操心这些，系统帮你记住的</a:t>
            </a:r>
          </a:p>
        </p:txBody>
      </p:sp>
    </p:spTree>
    <p:extLst>
      <p:ext uri="{BB962C8B-B14F-4D97-AF65-F5344CB8AC3E}">
        <p14:creationId xmlns:p14="http://schemas.microsoft.com/office/powerpoint/2010/main" val="17894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赋值语句（</a:t>
            </a:r>
            <a:r>
              <a:rPr lang="en-US" altLang="zh-CN" b="1" dirty="0" smtClean="0"/>
              <a:t>Assignment statement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89936" y="2030462"/>
            <a:ext cx="343688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D24726"/>
                </a:solidFill>
              </a:rPr>
              <a:t>   </a:t>
            </a:r>
            <a:r>
              <a:rPr lang="zh-CN" altLang="en-US" sz="4400" b="1" dirty="0" smtClean="0">
                <a:solidFill>
                  <a:srgbClr val="D24726"/>
                </a:solidFill>
              </a:rPr>
              <a:t>左侧 </a:t>
            </a:r>
            <a:r>
              <a:rPr lang="en-US" altLang="zh-CN" sz="4400" b="1" dirty="0" smtClean="0">
                <a:solidFill>
                  <a:srgbClr val="D24726"/>
                </a:solidFill>
              </a:rPr>
              <a:t>= </a:t>
            </a:r>
            <a:r>
              <a:rPr lang="zh-CN" altLang="en-US" sz="4400" b="1" dirty="0" smtClean="0">
                <a:solidFill>
                  <a:srgbClr val="D24726"/>
                </a:solidFill>
              </a:rPr>
              <a:t>右值</a:t>
            </a:r>
            <a:endParaRPr lang="zh-CN" altLang="en-US" sz="4400" b="1" dirty="0">
              <a:solidFill>
                <a:srgbClr val="D24726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03126" y="1781492"/>
            <a:ext cx="2443655" cy="2869324"/>
            <a:chOff x="2743200" y="2349062"/>
            <a:chExt cx="2443655" cy="2869324"/>
          </a:xfrm>
        </p:grpSpPr>
        <p:sp>
          <p:nvSpPr>
            <p:cNvPr id="5" name="椭圆 4"/>
            <p:cNvSpPr/>
            <p:nvPr/>
          </p:nvSpPr>
          <p:spPr>
            <a:xfrm>
              <a:off x="3846786" y="2349062"/>
              <a:ext cx="1340069" cy="119817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2743200" y="3957145"/>
              <a:ext cx="1773620" cy="1261241"/>
            </a:xfrm>
            <a:prstGeom prst="wedgeEllipseCallout">
              <a:avLst>
                <a:gd name="adj1" fmla="val 44056"/>
                <a:gd name="adj2" fmla="val -8388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D24726"/>
                  </a:solidFill>
                </a:rPr>
                <a:t>变量名</a:t>
              </a:r>
              <a:endParaRPr lang="zh-CN" altLang="en-US" sz="2800" dirty="0">
                <a:solidFill>
                  <a:srgbClr val="D24726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03981" y="1781492"/>
            <a:ext cx="2871952" cy="2840968"/>
            <a:chOff x="5644055" y="2349062"/>
            <a:chExt cx="2871952" cy="2840968"/>
          </a:xfrm>
        </p:grpSpPr>
        <p:sp>
          <p:nvSpPr>
            <p:cNvPr id="6" name="椭圆 5"/>
            <p:cNvSpPr/>
            <p:nvPr/>
          </p:nvSpPr>
          <p:spPr>
            <a:xfrm>
              <a:off x="5644055" y="2349062"/>
              <a:ext cx="1340069" cy="119817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形标注 7"/>
            <p:cNvSpPr/>
            <p:nvPr/>
          </p:nvSpPr>
          <p:spPr>
            <a:xfrm>
              <a:off x="6742387" y="3928789"/>
              <a:ext cx="1773620" cy="1261241"/>
            </a:xfrm>
            <a:prstGeom prst="wedgeEllipseCallout">
              <a:avLst>
                <a:gd name="adj1" fmla="val -51055"/>
                <a:gd name="adj2" fmla="val -9138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D24726"/>
                  </a:solidFill>
                </a:rPr>
                <a:t>表达式的值</a:t>
              </a:r>
              <a:endParaRPr lang="zh-CN" altLang="en-US" sz="2800" dirty="0">
                <a:solidFill>
                  <a:srgbClr val="D24726"/>
                </a:solidFill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>
          <a:xfrm>
            <a:off x="365279" y="5183776"/>
            <a:ext cx="11227675" cy="145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457200" indent="-457200">
              <a:lnSpc>
                <a:spcPts val="4800"/>
              </a:lnSpc>
              <a:spcBef>
                <a:spcPts val="4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赋值操作的核心</a:t>
            </a:r>
            <a:r>
              <a:rPr lang="zh-CN" altLang="en-US" dirty="0"/>
              <a:t>（</a:t>
            </a:r>
            <a:r>
              <a:rPr lang="en-US" altLang="zh-CN" dirty="0"/>
              <a:t> Python</a:t>
            </a:r>
            <a:r>
              <a:rPr lang="zh-CN" altLang="en-US" dirty="0" smtClean="0"/>
              <a:t>）：将</a:t>
            </a:r>
            <a:r>
              <a:rPr lang="zh-CN" altLang="en-US" dirty="0"/>
              <a:t>右边的值，与左边的名，进行关联。</a:t>
            </a:r>
            <a:endParaRPr lang="en-US" altLang="zh-CN" dirty="0"/>
          </a:p>
          <a:p>
            <a:pPr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赋值操作不改变赋值符号右边表达式的值。</a:t>
            </a:r>
            <a:endParaRPr lang="en-US" altLang="en-US" dirty="0"/>
          </a:p>
        </p:txBody>
      </p:sp>
      <p:sp>
        <p:nvSpPr>
          <p:cNvPr id="15" name="圆角矩形标注 14"/>
          <p:cNvSpPr/>
          <p:nvPr/>
        </p:nvSpPr>
        <p:spPr>
          <a:xfrm>
            <a:off x="7869617" y="1505595"/>
            <a:ext cx="4035979" cy="294815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赋值操作是将变量名和值进行关联的操作。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等号左侧表示变量名，右侧代表值。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如果是</a:t>
            </a:r>
            <a:r>
              <a:rPr lang="zh-CN" altLang="en-US" b="1" dirty="0" smtClean="0">
                <a:solidFill>
                  <a:srgbClr val="FF0000"/>
                </a:solidFill>
              </a:rPr>
              <a:t>新建变量</a:t>
            </a:r>
            <a:r>
              <a:rPr lang="zh-CN" altLang="en-US" dirty="0" smtClean="0"/>
              <a:t>，则在命名空间中创建该变量名，并将名与值进行关联；如果是</a:t>
            </a:r>
            <a:r>
              <a:rPr lang="zh-CN" altLang="en-US" b="1" dirty="0" smtClean="0">
                <a:solidFill>
                  <a:srgbClr val="FF0000"/>
                </a:solidFill>
              </a:rPr>
              <a:t>已经存在变量</a:t>
            </a:r>
            <a:r>
              <a:rPr lang="zh-CN" altLang="en-US" dirty="0" smtClean="0"/>
              <a:t>，则将该变量名重新与一个新值进行关联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22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There are two steps process in an </a:t>
            </a:r>
            <a:r>
              <a:rPr lang="en-US" altLang="zh-CN" dirty="0"/>
              <a:t>assignment 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500"/>
              </a:lnSpc>
              <a:buAutoNum type="arabicPeriod"/>
            </a:pPr>
            <a:r>
              <a:rPr lang="en-US" altLang="zh-CN" dirty="0" smtClean="0"/>
              <a:t>Calculate the </a:t>
            </a:r>
            <a:r>
              <a:rPr lang="en-US" altLang="zh-CN" dirty="0"/>
              <a:t>expression on the right-hand side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ts val="3500"/>
              </a:lnSpc>
              <a:buAutoNum type="arabicPeriod"/>
            </a:pPr>
            <a:r>
              <a:rPr lang="en-US" altLang="zh-CN" dirty="0" smtClean="0"/>
              <a:t>Take </a:t>
            </a:r>
            <a:r>
              <a:rPr lang="en-US" altLang="zh-CN" dirty="0"/>
              <a:t>the resulting value from the right-hand expression and associate it with the </a:t>
            </a:r>
            <a:r>
              <a:rPr lang="en-US" altLang="zh-CN" dirty="0" smtClean="0"/>
              <a:t>variable on </a:t>
            </a:r>
            <a:r>
              <a:rPr lang="en-US" altLang="zh-CN" dirty="0"/>
              <a:t>the left-hand side. (Create the variable if it doesn’t exist; otherwise update it.)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7986" y="4414345"/>
            <a:ext cx="6164317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X = 1</a:t>
            </a:r>
          </a:p>
          <a:p>
            <a:r>
              <a:rPr lang="en-US" altLang="zh-CN" sz="4000" dirty="0" smtClean="0"/>
              <a:t>X =  X+1</a:t>
            </a:r>
          </a:p>
          <a:p>
            <a:r>
              <a:rPr lang="en-US" altLang="zh-CN" sz="4000" dirty="0" err="1" smtClean="0"/>
              <a:t>myVar</a:t>
            </a:r>
            <a:r>
              <a:rPr lang="en-US" altLang="zh-CN" sz="4000" dirty="0" smtClean="0"/>
              <a:t> = 2+3*5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64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-1"/>
            <a:ext cx="10749367" cy="1481959"/>
          </a:xfrm>
        </p:spPr>
        <p:txBody>
          <a:bodyPr>
            <a:noAutofit/>
          </a:bodyPr>
          <a:lstStyle/>
          <a:p>
            <a:r>
              <a:rPr lang="en-US" altLang="zh-CN" sz="4800" b="1" dirty="0" smtClean="0"/>
              <a:t>Errors in python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952714"/>
            <a:ext cx="1004000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 smtClean="0"/>
              <a:t>&gt;&gt;&gt; 7 = myVar+1</a:t>
            </a:r>
          </a:p>
          <a:p>
            <a:pPr marL="457200" lvl="1" indent="0">
              <a:buNone/>
            </a:pPr>
            <a:r>
              <a:rPr lang="en-US" altLang="zh-CN" sz="2800" dirty="0" smtClean="0"/>
              <a:t>&gt;&gt;&gt; </a:t>
            </a:r>
            <a:r>
              <a:rPr lang="en-US" altLang="zh-CN" sz="2800" dirty="0" err="1" smtClean="0"/>
              <a:t>myVar</a:t>
            </a:r>
            <a:r>
              <a:rPr lang="en-US" altLang="zh-CN" sz="2800" dirty="0" smtClean="0"/>
              <a:t> + 7 = 14</a:t>
            </a:r>
          </a:p>
          <a:p>
            <a:r>
              <a:rPr lang="en-US" altLang="zh-CN" sz="2800" dirty="0"/>
              <a:t>Assignment cannot be used in a statement or expression where a value is expected. </a:t>
            </a:r>
          </a:p>
          <a:p>
            <a:pPr marL="457200" lvl="1" indent="0">
              <a:buNone/>
            </a:pPr>
            <a:r>
              <a:rPr lang="en-US" altLang="zh-CN" sz="2800" b="1" dirty="0" smtClean="0"/>
              <a:t>&gt;&gt;&gt; </a:t>
            </a:r>
            <a:r>
              <a:rPr lang="en-US" altLang="zh-CN" sz="2800" b="1" i="1" dirty="0" smtClean="0"/>
              <a:t>print</a:t>
            </a:r>
            <a:r>
              <a:rPr lang="en-US" altLang="zh-CN" sz="2800" dirty="0" smtClean="0"/>
              <a:t>( </a:t>
            </a:r>
            <a:r>
              <a:rPr lang="en-US" altLang="zh-CN" sz="2800" dirty="0" err="1" smtClean="0"/>
              <a:t>myvar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7 )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7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635" y="0"/>
            <a:ext cx="6405214" cy="68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初步认识变量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480457" y="1542602"/>
            <a:ext cx="8480426" cy="1187465"/>
            <a:chOff x="192" y="1584"/>
            <a:chExt cx="5342" cy="578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92" y="1584"/>
              <a:ext cx="5342" cy="437"/>
            </a:xfrm>
            <a:prstGeom prst="roundRect">
              <a:avLst>
                <a:gd name="adj" fmla="val 227"/>
              </a:avLst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92" y="1584"/>
              <a:ext cx="5342" cy="5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144000" rIns="90000" bIns="72000">
              <a:spAutoFit/>
            </a:bodyPr>
            <a:lstStyle/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a = 'Hello world!'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print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（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a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）</a:t>
              </a:r>
              <a:endParaRPr lang="en-GB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Hello world!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479799" y="2730066"/>
            <a:ext cx="8480426" cy="1559575"/>
            <a:chOff x="192" y="1584"/>
            <a:chExt cx="5342" cy="578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92" y="1584"/>
              <a:ext cx="5342" cy="437"/>
            </a:xfrm>
            <a:prstGeom prst="roundRect">
              <a:avLst>
                <a:gd name="adj" fmla="val 227"/>
              </a:avLst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92" y="1584"/>
              <a:ext cx="5342" cy="5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144000" rIns="90000" bIns="72000">
              <a:spAutoFit/>
            </a:bodyPr>
            <a:lstStyle/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Iamb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= 'Hello world!'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print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（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Iamb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）</a:t>
              </a:r>
              <a:endParaRPr lang="en-GB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Hello world!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79799" y="4198318"/>
            <a:ext cx="9667876" cy="2376488"/>
            <a:chOff x="923" y="3978"/>
            <a:chExt cx="6090" cy="1497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923" y="3978"/>
              <a:ext cx="5342" cy="1497"/>
            </a:xfrm>
            <a:prstGeom prst="roundRect">
              <a:avLst>
                <a:gd name="adj" fmla="val 93"/>
              </a:avLst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923" y="4088"/>
              <a:ext cx="6090" cy="13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144000" rIns="90000" bIns="72000">
              <a:spAutoFit/>
            </a:bodyPr>
            <a:lstStyle/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a=12+5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print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（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a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）</a:t>
              </a:r>
              <a:endParaRPr lang="en-GB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17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b = 12.4 + a             </a:t>
              </a:r>
              <a:endParaRPr lang="en-GB" altLang="zh-CN" sz="2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</a:t>
              </a: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b                        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29.399999999999999</a:t>
              </a: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&gt;&gt;&gt; print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（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b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）</a:t>
              </a:r>
              <a:r>
                <a:rPr lang="en-GB" altLang="zh-CN" sz="2400" dirty="0" smtClean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                  </a:t>
              </a:r>
              <a:endParaRPr lang="en-GB" altLang="zh-CN" sz="2400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  <a:p>
              <a:pPr>
                <a:lnSpc>
                  <a:spcPct val="37000"/>
                </a:lnSpc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400" dirty="0">
                  <a:solidFill>
                    <a:srgbClr val="000000"/>
                  </a:solidFill>
                  <a:latin typeface="Courier New" pitchFamily="49" charset="0"/>
                  <a:ea typeface="宋体" pitchFamily="2" charset="-122"/>
                </a:rPr>
                <a:t>29.4</a:t>
              </a:r>
            </a:p>
          </p:txBody>
        </p:sp>
      </p:grpSp>
      <p:sp>
        <p:nvSpPr>
          <p:cNvPr id="13" name="TextBox 8"/>
          <p:cNvSpPr txBox="1"/>
          <p:nvPr/>
        </p:nvSpPr>
        <p:spPr bwMode="auto">
          <a:xfrm>
            <a:off x="5720012" y="5969750"/>
            <a:ext cx="63113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Rockwell Extra Bold" charset="0"/>
              </a:rPr>
              <a:t>思考：</a:t>
            </a:r>
            <a:r>
              <a:rPr lang="en-US" altLang="zh-CN" sz="3600" dirty="0" smtClean="0">
                <a:latin typeface="Rockwell Extra Bold" charset="0"/>
              </a:rPr>
              <a:t>a=a+1   </a:t>
            </a:r>
            <a:r>
              <a:rPr lang="zh-CN" altLang="en-US" sz="3600" dirty="0" smtClean="0">
                <a:latin typeface="Rockwell Extra Bold" charset="0"/>
              </a:rPr>
              <a:t>结果是多少</a:t>
            </a:r>
            <a:r>
              <a:rPr lang="zh-CN" altLang="en-US" sz="3600" dirty="0" smtClean="0">
                <a:solidFill>
                  <a:srgbClr val="FF0000"/>
                </a:solidFill>
                <a:latin typeface="Rockwell Extra Bold" charset="0"/>
              </a:rPr>
              <a:t>？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55" y="1939159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1.6 Objects and Types</a:t>
            </a:r>
            <a:r>
              <a:rPr lang="zh-CN" altLang="en-US" sz="4400" b="1" dirty="0">
                <a:solidFill>
                  <a:schemeClr val="tx1"/>
                </a:solidFill>
              </a:rPr>
              <a:t>（对象和数据类型）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2869" y="3720662"/>
            <a:ext cx="9790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比较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的类型：静态类型和动态类型（参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见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《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上交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》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p26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引入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的概念：</a:t>
            </a:r>
            <a:r>
              <a:rPr lang="en-US" altLang="zh-CN" sz="2400" dirty="0" smtClean="0"/>
              <a:t>id()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关于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built-in</a:t>
            </a:r>
            <a:r>
              <a:rPr lang="zh-CN" altLang="en-US" sz="2400" dirty="0" smtClean="0"/>
              <a:t>类型（重点：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float</a:t>
            </a:r>
            <a:r>
              <a:rPr lang="zh-CN" altLang="en-US" sz="2400" dirty="0" smtClean="0"/>
              <a:t>，字符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，简单涉及：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long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的类型</a:t>
            </a:r>
            <a:r>
              <a:rPr lang="zh-CN" altLang="en-US" dirty="0" smtClean="0"/>
              <a:t>机制（动态类型机制）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2" y="1540625"/>
            <a:ext cx="6554115" cy="4826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1" y="222759"/>
            <a:ext cx="5987203" cy="23039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17653" y="5054273"/>
            <a:ext cx="471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垃圾数据</a:t>
            </a:r>
            <a:endParaRPr lang="en-US" altLang="zh-CN" sz="3600" dirty="0" smtClean="0"/>
          </a:p>
          <a:p>
            <a:r>
              <a:rPr lang="zh-CN" altLang="en-US" sz="3600" dirty="0" smtClean="0"/>
              <a:t>垃圾回收机制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34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Python</a:t>
            </a:r>
            <a:r>
              <a:rPr lang="zh-CN" altLang="en-US" sz="4000" dirty="0" smtClean="0"/>
              <a:t>中的</a:t>
            </a:r>
            <a:r>
              <a:rPr lang="en-US" altLang="zh-CN" sz="4000" dirty="0" smtClean="0"/>
              <a:t>object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id()</a:t>
            </a:r>
            <a:r>
              <a:rPr lang="zh-CN" altLang="en-US" sz="4000" dirty="0" smtClean="0"/>
              <a:t>函数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中，每一个东西都是一个“对象”（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 marL="228600" lvl="1" indent="0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变量、常量、</a:t>
            </a:r>
            <a:r>
              <a:rPr lang="zh-CN" altLang="en-US" b="1" dirty="0" smtClean="0"/>
              <a:t>字符串、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list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（列表），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tuple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（元组）、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dict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（字典）、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（集合）、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file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文件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28600" lvl="1" indent="0">
              <a:buNone/>
            </a:pPr>
            <a:endParaRPr lang="en-US" altLang="zh-CN" dirty="0" smtClean="0"/>
          </a:p>
          <a:p>
            <a:r>
              <a:rPr lang="en-US" altLang="zh-CN" sz="2800" dirty="0"/>
              <a:t>Python</a:t>
            </a:r>
            <a:r>
              <a:rPr lang="zh-CN" altLang="en-US" sz="2800" dirty="0"/>
              <a:t>中的“对象”有：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一个唯一个</a:t>
            </a:r>
            <a:r>
              <a:rPr lang="en-US" altLang="zh-CN" sz="2800" dirty="0" smtClean="0"/>
              <a:t>id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零个或多个名字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69" y="2990007"/>
            <a:ext cx="4474962" cy="38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什么是对象（变量）的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693" y="1716231"/>
            <a:ext cx="6182665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对象的标识（身份），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是标识号。</a:t>
            </a:r>
            <a:endParaRPr lang="en-US" altLang="zh-CN" dirty="0" smtClean="0"/>
          </a:p>
          <a:p>
            <a:r>
              <a:rPr lang="zh-CN" altLang="en-US" dirty="0" smtClean="0"/>
              <a:t>可以理解为</a:t>
            </a:r>
            <a:r>
              <a:rPr lang="zh-CN" altLang="en-US" dirty="0" smtClean="0">
                <a:solidFill>
                  <a:srgbClr val="FF0000"/>
                </a:solidFill>
              </a:rPr>
              <a:t>变量值</a:t>
            </a:r>
            <a:r>
              <a:rPr lang="zh-CN" altLang="en-US" dirty="0" smtClean="0"/>
              <a:t>的一个编号。同一个对象，在一个</a:t>
            </a:r>
            <a:r>
              <a:rPr lang="en-US" altLang="zh-CN" dirty="0" smtClean="0"/>
              <a:t>conversation</a:t>
            </a:r>
            <a:r>
              <a:rPr lang="zh-CN" altLang="en-US" dirty="0" smtClean="0"/>
              <a:t>中是一个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AEB785"/>
                </a:solidFill>
              </a:rPr>
              <a:t>但是同一个值，在不同的会话中是不同的</a:t>
            </a:r>
            <a:r>
              <a:rPr lang="en-US" altLang="zh-CN" dirty="0" smtClean="0">
                <a:solidFill>
                  <a:srgbClr val="AEB785"/>
                </a:solidFill>
              </a:rPr>
              <a:t>id</a:t>
            </a:r>
            <a:r>
              <a:rPr lang="zh-CN" altLang="en-US" dirty="0" smtClean="0">
                <a:solidFill>
                  <a:srgbClr val="AEB785"/>
                </a:solidFill>
              </a:rPr>
              <a:t>。</a:t>
            </a:r>
            <a:endParaRPr lang="en-US" altLang="zh-CN" dirty="0" smtClean="0">
              <a:solidFill>
                <a:srgbClr val="AEB785"/>
              </a:solidFill>
            </a:endParaRPr>
          </a:p>
          <a:p>
            <a:r>
              <a:rPr lang="zh-CN" altLang="en-US" dirty="0" smtClean="0"/>
              <a:t>数值的比较：</a:t>
            </a:r>
            <a:r>
              <a:rPr lang="en-US" altLang="zh-CN" dirty="0" smtClean="0"/>
              <a:t>= =  </a:t>
            </a:r>
            <a:r>
              <a:rPr lang="zh-CN" altLang="en-US" dirty="0" smtClean="0"/>
              <a:t>和  </a:t>
            </a:r>
            <a:r>
              <a:rPr lang="en-US" altLang="zh-CN" dirty="0" smtClean="0"/>
              <a:t>is</a:t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==</a:t>
            </a:r>
            <a:r>
              <a:rPr lang="zh-CN" altLang="en-US" dirty="0" smtClean="0"/>
              <a:t>比较的是值是否相等，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is</a:t>
            </a:r>
            <a:r>
              <a:rPr lang="zh-CN" altLang="en-US" dirty="0" smtClean="0"/>
              <a:t>比较的是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是否相等）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36" y="0"/>
            <a:ext cx="3123477" cy="485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37" y="3247697"/>
            <a:ext cx="4989064" cy="3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7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14792" y="1588928"/>
            <a:ext cx="3147759" cy="5146528"/>
            <a:chOff x="714792" y="1588928"/>
            <a:chExt cx="3147759" cy="51465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792" y="1588928"/>
              <a:ext cx="2706325" cy="88206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323" y="2423695"/>
              <a:ext cx="3116228" cy="431176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61" y="1872708"/>
            <a:ext cx="7532087" cy="36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 smtClean="0"/>
              <a:t>内置（</a:t>
            </a:r>
            <a:r>
              <a:rPr lang="en-US" altLang="zh-CN" b="1" dirty="0" smtClean="0"/>
              <a:t>built-in</a:t>
            </a:r>
            <a:r>
              <a:rPr lang="zh-CN" altLang="en-US" b="1" dirty="0" smtClean="0"/>
              <a:t>）的</a:t>
            </a:r>
            <a:r>
              <a:rPr lang="zh-CN" altLang="en-US" b="1" dirty="0"/>
              <a:t>一些数据类型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668934"/>
            <a:ext cx="10040006" cy="506294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endParaRPr lang="en-US" altLang="zh-CN" dirty="0"/>
          </a:p>
          <a:p>
            <a:r>
              <a:rPr lang="en-US" altLang="zh-CN" dirty="0" smtClean="0"/>
              <a:t>float</a:t>
            </a:r>
          </a:p>
          <a:p>
            <a:r>
              <a:rPr lang="en-US" altLang="zh-CN" dirty="0" err="1" smtClean="0"/>
              <a:t>str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endParaRPr lang="en-US" altLang="zh-CN" dirty="0" smtClean="0"/>
          </a:p>
          <a:p>
            <a:r>
              <a:rPr lang="en-US" altLang="zh-CN" dirty="0" smtClean="0"/>
              <a:t>complex</a:t>
            </a:r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1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内置的一些数据类型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3" y="1668934"/>
            <a:ext cx="8405603" cy="499988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数字的类型</a:t>
            </a:r>
            <a:endParaRPr lang="en-US" altLang="zh-CN" sz="2800" dirty="0" smtClean="0"/>
          </a:p>
          <a:p>
            <a:pPr lvl="1"/>
            <a:r>
              <a:rPr lang="zh-CN" altLang="en-US" sz="1900" dirty="0" smtClean="0"/>
              <a:t>整型（</a:t>
            </a:r>
            <a:r>
              <a:rPr lang="en-US" altLang="zh-CN" sz="1900" dirty="0" err="1" smtClean="0"/>
              <a:t>int</a:t>
            </a:r>
            <a:r>
              <a:rPr lang="zh-CN" altLang="en-US" sz="1900" dirty="0" smtClean="0"/>
              <a:t>）</a:t>
            </a:r>
            <a:r>
              <a:rPr lang="en-US" altLang="zh-CN" sz="1900" dirty="0" smtClean="0"/>
              <a:t>: 23</a:t>
            </a:r>
            <a:r>
              <a:rPr lang="zh-CN" altLang="en-US" sz="1900" dirty="0" smtClean="0"/>
              <a:t>， </a:t>
            </a:r>
            <a:r>
              <a:rPr lang="en-US" altLang="zh-CN" sz="1900" dirty="0" smtClean="0"/>
              <a:t>0o23</a:t>
            </a:r>
            <a:r>
              <a:rPr lang="zh-CN" altLang="en-US" sz="1900" dirty="0" smtClean="0"/>
              <a:t>， </a:t>
            </a:r>
            <a:r>
              <a:rPr lang="en-US" altLang="zh-CN" sz="1900" dirty="0" smtClean="0"/>
              <a:t>0X23</a:t>
            </a:r>
          </a:p>
          <a:p>
            <a:pPr lvl="1"/>
            <a:r>
              <a:rPr lang="zh-CN" altLang="en-US" sz="1900" dirty="0" smtClean="0"/>
              <a:t>浮点型（</a:t>
            </a:r>
            <a:r>
              <a:rPr lang="en-US" altLang="zh-CN" sz="1900" dirty="0" smtClean="0"/>
              <a:t>float</a:t>
            </a:r>
            <a:r>
              <a:rPr lang="zh-CN" altLang="en-US" sz="1900" dirty="0" smtClean="0"/>
              <a:t>）</a:t>
            </a:r>
            <a:endParaRPr lang="en-US" altLang="zh-CN" sz="1900" dirty="0" smtClean="0"/>
          </a:p>
          <a:p>
            <a:pPr marL="457200" lvl="1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普通实数</a:t>
            </a:r>
            <a:r>
              <a:rPr lang="en-US" altLang="zh-CN" sz="1900" dirty="0" smtClean="0"/>
              <a:t>: 12.34</a:t>
            </a:r>
          </a:p>
          <a:p>
            <a:pPr marL="457200" lvl="1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指数实数</a:t>
            </a:r>
            <a:r>
              <a:rPr lang="en-US" altLang="zh-CN" sz="1900" dirty="0" smtClean="0"/>
              <a:t>: 2.99×10</a:t>
            </a:r>
            <a:r>
              <a:rPr lang="en-US" altLang="zh-CN" sz="1900" baseline="30000" dirty="0" smtClean="0"/>
              <a:t>8</a:t>
            </a:r>
            <a:r>
              <a:rPr lang="en-US" altLang="zh-CN" sz="1900" dirty="0" smtClean="0"/>
              <a:t> </a:t>
            </a:r>
            <a:r>
              <a:rPr lang="en-US" altLang="zh-CN" sz="1900" dirty="0" smtClean="0">
                <a:sym typeface="Wingdings" panose="05000000000000000000" pitchFamily="2" charset="2"/>
              </a:rPr>
              <a:t> 2.99e8, 9.1</a:t>
            </a:r>
            <a:r>
              <a:rPr lang="en-US" altLang="zh-CN" sz="1900" dirty="0" smtClean="0"/>
              <a:t>×10</a:t>
            </a:r>
            <a:r>
              <a:rPr lang="en-US" altLang="zh-CN" sz="1900" baseline="30000" dirty="0" smtClean="0"/>
              <a:t>-37</a:t>
            </a:r>
            <a:r>
              <a:rPr lang="en-US" altLang="zh-CN" sz="1900" dirty="0" smtClean="0">
                <a:sym typeface="Wingdings" panose="05000000000000000000" pitchFamily="2" charset="2"/>
              </a:rPr>
              <a:t> </a:t>
            </a:r>
            <a:r>
              <a:rPr lang="en-US" altLang="zh-CN" sz="1900" dirty="0">
                <a:sym typeface="Wingdings" panose="05000000000000000000" pitchFamily="2" charset="2"/>
              </a:rPr>
              <a:t> </a:t>
            </a:r>
            <a:r>
              <a:rPr lang="en-US" altLang="zh-CN" sz="1900" dirty="0" smtClean="0">
                <a:sym typeface="Wingdings" panose="05000000000000000000" pitchFamily="2" charset="2"/>
              </a:rPr>
              <a:t>9.1e-37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复数（</a:t>
            </a:r>
            <a:r>
              <a:rPr lang="en-US" altLang="zh-CN" sz="1900" dirty="0" smtClean="0"/>
              <a:t>complex</a:t>
            </a:r>
            <a:r>
              <a:rPr lang="zh-CN" altLang="en-US" sz="1900" dirty="0" smtClean="0"/>
              <a:t>）</a:t>
            </a:r>
            <a:endParaRPr lang="en-US" altLang="zh-CN" sz="1900" dirty="0" smtClean="0"/>
          </a:p>
          <a:p>
            <a:pPr marL="457200" lvl="1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440120" y="69104"/>
            <a:ext cx="3641834" cy="2388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b="1" dirty="0" smtClean="0"/>
              <a:t>存储的数的范围？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b="1" dirty="0"/>
              <a:t>可以参与哪些运算？</a:t>
            </a:r>
            <a:endParaRPr lang="en-US" altLang="zh-CN" sz="2400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精确值</a:t>
            </a:r>
            <a:r>
              <a:rPr lang="en-US" altLang="zh-CN" sz="2400" b="1" dirty="0"/>
              <a:t>/ </a:t>
            </a:r>
            <a:r>
              <a:rPr lang="zh-CN" altLang="en-US" sz="2400" b="1" dirty="0"/>
              <a:t>近似值？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23793" y="2680138"/>
            <a:ext cx="5958161" cy="3679054"/>
            <a:chOff x="5950062" y="3340629"/>
            <a:chExt cx="3523809" cy="232381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0062" y="3340629"/>
              <a:ext cx="3523809" cy="120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0062" y="4540629"/>
              <a:ext cx="2438095" cy="1123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83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668934"/>
            <a:ext cx="10943852" cy="435133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并没有对变量指定数据类型，一个变量名可以指向（引用，</a:t>
            </a:r>
            <a:r>
              <a:rPr lang="en-US" altLang="zh-CN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reference</a:t>
            </a:r>
            <a:r>
              <a:rPr lang="zh-CN" altLang="en-US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）任何类型的对象。</a:t>
            </a:r>
            <a:endParaRPr lang="en-US" altLang="zh-CN" sz="3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500"/>
              </a:lnSpc>
            </a:pPr>
            <a:endParaRPr lang="en-US" altLang="zh-CN" sz="3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型的常量：十进制、八进制（</a:t>
            </a:r>
            <a:r>
              <a:rPr lang="en-US" altLang="zh-CN" dirty="0" smtClean="0"/>
              <a:t>0o××</a:t>
            </a:r>
            <a:r>
              <a:rPr lang="zh-CN" altLang="en-US" dirty="0" smtClean="0"/>
              <a:t>）、十六进制</a:t>
            </a:r>
            <a:r>
              <a:rPr lang="en-US" altLang="zh-CN" dirty="0" smtClean="0"/>
              <a:t>(0x××)</a:t>
            </a:r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型：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~2</a:t>
            </a:r>
            <a:r>
              <a:rPr lang="en-US" altLang="zh-CN" baseline="30000" dirty="0" smtClean="0"/>
              <a:t>31</a:t>
            </a:r>
            <a:r>
              <a:rPr lang="en-US" altLang="zh-CN" dirty="0" smtClean="0"/>
              <a:t>-1</a:t>
            </a:r>
          </a:p>
          <a:p>
            <a:r>
              <a:rPr lang="zh-CN" altLang="en-US" dirty="0"/>
              <a:t>超出</a:t>
            </a:r>
            <a:r>
              <a:rPr lang="zh-CN" altLang="en-US" dirty="0" smtClean="0"/>
              <a:t>了范围，怎么办？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183" y="4217440"/>
            <a:ext cx="5603030" cy="23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long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87" y="4288220"/>
            <a:ext cx="10549714" cy="2569780"/>
          </a:xfrm>
        </p:spPr>
        <p:txBody>
          <a:bodyPr>
            <a:normAutofit/>
          </a:bodyPr>
          <a:lstStyle/>
          <a:p>
            <a:r>
              <a:rPr lang="zh-CN" altLang="en-US" b="0" dirty="0"/>
              <a:t>长整数类型 </a:t>
            </a:r>
            <a:r>
              <a:rPr lang="en-US" altLang="zh-CN" b="0" dirty="0"/>
              <a:t>long </a:t>
            </a:r>
            <a:r>
              <a:rPr lang="zh-CN" altLang="en-US" b="0" dirty="0"/>
              <a:t>的值在计算机内的表示</a:t>
            </a:r>
            <a:r>
              <a:rPr lang="zh-CN" altLang="en-US" dirty="0"/>
              <a:t>不是固定长度的</a:t>
            </a:r>
            <a:r>
              <a:rPr lang="zh-CN" altLang="en-US" b="0" dirty="0"/>
              <a:t>，只要内存许可，长整数</a:t>
            </a:r>
            <a:r>
              <a:rPr lang="zh-CN" altLang="en-US" b="0" dirty="0" smtClean="0"/>
              <a:t>可以 扩展</a:t>
            </a:r>
            <a:r>
              <a:rPr lang="zh-CN" altLang="en-US" b="0" dirty="0"/>
              <a:t>到任意长度。因此，</a:t>
            </a:r>
            <a:r>
              <a:rPr lang="zh-CN" altLang="en-US" dirty="0">
                <a:solidFill>
                  <a:srgbClr val="FF0000"/>
                </a:solidFill>
              </a:rPr>
              <a:t>使用长整数类型几乎能表示无限的整数</a:t>
            </a:r>
            <a:r>
              <a:rPr lang="zh-CN" altLang="en-US" b="0" dirty="0"/>
              <a:t>。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b="0" dirty="0" smtClean="0"/>
              <a:t>要</a:t>
            </a:r>
            <a:r>
              <a:rPr lang="zh-CN" altLang="en-US" b="0" dirty="0"/>
              <a:t>注意的是，与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zh-CN" altLang="en-US" b="0" dirty="0"/>
              <a:t>类型相比， </a:t>
            </a:r>
            <a:r>
              <a:rPr lang="en-US" altLang="zh-CN" b="0" dirty="0"/>
              <a:t>long </a:t>
            </a:r>
            <a:r>
              <a:rPr lang="zh-CN" altLang="en-US" b="0" dirty="0"/>
              <a:t>类型的运算效率较差。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68934"/>
            <a:ext cx="4055741" cy="20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279" y="1524179"/>
            <a:ext cx="11371414" cy="40095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普通形式：</a:t>
            </a:r>
            <a:r>
              <a:rPr lang="en-US" altLang="zh-CN" dirty="0" smtClean="0"/>
              <a:t>12.45, 12.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.123</a:t>
            </a:r>
          </a:p>
          <a:p>
            <a:pPr lvl="1">
              <a:lnSpc>
                <a:spcPts val="3000"/>
              </a:lnSpc>
            </a:pPr>
            <a:r>
              <a:rPr lang="zh-CN" altLang="en-US" dirty="0" smtClean="0"/>
              <a:t>科学记数法形式：</a:t>
            </a:r>
            <a:r>
              <a:rPr lang="en-US" altLang="zh-CN" dirty="0" smtClean="0"/>
              <a:t>12345 </a:t>
            </a:r>
            <a:r>
              <a:rPr lang="en-US" altLang="zh-CN" dirty="0" smtClean="0">
                <a:sym typeface="Wingdings" panose="05000000000000000000" pitchFamily="2" charset="2"/>
              </a:rPr>
              <a:t> 1.2345e+4, 0.000123  1.23e-4</a:t>
            </a:r>
          </a:p>
          <a:p>
            <a:r>
              <a:rPr lang="zh-CN" altLang="en-US" b="0" dirty="0" smtClean="0"/>
              <a:t>注意：</a:t>
            </a:r>
            <a:r>
              <a:rPr lang="en-US" altLang="zh-CN" b="0" dirty="0" smtClean="0"/>
              <a:t>float </a:t>
            </a:r>
            <a:r>
              <a:rPr lang="zh-CN" altLang="en-US" b="0" dirty="0" smtClean="0"/>
              <a:t>仍然</a:t>
            </a:r>
            <a:r>
              <a:rPr lang="zh-CN" altLang="en-US" b="0" dirty="0"/>
              <a:t>只能表示</a:t>
            </a:r>
            <a:r>
              <a:rPr lang="zh-CN" altLang="en-US" b="0" dirty="0" smtClean="0"/>
              <a:t>有限范围的</a:t>
            </a:r>
            <a:r>
              <a:rPr lang="zh-CN" altLang="en-US" b="0" dirty="0"/>
              <a:t>浮点数。当一个表达式的结果超出了浮点数表示范围的时候， </a:t>
            </a:r>
            <a:r>
              <a:rPr lang="en-US" altLang="zh-CN" b="0" dirty="0"/>
              <a:t>Python </a:t>
            </a:r>
            <a:r>
              <a:rPr lang="zh-CN" altLang="en-US" b="0" dirty="0" smtClean="0"/>
              <a:t>会显示</a:t>
            </a:r>
            <a:r>
              <a:rPr lang="zh-CN" altLang="en-US" b="0" dirty="0"/>
              <a:t>结果为 </a:t>
            </a:r>
            <a:r>
              <a:rPr lang="en-US" altLang="zh-CN" b="0" dirty="0" err="1"/>
              <a:t>inf</a:t>
            </a:r>
            <a:r>
              <a:rPr lang="zh-CN" altLang="en-US" b="0" dirty="0"/>
              <a:t>（无穷大）或</a:t>
            </a:r>
            <a:r>
              <a:rPr lang="en-US" altLang="zh-CN" b="0" dirty="0"/>
              <a:t>-</a:t>
            </a:r>
            <a:r>
              <a:rPr lang="en-US" altLang="zh-CN" b="0" dirty="0" err="1"/>
              <a:t>inf</a:t>
            </a:r>
            <a:r>
              <a:rPr lang="zh-CN" altLang="en-US" b="0" dirty="0"/>
              <a:t>（负无穷）。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" y="5065658"/>
            <a:ext cx="11371414" cy="17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027" y="2522482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1.2 </a:t>
            </a:r>
            <a:r>
              <a:rPr lang="en-US" altLang="zh-CN" sz="4400" b="1" dirty="0">
                <a:solidFill>
                  <a:schemeClr val="tx1"/>
                </a:solidFill>
              </a:rPr>
              <a:t>Programming-</a:t>
            </a:r>
            <a:r>
              <a:rPr lang="en-US" altLang="zh-CN" sz="4400" b="1" dirty="0" err="1">
                <a:solidFill>
                  <a:schemeClr val="tx1"/>
                </a:solidFill>
              </a:rPr>
              <a:t>QuickStart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型数据的比较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判断两个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数据的值是否相等？ </a:t>
            </a:r>
            <a:r>
              <a:rPr lang="en-US" altLang="zh-CN" dirty="0" smtClean="0"/>
              <a:t>= =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1" y="2312993"/>
            <a:ext cx="4621879" cy="1433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9114" y="3894766"/>
            <a:ext cx="104052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不要对浮点数使用</a:t>
            </a:r>
            <a:r>
              <a:rPr lang="en-US" altLang="zh-CN" sz="2400" b="1" dirty="0"/>
              <a:t>==</a:t>
            </a:r>
            <a:r>
              <a:rPr lang="zh-CN" altLang="en-US" sz="2400" b="1" dirty="0"/>
              <a:t>来判断是否相等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正确</a:t>
            </a:r>
            <a:r>
              <a:rPr lang="zh-CN" altLang="en-US" sz="2400" b="1" dirty="0"/>
              <a:t>的做法</a:t>
            </a:r>
            <a:r>
              <a:rPr lang="zh-CN" altLang="en-US" sz="2400" b="1" dirty="0" smtClean="0"/>
              <a:t>是检查</a:t>
            </a:r>
            <a:r>
              <a:rPr lang="zh-CN" altLang="en-US" sz="2400" b="1" dirty="0"/>
              <a:t>两个浮点数的差是否足够小，是则认为相等</a:t>
            </a:r>
            <a:r>
              <a:rPr lang="zh-CN" altLang="en-US" sz="2800" dirty="0"/>
              <a:t>。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14" y="5066366"/>
            <a:ext cx="8376885" cy="15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单个字符的存储机制</a:t>
            </a:r>
            <a:endParaRPr lang="en-US" altLang="zh-CN" dirty="0" smtClean="0"/>
          </a:p>
          <a:p>
            <a:pPr lvl="1"/>
            <a:r>
              <a:rPr lang="zh-CN" altLang="en-US" dirty="0"/>
              <a:t>字符在计算机内部也是用二进制数表示</a:t>
            </a:r>
            <a:r>
              <a:rPr lang="zh-CN" altLang="en-US" dirty="0" smtClean="0"/>
              <a:t>的（</a:t>
            </a:r>
            <a:r>
              <a:rPr lang="en-US" altLang="zh-CN" dirty="0" smtClean="0"/>
              <a:t>ASCII</a:t>
            </a:r>
            <a:r>
              <a:rPr lang="zh-CN" altLang="en-US" dirty="0"/>
              <a:t>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ASCII</a:t>
            </a:r>
            <a:r>
              <a:rPr lang="zh-CN" altLang="en-US" dirty="0" smtClean="0"/>
              <a:t>码和</a:t>
            </a:r>
            <a:r>
              <a:rPr lang="en-US" altLang="zh-CN" dirty="0" err="1" smtClean="0"/>
              <a:t>Unicod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solidFill>
                  <a:srgbClr val="002060"/>
                </a:solidFill>
              </a:rPr>
              <a:t>ASCII</a:t>
            </a:r>
            <a:r>
              <a:rPr lang="zh-CN" altLang="en-US" sz="2000" dirty="0" smtClean="0">
                <a:solidFill>
                  <a:srgbClr val="002060"/>
                </a:solidFill>
              </a:rPr>
              <a:t>码，</a:t>
            </a:r>
            <a:r>
              <a:rPr lang="en-US" altLang="zh-CN" sz="2000" dirty="0" smtClean="0">
                <a:solidFill>
                  <a:srgbClr val="002060"/>
                </a:solidFill>
              </a:rPr>
              <a:t>1Byte</a:t>
            </a:r>
            <a:r>
              <a:rPr lang="zh-CN" altLang="en-US" sz="2000" dirty="0" smtClean="0">
                <a:solidFill>
                  <a:srgbClr val="002060"/>
                </a:solidFill>
              </a:rPr>
              <a:t>，只能对</a:t>
            </a:r>
            <a:r>
              <a:rPr lang="en-US" altLang="zh-CN" sz="2000" dirty="0" smtClean="0">
                <a:solidFill>
                  <a:srgbClr val="002060"/>
                </a:solidFill>
              </a:rPr>
              <a:t>128</a:t>
            </a:r>
            <a:r>
              <a:rPr lang="zh-CN" altLang="en-US" sz="2000" dirty="0" smtClean="0">
                <a:solidFill>
                  <a:srgbClr val="002060"/>
                </a:solidFill>
              </a:rPr>
              <a:t>个字符编码（字母、数字等）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2"/>
            <a:r>
              <a:rPr lang="en-US" altLang="zh-CN" sz="2000" dirty="0" smtClean="0">
                <a:solidFill>
                  <a:srgbClr val="002060"/>
                </a:solidFill>
              </a:rPr>
              <a:t>Unicode</a:t>
            </a:r>
            <a:r>
              <a:rPr lang="zh-CN" altLang="en-US" sz="2000" dirty="0" smtClean="0">
                <a:solidFill>
                  <a:srgbClr val="002060"/>
                </a:solidFill>
              </a:rPr>
              <a:t>码，</a:t>
            </a:r>
            <a:r>
              <a:rPr lang="en-US" altLang="zh-CN" sz="2000" dirty="0" smtClean="0">
                <a:solidFill>
                  <a:srgbClr val="002060"/>
                </a:solidFill>
              </a:rPr>
              <a:t>4Byte</a:t>
            </a:r>
            <a:r>
              <a:rPr lang="zh-CN" altLang="en-US" sz="2000" dirty="0" smtClean="0">
                <a:solidFill>
                  <a:srgbClr val="002060"/>
                </a:solidFill>
              </a:rPr>
              <a:t>，全世界所有字符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56" y="1303464"/>
            <a:ext cx="3407291" cy="54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与类型相关的运算符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构造函数（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668934"/>
            <a:ext cx="5906725" cy="4351338"/>
          </a:xfrm>
        </p:spPr>
        <p:txBody>
          <a:bodyPr/>
          <a:lstStyle/>
          <a:p>
            <a:r>
              <a:rPr lang="zh-CN" altLang="en-US" dirty="0" smtClean="0"/>
              <a:t>每个类型都有一个类型转换函数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zh-CN" altLang="en-US" dirty="0" smtClean="0"/>
              <a:t>（ </a:t>
            </a:r>
            <a:r>
              <a:rPr lang="en-US" altLang="zh-CN" dirty="0" err="1" smtClean="0"/>
              <a:t>myVar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返回与</a:t>
            </a:r>
            <a:r>
              <a:rPr lang="en-US" altLang="zh-CN" dirty="0" err="1" smtClean="0"/>
              <a:t>myVar</a:t>
            </a:r>
            <a:r>
              <a:rPr lang="zh-CN" altLang="en-US" dirty="0" smtClean="0"/>
              <a:t>关联的对象的整数表示。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注意：</a:t>
            </a:r>
            <a:r>
              <a:rPr lang="en-US" altLang="zh-CN" dirty="0" err="1" smtClean="0"/>
              <a:t>myVar</a:t>
            </a:r>
            <a:r>
              <a:rPr lang="zh-CN" altLang="en-US" dirty="0" smtClean="0"/>
              <a:t>本身不受影响。如果与</a:t>
            </a:r>
            <a:r>
              <a:rPr lang="en-US" altLang="zh-CN" dirty="0" err="1" smtClean="0"/>
              <a:t>myVar</a:t>
            </a:r>
            <a:r>
              <a:rPr lang="zh-CN" altLang="en-US" dirty="0" smtClean="0"/>
              <a:t>相关联的对象不能转换为整数，将会产生错误。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958" y="1358959"/>
            <a:ext cx="4369322" cy="20621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9" y="4880261"/>
            <a:ext cx="6312536" cy="17885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958" y="3440206"/>
            <a:ext cx="3547483" cy="32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自动类型转换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 smtClean="0"/>
              <a:t>多种类型的变量或常量放在一起计算，</a:t>
            </a:r>
            <a:r>
              <a:rPr lang="zh-CN" altLang="en-US" u="sng" dirty="0" smtClean="0">
                <a:solidFill>
                  <a:srgbClr val="FF0000"/>
                </a:solidFill>
              </a:rPr>
              <a:t>正常情况下</a:t>
            </a:r>
            <a:r>
              <a:rPr lang="zh-CN" altLang="en-US" dirty="0" smtClean="0"/>
              <a:t>，系统会自动进行类型转换。</a:t>
            </a:r>
            <a:endParaRPr lang="en-US" altLang="zh-CN" b="0" dirty="0"/>
          </a:p>
          <a:p>
            <a:pPr>
              <a:lnSpc>
                <a:spcPts val="3600"/>
              </a:lnSpc>
            </a:pPr>
            <a:r>
              <a:rPr lang="zh-CN" altLang="en-US" b="0" dirty="0"/>
              <a:t>首先将 </a:t>
            </a:r>
            <a:r>
              <a:rPr lang="en-US" altLang="zh-CN" b="0" dirty="0" err="1"/>
              <a:t>int</a:t>
            </a:r>
            <a:r>
              <a:rPr lang="en-US" altLang="zh-CN" b="0" dirty="0"/>
              <a:t> </a:t>
            </a:r>
            <a:r>
              <a:rPr lang="zh-CN" altLang="en-US" b="0" dirty="0"/>
              <a:t>或 </a:t>
            </a:r>
            <a:r>
              <a:rPr lang="en-US" altLang="zh-CN" b="0" dirty="0"/>
              <a:t>long </a:t>
            </a:r>
            <a:r>
              <a:rPr lang="zh-CN" altLang="en-US" b="0" dirty="0"/>
              <a:t>类型转换成 </a:t>
            </a:r>
            <a:r>
              <a:rPr lang="en-US" altLang="zh-CN" b="0" dirty="0"/>
              <a:t>float</a:t>
            </a:r>
            <a:r>
              <a:rPr lang="zh-CN" altLang="en-US" b="0" dirty="0"/>
              <a:t>，然后再执行 </a:t>
            </a:r>
            <a:r>
              <a:rPr lang="en-US" altLang="zh-CN" b="0" dirty="0"/>
              <a:t>float </a:t>
            </a:r>
            <a:r>
              <a:rPr lang="zh-CN" altLang="en-US" b="0" dirty="0"/>
              <a:t>运算，结果为 </a:t>
            </a:r>
            <a:r>
              <a:rPr lang="en-US" altLang="zh-CN" b="0" dirty="0" smtClean="0"/>
              <a:t>float </a:t>
            </a:r>
            <a:r>
              <a:rPr lang="zh-CN" altLang="en-US" b="0" dirty="0" smtClean="0"/>
              <a:t>类型</a:t>
            </a:r>
            <a:r>
              <a:rPr lang="zh-CN" altLang="en-US" b="0" dirty="0"/>
              <a:t>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37" y="4141464"/>
            <a:ext cx="5801322" cy="23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手动进行类型转换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 “345”)</a:t>
            </a:r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(13.7)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kfsjaf</a:t>
            </a:r>
            <a:r>
              <a:rPr lang="en-US" altLang="zh-CN" dirty="0" smtClean="0"/>
              <a:t>”)</a:t>
            </a:r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(123)</a:t>
            </a:r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(12.3)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1.7 Operators</a:t>
            </a:r>
            <a:r>
              <a:rPr lang="zh-CN" altLang="en-US" sz="4400" b="1" dirty="0" smtClean="0"/>
              <a:t>（运算符）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3" y="1668933"/>
            <a:ext cx="10770431" cy="518906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500" dirty="0" smtClean="0"/>
              <a:t>Integer</a:t>
            </a:r>
          </a:p>
          <a:p>
            <a:pPr lvl="1"/>
            <a:r>
              <a:rPr lang="en-US" altLang="zh-CN" sz="3200" dirty="0"/>
              <a:t>addition and subtraction: </a:t>
            </a:r>
            <a:r>
              <a:rPr lang="en-US" altLang="zh-CN" sz="3200" dirty="0">
                <a:solidFill>
                  <a:srgbClr val="660066"/>
                </a:solidFill>
                <a:latin typeface="Courier New" pitchFamily="-109" charset="0"/>
              </a:rPr>
              <a:t>+, -</a:t>
            </a:r>
          </a:p>
          <a:p>
            <a:pPr lvl="1"/>
            <a:r>
              <a:rPr lang="en-US" altLang="zh-CN" sz="3200" dirty="0"/>
              <a:t>multiplication: </a:t>
            </a:r>
            <a:r>
              <a:rPr lang="en-US" altLang="zh-CN" sz="3200" dirty="0">
                <a:solidFill>
                  <a:srgbClr val="660066"/>
                </a:solidFill>
                <a:latin typeface="Courier New" pitchFamily="-109" charset="0"/>
              </a:rPr>
              <a:t>* </a:t>
            </a:r>
            <a:r>
              <a:rPr lang="zh-CN" altLang="en-US" sz="3200" dirty="0">
                <a:solidFill>
                  <a:srgbClr val="660066"/>
                </a:solidFill>
                <a:latin typeface="Courier New" pitchFamily="-109" charset="0"/>
              </a:rPr>
              <a:t>乘法</a:t>
            </a:r>
            <a:endParaRPr lang="en-US" altLang="zh-CN" sz="3200" dirty="0">
              <a:solidFill>
                <a:srgbClr val="660066"/>
              </a:solidFill>
              <a:latin typeface="Courier New" pitchFamily="-109" charset="0"/>
            </a:endParaRPr>
          </a:p>
          <a:p>
            <a:pPr lvl="1"/>
            <a:r>
              <a:rPr lang="en-US" altLang="zh-CN" sz="3200" dirty="0"/>
              <a:t>division </a:t>
            </a:r>
          </a:p>
          <a:p>
            <a:pPr lvl="2"/>
            <a:r>
              <a:rPr lang="en-US" altLang="zh-CN" sz="3200" dirty="0">
                <a:ea typeface="ＭＳ Ｐゴシック" pitchFamily="-109" charset="-128"/>
              </a:rPr>
              <a:t>quotient: </a:t>
            </a:r>
            <a:r>
              <a:rPr lang="en-US" altLang="zh-CN" sz="3200" dirty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/  </a:t>
            </a:r>
            <a:r>
              <a:rPr lang="zh-CN" altLang="en-US" sz="3200" dirty="0" smtClean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除 </a:t>
            </a:r>
            <a:endParaRPr lang="en-US" altLang="zh-CN" sz="3200" dirty="0">
              <a:solidFill>
                <a:srgbClr val="660066"/>
              </a:solidFill>
              <a:latin typeface="Courier New" pitchFamily="-109" charset="0"/>
              <a:ea typeface="ＭＳ Ｐゴシック" pitchFamily="-109" charset="-128"/>
            </a:endParaRPr>
          </a:p>
          <a:p>
            <a:pPr lvl="2"/>
            <a:r>
              <a:rPr lang="en-US" altLang="zh-CN" sz="3200" dirty="0">
                <a:solidFill>
                  <a:srgbClr val="000000"/>
                </a:solidFill>
                <a:ea typeface="ＭＳ Ｐゴシック" pitchFamily="-109" charset="-128"/>
              </a:rPr>
              <a:t>integer quotient:</a:t>
            </a:r>
            <a:r>
              <a:rPr lang="en-US" altLang="zh-CN" sz="3200" dirty="0">
                <a:solidFill>
                  <a:srgbClr val="660066"/>
                </a:solidFill>
                <a:ea typeface="ＭＳ Ｐゴシック" pitchFamily="-109" charset="-128"/>
              </a:rPr>
              <a:t> </a:t>
            </a:r>
            <a:r>
              <a:rPr lang="en-US" altLang="zh-CN" sz="3200" dirty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//  </a:t>
            </a:r>
            <a:r>
              <a:rPr lang="zh-CN" altLang="en-US" sz="3200" dirty="0">
                <a:solidFill>
                  <a:srgbClr val="660066"/>
                </a:solidFill>
                <a:latin typeface="Courier New" pitchFamily="-109" charset="0"/>
                <a:ea typeface="ＭＳ Ｐゴシック" pitchFamily="-109" charset="-128"/>
              </a:rPr>
              <a:t>整除</a:t>
            </a:r>
            <a:endParaRPr lang="en-US" altLang="zh-CN" sz="3200" dirty="0">
              <a:solidFill>
                <a:srgbClr val="660066"/>
              </a:solidFill>
              <a:latin typeface="Courier New" pitchFamily="-109" charset="0"/>
              <a:ea typeface="ＭＳ Ｐゴシック" pitchFamily="-109" charset="-128"/>
            </a:endParaRPr>
          </a:p>
          <a:p>
            <a:pPr lvl="2"/>
            <a:r>
              <a:rPr lang="en-US" altLang="zh-CN" sz="3200" dirty="0">
                <a:ea typeface="ＭＳ Ｐゴシック" pitchFamily="-109" charset="-128"/>
              </a:rPr>
              <a:t>remainder: </a:t>
            </a:r>
            <a:r>
              <a:rPr lang="en-US" altLang="zh-CN" sz="3200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%   </a:t>
            </a:r>
            <a:r>
              <a:rPr lang="zh-CN" altLang="en-US" sz="3200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模运算（余数</a:t>
            </a:r>
            <a:r>
              <a:rPr lang="zh-CN" altLang="en-US" sz="3200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）</a:t>
            </a:r>
            <a:endParaRPr lang="en-US" altLang="zh-CN" sz="3200" dirty="0" smtClean="0">
              <a:solidFill>
                <a:srgbClr val="660066"/>
              </a:solidFill>
              <a:latin typeface="Courier New"/>
              <a:ea typeface="ＭＳ Ｐゴシック" pitchFamily="-109" charset="-128"/>
              <a:cs typeface="Courier New"/>
            </a:endParaRPr>
          </a:p>
          <a:p>
            <a:pPr lvl="1"/>
            <a:r>
              <a:rPr lang="en-US" altLang="zh-CN" sz="4400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altLang="zh-CN" sz="3200" dirty="0"/>
              <a:t>Power </a:t>
            </a:r>
            <a:r>
              <a:rPr lang="en-US" altLang="zh-CN" sz="3200" dirty="0" smtClean="0"/>
              <a:t>operation</a:t>
            </a:r>
            <a:r>
              <a:rPr lang="zh-CN" altLang="en-US" sz="3200" dirty="0" smtClean="0"/>
              <a:t>： </a:t>
            </a:r>
            <a:r>
              <a:rPr lang="en-US" altLang="zh-CN" sz="3200" dirty="0" smtClean="0"/>
              <a:t>x </a:t>
            </a:r>
            <a:r>
              <a:rPr lang="zh-CN" altLang="en-US" sz="3200" dirty="0" smtClean="0"/>
              <a:t>** </a:t>
            </a:r>
            <a:r>
              <a:rPr lang="en-US" altLang="zh-CN" sz="3200" dirty="0" smtClean="0"/>
              <a:t>2 </a:t>
            </a:r>
            <a:endParaRPr lang="en-US" altLang="zh-CN" sz="3200" dirty="0"/>
          </a:p>
          <a:p>
            <a:pPr lvl="1"/>
            <a:endParaRPr lang="en-US" altLang="zh-CN" sz="44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99890" y="1558574"/>
            <a:ext cx="457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Float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 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，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，*，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/,//, 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%,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Microsoft YaHei UI" panose="020B0503020204020204" pitchFamily="34" charset="-122"/>
              </a:rPr>
              <a:t> **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Two types of division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除法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standard division operator (/) yields a floating point result no matter the type of its operands: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</a:rPr>
              <a:t>2/3 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yields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0.6666666666666666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4.0/2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yields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</a:p>
          <a:p>
            <a:pPr marL="0" indent="0">
              <a:buNone/>
            </a:pP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Integer division (//) yields only the integer part of the divide (its type depends on its operands):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</a:rPr>
              <a:t>2//3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</a:t>
            </a:r>
          </a:p>
          <a:p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4.0//2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</a:t>
            </a:r>
            <a:r>
              <a:rPr lang="en-US" sz="2800" dirty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  <a:endParaRPr lang="en-US" sz="2800" dirty="0">
              <a:latin typeface="Courier New"/>
              <a:ea typeface="ＭＳ Ｐゴシック" pitchFamily="-109" charset="-128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0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r>
              <a:rPr lang="zh-CN" altLang="en-US" dirty="0" smtClean="0"/>
              <a:t>模运算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modulus operator (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smtClean="0"/>
              <a:t>) give the integer remainder of division:</a:t>
            </a:r>
          </a:p>
          <a:p>
            <a:r>
              <a:rPr lang="en-US" dirty="0" smtClean="0">
                <a:latin typeface="Courier New"/>
                <a:cs typeface="Courier New"/>
              </a:rPr>
              <a:t>5 % 3</a:t>
            </a:r>
            <a:r>
              <a:rPr lang="en-US" dirty="0" smtClean="0"/>
              <a:t>		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7.0 % 3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	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1.0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Again, the type of the result depends on the type of the operands.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960097" y="2636913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求整除的余数</a:t>
            </a:r>
          </a:p>
        </p:txBody>
      </p:sp>
    </p:spTree>
    <p:extLst>
      <p:ext uri="{BB962C8B-B14F-4D97-AF65-F5344CB8AC3E}">
        <p14:creationId xmlns:p14="http://schemas.microsoft.com/office/powerpoint/2010/main" val="29798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Mixed Operations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Rockwell Extra Bold" charset="0"/>
              </a:rPr>
              <a:t>当出现实数</a:t>
            </a:r>
            <a:r>
              <a:rPr lang="zh-CN" altLang="en-US" sz="3200" dirty="0">
                <a:solidFill>
                  <a:schemeClr val="tx1"/>
                </a:solidFill>
                <a:latin typeface="Rockwell Extra Bold" charset="0"/>
              </a:rPr>
              <a:t>与</a:t>
            </a:r>
            <a:r>
              <a:rPr lang="zh-CN" altLang="en-US" sz="3200" dirty="0" smtClean="0">
                <a:solidFill>
                  <a:schemeClr val="tx1"/>
                </a:solidFill>
                <a:latin typeface="Rockwell Extra Bold" charset="0"/>
              </a:rPr>
              <a:t>整数进行混合</a:t>
            </a:r>
            <a:r>
              <a:rPr lang="zh-CN" altLang="en-US" sz="3200" dirty="0">
                <a:solidFill>
                  <a:schemeClr val="tx1"/>
                </a:solidFill>
                <a:latin typeface="Rockwell Extra Bold" charset="0"/>
              </a:rPr>
              <a:t>运算</a:t>
            </a:r>
            <a:r>
              <a:rPr lang="zh-CN" altLang="en-US" sz="3200" dirty="0" smtClean="0">
                <a:solidFill>
                  <a:schemeClr val="tx1"/>
                </a:solidFill>
                <a:latin typeface="Rockwell Extra Bold" charset="0"/>
              </a:rPr>
              <a:t>，首先将整数提升为实数，再进行计算。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0" y="2654260"/>
            <a:ext cx="4136211" cy="3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Problem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542810"/>
            <a:ext cx="10040006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从一个简单的实验任务开始</a:t>
            </a:r>
            <a:endParaRPr lang="en-US" altLang="zh-CN" sz="2800" dirty="0" smtClean="0"/>
          </a:p>
          <a:p>
            <a:pPr>
              <a:spcBef>
                <a:spcPts val="5400"/>
              </a:spcBef>
            </a:pPr>
            <a:r>
              <a:rPr lang="zh-CN" altLang="en-US" sz="2800" b="1" dirty="0" smtClean="0"/>
              <a:t>计算圆的周长和面积</a:t>
            </a:r>
            <a:endParaRPr lang="en-US" altLang="zh-CN" sz="2800" dirty="0" smtClean="0"/>
          </a:p>
          <a:p>
            <a:pPr lvl="1"/>
            <a:r>
              <a:rPr lang="zh-CN" altLang="en-US" sz="1980" dirty="0"/>
              <a:t>用</a:t>
            </a:r>
            <a:r>
              <a:rPr lang="zh-CN" altLang="en-US" sz="1980" dirty="0" smtClean="0"/>
              <a:t>到的公式：</a:t>
            </a:r>
            <a:endParaRPr lang="en-US" altLang="zh-CN" sz="1980" dirty="0" smtClean="0"/>
          </a:p>
          <a:p>
            <a:pPr lvl="1"/>
            <a:r>
              <a:rPr lang="en-US" altLang="zh-CN" sz="1980" dirty="0" smtClean="0"/>
              <a:t>C = 2 ×π×r</a:t>
            </a:r>
          </a:p>
          <a:p>
            <a:pPr lvl="1"/>
            <a:r>
              <a:rPr lang="en-US" altLang="zh-CN" sz="1980" dirty="0" smtClean="0"/>
              <a:t>S = π×r</a:t>
            </a:r>
            <a:r>
              <a:rPr lang="en-US" altLang="zh-CN" sz="1980" dirty="0"/>
              <a:t> </a:t>
            </a:r>
            <a:r>
              <a:rPr lang="en-US" altLang="zh-CN" sz="1980" dirty="0" smtClean="0"/>
              <a:t>×</a:t>
            </a:r>
            <a:r>
              <a:rPr lang="en-US" altLang="zh-CN" sz="1980" dirty="0"/>
              <a:t>r</a:t>
            </a:r>
            <a:endParaRPr lang="en-US" altLang="zh-CN" sz="1980" dirty="0" smtClean="0"/>
          </a:p>
          <a:p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6842233" y="1208868"/>
            <a:ext cx="4871546" cy="3300070"/>
          </a:xfrm>
          <a:prstGeom prst="wedgeEllipseCallout">
            <a:avLst>
              <a:gd name="adj1" fmla="val -69168"/>
              <a:gd name="adj2" fmla="val -3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AutoNum type="arabicPeriod"/>
            </a:pPr>
            <a:r>
              <a:rPr lang="zh-CN" altLang="en-US" sz="2800" dirty="0" smtClean="0"/>
              <a:t>用命令行怎样完成？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脚本文件</a:t>
            </a:r>
            <a:r>
              <a:rPr lang="en-US" altLang="zh-CN" sz="2800" dirty="0" smtClean="0"/>
              <a:t>*.</a:t>
            </a:r>
            <a:r>
              <a:rPr lang="en-US" altLang="zh-CN" sz="2800" dirty="0" err="1" smtClean="0"/>
              <a:t>py</a:t>
            </a:r>
            <a:r>
              <a:rPr lang="zh-CN" altLang="en-US" sz="2800" dirty="0" smtClean="0"/>
              <a:t>怎样完成？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55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b="1" dirty="0"/>
              <a:t>Order of Operations and Parentheses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term used to describe the </a:t>
            </a:r>
            <a:r>
              <a:rPr lang="en-US" altLang="zh-CN" b="0" dirty="0" smtClean="0"/>
              <a:t>order of Operation is </a:t>
            </a:r>
            <a:r>
              <a:rPr lang="en-US" altLang="zh-CN" b="0" i="1" dirty="0" smtClean="0"/>
              <a:t>precedence. 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19" y="2275976"/>
            <a:ext cx="9215677" cy="31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1.9 Developing An Algorithm</a:t>
            </a:r>
            <a:r>
              <a:rPr lang="zh-CN" altLang="en-US" sz="4400" b="1" dirty="0" smtClean="0"/>
              <a:t>（算法）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Algorithm?</a:t>
            </a:r>
          </a:p>
          <a:p>
            <a:pPr lvl="1"/>
            <a:r>
              <a:rPr lang="en-US" altLang="zh-CN" b="1" dirty="0"/>
              <a:t>A</a:t>
            </a:r>
            <a:r>
              <a:rPr lang="en-US" altLang="zh-CN" b="1" dirty="0" smtClean="0"/>
              <a:t>lgorithm</a:t>
            </a:r>
            <a:r>
              <a:rPr lang="en-US" altLang="zh-CN" dirty="0"/>
              <a:t>: </a:t>
            </a:r>
            <a:r>
              <a:rPr lang="en-US" altLang="zh-CN" b="0" dirty="0"/>
              <a:t>A method—a sequence of steps—that describes how to solve </a:t>
            </a:r>
            <a:r>
              <a:rPr lang="en-US" altLang="zh-CN" b="0" dirty="0" smtClean="0"/>
              <a:t>a problem </a:t>
            </a:r>
            <a:r>
              <a:rPr lang="en-US" altLang="zh-CN" b="0" dirty="0"/>
              <a:t>or class of problems.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Program</a:t>
            </a:r>
            <a:r>
              <a:rPr lang="en-US" altLang="zh-CN" dirty="0" smtClean="0"/>
              <a:t>: </a:t>
            </a:r>
            <a:r>
              <a:rPr lang="en-US" altLang="zh-CN" b="0" dirty="0" smtClean="0"/>
              <a:t>an </a:t>
            </a:r>
            <a:r>
              <a:rPr lang="en-US" altLang="zh-CN" b="0" dirty="0"/>
              <a:t>algorithm implemented by a computer language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Problems</a:t>
            </a:r>
            <a:endParaRPr lang="en-US" altLang="zh-CN" sz="44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434" y="3263462"/>
            <a:ext cx="10612776" cy="1702676"/>
          </a:xfrm>
        </p:spPr>
        <p:txBody>
          <a:bodyPr>
            <a:noAutofit/>
          </a:bodyPr>
          <a:lstStyle/>
          <a:p>
            <a:pPr>
              <a:lnSpc>
                <a:spcPts val="4200"/>
              </a:lnSpc>
            </a:pPr>
            <a:r>
              <a:rPr lang="zh-CN" altLang="en-US" sz="3200" dirty="0" smtClean="0"/>
              <a:t>在</a:t>
            </a:r>
            <a:r>
              <a:rPr lang="zh-CN" altLang="en-US" sz="3200" dirty="0" smtClean="0">
                <a:solidFill>
                  <a:srgbClr val="FF0000"/>
                </a:solidFill>
              </a:rPr>
              <a:t>一英亩</a:t>
            </a:r>
            <a:r>
              <a:rPr lang="zh-CN" altLang="en-US" sz="3200" dirty="0" smtClean="0"/>
              <a:t>的土地上有</a:t>
            </a:r>
            <a:r>
              <a:rPr lang="en-US" altLang="zh-CN" sz="3200" dirty="0">
                <a:solidFill>
                  <a:srgbClr val="FF0000"/>
                </a:solidFill>
              </a:rPr>
              <a:t>×</a:t>
            </a:r>
            <a:r>
              <a:rPr lang="zh-CN" altLang="en-US" sz="3200" dirty="0" smtClean="0">
                <a:solidFill>
                  <a:srgbClr val="FF0000"/>
                </a:solidFill>
              </a:rPr>
              <a:t>英寸</a:t>
            </a:r>
            <a:r>
              <a:rPr lang="zh-CN" altLang="en-US" sz="3200" dirty="0" smtClean="0"/>
              <a:t>的降雨，请问在这一英亩的土地上将积累多少</a:t>
            </a:r>
            <a:r>
              <a:rPr lang="zh-CN" altLang="en-US" sz="3200" dirty="0" smtClean="0">
                <a:solidFill>
                  <a:srgbClr val="FF0000"/>
                </a:solidFill>
              </a:rPr>
              <a:t>加仑</a:t>
            </a:r>
            <a:r>
              <a:rPr lang="zh-CN" altLang="en-US" sz="3200" dirty="0" smtClean="0"/>
              <a:t>的降雨量？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7" y="1450427"/>
            <a:ext cx="11303888" cy="13243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51" y="4639578"/>
            <a:ext cx="6602521" cy="16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9" y="169446"/>
            <a:ext cx="7081373" cy="4575975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7835463" y="378372"/>
            <a:ext cx="3547241" cy="898635"/>
          </a:xfrm>
          <a:prstGeom prst="wedgeRoundRectCallout">
            <a:avLst>
              <a:gd name="adj1" fmla="val -64694"/>
              <a:gd name="adj2" fmla="val 108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问题：求体积？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583324" y="5155324"/>
            <a:ext cx="96169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Our algorithm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1. Prompt the user for the number of inches that have fallen.</a:t>
            </a:r>
            <a:br>
              <a:rPr lang="en-US" altLang="zh-CN" sz="2400" dirty="0" smtClean="0"/>
            </a:br>
            <a:r>
              <a:rPr lang="en-US" altLang="zh-CN" sz="2400" dirty="0" smtClean="0"/>
              <a:t>2. Find the volume (in cubic feet) of water (where volume = depth * area).</a:t>
            </a:r>
            <a:br>
              <a:rPr lang="en-US" altLang="zh-CN" sz="2400" dirty="0" smtClean="0"/>
            </a:br>
            <a:r>
              <a:rPr lang="en-US" altLang="zh-CN" sz="2400" b="1" dirty="0" smtClean="0"/>
              <a:t>3. Convert the volume (in cubic feet) to gallons</a:t>
            </a:r>
            <a:r>
              <a:rPr lang="en-US" altLang="zh-CN" sz="2400" dirty="0" smtClean="0"/>
              <a:t>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35463" y="1877337"/>
            <a:ext cx="4356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思路：</a:t>
            </a:r>
            <a:endParaRPr lang="en-US" altLang="zh-CN" sz="2400" dirty="0" smtClean="0"/>
          </a:p>
          <a:p>
            <a:r>
              <a:rPr lang="en-US" altLang="zh-CN" sz="2400" dirty="0" smtClean="0"/>
              <a:t>Area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英尺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, </a:t>
            </a:r>
          </a:p>
          <a:p>
            <a:r>
              <a:rPr lang="en-US" altLang="zh-CN" sz="2400" dirty="0" smtClean="0"/>
              <a:t>Depth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/>
              <a:t>英尺</a:t>
            </a:r>
            <a:endParaRPr lang="en-US" altLang="zh-CN" sz="2400" dirty="0" smtClean="0"/>
          </a:p>
          <a:p>
            <a:r>
              <a:rPr lang="en-US" altLang="zh-CN" sz="2400" dirty="0" err="1" smtClean="0">
                <a:sym typeface="Wingdings" panose="05000000000000000000" pitchFamily="2" charset="2"/>
              </a:rPr>
              <a:t>Vol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ym typeface="Wingdings" panose="05000000000000000000" pitchFamily="2" charset="2"/>
              </a:rPr>
              <a:t>英尺</a:t>
            </a:r>
            <a:r>
              <a:rPr lang="en-US" altLang="zh-CN" sz="2400" baseline="30000" dirty="0" smtClean="0">
                <a:sym typeface="Wingdings" panose="05000000000000000000" pitchFamily="2" charset="2"/>
              </a:rPr>
              <a:t>3 </a:t>
            </a:r>
            <a:r>
              <a:rPr lang="en-US" altLang="zh-CN" sz="2400" dirty="0" smtClean="0">
                <a:sym typeface="Wingdings" panose="05000000000000000000" pitchFamily="2" charset="2"/>
              </a:rPr>
              <a:t>gallon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英亩 </a:t>
            </a:r>
            <a:r>
              <a:rPr lang="en-US" altLang="zh-CN" sz="2400" dirty="0" smtClean="0">
                <a:sym typeface="Wingdings" panose="05000000000000000000" pitchFamily="2" charset="2"/>
              </a:rPr>
              <a:t>= 43560 </a:t>
            </a:r>
            <a:r>
              <a:rPr lang="zh-CN" altLang="en-US" sz="2400" dirty="0" smtClean="0">
                <a:sym typeface="Wingdings" panose="05000000000000000000" pitchFamily="2" charset="2"/>
              </a:rPr>
              <a:t>平方英尺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1 </a:t>
            </a:r>
            <a:r>
              <a:rPr lang="zh-CN" altLang="en-US" sz="2400" dirty="0" smtClean="0">
                <a:sym typeface="Wingdings" panose="05000000000000000000" pitchFamily="2" charset="2"/>
              </a:rPr>
              <a:t>立方英尺 </a:t>
            </a:r>
            <a:r>
              <a:rPr lang="en-US" altLang="zh-CN" sz="2400" dirty="0" smtClean="0">
                <a:sym typeface="Wingdings" panose="05000000000000000000" pitchFamily="2" charset="2"/>
              </a:rPr>
              <a:t>= 7.48051945 </a:t>
            </a:r>
            <a:r>
              <a:rPr lang="zh-CN" altLang="en-US" sz="2400" dirty="0" smtClean="0">
                <a:sym typeface="Wingdings" panose="05000000000000000000" pitchFamily="2" charset="2"/>
              </a:rPr>
              <a:t>加仑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7835463" y="4924491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sym typeface="Wingdings" panose="05000000000000000000" pitchFamily="2" charset="2"/>
              </a:rPr>
              <a:t>英寸 </a:t>
            </a:r>
            <a:r>
              <a:rPr lang="en-US" altLang="zh-CN" sz="2400" b="1" dirty="0">
                <a:sym typeface="Wingdings" panose="05000000000000000000" pitchFamily="2" charset="2"/>
              </a:rPr>
              <a:t>= 1/12 </a:t>
            </a:r>
            <a:r>
              <a:rPr lang="zh-CN" altLang="en-US" sz="2400" b="1" dirty="0">
                <a:sym typeface="Wingdings" panose="05000000000000000000" pitchFamily="2" charset="2"/>
              </a:rPr>
              <a:t>英尺</a:t>
            </a:r>
            <a:endParaRPr lang="en-US" altLang="zh-CN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76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AGaramond-Regular"/>
              </a:rPr>
              <a:t>In football, there is a statistic for quarterbacks called the </a:t>
            </a:r>
            <a:r>
              <a:rPr lang="en-US" altLang="zh-CN" i="1" dirty="0">
                <a:solidFill>
                  <a:srgbClr val="231F20"/>
                </a:solidFill>
                <a:latin typeface="AGaramond-Italic"/>
              </a:rPr>
              <a:t>passer rating</a:t>
            </a:r>
            <a:r>
              <a:rPr lang="en-US" altLang="zh-CN" dirty="0">
                <a:solidFill>
                  <a:srgbClr val="231F20"/>
                </a:solidFill>
                <a:latin typeface="AGaramond-Regular"/>
              </a:rPr>
              <a:t>. To calculate the</a:t>
            </a:r>
            <a:br>
              <a:rPr lang="en-US" altLang="zh-CN" dirty="0">
                <a:solidFill>
                  <a:srgbClr val="231F20"/>
                </a:solidFill>
                <a:latin typeface="AGaramond-Regular"/>
              </a:rPr>
            </a:br>
            <a:r>
              <a:rPr lang="en-US" altLang="zh-CN" dirty="0">
                <a:solidFill>
                  <a:srgbClr val="231F20"/>
                </a:solidFill>
                <a:latin typeface="AGaramond-Regular"/>
              </a:rPr>
              <a:t>passer rating, you need five inputs: pass completions, pass attempts, total passing yards,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8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补充：</a:t>
            </a:r>
            <a:r>
              <a:rPr lang="en-US" altLang="zh-CN" b="1" dirty="0" smtClean="0"/>
              <a:t>what is Program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dirty="0">
                <a:ea typeface="ＭＳ Ｐゴシック" pitchFamily="-109" charset="-128"/>
                <a:cs typeface="ＭＳ Ｐゴシック" pitchFamily="-109" charset="-128"/>
              </a:rPr>
              <a:t>A program is a sequence of instructions.</a:t>
            </a:r>
          </a:p>
          <a:p>
            <a:pPr>
              <a:lnSpc>
                <a:spcPts val="3000"/>
              </a:lnSpc>
            </a:pPr>
            <a:r>
              <a:rPr lang="zh-CN" altLang="en-US" dirty="0">
                <a:ea typeface="ＭＳ Ｐゴシック" pitchFamily="-109" charset="-128"/>
                <a:cs typeface="ＭＳ Ｐゴシック" pitchFamily="-109" charset="-128"/>
              </a:rPr>
              <a:t>通俗地说，程序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就是指令的序列。</a:t>
            </a:r>
            <a:endParaRPr lang="en-US" altLang="zh-CN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lnSpc>
                <a:spcPts val="3300"/>
              </a:lnSpc>
            </a:pP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如果这些指令的序列使用高级程序设计语言（如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Python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）实现的，则这样的程序就是计算机源程序（</a:t>
            </a:r>
            <a:r>
              <a:rPr lang="en-US" altLang="zh-CN" dirty="0">
                <a:ea typeface="ＭＳ Ｐゴシック" pitchFamily="-109" charset="-128"/>
                <a:cs typeface="ＭＳ Ｐゴシック" pitchFamily="-109" charset="-128"/>
              </a:rPr>
              <a:t>python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源文件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*</a:t>
            </a:r>
            <a:r>
              <a:rPr lang="en-US" altLang="zh-CN" dirty="0" smtClean="0">
                <a:ea typeface="ＭＳ Ｐゴシック" pitchFamily="-109" charset="-128"/>
                <a:cs typeface="ＭＳ Ｐゴシック" pitchFamily="-109" charset="-128"/>
              </a:rPr>
              <a:t>.</a:t>
            </a:r>
            <a:r>
              <a:rPr lang="en-US" altLang="zh-CN" dirty="0" err="1" smtClean="0">
                <a:ea typeface="ＭＳ Ｐゴシック" pitchFamily="-109" charset="-128"/>
                <a:cs typeface="ＭＳ Ｐゴシック" pitchFamily="-109" charset="-128"/>
              </a:rPr>
              <a:t>py</a:t>
            </a:r>
            <a:r>
              <a:rPr lang="zh-CN" altLang="en-US" dirty="0" smtClean="0">
                <a:ea typeface="ＭＳ Ｐゴシック" pitchFamily="-109" charset="-128"/>
                <a:cs typeface="ＭＳ Ｐゴシック" pitchFamily="-109" charset="-128"/>
              </a:rPr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4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指令的序列（算法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源程序</a:t>
            </a:r>
            <a:r>
              <a:rPr lang="en-US" altLang="zh-CN" dirty="0" smtClean="0"/>
              <a:t>——*.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2438400"/>
            <a:ext cx="7625166" cy="35426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提示用户输入圆半径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利用数学公式计算圆的周长和面积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输出圆的周长和面积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7598230" y="1891607"/>
            <a:ext cx="3962400" cy="2318103"/>
          </a:xfrm>
          <a:prstGeom prst="wedgeEllipseCallout">
            <a:avLst>
              <a:gd name="adj1" fmla="val -71096"/>
              <a:gd name="adj2" fmla="val 34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需要哪些变量？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怎样实现输入圆半径？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怎样计算</a:t>
            </a:r>
            <a:r>
              <a:rPr lang="en-US" altLang="zh-CN" sz="2000" b="1" dirty="0" smtClean="0"/>
              <a:t>C, S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怎样实现输出？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97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Props1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2993</Words>
  <Application>Microsoft Office PowerPoint</Application>
  <PresentationFormat>宽屏</PresentationFormat>
  <Paragraphs>434</Paragraphs>
  <Slides>74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8" baseType="lpstr">
      <vt:lpstr>AGaramond-Italic</vt:lpstr>
      <vt:lpstr>AGaramond-Regular</vt:lpstr>
      <vt:lpstr>Microsoft YaHei UI</vt:lpstr>
      <vt:lpstr>ＭＳ Ｐゴシック</vt:lpstr>
      <vt:lpstr>华文楷体</vt:lpstr>
      <vt:lpstr>宋体</vt:lpstr>
      <vt:lpstr>Arial</vt:lpstr>
      <vt:lpstr>Calibri</vt:lpstr>
      <vt:lpstr>Cambria</vt:lpstr>
      <vt:lpstr>Courier New</vt:lpstr>
      <vt:lpstr>Rockwell Extra Bold</vt:lpstr>
      <vt:lpstr>Times New Roman</vt:lpstr>
      <vt:lpstr>Wingdings</vt:lpstr>
      <vt:lpstr>WelcomeDoc</vt:lpstr>
      <vt:lpstr>Chapter 1   Beginning</vt:lpstr>
      <vt:lpstr>Outline</vt:lpstr>
      <vt:lpstr>1.1 Preparation</vt:lpstr>
      <vt:lpstr>尝试以下命令</vt:lpstr>
      <vt:lpstr>初步认识变量</vt:lpstr>
      <vt:lpstr>1.2 Programming-QuickStart</vt:lpstr>
      <vt:lpstr>Problem</vt:lpstr>
      <vt:lpstr>补充：what is Program？</vt:lpstr>
      <vt:lpstr>指令的序列（算法 vs 源程序——*.py）</vt:lpstr>
      <vt:lpstr>利用Python IDLE编写Python程序</vt:lpstr>
      <vt:lpstr>PowerPoint 演示文稿</vt:lpstr>
      <vt:lpstr>打开运行已有的程序</vt:lpstr>
      <vt:lpstr>PowerPoint 演示文稿</vt:lpstr>
      <vt:lpstr>练习</vt:lpstr>
      <vt:lpstr>练习——计算BMI指数</vt:lpstr>
      <vt:lpstr>思考？</vt:lpstr>
      <vt:lpstr>上述程序中的几个语法点</vt:lpstr>
      <vt:lpstr>函数input()——获得键盘输入</vt:lpstr>
      <vt:lpstr>import of math</vt:lpstr>
      <vt:lpstr>Assignment（赋值语句）</vt:lpstr>
      <vt:lpstr>Conversion（转换）</vt:lpstr>
      <vt:lpstr>函数print() ——屏幕打印输出</vt:lpstr>
      <vt:lpstr>练习</vt:lpstr>
      <vt:lpstr>1.3  An Interactive Session</vt:lpstr>
      <vt:lpstr>1.4  Parts of a Program</vt:lpstr>
      <vt:lpstr>1.4 程序的成分</vt:lpstr>
      <vt:lpstr>1.4.1  Modules（模块）</vt:lpstr>
      <vt:lpstr>PowerPoint 演示文稿</vt:lpstr>
      <vt:lpstr>1.4.2 表达式和语句</vt:lpstr>
      <vt:lpstr>1.4.3 Whitespace(空白符）</vt:lpstr>
      <vt:lpstr>1.  缩进</vt:lpstr>
      <vt:lpstr>1.4.4 Python comments注释</vt:lpstr>
      <vt:lpstr>1.4.5 Python的特殊符号</vt:lpstr>
      <vt:lpstr>关键字（Keywords）</vt:lpstr>
      <vt:lpstr>Python Operators</vt:lpstr>
      <vt:lpstr>Punctuators and Delimers</vt:lpstr>
      <vt:lpstr>1.4.6.  Naming Objects </vt:lpstr>
      <vt:lpstr>实例</vt:lpstr>
      <vt:lpstr>课堂练习1</vt:lpstr>
      <vt:lpstr>Literals（文字常量）</vt:lpstr>
      <vt:lpstr>1.5  Variables（变量）</vt:lpstr>
      <vt:lpstr>What is Variables?  vs Literal</vt:lpstr>
      <vt:lpstr>变量的创建</vt:lpstr>
      <vt:lpstr>Namespace（命名空间）</vt:lpstr>
      <vt:lpstr>PowerPoint 演示文稿</vt:lpstr>
      <vt:lpstr>赋值语句（Assignment statement）</vt:lpstr>
      <vt:lpstr>There are two steps process in an assignment statement</vt:lpstr>
      <vt:lpstr>Errors in python</vt:lpstr>
      <vt:lpstr>练习</vt:lpstr>
      <vt:lpstr>1.6 Objects and Types（对象和数据类型）</vt:lpstr>
      <vt:lpstr>Python的类型机制（动态类型机制）</vt:lpstr>
      <vt:lpstr>Python中的object和id()函数</vt:lpstr>
      <vt:lpstr>什么是对象（变量）的id？</vt:lpstr>
      <vt:lpstr>PowerPoint 演示文稿</vt:lpstr>
      <vt:lpstr>Python内置（built-in）的一些数据类型</vt:lpstr>
      <vt:lpstr>Python内置的一些数据类型</vt:lpstr>
      <vt:lpstr>int型</vt:lpstr>
      <vt:lpstr>long型</vt:lpstr>
      <vt:lpstr>float型</vt:lpstr>
      <vt:lpstr>float型数据的比较</vt:lpstr>
      <vt:lpstr>字符串类型</vt:lpstr>
      <vt:lpstr>Python的ord()和chr()</vt:lpstr>
      <vt:lpstr>与类型相关的运算符——构造函数（Constructor）</vt:lpstr>
      <vt:lpstr>自动类型转换 </vt:lpstr>
      <vt:lpstr>手动进行类型转换</vt:lpstr>
      <vt:lpstr>1.7 Operators（运算符）</vt:lpstr>
      <vt:lpstr>Two types of division除法</vt:lpstr>
      <vt:lpstr>Modulus Operator模运算</vt:lpstr>
      <vt:lpstr>3. Mixed Operations </vt:lpstr>
      <vt:lpstr>4. Order of Operations and Parentheses </vt:lpstr>
      <vt:lpstr>1.9 Developing An Algorithm（算法）</vt:lpstr>
      <vt:lpstr>Problems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2020-12-31T08:07:01Z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