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18"/>
  </p:notesMasterIdLst>
  <p:sldIdLst>
    <p:sldId id="256" r:id="rId5"/>
    <p:sldId id="265" r:id="rId6"/>
    <p:sldId id="289" r:id="rId7"/>
    <p:sldId id="290" r:id="rId8"/>
    <p:sldId id="294" r:id="rId9"/>
    <p:sldId id="291" r:id="rId10"/>
    <p:sldId id="292" r:id="rId11"/>
    <p:sldId id="343" r:id="rId12"/>
    <p:sldId id="295" r:id="rId13"/>
    <p:sldId id="296" r:id="rId14"/>
    <p:sldId id="298" r:id="rId15"/>
    <p:sldId id="297" r:id="rId16"/>
    <p:sldId id="299" r:id="rId17"/>
    <p:sldId id="300" r:id="rId18"/>
    <p:sldId id="427" r:id="rId19"/>
    <p:sldId id="301" r:id="rId20"/>
    <p:sldId id="302" r:id="rId21"/>
    <p:sldId id="303" r:id="rId22"/>
    <p:sldId id="304" r:id="rId23"/>
    <p:sldId id="307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344" r:id="rId35"/>
    <p:sldId id="308" r:id="rId36"/>
    <p:sldId id="309" r:id="rId37"/>
    <p:sldId id="315" r:id="rId38"/>
    <p:sldId id="403" r:id="rId39"/>
    <p:sldId id="435" r:id="rId40"/>
    <p:sldId id="429" r:id="rId41"/>
    <p:sldId id="428" r:id="rId42"/>
    <p:sldId id="310" r:id="rId43"/>
    <p:sldId id="439" r:id="rId44"/>
    <p:sldId id="312" r:id="rId45"/>
    <p:sldId id="313" r:id="rId46"/>
    <p:sldId id="404" r:id="rId47"/>
    <p:sldId id="320" r:id="rId48"/>
    <p:sldId id="411" r:id="rId49"/>
    <p:sldId id="438" r:id="rId50"/>
    <p:sldId id="440" r:id="rId51"/>
    <p:sldId id="316" r:id="rId52"/>
    <p:sldId id="317" r:id="rId53"/>
    <p:sldId id="319" r:id="rId54"/>
    <p:sldId id="322" r:id="rId55"/>
    <p:sldId id="323" r:id="rId56"/>
    <p:sldId id="324" r:id="rId57"/>
    <p:sldId id="325" r:id="rId58"/>
    <p:sldId id="326" r:id="rId59"/>
    <p:sldId id="412" r:id="rId60"/>
    <p:sldId id="318" r:id="rId61"/>
    <p:sldId id="327" r:id="rId62"/>
    <p:sldId id="345" r:id="rId63"/>
    <p:sldId id="328" r:id="rId64"/>
    <p:sldId id="329" r:id="rId65"/>
    <p:sldId id="334" r:id="rId66"/>
    <p:sldId id="330" r:id="rId67"/>
    <p:sldId id="333" r:id="rId68"/>
    <p:sldId id="338" r:id="rId69"/>
    <p:sldId id="336" r:id="rId70"/>
    <p:sldId id="335" r:id="rId71"/>
    <p:sldId id="337" r:id="rId72"/>
    <p:sldId id="342" r:id="rId73"/>
    <p:sldId id="455" r:id="rId74"/>
    <p:sldId id="348" r:id="rId75"/>
    <p:sldId id="349" r:id="rId76"/>
    <p:sldId id="352" r:id="rId77"/>
    <p:sldId id="350" r:id="rId78"/>
    <p:sldId id="347" r:id="rId79"/>
    <p:sldId id="368" r:id="rId80"/>
    <p:sldId id="456" r:id="rId81"/>
    <p:sldId id="457" r:id="rId82"/>
    <p:sldId id="458" r:id="rId83"/>
    <p:sldId id="459" r:id="rId84"/>
    <p:sldId id="461" r:id="rId85"/>
    <p:sldId id="371" r:id="rId86"/>
    <p:sldId id="373" r:id="rId87"/>
    <p:sldId id="462" r:id="rId88"/>
    <p:sldId id="374" r:id="rId89"/>
    <p:sldId id="378" r:id="rId90"/>
    <p:sldId id="379" r:id="rId91"/>
    <p:sldId id="409" r:id="rId92"/>
    <p:sldId id="376" r:id="rId93"/>
    <p:sldId id="375" r:id="rId94"/>
    <p:sldId id="410" r:id="rId95"/>
    <p:sldId id="377" r:id="rId96"/>
    <p:sldId id="407" r:id="rId97"/>
    <p:sldId id="408" r:id="rId98"/>
    <p:sldId id="380" r:id="rId99"/>
    <p:sldId id="383" r:id="rId100"/>
    <p:sldId id="384" r:id="rId101"/>
    <p:sldId id="385" r:id="rId102"/>
    <p:sldId id="387" r:id="rId103"/>
    <p:sldId id="386" r:id="rId104"/>
    <p:sldId id="388" r:id="rId105"/>
    <p:sldId id="389" r:id="rId106"/>
    <p:sldId id="390" r:id="rId107"/>
    <p:sldId id="391" r:id="rId108"/>
    <p:sldId id="393" r:id="rId109"/>
    <p:sldId id="392" r:id="rId110"/>
    <p:sldId id="414" r:id="rId111"/>
    <p:sldId id="415" r:id="rId112"/>
    <p:sldId id="416" r:id="rId113"/>
    <p:sldId id="417" r:id="rId114"/>
    <p:sldId id="425" r:id="rId115"/>
    <p:sldId id="426" r:id="rId116"/>
    <p:sldId id="472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785"/>
    <a:srgbClr val="FFFFFF"/>
    <a:srgbClr val="DD462F"/>
    <a:srgbClr val="D24726"/>
    <a:srgbClr val="3B3026"/>
    <a:srgbClr val="D2B4A6"/>
    <a:srgbClr val="734F29"/>
    <a:srgbClr val="EFD5A2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280" autoAdjust="0"/>
  </p:normalViewPr>
  <p:slideViewPr>
    <p:cSldViewPr snapToGrid="0">
      <p:cViewPr varScale="1">
        <p:scale>
          <a:sx n="86" d="100"/>
          <a:sy n="86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commentAuthors" Target="commentAuthor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2021/1/4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2DEA1-0902-9F4B-B726-2905B952360F}" type="slidenum">
              <a:rPr lang="en-US">
                <a:latin typeface="Times New Roman" pitchFamily="-109" charset="0"/>
              </a:rPr>
              <a:pPr/>
              <a:t>65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47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6729E-E1EE-D448-BFD2-0113EFBB9D32}" type="slidenum">
              <a:rPr lang="en-US">
                <a:latin typeface="Times New Roman" pitchFamily="-109" charset="0"/>
              </a:rPr>
              <a:pPr/>
              <a:t>73</a:t>
            </a:fld>
            <a:endParaRPr lang="en-US">
              <a:latin typeface="Times New Roman" pitchFamily="-109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67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ok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0" y="76200"/>
            <a:ext cx="121920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019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351338"/>
          </a:xfrm>
        </p:spPr>
        <p:txBody>
          <a:bodyPr>
            <a:normAutofit/>
          </a:bodyPr>
          <a:lstStyle>
            <a:lvl1pPr marL="457200" indent="-4572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latinLnBrk="0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1/4/2021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Times New Roman" panose="02020603050405020304" pitchFamily="18" charset="0"/>
          <a:ea typeface="Microsoft YaHei UI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81%B6%E6%95%B0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2" y="957420"/>
            <a:ext cx="105156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Chapter 2  Control</a:t>
            </a:r>
            <a:endParaRPr lang="zh-CN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5347" y="5126374"/>
            <a:ext cx="6705599" cy="113779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altLang="zh-CN" b="1" dirty="0">
                <a:latin typeface="Microsoft YaHei UI" panose="020B0503020204020204" pitchFamily="34" charset="-122"/>
              </a:rPr>
              <a:t>Jing Cheng</a:t>
            </a:r>
          </a:p>
          <a:p>
            <a:pPr algn="r"/>
            <a:r>
              <a:rPr lang="en-US" altLang="zh-CN" b="1" dirty="0">
                <a:latin typeface="Microsoft YaHei UI" panose="020B0503020204020204" pitchFamily="34" charset="-122"/>
              </a:rPr>
              <a:t>QQ: 42546062</a:t>
            </a:r>
            <a:endParaRPr lang="zh-CN" b="1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关系运算符（运算结果是</a:t>
            </a:r>
            <a:r>
              <a:rPr lang="en-US" altLang="zh-CN" dirty="0" err="1"/>
              <a:t>bool</a:t>
            </a:r>
            <a:r>
              <a:rPr lang="zh-CN" altLang="en-US" dirty="0"/>
              <a:t>值：</a:t>
            </a:r>
            <a:r>
              <a:rPr lang="en-US" altLang="zh-CN" dirty="0"/>
              <a:t>True/False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1" y="1517247"/>
            <a:ext cx="6569027" cy="4642534"/>
          </a:xfrm>
          <a:prstGeom prst="rect">
            <a:avLst/>
          </a:prstGeom>
        </p:spPr>
      </p:pic>
      <p:sp>
        <p:nvSpPr>
          <p:cNvPr id="5" name="TextBox 3"/>
          <p:cNvSpPr txBox="1"/>
          <p:nvPr/>
        </p:nvSpPr>
        <p:spPr bwMode="auto">
          <a:xfrm>
            <a:off x="7407228" y="4576680"/>
            <a:ext cx="472085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n-lt"/>
              </a:rPr>
              <a:t>Note that: </a:t>
            </a:r>
          </a:p>
          <a:p>
            <a:r>
              <a:rPr lang="en-US" sz="3600" dirty="0">
                <a:solidFill>
                  <a:srgbClr val="660066"/>
                </a:solidFill>
                <a:latin typeface="+mn-lt"/>
              </a:rPr>
              <a:t>== </a:t>
            </a:r>
            <a:r>
              <a:rPr lang="en-US" sz="3600" dirty="0">
                <a:latin typeface="+mn-lt"/>
              </a:rPr>
              <a:t>is equality,</a:t>
            </a:r>
          </a:p>
          <a:p>
            <a:r>
              <a:rPr lang="en-US" sz="3600" dirty="0">
                <a:solidFill>
                  <a:srgbClr val="660066"/>
                </a:solidFill>
                <a:latin typeface="+mn-lt"/>
              </a:rPr>
              <a:t>=</a:t>
            </a:r>
            <a:r>
              <a:rPr lang="en-US" sz="3600" dirty="0">
                <a:latin typeface="+mn-lt"/>
              </a:rPr>
              <a:t> is assignment</a:t>
            </a:r>
          </a:p>
        </p:txBody>
      </p:sp>
    </p:spTree>
    <p:extLst>
      <p:ext uri="{BB962C8B-B14F-4D97-AF65-F5344CB8AC3E}">
        <p14:creationId xmlns:p14="http://schemas.microsoft.com/office/powerpoint/2010/main" val="35843715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Equivalence of while and for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choose while or for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ts val="3200"/>
              </a:lnSpc>
            </a:pPr>
            <a:r>
              <a:rPr lang="en-US" altLang="zh-CN" dirty="0"/>
              <a:t>The </a:t>
            </a:r>
            <a:r>
              <a:rPr lang="en-US" altLang="zh-CN" b="1" dirty="0"/>
              <a:t>while </a:t>
            </a:r>
            <a:r>
              <a:rPr lang="en-US" altLang="zh-CN" dirty="0"/>
              <a:t>loop is more general but the </a:t>
            </a:r>
            <a:r>
              <a:rPr lang="en-US" altLang="zh-CN" b="1" dirty="0"/>
              <a:t>for </a:t>
            </a:r>
            <a:r>
              <a:rPr lang="en-US" altLang="zh-CN" dirty="0"/>
              <a:t>loop is useful for moving through all the elements of a collection. Fortunately, many objects can be examined using iteration.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4249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5103" y="0"/>
            <a:ext cx="6971354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49442" y="6219645"/>
            <a:ext cx="19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p135.py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9650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262" y="2569028"/>
            <a:ext cx="10749367" cy="1208868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2.2.15 Hailstone Example</a:t>
            </a:r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（冰雹程序）</a:t>
            </a:r>
            <a:b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C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(p136, 2.2.15)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8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</a:t>
            </a:r>
            <a:r>
              <a:rPr lang="en-US" altLang="zh-CN" b="1" dirty="0" err="1"/>
              <a:t>Collatz</a:t>
            </a:r>
            <a:r>
              <a:rPr lang="en-US" altLang="zh-CN" b="1" dirty="0"/>
              <a:t> conjecture </a:t>
            </a:r>
            <a:r>
              <a:rPr lang="zh-CN" altLang="en-US" dirty="0"/>
              <a:t>（考拉兹猜想）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zh-CN" dirty="0"/>
              <a:t>The </a:t>
            </a:r>
            <a:r>
              <a:rPr lang="en-US" altLang="zh-CN" dirty="0" err="1"/>
              <a:t>Collatz</a:t>
            </a:r>
            <a:r>
              <a:rPr lang="en-US" altLang="zh-CN" dirty="0"/>
              <a:t> conjecture is an unsolved mathematical conjecture from 1937.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The conjecture is that given the following formula and an initial positive integer, the generated sequence </a:t>
            </a:r>
            <a:r>
              <a:rPr lang="en-US" altLang="zh-CN" i="1" dirty="0"/>
              <a:t>always </a:t>
            </a:r>
            <a:r>
              <a:rPr lang="en-US" altLang="zh-CN" dirty="0"/>
              <a:t>ends in 1. 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Although this has been shown to be true for large initial integers (approximately 2.7 × 1016), it has not yet been proven true for all.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097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hailstone formula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4322082"/>
            <a:ext cx="10040006" cy="2064204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i="1" dirty="0"/>
              <a:t>hailstone sequence:</a:t>
            </a:r>
          </a:p>
          <a:p>
            <a:pPr marL="0" indent="0">
              <a:buNone/>
            </a:pPr>
            <a:r>
              <a:rPr lang="en-US" altLang="zh-CN" i="1" dirty="0"/>
              <a:t>                     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5,   </a:t>
            </a:r>
            <a:r>
              <a:rPr lang="en-US" altLang="zh-CN" dirty="0"/>
              <a:t>16,   8,   4,   2,    1.</a:t>
            </a:r>
            <a:r>
              <a:rPr lang="zh-CN" altLang="en-US" dirty="0"/>
              <a:t> </a:t>
            </a:r>
            <a:br>
              <a:rPr lang="zh-CN" altLang="en-US" dirty="0"/>
            </a:b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78857" y="1515741"/>
            <a:ext cx="9463314" cy="23083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If the number is even, divide it by 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If the number is odd, multiply by 3 and add 1.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/>
              <a:t>When the number reaches 1, quit.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518196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几个问题？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怎样判断一个数是奇数，还是偶数？</a:t>
            </a:r>
            <a:endParaRPr lang="en-US" altLang="zh-CN" dirty="0"/>
          </a:p>
          <a:p>
            <a:r>
              <a:rPr lang="zh-CN" altLang="en-US" dirty="0"/>
              <a:t>循环体是什么？</a:t>
            </a:r>
            <a:endParaRPr lang="en-US" altLang="zh-CN" dirty="0"/>
          </a:p>
          <a:p>
            <a:r>
              <a:rPr lang="zh-CN" altLang="en-US" dirty="0"/>
              <a:t>循环条件是什么？</a:t>
            </a:r>
            <a:endParaRPr lang="en-US" altLang="zh-CN" dirty="0"/>
          </a:p>
          <a:p>
            <a:r>
              <a:rPr lang="zh-CN" altLang="en-US" dirty="0"/>
              <a:t>循环当中改变循环变量的语句是什么？</a:t>
            </a:r>
          </a:p>
        </p:txBody>
      </p:sp>
    </p:spTree>
    <p:extLst>
      <p:ext uri="{BB962C8B-B14F-4D97-AF65-F5344CB8AC3E}">
        <p14:creationId xmlns:p14="http://schemas.microsoft.com/office/powerpoint/2010/main" val="25916767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17" y="249037"/>
            <a:ext cx="9722790" cy="62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53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一组数字串的逆序数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数组的问题</a:t>
            </a:r>
            <a:endParaRPr lang="en-US" altLang="zh-CN" dirty="0"/>
          </a:p>
          <a:p>
            <a:pPr lvl="1"/>
            <a:r>
              <a:rPr lang="zh-CN" altLang="en-US" dirty="0"/>
              <a:t>一维数组问题（求和，求最大值）</a:t>
            </a:r>
            <a:endParaRPr lang="en-US" altLang="zh-CN" dirty="0"/>
          </a:p>
          <a:p>
            <a:pPr lvl="1"/>
            <a:r>
              <a:rPr lang="zh-CN" altLang="en-US" dirty="0"/>
              <a:t>二维数组问题（求和，求余子式，求行列式的值）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用</a:t>
            </a:r>
            <a:r>
              <a:rPr lang="en-US" altLang="zh-CN" dirty="0" err="1"/>
              <a:t>numpy</a:t>
            </a:r>
            <a:r>
              <a:rPr lang="zh-CN" altLang="en-US" dirty="0"/>
              <a:t>来处理数组，结合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1246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一串数字的逆序数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>
                <a:latin typeface="+mn-ea"/>
                <a:ea typeface="+mn-ea"/>
              </a:rPr>
              <a:t>一个排列中逆序的总数就称为这个排列的</a:t>
            </a:r>
            <a:r>
              <a:rPr lang="zh-CN" altLang="en-US" b="1" dirty="0">
                <a:latin typeface="+mn-ea"/>
                <a:ea typeface="+mn-ea"/>
              </a:rPr>
              <a:t>逆序数</a:t>
            </a:r>
            <a:r>
              <a:rPr lang="zh-CN" altLang="en-US" dirty="0">
                <a:latin typeface="+mn-ea"/>
                <a:ea typeface="+mn-ea"/>
              </a:rPr>
              <a:t>。逆序数为</a:t>
            </a:r>
            <a:r>
              <a:rPr lang="zh-CN" altLang="en-US" dirty="0">
                <a:latin typeface="+mn-ea"/>
                <a:ea typeface="+mn-ea"/>
                <a:hlinkClick r:id="rId2"/>
              </a:rPr>
              <a:t>偶数</a:t>
            </a:r>
            <a:r>
              <a:rPr lang="zh-CN" altLang="en-US" dirty="0">
                <a:latin typeface="+mn-ea"/>
                <a:ea typeface="+mn-ea"/>
              </a:rPr>
              <a:t>的排列称为</a:t>
            </a:r>
            <a:r>
              <a:rPr lang="zh-CN" altLang="en-US" b="1" dirty="0">
                <a:latin typeface="+mn-ea"/>
                <a:ea typeface="+mn-ea"/>
              </a:rPr>
              <a:t>偶排列</a:t>
            </a:r>
            <a:r>
              <a:rPr lang="zh-CN" altLang="en-US" dirty="0">
                <a:latin typeface="+mn-ea"/>
                <a:ea typeface="+mn-ea"/>
              </a:rPr>
              <a:t>；逆序数为奇数的排列称为</a:t>
            </a:r>
            <a:r>
              <a:rPr lang="zh-CN" altLang="en-US" b="1" dirty="0">
                <a:latin typeface="+mn-ea"/>
                <a:ea typeface="+mn-ea"/>
              </a:rPr>
              <a:t>奇排列</a:t>
            </a:r>
            <a:r>
              <a:rPr lang="zh-CN" altLang="en-US" dirty="0">
                <a:latin typeface="+mn-ea"/>
                <a:ea typeface="+mn-ea"/>
              </a:rPr>
              <a:t>。如，</a:t>
            </a:r>
            <a:r>
              <a:rPr lang="en-US" altLang="zh-CN" dirty="0">
                <a:latin typeface="+mn-ea"/>
                <a:ea typeface="+mn-ea"/>
              </a:rPr>
              <a:t>2431</a:t>
            </a:r>
            <a:r>
              <a:rPr lang="zh-CN" altLang="en-US" dirty="0">
                <a:latin typeface="+mn-ea"/>
                <a:ea typeface="+mn-ea"/>
              </a:rPr>
              <a:t>的逆序数为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3500"/>
              </a:lnSpc>
            </a:pPr>
            <a:r>
              <a:rPr lang="zh-CN" altLang="en-US" dirty="0">
                <a:latin typeface="+mn-ea"/>
                <a:ea typeface="+mn-ea"/>
              </a:rPr>
              <a:t>思路是什么？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ts val="3500"/>
              </a:lnSpc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取到每一位数字，求它的逆序数。比如，“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”的逆序数为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，“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”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的逆序数为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lnSpc>
                <a:spcPts val="3500"/>
              </a:lnSpc>
            </a:pPr>
            <a:r>
              <a:rPr lang="zh-CN" altLang="en-US" dirty="0">
                <a:latin typeface="+mn-ea"/>
                <a:ea typeface="+mn-ea"/>
              </a:rPr>
              <a:t>对每位上的数字的逆序数求和。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65171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一维数组（向量）的问题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怎么表示向量？</a:t>
            </a:r>
            <a:endParaRPr lang="en-US" altLang="zh-CN" dirty="0"/>
          </a:p>
          <a:p>
            <a:r>
              <a:rPr lang="zh-CN" altLang="en-US" dirty="0"/>
              <a:t>向量的常见运算：长度，两个向量的积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74972" y="4499429"/>
            <a:ext cx="390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向量</a:t>
            </a:r>
            <a:r>
              <a:rPr lang="en-US" altLang="zh-CN" dirty="0"/>
              <a:t>-</a:t>
            </a:r>
            <a:r>
              <a:rPr lang="zh-CN" altLang="en-US" dirty="0"/>
              <a:t>一维数组</a:t>
            </a:r>
            <a:r>
              <a:rPr lang="en-US" altLang="zh-CN" dirty="0"/>
              <a:t>-</a:t>
            </a:r>
            <a:r>
              <a:rPr lang="zh-CN" altLang="en-US" dirty="0"/>
              <a:t>问题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8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if-else-</a:t>
            </a:r>
            <a:r>
              <a:rPr lang="zh-CN" altLang="en-US" sz="4800" b="1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424763"/>
            <a:ext cx="10040006" cy="4560814"/>
          </a:xfrm>
        </p:spPr>
        <p:txBody>
          <a:bodyPr/>
          <a:lstStyle/>
          <a:p>
            <a:pPr>
              <a:buNone/>
            </a:pPr>
            <a:endParaRPr lang="en-US" altLang="zh-CN" sz="44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Courier New"/>
                <a:cs typeface="Courier New"/>
              </a:rPr>
              <a:t>if </a:t>
            </a:r>
            <a:r>
              <a:rPr lang="en-US" altLang="zh-CN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boolean</a:t>
            </a:r>
            <a:r>
              <a:rPr lang="en-US" altLang="zh-CN" sz="3200" b="1" dirty="0">
                <a:solidFill>
                  <a:schemeClr val="tx1"/>
                </a:solidFill>
                <a:latin typeface="Courier New"/>
                <a:cs typeface="Courier New"/>
              </a:rPr>
              <a:t> expression:	</a:t>
            </a:r>
          </a:p>
          <a:p>
            <a:pPr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Courier New"/>
                <a:cs typeface="Courier New"/>
              </a:rPr>
              <a:t>		suite1</a:t>
            </a:r>
          </a:p>
          <a:p>
            <a:pPr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Courier New"/>
                <a:cs typeface="Courier New"/>
              </a:rPr>
              <a:t>else:</a:t>
            </a:r>
          </a:p>
          <a:p>
            <a:pPr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Courier New"/>
                <a:cs typeface="Courier New"/>
              </a:rPr>
              <a:t>		suite2</a:t>
            </a:r>
          </a:p>
          <a:p>
            <a:pPr>
              <a:buNone/>
            </a:pPr>
            <a:r>
              <a:rPr lang="en-US" altLang="zh-CN" sz="3200" b="1" dirty="0" err="1">
                <a:solidFill>
                  <a:schemeClr val="tx1"/>
                </a:solidFill>
                <a:latin typeface="Courier New"/>
                <a:cs typeface="Courier New"/>
              </a:rPr>
              <a:t>xxxxXXXXXXXXXXXXXXXXX</a:t>
            </a:r>
            <a:endParaRPr lang="en-US" altLang="zh-CN" sz="32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7" y="2650198"/>
            <a:ext cx="5918788" cy="355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9609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矩阵的运算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973943"/>
            <a:ext cx="10040006" cy="4203020"/>
          </a:xfrm>
        </p:spPr>
        <p:txBody>
          <a:bodyPr/>
          <a:lstStyle/>
          <a:p>
            <a:r>
              <a:rPr lang="zh-CN" altLang="en-US" dirty="0"/>
              <a:t>矩阵怎么表示？</a:t>
            </a:r>
            <a:endParaRPr lang="en-US" altLang="zh-CN" dirty="0"/>
          </a:p>
          <a:p>
            <a:r>
              <a:rPr lang="zh-CN" altLang="en-US" dirty="0"/>
              <a:t>矩阵的输出</a:t>
            </a:r>
            <a:endParaRPr lang="en-US" altLang="zh-CN" dirty="0"/>
          </a:p>
          <a:p>
            <a:r>
              <a:rPr lang="zh-CN" altLang="en-US" dirty="0"/>
              <a:t>矩阵的行维度和列维度</a:t>
            </a:r>
            <a:endParaRPr lang="en-US" altLang="zh-CN" dirty="0"/>
          </a:p>
          <a:p>
            <a:r>
              <a:rPr lang="zh-CN" altLang="en-US" dirty="0"/>
              <a:t>矩阵的各种求和</a:t>
            </a:r>
            <a:endParaRPr lang="en-US" altLang="zh-CN" dirty="0"/>
          </a:p>
          <a:p>
            <a:r>
              <a:rPr lang="zh-CN" altLang="en-US" dirty="0"/>
              <a:t>两个矩阵的乘法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58857" y="5355772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/>
              <a:t>--</a:t>
            </a:r>
            <a:r>
              <a:rPr lang="zh-CN" altLang="en-US" dirty="0"/>
              <a:t>二维数组</a:t>
            </a:r>
            <a:r>
              <a:rPr lang="en-US" altLang="zh-CN" dirty="0"/>
              <a:t>_1.py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1514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矩阵乘法运算</a:t>
            </a:r>
            <a:endParaRPr lang="en-US" altLang="zh-CN" dirty="0"/>
          </a:p>
          <a:p>
            <a:pPr lvl="1"/>
            <a:r>
              <a:rPr lang="zh-CN" altLang="en-US" dirty="0"/>
              <a:t>二维矩阵的输入</a:t>
            </a:r>
            <a:endParaRPr lang="en-US" altLang="zh-CN" dirty="0"/>
          </a:p>
          <a:p>
            <a:pPr lvl="1"/>
            <a:r>
              <a:rPr lang="zh-CN" altLang="en-US" dirty="0"/>
              <a:t>二维矩阵的输出</a:t>
            </a:r>
            <a:endParaRPr lang="en-US" altLang="zh-CN" dirty="0"/>
          </a:p>
          <a:p>
            <a:pPr lvl="1"/>
            <a:r>
              <a:rPr lang="zh-CN" altLang="en-US" dirty="0"/>
              <a:t>矩阵乘</a:t>
            </a:r>
            <a:endParaRPr lang="en-US" altLang="zh-CN" dirty="0"/>
          </a:p>
          <a:p>
            <a:pPr lvl="1"/>
            <a:r>
              <a:rPr lang="zh-CN" altLang="en-US" dirty="0"/>
              <a:t>扩展？？？？？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4969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教材：</a:t>
            </a:r>
            <a:r>
              <a:rPr lang="en-US" altLang="zh-CN" dirty="0"/>
              <a:t>p150</a:t>
            </a:r>
            <a:r>
              <a:rPr lang="zh-CN" altLang="en-US" dirty="0"/>
              <a:t>，</a:t>
            </a:r>
            <a:r>
              <a:rPr lang="en-US" altLang="zh-CN" dirty="0"/>
              <a:t>project1</a:t>
            </a:r>
          </a:p>
          <a:p>
            <a:r>
              <a:rPr lang="zh-CN" altLang="en-US" dirty="0"/>
              <a:t>教材：</a:t>
            </a:r>
            <a:r>
              <a:rPr lang="en-US" altLang="zh-CN" dirty="0"/>
              <a:t>p136</a:t>
            </a:r>
            <a:r>
              <a:rPr lang="zh-CN" altLang="en-US" dirty="0"/>
              <a:t>：</a:t>
            </a:r>
            <a:r>
              <a:rPr lang="en-US" altLang="zh-CN" b="1" dirty="0"/>
              <a:t>Hailstone Sequence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76119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蒙特卡洛计算圆周率？</a:t>
            </a:r>
            <a:endParaRPr lang="en-US" altLang="zh-CN" dirty="0"/>
          </a:p>
          <a:p>
            <a:pPr lvl="1"/>
            <a:r>
              <a:rPr lang="zh-CN" altLang="en-US" dirty="0"/>
              <a:t>什么是蒙特卡洛方法？思想是什么？</a:t>
            </a:r>
            <a:endParaRPr lang="en-US" altLang="zh-CN" dirty="0"/>
          </a:p>
          <a:p>
            <a:pPr lvl="1"/>
            <a:r>
              <a:rPr lang="zh-CN" altLang="en-US"/>
              <a:t>蒙特卡洛方法还能做什么？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59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latin typeface="Rockwell Extra Bold" charset="0"/>
              </a:rPr>
              <a:t>基本</a:t>
            </a:r>
            <a:r>
              <a:rPr lang="en-US" altLang="zh-CN" sz="4400" dirty="0">
                <a:latin typeface="Rockwell Extra Bold" charset="0"/>
              </a:rPr>
              <a:t>if</a:t>
            </a:r>
            <a:r>
              <a:rPr lang="zh-CN" altLang="en-US" sz="4400" dirty="0">
                <a:latin typeface="Rockwell Extra Bold" charset="0"/>
              </a:rPr>
              <a:t>语句的结构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9114" y="1974481"/>
            <a:ext cx="10040006" cy="17043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>
                <a:solidFill>
                  <a:schemeClr val="tx1"/>
                </a:solidFill>
                <a:latin typeface="Courier New"/>
                <a:cs typeface="Courier New"/>
              </a:rPr>
              <a:t>if </a:t>
            </a:r>
            <a:r>
              <a:rPr lang="en-US" altLang="zh-CN" sz="4000" b="1" dirty="0" err="1">
                <a:solidFill>
                  <a:schemeClr val="tx1"/>
                </a:solidFill>
                <a:latin typeface="Courier New"/>
                <a:cs typeface="Courier New"/>
              </a:rPr>
              <a:t>boolean</a:t>
            </a:r>
            <a:r>
              <a:rPr lang="en-US" altLang="zh-CN" sz="4000" b="1" dirty="0">
                <a:solidFill>
                  <a:schemeClr val="tx1"/>
                </a:solidFill>
                <a:latin typeface="Courier New"/>
                <a:cs typeface="Courier New"/>
              </a:rPr>
              <a:t> expression :</a:t>
            </a:r>
          </a:p>
          <a:p>
            <a:pPr marL="0" indent="0">
              <a:buNone/>
            </a:pPr>
            <a:r>
              <a:rPr lang="en-US" altLang="zh-CN" sz="4000" b="1" dirty="0">
                <a:solidFill>
                  <a:schemeClr val="tx1"/>
                </a:solidFill>
                <a:latin typeface="Courier New"/>
                <a:cs typeface="Courier New"/>
              </a:rPr>
              <a:t>	suite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3529538"/>
            <a:ext cx="7440861" cy="231836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499016" y="2413416"/>
            <a:ext cx="2668250" cy="794479"/>
          </a:xfrm>
          <a:prstGeom prst="ellipse">
            <a:avLst/>
          </a:prstGeom>
          <a:noFill/>
          <a:ln w="38100">
            <a:solidFill>
              <a:srgbClr val="DD4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3754" y="1326576"/>
            <a:ext cx="4146705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什么是</a:t>
            </a:r>
            <a:r>
              <a:rPr lang="en-US" altLang="zh-CN" sz="2800" dirty="0"/>
              <a:t>suite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一个套件（一个复合语句）。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一个套件里面可以有多条语句，它们的缩进必须是一样的。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754" y="4627657"/>
            <a:ext cx="4518246" cy="208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/>
              <a:t>Importance : Indentation</a:t>
            </a:r>
            <a:r>
              <a:rPr lang="zh-CN" altLang="en-US" sz="4800" b="1" dirty="0"/>
              <a:t>（缩进）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629" y="1825625"/>
            <a:ext cx="10900143" cy="4351338"/>
          </a:xfrm>
        </p:spPr>
        <p:txBody>
          <a:bodyPr>
            <a:normAutofit fontScale="92500"/>
          </a:bodyPr>
          <a:lstStyle/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Indentation</a:t>
            </a:r>
            <a:r>
              <a:rPr lang="en-US" altLang="zh-CN" dirty="0"/>
              <a:t> is Python’s method for associating or grouping statements. 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For </a:t>
            </a:r>
            <a:r>
              <a:rPr lang="en-US" altLang="zh-CN" b="1" i="1" dirty="0"/>
              <a:t>if</a:t>
            </a:r>
            <a:r>
              <a:rPr lang="en-US" altLang="zh-CN" dirty="0"/>
              <a:t>, the indentation indicates that the indented statements following the </a:t>
            </a:r>
            <a:r>
              <a:rPr lang="en-US" altLang="zh-CN" b="1" i="1" dirty="0"/>
              <a:t>if </a:t>
            </a:r>
            <a:r>
              <a:rPr lang="en-US" altLang="zh-CN" dirty="0"/>
              <a:t>are associated with that </a:t>
            </a:r>
            <a:r>
              <a:rPr lang="en-US" altLang="zh-CN" b="1" i="1" dirty="0"/>
              <a:t>if</a:t>
            </a:r>
            <a:r>
              <a:rPr lang="en-US" altLang="zh-CN" dirty="0"/>
              <a:t>. </a:t>
            </a:r>
            <a:r>
              <a:rPr lang="zh-CN" altLang="en-US" dirty="0"/>
              <a:t>（对</a:t>
            </a:r>
            <a:r>
              <a:rPr lang="en-US" altLang="zh-CN" dirty="0"/>
              <a:t>if</a:t>
            </a:r>
            <a:r>
              <a:rPr lang="zh-CN" altLang="en-US" dirty="0"/>
              <a:t>语句而言，缩进后面的语句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复合语句，和</a:t>
            </a:r>
            <a:r>
              <a:rPr lang="en-US" altLang="zh-CN" dirty="0">
                <a:sym typeface="Wingdings" panose="05000000000000000000" pitchFamily="2" charset="2"/>
              </a:rPr>
              <a:t>if</a:t>
            </a:r>
            <a:r>
              <a:rPr lang="zh-CN" altLang="en-US" dirty="0">
                <a:sym typeface="Wingdings" panose="05000000000000000000" pitchFamily="2" charset="2"/>
              </a:rPr>
              <a:t>的条件相关联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lnSpc>
                <a:spcPts val="3200"/>
              </a:lnSpc>
            </a:pPr>
            <a:r>
              <a:rPr lang="en-US" altLang="zh-CN" dirty="0"/>
              <a:t>Elements of the suite must all be </a:t>
            </a:r>
            <a:r>
              <a:rPr lang="en-US" altLang="zh-CN" b="1" dirty="0">
                <a:solidFill>
                  <a:srgbClr val="FF0000"/>
                </a:solidFill>
              </a:rPr>
              <a:t>indented</a:t>
            </a:r>
            <a:r>
              <a:rPr lang="en-US" altLang="zh-CN" dirty="0"/>
              <a:t> the same number of </a:t>
            </a:r>
            <a:r>
              <a:rPr lang="en-US" altLang="zh-CN" b="1" dirty="0">
                <a:solidFill>
                  <a:srgbClr val="FF0000"/>
                </a:solidFill>
              </a:rPr>
              <a:t>spaces/tabs</a:t>
            </a:r>
          </a:p>
          <a:p>
            <a:pPr>
              <a:lnSpc>
                <a:spcPts val="3200"/>
              </a:lnSpc>
            </a:pPr>
            <a:r>
              <a:rPr lang="en-US" altLang="zh-CN" dirty="0"/>
              <a:t>Python only recognizes suites when they are indented the same distance</a:t>
            </a:r>
            <a:r>
              <a:rPr lang="zh-CN" altLang="en-US" dirty="0"/>
              <a:t>。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71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缩进的例子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5571459"/>
            <a:ext cx="10040006" cy="605503"/>
          </a:xfrm>
        </p:spPr>
        <p:txBody>
          <a:bodyPr/>
          <a:lstStyle/>
          <a:p>
            <a:r>
              <a:rPr lang="en-US" altLang="zh-CN" dirty="0"/>
              <a:t>See :   </a:t>
            </a:r>
            <a:r>
              <a:rPr lang="en-US" altLang="zh-CN" b="1" dirty="0"/>
              <a:t>exam_1. </a:t>
            </a:r>
            <a:r>
              <a:rPr lang="en-US" altLang="zh-CN" b="1" dirty="0" err="1"/>
              <a:t>py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0" y="1396656"/>
            <a:ext cx="8353829" cy="33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单分支</a:t>
            </a:r>
            <a:r>
              <a:rPr lang="en-US" altLang="zh-CN"/>
              <a:t>if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56" y="1640989"/>
            <a:ext cx="11090045" cy="30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Example: What Lead Is Safe in Basketball?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943" cy="4531632"/>
          </a:xfrm>
        </p:spPr>
        <p:txBody>
          <a:bodyPr>
            <a:normAutofit/>
          </a:bodyPr>
          <a:lstStyle/>
          <a:p>
            <a:r>
              <a:rPr lang="en-US" altLang="zh-CN" dirty="0"/>
              <a:t>Background</a:t>
            </a:r>
          </a:p>
          <a:p>
            <a:pPr lvl="1">
              <a:lnSpc>
                <a:spcPts val="3500"/>
              </a:lnSpc>
            </a:pPr>
            <a:r>
              <a:rPr lang="en-US" altLang="zh-CN" sz="2000" dirty="0"/>
              <a:t>Basketball is a high-scoring game in which a lead can </a:t>
            </a:r>
            <a:r>
              <a:rPr lang="en-US" altLang="zh-CN" sz="2000" b="1" dirty="0">
                <a:solidFill>
                  <a:srgbClr val="FF0000"/>
                </a:solidFill>
              </a:rPr>
              <a:t>evaporate</a:t>
            </a:r>
            <a:r>
              <a:rPr lang="en-US" altLang="zh-CN" sz="2000" dirty="0"/>
              <a:t> quickly. As a spectator, it would be nice to be able to figure out when a lead is </a:t>
            </a:r>
            <a:r>
              <a:rPr lang="en-US" altLang="zh-CN" sz="2000" b="1" dirty="0">
                <a:solidFill>
                  <a:srgbClr val="FF0000"/>
                </a:solidFill>
              </a:rPr>
              <a:t>insurmountable</a:t>
            </a:r>
            <a:r>
              <a:rPr lang="en-US" altLang="zh-CN" sz="2000" dirty="0"/>
              <a:t> near the end of a game. Fans of the leading team would like to know when they can relax and be comfortable in the knowledge that victory is almost certain. </a:t>
            </a:r>
          </a:p>
          <a:p>
            <a:pPr lvl="1">
              <a:lnSpc>
                <a:spcPts val="3500"/>
              </a:lnSpc>
            </a:pPr>
            <a:r>
              <a:rPr lang="en-US" altLang="zh-CN" sz="2000" dirty="0"/>
              <a:t>Sports writer Bill James of the online magazine </a:t>
            </a:r>
            <a:r>
              <a:rPr lang="en-US" altLang="zh-CN" sz="2000" b="1" dirty="0">
                <a:solidFill>
                  <a:srgbClr val="0070C0"/>
                </a:solidFill>
              </a:rPr>
              <a:t>www.slate.com</a:t>
            </a:r>
            <a:r>
              <a:rPr lang="en-US" altLang="zh-CN" sz="2000" dirty="0"/>
              <a:t> has pondered that problem and developed an algorithm for determining when a lead in basketball is insurmountable.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72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of James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549852"/>
            <a:ext cx="11208656" cy="5032376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Take </a:t>
            </a:r>
            <a:r>
              <a:rPr lang="en-US" altLang="zh-CN" u="sng" dirty="0">
                <a:solidFill>
                  <a:schemeClr val="accent1">
                    <a:lumMod val="50000"/>
                  </a:schemeClr>
                </a:solidFill>
              </a:rPr>
              <a:t>the number of points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one team is ahead.</a:t>
            </a: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Subtract three.</a:t>
            </a: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Add a half-point if the team that </a:t>
            </a:r>
            <a:r>
              <a:rPr lang="en-US" altLang="zh-CN" u="sng" dirty="0">
                <a:solidFill>
                  <a:schemeClr val="accent1">
                    <a:lumMod val="50000"/>
                  </a:schemeClr>
                </a:solidFill>
              </a:rPr>
              <a:t>is ahead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has the ball, and subtract a half-point if the other team has the ball. </a:t>
            </a:r>
            <a:r>
              <a:rPr lang="en-US" altLang="zh-CN" dirty="0">
                <a:solidFill>
                  <a:srgbClr val="00B050"/>
                </a:solidFill>
              </a:rPr>
              <a:t>(Numbers less than zero become zero.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) </a:t>
            </a: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Square that result.</a:t>
            </a:r>
          </a:p>
          <a:p>
            <a:pPr marL="514350" indent="-514350">
              <a:lnSpc>
                <a:spcPts val="3000"/>
              </a:lnSpc>
              <a:buFont typeface="+mj-lt"/>
              <a:buAutoNum type="arabicPeriod"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If the result is greater than </a:t>
            </a:r>
            <a:r>
              <a:rPr lang="en-US" altLang="zh-CN" u="sng" dirty="0">
                <a:solidFill>
                  <a:schemeClr val="accent1">
                    <a:lumMod val="50000"/>
                  </a:schemeClr>
                </a:solidFill>
              </a:rPr>
              <a:t>the number of seconds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left in the game, the lead is safe.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3829" y="1549852"/>
            <a:ext cx="275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从键盘输入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85429" y="3804430"/>
            <a:ext cx="417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是否控球，从键盘输入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100424" y="5216412"/>
            <a:ext cx="53700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/>
              <a:t>比赛剩余秒数，从键盘输入</a:t>
            </a:r>
          </a:p>
        </p:txBody>
      </p:sp>
    </p:spTree>
    <p:extLst>
      <p:ext uri="{BB962C8B-B14F-4D97-AF65-F5344CB8AC3E}">
        <p14:creationId xmlns:p14="http://schemas.microsoft.com/office/powerpoint/2010/main" val="383169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44" y="-1"/>
            <a:ext cx="7997230" cy="68345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25464" y="5853797"/>
            <a:ext cx="97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p90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5734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705804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dirty="0"/>
              <a:t>问题：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>
                <a:latin typeface="+mn-ea"/>
                <a:ea typeface="+mn-ea"/>
              </a:rPr>
              <a:t>系统随机生成两个</a:t>
            </a:r>
            <a:r>
              <a:rPr lang="en-US" altLang="zh-CN" dirty="0">
                <a:latin typeface="+mn-ea"/>
                <a:ea typeface="+mn-ea"/>
              </a:rPr>
              <a:t>1~100</a:t>
            </a:r>
            <a:r>
              <a:rPr lang="zh-CN" altLang="en-US" dirty="0">
                <a:latin typeface="+mn-ea"/>
                <a:ea typeface="+mn-ea"/>
              </a:rPr>
              <a:t>之间的整数，要求用户从键盘输入一个</a:t>
            </a:r>
            <a:r>
              <a:rPr lang="en-US" altLang="zh-CN" dirty="0">
                <a:latin typeface="+mn-ea"/>
                <a:ea typeface="+mn-ea"/>
              </a:rPr>
              <a:t>1~200</a:t>
            </a:r>
            <a:r>
              <a:rPr lang="zh-CN" altLang="en-US" dirty="0">
                <a:latin typeface="+mn-ea"/>
                <a:ea typeface="+mn-ea"/>
              </a:rPr>
              <a:t>之间的整数，如果系统生成的两个随机数</a:t>
            </a:r>
            <a:r>
              <a:rPr lang="zh-CN" altLang="en-US" b="1" dirty="0">
                <a:latin typeface="+mj-ea"/>
                <a:ea typeface="+mj-ea"/>
              </a:rPr>
              <a:t>之和</a:t>
            </a:r>
            <a:r>
              <a:rPr lang="zh-CN" altLang="en-US" dirty="0">
                <a:latin typeface="+mn-ea"/>
                <a:ea typeface="+mn-ea"/>
              </a:rPr>
              <a:t>与用户输入的整数相等，则打印出“</a:t>
            </a:r>
            <a:r>
              <a:rPr lang="en-US" altLang="zh-CN" dirty="0">
                <a:latin typeface="+mn-ea"/>
                <a:ea typeface="+mn-ea"/>
              </a:rPr>
              <a:t>Great</a:t>
            </a:r>
            <a:r>
              <a:rPr lang="zh-CN" altLang="en-US" dirty="0">
                <a:latin typeface="+mn-ea"/>
                <a:ea typeface="+mn-ea"/>
              </a:rPr>
              <a:t>！”。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zh-CN" altLang="en-US" dirty="0"/>
              <a:t>知识点： </a:t>
            </a:r>
            <a:endParaRPr lang="en-US" altLang="zh-CN" dirty="0"/>
          </a:p>
          <a:p>
            <a:pPr lvl="1">
              <a:lnSpc>
                <a:spcPts val="3000"/>
              </a:lnSpc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怎样生成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1~100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之间的随机数（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1429" y="5142146"/>
            <a:ext cx="5152571" cy="17158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random</a:t>
            </a:r>
          </a:p>
          <a:p>
            <a:pPr lvl="1"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(1, 100</a:t>
            </a:r>
            <a:r>
              <a:rPr lang="en-US" altLang="zh-CN" sz="2400" dirty="0"/>
              <a:t>)</a:t>
            </a:r>
          </a:p>
          <a:p>
            <a:pPr lvl="1">
              <a:lnSpc>
                <a:spcPts val="3500"/>
              </a:lnSpc>
            </a:pPr>
            <a:r>
              <a:rPr lang="en-US" altLang="zh-CN" sz="2400" dirty="0"/>
              <a:t>random.seed(123)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89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Outline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434" y="1825625"/>
            <a:ext cx="1027377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2.1 Quick Start——Control</a:t>
            </a:r>
          </a:p>
          <a:p>
            <a:pPr marL="0" indent="0">
              <a:buNone/>
            </a:pPr>
            <a:r>
              <a:rPr lang="en-US" altLang="zh-CN" dirty="0"/>
              <a:t>2.2 In-Depth Control</a:t>
            </a:r>
          </a:p>
          <a:p>
            <a:pPr marL="0" indent="0">
              <a:buNone/>
            </a:pPr>
            <a:r>
              <a:rPr lang="en-US" altLang="zh-CN" dirty="0"/>
              <a:t>2.3 Plotting Data with PYLAB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2.4 Computing Science Perspectives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Minimal Universal Computing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19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练习：根据出生年份，计算生肖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原理： </a:t>
            </a:r>
            <a:r>
              <a:rPr lang="en-US" altLang="zh-CN" dirty="0"/>
              <a:t>year % 12==2 , </a:t>
            </a:r>
            <a:r>
              <a:rPr lang="zh-CN" altLang="en-US" dirty="0"/>
              <a:t>则生肖年是狗</a:t>
            </a:r>
            <a:endParaRPr lang="en-US" altLang="zh-CN" dirty="0"/>
          </a:p>
        </p:txBody>
      </p:sp>
      <p:graphicFrame>
        <p:nvGraphicFramePr>
          <p:cNvPr id="4608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858855"/>
              </p:ext>
            </p:extLst>
          </p:nvPr>
        </p:nvGraphicFramePr>
        <p:xfrm>
          <a:off x="270717" y="1329042"/>
          <a:ext cx="11758723" cy="550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467100" imgH="1676400" progId="Word.Picture.8">
                  <p:embed/>
                </p:oleObj>
              </mc:Choice>
              <mc:Fallback>
                <p:oleObj name="Picture" r:id="rId2" imgW="3467100" imgH="1676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17" y="1329042"/>
                        <a:ext cx="11758723" cy="550398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5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679" y="2462980"/>
            <a:ext cx="10749367" cy="120886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二、选择语句进阶</a:t>
            </a:r>
          </a:p>
        </p:txBody>
      </p:sp>
    </p:spTree>
    <p:extLst>
      <p:ext uri="{BB962C8B-B14F-4D97-AF65-F5344CB8AC3E}">
        <p14:creationId xmlns:p14="http://schemas.microsoft.com/office/powerpoint/2010/main" val="337828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复合语句（</a:t>
            </a:r>
            <a:r>
              <a:rPr lang="en-US" altLang="zh-CN" dirty="0"/>
              <a:t> Compound Statements 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i="1" u="sng" dirty="0">
                <a:solidFill>
                  <a:srgbClr val="0070C0"/>
                </a:solidFill>
              </a:rPr>
              <a:t>Compound statements  </a:t>
            </a:r>
            <a:r>
              <a:rPr lang="en-US" dirty="0"/>
              <a:t>involve a set of statements being used as a group </a:t>
            </a:r>
            <a:r>
              <a:rPr lang="zh-CN" altLang="en-US" dirty="0"/>
              <a:t>（</a:t>
            </a:r>
            <a:r>
              <a:rPr lang="en-US" altLang="zh-CN" u="sng" dirty="0">
                <a:solidFill>
                  <a:srgbClr val="0070C0"/>
                </a:solidFill>
              </a:rPr>
              <a:t>Suits</a:t>
            </a:r>
            <a:r>
              <a:rPr lang="zh-CN" altLang="en-US" dirty="0"/>
              <a:t>）</a:t>
            </a:r>
            <a:endParaRPr lang="en-US" dirty="0"/>
          </a:p>
          <a:p>
            <a:r>
              <a:rPr lang="en-US" dirty="0"/>
              <a:t>Most compound statements have:</a:t>
            </a:r>
          </a:p>
          <a:p>
            <a:pPr lvl="1"/>
            <a:r>
              <a:rPr lang="en-US" dirty="0"/>
              <a:t>a header, ending with a 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:</a:t>
            </a:r>
            <a:r>
              <a:rPr lang="en-US" dirty="0"/>
              <a:t> (colon)</a:t>
            </a:r>
          </a:p>
          <a:p>
            <a:pPr lvl="1"/>
            <a:r>
              <a:rPr lang="en-US" dirty="0"/>
              <a:t>a suite of statements to be executed</a:t>
            </a:r>
          </a:p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if, for, while </a:t>
            </a:r>
            <a:r>
              <a:rPr lang="en-US" dirty="0"/>
              <a:t>are examples of compound statements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563762" y="5309420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Rockwell Extra Bold" charset="0"/>
              </a:rPr>
              <a:t>一组语句构成了一个复合语句</a:t>
            </a:r>
          </a:p>
        </p:txBody>
      </p:sp>
    </p:spTree>
    <p:extLst>
      <p:ext uri="{BB962C8B-B14F-4D97-AF65-F5344CB8AC3E}">
        <p14:creationId xmlns:p14="http://schemas.microsoft.com/office/powerpoint/2010/main" val="2833057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format </a:t>
            </a:r>
            <a:r>
              <a:rPr lang="en-US" altLang="zh-CN" b="1" dirty="0"/>
              <a:t>for </a:t>
            </a:r>
            <a:r>
              <a:rPr lang="en-US" b="1" dirty="0"/>
              <a:t>suites</a:t>
            </a:r>
            <a:r>
              <a:rPr lang="zh-CN" altLang="en-US" b="1" dirty="0"/>
              <a:t>（</a:t>
            </a:r>
            <a:r>
              <a:rPr lang="zh-CN" altLang="en-US" b="1" dirty="0">
                <a:latin typeface="Rockwell Extra Bold" charset="0"/>
              </a:rPr>
              <a:t>复合语句语法</a:t>
            </a:r>
            <a:r>
              <a:rPr lang="zh-CN" altLang="en-US" b="1" dirty="0"/>
              <a:t>）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4398" r="-14398"/>
          <a:stretch>
            <a:fillRect/>
          </a:stretch>
        </p:blipFill>
        <p:spPr/>
      </p:pic>
      <p:sp>
        <p:nvSpPr>
          <p:cNvPr id="7" name="矩形 6"/>
          <p:cNvSpPr/>
          <p:nvPr/>
        </p:nvSpPr>
        <p:spPr>
          <a:xfrm>
            <a:off x="4419600" y="2286000"/>
            <a:ext cx="3200400" cy="1828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62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b="1" dirty="0"/>
              <a:t>Review</a:t>
            </a:r>
            <a:r>
              <a:rPr lang="zh-CN" altLang="en-US" sz="4400" b="1" dirty="0"/>
              <a:t>：两种选择语句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if </a:t>
            </a:r>
            <a:r>
              <a:rPr lang="en-US" dirty="0" err="1">
                <a:latin typeface="Courier New"/>
                <a:cs typeface="Courier New"/>
              </a:rPr>
              <a:t>boolean</a:t>
            </a:r>
            <a:r>
              <a:rPr lang="en-US" dirty="0">
                <a:latin typeface="Courier New"/>
                <a:cs typeface="Courier New"/>
              </a:rPr>
              <a:t> expression: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suite</a:t>
            </a:r>
          </a:p>
          <a:p>
            <a:pPr>
              <a:buNone/>
            </a:pPr>
            <a:endParaRPr lang="en-US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if </a:t>
            </a:r>
            <a:r>
              <a:rPr lang="en-US" dirty="0" err="1">
                <a:latin typeface="Courier New"/>
                <a:cs typeface="Courier New"/>
              </a:rPr>
              <a:t>boolean</a:t>
            </a:r>
            <a:r>
              <a:rPr lang="en-US" dirty="0">
                <a:latin typeface="Courier New"/>
                <a:cs typeface="Courier New"/>
              </a:rPr>
              <a:t> expression: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suite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else:</a:t>
            </a:r>
          </a:p>
          <a:p>
            <a:pPr>
              <a:buNone/>
            </a:pPr>
            <a:r>
              <a:rPr lang="en-US" dirty="0">
                <a:latin typeface="Courier New"/>
                <a:cs typeface="Courier New"/>
              </a:rPr>
              <a:t>    suite</a:t>
            </a:r>
          </a:p>
        </p:txBody>
      </p:sp>
    </p:spTree>
    <p:extLst>
      <p:ext uri="{BB962C8B-B14F-4D97-AF65-F5344CB8AC3E}">
        <p14:creationId xmlns:p14="http://schemas.microsoft.com/office/powerpoint/2010/main" val="1547960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第三种选择结构：多分支语句</a:t>
            </a:r>
            <a:endParaRPr lang="en-US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expression1: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suite1             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expression2: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suite2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(as many 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elif</a:t>
            </a:r>
            <a:r>
              <a:rPr lang="fr-FR" dirty="0">
                <a:solidFill>
                  <a:srgbClr val="00000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s as you want)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else: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urier New"/>
                <a:cs typeface="Courier New"/>
              </a:rPr>
              <a:t>suite_last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7744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</a:pPr>
            <a:r>
              <a:rPr lang="zh-CN" altLang="en-US" dirty="0">
                <a:latin typeface="+mn-ea"/>
                <a:ea typeface="+mn-ea"/>
              </a:rPr>
              <a:t>输入一个分数，如果分数是在</a:t>
            </a:r>
            <a:r>
              <a:rPr lang="en-US" altLang="zh-CN" dirty="0">
                <a:latin typeface="+mn-ea"/>
                <a:ea typeface="+mn-ea"/>
              </a:rPr>
              <a:t>[90,100]</a:t>
            </a:r>
            <a:r>
              <a:rPr lang="zh-CN" altLang="en-US" dirty="0">
                <a:latin typeface="+mn-ea"/>
                <a:ea typeface="+mn-ea"/>
              </a:rPr>
              <a:t>，输出为‘</a:t>
            </a:r>
            <a:r>
              <a:rPr lang="en-US" altLang="zh-CN" dirty="0">
                <a:latin typeface="+mn-ea"/>
                <a:ea typeface="+mn-ea"/>
              </a:rPr>
              <a:t>A</a:t>
            </a:r>
            <a:r>
              <a:rPr lang="zh-CN" altLang="en-US" dirty="0">
                <a:latin typeface="+mn-ea"/>
                <a:ea typeface="+mn-ea"/>
              </a:rPr>
              <a:t>’；如果分数是在</a:t>
            </a:r>
            <a:r>
              <a:rPr lang="en-US" altLang="zh-CN" dirty="0">
                <a:latin typeface="+mn-ea"/>
                <a:ea typeface="+mn-ea"/>
              </a:rPr>
              <a:t>[80, 90]</a:t>
            </a:r>
            <a:r>
              <a:rPr lang="zh-CN" altLang="en-US" dirty="0">
                <a:latin typeface="+mn-ea"/>
                <a:ea typeface="+mn-ea"/>
              </a:rPr>
              <a:t>，输出为‘</a:t>
            </a:r>
            <a:r>
              <a:rPr lang="en-US" altLang="zh-CN" dirty="0">
                <a:latin typeface="+mn-ea"/>
                <a:ea typeface="+mn-ea"/>
              </a:rPr>
              <a:t>B</a:t>
            </a:r>
            <a:r>
              <a:rPr lang="zh-CN" altLang="en-US" dirty="0">
                <a:latin typeface="+mn-ea"/>
                <a:ea typeface="+mn-ea"/>
              </a:rPr>
              <a:t>’；如果分数是在</a:t>
            </a:r>
            <a:r>
              <a:rPr lang="en-US" altLang="zh-CN" dirty="0">
                <a:latin typeface="+mn-ea"/>
                <a:ea typeface="+mn-ea"/>
              </a:rPr>
              <a:t>[70,80]</a:t>
            </a:r>
            <a:r>
              <a:rPr lang="zh-CN" altLang="en-US" dirty="0">
                <a:latin typeface="+mn-ea"/>
                <a:ea typeface="+mn-ea"/>
              </a:rPr>
              <a:t>，输出为‘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’；如果分数是在</a:t>
            </a:r>
            <a:r>
              <a:rPr lang="en-US" altLang="zh-CN" dirty="0">
                <a:latin typeface="+mn-ea"/>
                <a:ea typeface="+mn-ea"/>
              </a:rPr>
              <a:t>[60,70], </a:t>
            </a:r>
            <a:r>
              <a:rPr lang="zh-CN" altLang="en-US" dirty="0">
                <a:latin typeface="+mn-ea"/>
                <a:ea typeface="+mn-ea"/>
              </a:rPr>
              <a:t>输出为‘</a:t>
            </a:r>
            <a:r>
              <a:rPr lang="en-US" altLang="zh-CN" dirty="0">
                <a:latin typeface="+mn-ea"/>
                <a:ea typeface="+mn-ea"/>
              </a:rPr>
              <a:t>D</a:t>
            </a:r>
            <a:r>
              <a:rPr lang="zh-CN" altLang="en-US" dirty="0">
                <a:latin typeface="+mn-ea"/>
                <a:ea typeface="+mn-ea"/>
              </a:rPr>
              <a:t>’；低于</a:t>
            </a:r>
            <a:r>
              <a:rPr lang="en-US" altLang="zh-CN" dirty="0">
                <a:latin typeface="+mn-ea"/>
                <a:ea typeface="+mn-ea"/>
              </a:rPr>
              <a:t>60</a:t>
            </a:r>
            <a:r>
              <a:rPr lang="zh-CN" altLang="en-US" dirty="0">
                <a:latin typeface="+mn-ea"/>
                <a:ea typeface="+mn-ea"/>
              </a:rPr>
              <a:t>分，输出‘</a:t>
            </a:r>
            <a:r>
              <a:rPr lang="en-US" altLang="zh-CN" dirty="0">
                <a:latin typeface="+mn-ea"/>
                <a:ea typeface="+mn-ea"/>
              </a:rPr>
              <a:t>E</a:t>
            </a:r>
            <a:r>
              <a:rPr lang="zh-CN" altLang="en-US" dirty="0">
                <a:latin typeface="+mn-ea"/>
                <a:ea typeface="+mn-ea"/>
              </a:rPr>
              <a:t>’。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03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看看这段代码有没有问题？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620034"/>
            <a:ext cx="8039910" cy="3954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108" y="2710684"/>
            <a:ext cx="5158693" cy="16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7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5103"/>
            <a:ext cx="8423787" cy="44640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762" y="1725103"/>
            <a:ext cx="4454431" cy="436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练习：改进</a:t>
            </a:r>
            <a:r>
              <a:rPr lang="en-US" altLang="zh-CN" dirty="0"/>
              <a:t>BMI</a:t>
            </a:r>
            <a:r>
              <a:rPr lang="zh-CN" altLang="en-US" dirty="0"/>
              <a:t>程序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975079" y="5922102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Rockwell Extra Bold" charset="0"/>
              </a:rPr>
              <a:t>补充完成程序</a:t>
            </a:r>
            <a:endParaRPr lang="en-US" altLang="zh-CN" sz="3600" dirty="0">
              <a:latin typeface="Rockwell Extra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0800" y="4513943"/>
            <a:ext cx="3497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测试用例：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1.55, 40, </a:t>
            </a:r>
            <a:r>
              <a:rPr lang="zh-CN" altLang="en-US" sz="2400" dirty="0"/>
              <a:t>过轻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1.55, 50, </a:t>
            </a:r>
            <a:r>
              <a:rPr lang="zh-CN" altLang="en-US" sz="2400" dirty="0"/>
              <a:t>正常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1.55, 60, </a:t>
            </a:r>
            <a:r>
              <a:rPr lang="zh-CN" altLang="en-US" sz="2400" dirty="0"/>
              <a:t>过重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1.55, 70, </a:t>
            </a:r>
            <a:r>
              <a:rPr lang="zh-CN" altLang="en-US" sz="2400" dirty="0"/>
              <a:t>肥胖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3" y="261531"/>
            <a:ext cx="8377077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6376" y="1645968"/>
            <a:ext cx="10749367" cy="1208868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2.1 Quick Start——Control</a:t>
            </a:r>
            <a:endParaRPr lang="zh-CN" alt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5960" y="3008203"/>
            <a:ext cx="10040006" cy="2711092"/>
          </a:xfrm>
        </p:spPr>
        <p:txBody>
          <a:bodyPr/>
          <a:lstStyle/>
          <a:p>
            <a:r>
              <a:rPr lang="zh-CN" altLang="en-US" dirty="0"/>
              <a:t>计算机的程序结构：</a:t>
            </a:r>
            <a:endParaRPr lang="en-US" altLang="zh-CN" dirty="0"/>
          </a:p>
          <a:p>
            <a:pPr lvl="1"/>
            <a:r>
              <a:rPr lang="zh-CN" altLang="en-US" dirty="0"/>
              <a:t>顺序（</a:t>
            </a:r>
            <a:r>
              <a:rPr lang="en-US" altLang="zh-CN" dirty="0"/>
              <a:t>Sequence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选择（</a:t>
            </a:r>
            <a:r>
              <a:rPr lang="en-US" altLang="zh-CN" dirty="0"/>
              <a:t>Selection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循环（</a:t>
            </a:r>
            <a:r>
              <a:rPr lang="en-US" altLang="zh-CN" dirty="0"/>
              <a:t> Repetition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4826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5" y="0"/>
            <a:ext cx="8052868" cy="68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82" y="2241754"/>
            <a:ext cx="10749367" cy="120886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三、循环结构（</a:t>
            </a:r>
            <a:r>
              <a:rPr lang="en-US" altLang="zh-CN" b="1" dirty="0">
                <a:solidFill>
                  <a:schemeClr val="tx1"/>
                </a:solidFill>
              </a:rPr>
              <a:t> Repetition 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810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/>
              <a:t>Repetition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29473" y="2055131"/>
            <a:ext cx="9548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 want to execute a set of instructions </a:t>
            </a:r>
            <a:r>
              <a:rPr lang="en-US" altLang="zh-CN" sz="4000" dirty="0">
                <a:solidFill>
                  <a:srgbClr val="FF0000"/>
                </a:solidFill>
              </a:rPr>
              <a:t>repeatedly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98211" y="3087122"/>
            <a:ext cx="2907390" cy="183127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altLang="zh-CN" sz="4400" dirty="0">
                <a:solidFill>
                  <a:schemeClr val="bg1"/>
                </a:solidFill>
              </a:rPr>
              <a:t>When??</a:t>
            </a:r>
            <a:endParaRPr lang="zh-CN" altLang="en-US" sz="4400" dirty="0">
              <a:solidFill>
                <a:schemeClr val="bg1"/>
              </a:solidFill>
            </a:endParaRP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altLang="zh-CN" sz="4400" dirty="0">
                <a:solidFill>
                  <a:schemeClr val="bg1"/>
                </a:solidFill>
              </a:rPr>
              <a:t>How???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30249" y="5242498"/>
            <a:ext cx="1843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while</a:t>
            </a:r>
          </a:p>
          <a:p>
            <a:pPr algn="ctr"/>
            <a:r>
              <a:rPr lang="en-US" altLang="zh-CN" sz="4400" dirty="0"/>
              <a:t>for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6024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6" grpId="1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840" y="0"/>
            <a:ext cx="10749367" cy="1208868"/>
          </a:xfrm>
        </p:spPr>
        <p:txBody>
          <a:bodyPr/>
          <a:lstStyle/>
          <a:p>
            <a:r>
              <a:rPr lang="en-US" altLang="zh-CN" b="1" dirty="0"/>
              <a:t>while</a:t>
            </a:r>
            <a:r>
              <a:rPr lang="zh-CN" altLang="en-US" b="1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8818" y="1459056"/>
            <a:ext cx="6231256" cy="1487201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ctr" anchorCtr="0"/>
          <a:lstStyle/>
          <a:p>
            <a:pPr marL="0" indent="0">
              <a:buNone/>
            </a:pPr>
            <a:r>
              <a:rPr lang="en-US" altLang="zh-CN" dirty="0"/>
              <a:t>while  </a:t>
            </a:r>
            <a:r>
              <a:rPr lang="en-US" altLang="zh-CN" dirty="0" err="1"/>
              <a:t>booleanExpression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# suite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88114" cy="69513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89" y="3475671"/>
            <a:ext cx="5492605" cy="29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50316" b="-50316"/>
          <a:stretch>
            <a:fillRect/>
          </a:stretch>
        </p:blipFill>
        <p:spPr>
          <a:xfrm>
            <a:off x="0" y="74787"/>
            <a:ext cx="12192000" cy="6324600"/>
          </a:xfrm>
        </p:spPr>
      </p:pic>
      <p:sp>
        <p:nvSpPr>
          <p:cNvPr id="3" name="TextBox 2"/>
          <p:cNvSpPr txBox="1"/>
          <p:nvPr/>
        </p:nvSpPr>
        <p:spPr bwMode="auto">
          <a:xfrm>
            <a:off x="2518228" y="239486"/>
            <a:ext cx="29409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+mj-ea"/>
                <a:ea typeface="+mj-ea"/>
              </a:rPr>
              <a:t>计数器循环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110346" y="1148715"/>
            <a:ext cx="2399974" cy="2061240"/>
            <a:chOff x="2110346" y="1148715"/>
            <a:chExt cx="2399974" cy="206124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219308" y="1148715"/>
              <a:ext cx="2291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FF0000"/>
                  </a:solidFill>
                  <a:latin typeface="Rockwell Extra Bold" charset="0"/>
                </a:rPr>
                <a:t>x_int</a:t>
              </a:r>
              <a:r>
                <a:rPr lang="zh-CN" altLang="en-US" sz="2400" b="1" dirty="0">
                  <a:solidFill>
                    <a:srgbClr val="FF0000"/>
                  </a:solidFill>
                  <a:latin typeface="Rockwell Extra Bold" charset="0"/>
                </a:rPr>
                <a:t>循环变量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2110346" y="2074396"/>
              <a:ext cx="198002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Rockwell Extra Bold" charset="0"/>
                </a:rPr>
                <a:t>初始化循环变量</a:t>
              </a: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2879787" y="2809845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Rockwell Extra Bold" charset="0"/>
                </a:rPr>
                <a:t>循环条件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9257" y="3209954"/>
            <a:ext cx="5221492" cy="752446"/>
            <a:chOff x="769257" y="3209954"/>
            <a:chExt cx="5221492" cy="752446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4267200" y="3562290"/>
              <a:ext cx="17235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Rockwell Extra Bold" charset="0"/>
                </a:rPr>
                <a:t>改变循环变量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69257" y="3209954"/>
              <a:ext cx="3497943" cy="7524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104" y="5161865"/>
            <a:ext cx="9897226" cy="762000"/>
            <a:chOff x="266104" y="5161865"/>
            <a:chExt cx="9897226" cy="762000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266104" y="5236059"/>
              <a:ext cx="972573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r>
                <a:rPr lang="zh-CN" altLang="en-US" sz="3600" dirty="0">
                  <a:solidFill>
                    <a:srgbClr val="FF0000"/>
                  </a:solidFill>
                  <a:latin typeface="Rockwell Extra Bold" charset="0"/>
                </a:rPr>
                <a:t>循环体，</a:t>
              </a:r>
              <a:r>
                <a:rPr lang="zh-CN" altLang="en-US" sz="2400" b="1" dirty="0">
                  <a:solidFill>
                    <a:srgbClr val="0070C0"/>
                  </a:solidFill>
                  <a:latin typeface="Rockwell Extra Bold" charset="0"/>
                </a:rPr>
                <a:t>其中一定要有改变循环变量值得语句，否则会成为死循环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9783" y="5161865"/>
              <a:ext cx="9833547" cy="762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 bwMode="auto">
          <a:xfrm>
            <a:off x="160773" y="239486"/>
            <a:ext cx="19495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代码</a:t>
            </a:r>
            <a:r>
              <a:rPr lang="en-US" altLang="zh-CN" sz="3600" dirty="0">
                <a:solidFill>
                  <a:srgbClr val="FF0000"/>
                </a:solidFill>
                <a:latin typeface="Rockwell Extra Bold" charset="0"/>
              </a:rPr>
              <a:t>2-8</a:t>
            </a:r>
            <a:endParaRPr lang="zh-CN" altLang="en-US" sz="3600" dirty="0">
              <a:solidFill>
                <a:srgbClr val="FF0000"/>
              </a:solidFill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6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656318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while</a:t>
            </a:r>
            <a:r>
              <a:rPr lang="zh-CN" altLang="en-US" dirty="0"/>
              <a:t>循环计算，从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02515" y="2477511"/>
            <a:ext cx="4354286" cy="279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/>
              <a:t>需要几个变量？</a:t>
            </a:r>
            <a:endParaRPr lang="en-US" altLang="zh-CN" sz="2400" dirty="0"/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/>
              <a:t>循环控制变量怎么定义？</a:t>
            </a:r>
            <a:br>
              <a:rPr lang="en-US" altLang="zh-CN" sz="2400" dirty="0"/>
            </a:br>
            <a:r>
              <a:rPr lang="zh-CN" altLang="en-US" sz="2400" dirty="0"/>
              <a:t>初值、终值？</a:t>
            </a:r>
            <a:endParaRPr lang="en-US" altLang="zh-CN" sz="2400" dirty="0"/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/>
              <a:t>循环体做什么？</a:t>
            </a:r>
            <a:endParaRPr lang="en-US" altLang="zh-CN" sz="2400" dirty="0"/>
          </a:p>
          <a:p>
            <a:pPr marL="342900" indent="-342900">
              <a:lnSpc>
                <a:spcPts val="35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sz="2400" dirty="0"/>
              <a:t>循环条件是什么？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4857" y="2598057"/>
            <a:ext cx="3728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思路：</a:t>
            </a:r>
            <a:r>
              <a:rPr lang="en-US" altLang="zh-CN" sz="2800" dirty="0"/>
              <a:t>s = 0</a:t>
            </a:r>
          </a:p>
          <a:p>
            <a:r>
              <a:rPr lang="en-US" altLang="zh-CN" sz="2800" dirty="0"/>
              <a:t>             s = s+1</a:t>
            </a:r>
          </a:p>
          <a:p>
            <a:r>
              <a:rPr lang="en-US" altLang="zh-CN" sz="2800" dirty="0"/>
              <a:t>             s = s+2</a:t>
            </a:r>
          </a:p>
          <a:p>
            <a:r>
              <a:rPr lang="en-US" altLang="zh-CN" sz="2800" dirty="0"/>
              <a:t>             s = s+3</a:t>
            </a:r>
          </a:p>
          <a:p>
            <a:r>
              <a:rPr lang="en-US" altLang="zh-CN" sz="2800" dirty="0"/>
              <a:t>        ……………………</a:t>
            </a:r>
          </a:p>
          <a:p>
            <a:r>
              <a:rPr lang="en-US" altLang="zh-CN" sz="2800" dirty="0"/>
              <a:t>             s = s+100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633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1~100</a:t>
            </a:r>
            <a:r>
              <a:rPr lang="zh-CN" altLang="en-US" dirty="0"/>
              <a:t>中所有奇数的和。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1~100</a:t>
            </a:r>
            <a:r>
              <a:rPr lang="zh-CN" altLang="en-US" dirty="0"/>
              <a:t>中所有偶数打印出来。</a:t>
            </a:r>
          </a:p>
        </p:txBody>
      </p:sp>
    </p:spTree>
    <p:extLst>
      <p:ext uri="{BB962C8B-B14F-4D97-AF65-F5344CB8AC3E}">
        <p14:creationId xmlns:p14="http://schemas.microsoft.com/office/powerpoint/2010/main" val="266235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人口增长问题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526" y="1582406"/>
            <a:ext cx="10040006" cy="4351338"/>
          </a:xfr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假设目前的世界人口有</a:t>
            </a:r>
            <a:r>
              <a:rPr lang="en-US" altLang="zh-CN" dirty="0"/>
              <a:t>x</a:t>
            </a:r>
            <a:r>
              <a:rPr lang="zh-CN" altLang="en-US" dirty="0"/>
              <a:t>亿，按照每年</a:t>
            </a:r>
            <a:r>
              <a:rPr lang="en-US" altLang="zh-CN" dirty="0"/>
              <a:t>0.1%</a:t>
            </a:r>
            <a:r>
              <a:rPr lang="zh-CN" altLang="en-US" dirty="0"/>
              <a:t>的增长速度，</a:t>
            </a:r>
            <a:r>
              <a:rPr lang="en-US" altLang="zh-CN" dirty="0"/>
              <a:t>n</a:t>
            </a:r>
            <a:r>
              <a:rPr lang="zh-CN" altLang="en-US" dirty="0"/>
              <a:t>年后将有多少人？</a:t>
            </a:r>
            <a:endParaRPr lang="en-US" altLang="zh-CN" dirty="0"/>
          </a:p>
          <a:p>
            <a:pPr marL="0" indent="0">
              <a:lnSpc>
                <a:spcPts val="34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r>
              <a:rPr lang="zh-CN" altLang="en-US" dirty="0"/>
              <a:t>一行两个正整数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，之间有一个空格。其中</a:t>
            </a:r>
            <a:r>
              <a:rPr lang="en-US" altLang="zh-CN" dirty="0"/>
              <a:t>1&lt;=x&lt;=100, 1&lt;=n&lt;=100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4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r>
              <a:rPr lang="zh-CN" altLang="en-US" dirty="0"/>
              <a:t>一行一个整数，表示答案。以亿为单位，保留小数点后</a:t>
            </a:r>
            <a:r>
              <a:rPr lang="en-US" altLang="zh-CN" dirty="0"/>
              <a:t>4</a:t>
            </a:r>
            <a:r>
              <a:rPr lang="zh-CN" altLang="en-US" dirty="0"/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3120918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p98.</a:t>
            </a:r>
            <a:r>
              <a:rPr lang="zh-CN" altLang="en-US" dirty="0"/>
              <a:t>例子</a:t>
            </a:r>
            <a:r>
              <a:rPr lang="en-US" altLang="zh-CN" dirty="0"/>
              <a:t>2, </a:t>
            </a:r>
            <a:r>
              <a:rPr lang="zh-CN" altLang="en-US" dirty="0"/>
              <a:t>运行结果是多少？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658" y="1651454"/>
            <a:ext cx="10040006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#include&lt;</a:t>
            </a:r>
            <a:r>
              <a:rPr lang="en-US" altLang="zh-CN" sz="9600" dirty="0" err="1"/>
              <a:t>iostream</a:t>
            </a:r>
            <a:r>
              <a:rPr lang="en-US" altLang="zh-CN" sz="9600" dirty="0"/>
              <a:t>&gt;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using namespace </a:t>
            </a:r>
            <a:r>
              <a:rPr lang="en-US" altLang="zh-CN" sz="9600" dirty="0" err="1"/>
              <a:t>std</a:t>
            </a:r>
            <a:r>
              <a:rPr lang="en-US" altLang="zh-CN" sz="9600" dirty="0"/>
              <a:t>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 err="1"/>
              <a:t>int</a:t>
            </a:r>
            <a:r>
              <a:rPr lang="en-US" altLang="zh-CN" sz="9600" dirty="0"/>
              <a:t> main(){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</a:t>
            </a:r>
            <a:r>
              <a:rPr lang="en-US" altLang="zh-CN" sz="9600" dirty="0" err="1"/>
              <a:t>int</a:t>
            </a:r>
            <a:r>
              <a:rPr lang="en-US" altLang="zh-CN" sz="9600" dirty="0"/>
              <a:t>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=100, x=0, y=0;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while( </a:t>
            </a:r>
            <a:r>
              <a:rPr lang="en-US" altLang="zh-CN" sz="9600" dirty="0" err="1"/>
              <a:t>i</a:t>
            </a:r>
            <a:r>
              <a:rPr lang="en-US" altLang="zh-CN" sz="9600" dirty="0"/>
              <a:t>&gt;0 ){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       x = i%8;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       if (x = =1 ) y ++ 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       I --;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 }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zh-CN" sz="9600" dirty="0"/>
              <a:t>       </a:t>
            </a:r>
            <a:r>
              <a:rPr lang="en-US" altLang="zh-CN" sz="9600" dirty="0" err="1"/>
              <a:t>cout</a:t>
            </a:r>
            <a:r>
              <a:rPr lang="en-US" altLang="zh-CN" sz="9600" dirty="0"/>
              <a:t> &lt;&lt;y &lt;&lt; </a:t>
            </a:r>
            <a:r>
              <a:rPr lang="en-US" altLang="zh-CN" sz="9600" dirty="0" err="1"/>
              <a:t>endl</a:t>
            </a:r>
            <a:r>
              <a:rPr lang="en-US" altLang="zh-CN" sz="9600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88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for</a:t>
            </a:r>
            <a:r>
              <a:rPr lang="zh-CN" altLang="en-US" b="1" dirty="0"/>
              <a:t>语句：迭代（</a:t>
            </a:r>
            <a:r>
              <a:rPr lang="en-US" altLang="zh-CN" b="1" dirty="0"/>
              <a:t> Iteration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632762"/>
          </a:xfrm>
        </p:spPr>
        <p:txBody>
          <a:bodyPr/>
          <a:lstStyle/>
          <a:p>
            <a:r>
              <a:rPr lang="zh-CN" altLang="en-US" dirty="0"/>
              <a:t>语法：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785934" y="1560777"/>
            <a:ext cx="701539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"/>
                <a:cs typeface="Courier New"/>
              </a:rPr>
              <a:t>for element in collection:</a:t>
            </a:r>
          </a:p>
          <a:p>
            <a:r>
              <a:rPr lang="en-US" altLang="zh-CN" sz="3200" b="1" dirty="0">
                <a:latin typeface="Courier New"/>
                <a:cs typeface="Courier New"/>
              </a:rPr>
              <a:t>    suite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33" y="3075143"/>
            <a:ext cx="5657378" cy="13371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90" y="4849490"/>
            <a:ext cx="8345899" cy="16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7070" r="-7070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 bwMode="auto">
          <a:xfrm>
            <a:off x="407234" y="673309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Rockwell Extra Bold" charset="0"/>
              </a:rPr>
              <a:t>顺序执行</a:t>
            </a:r>
          </a:p>
        </p:txBody>
      </p:sp>
    </p:spTree>
    <p:extLst>
      <p:ext uri="{BB962C8B-B14F-4D97-AF65-F5344CB8AC3E}">
        <p14:creationId xmlns:p14="http://schemas.microsoft.com/office/powerpoint/2010/main" val="426734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884" y="1910817"/>
            <a:ext cx="6681022" cy="13839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47" y="3687167"/>
            <a:ext cx="5953214" cy="15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45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68" y="0"/>
            <a:ext cx="4598438" cy="68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51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544838"/>
            <a:ext cx="5465602" cy="236099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37881" cy="525689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for</a:t>
            </a:r>
            <a:r>
              <a:rPr lang="zh-CN" altLang="en-US" dirty="0"/>
              <a:t>语句完成</a:t>
            </a:r>
            <a:r>
              <a:rPr lang="en-US" altLang="zh-CN" dirty="0"/>
              <a:t>1~100</a:t>
            </a:r>
            <a:r>
              <a:rPr lang="zh-CN" altLang="en-US" dirty="0"/>
              <a:t>求和。</a:t>
            </a:r>
            <a:endParaRPr lang="en-US" altLang="zh-CN" dirty="0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559151" y="3251200"/>
            <a:ext cx="3099935" cy="14514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742" y="2743199"/>
            <a:ext cx="4954464" cy="2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for</a:t>
            </a:r>
            <a:r>
              <a:rPr lang="zh-CN" altLang="en-US" dirty="0"/>
              <a:t>语句和</a:t>
            </a:r>
            <a:r>
              <a:rPr lang="en-US" altLang="zh-CN" dirty="0"/>
              <a:t>while</a:t>
            </a:r>
            <a:r>
              <a:rPr lang="zh-CN" altLang="en-US" dirty="0"/>
              <a:t>语句的区别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2" y="1825625"/>
            <a:ext cx="10918370" cy="4351338"/>
          </a:xfrm>
        </p:spPr>
        <p:txBody>
          <a:bodyPr/>
          <a:lstStyle/>
          <a:p>
            <a:r>
              <a:rPr lang="zh-CN" altLang="en-US" dirty="0"/>
              <a:t>循环变量是哪个？</a:t>
            </a:r>
            <a:endParaRPr lang="en-US" altLang="zh-CN" dirty="0"/>
          </a:p>
          <a:p>
            <a:r>
              <a:rPr lang="zh-CN" altLang="en-US" dirty="0"/>
              <a:t>循环变量的初值怎么指定？</a:t>
            </a:r>
            <a:endParaRPr lang="en-US" altLang="zh-CN" dirty="0"/>
          </a:p>
          <a:p>
            <a:r>
              <a:rPr lang="zh-CN" altLang="en-US" dirty="0"/>
              <a:t>循环变量的终值怎么指定？</a:t>
            </a:r>
            <a:endParaRPr lang="en-US" altLang="zh-CN" dirty="0"/>
          </a:p>
          <a:p>
            <a:r>
              <a:rPr lang="zh-CN" altLang="en-US" dirty="0"/>
              <a:t>循环条件是什么？</a:t>
            </a:r>
            <a:endParaRPr lang="en-US" altLang="zh-CN" dirty="0"/>
          </a:p>
          <a:p>
            <a:r>
              <a:rPr lang="zh-CN" altLang="en-US" dirty="0"/>
              <a:t>循环体里如何改变循环条件？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语句和</a:t>
            </a:r>
            <a:r>
              <a:rPr lang="en-US" altLang="zh-CN" dirty="0"/>
              <a:t>while</a:t>
            </a:r>
            <a:r>
              <a:rPr lang="zh-CN" altLang="en-US" dirty="0"/>
              <a:t>语句是否能够相互替换？各自适合的应用场合？</a:t>
            </a:r>
          </a:p>
        </p:txBody>
      </p:sp>
    </p:spTree>
    <p:extLst>
      <p:ext uri="{BB962C8B-B14F-4D97-AF65-F5344CB8AC3E}">
        <p14:creationId xmlns:p14="http://schemas.microsoft.com/office/powerpoint/2010/main" val="566721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FFFF00"/>
                </a:solidFill>
              </a:rPr>
              <a:t>w</a:t>
            </a:r>
            <a:r>
              <a:rPr lang="en-US" b="1" i="1" dirty="0">
                <a:solidFill>
                  <a:srgbClr val="FFFF00"/>
                </a:solidFill>
              </a:rPr>
              <a:t>hile</a:t>
            </a:r>
            <a:r>
              <a:rPr lang="en-US" b="1" dirty="0"/>
              <a:t> and </a:t>
            </a:r>
            <a:r>
              <a:rPr lang="en-US" altLang="zh-CN" b="1" i="1" dirty="0">
                <a:solidFill>
                  <a:srgbClr val="FFFF00"/>
                </a:solidFill>
              </a:rPr>
              <a:t>f</a:t>
            </a:r>
            <a:r>
              <a:rPr lang="en-US" b="1" i="1" dirty="0">
                <a:solidFill>
                  <a:srgbClr val="FFFF00"/>
                </a:solidFill>
              </a:rPr>
              <a:t>or</a:t>
            </a:r>
            <a:r>
              <a:rPr lang="en-US" b="1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statement </a:t>
            </a:r>
            <a:r>
              <a:rPr lang="en-US" u="sng" dirty="0">
                <a:solidFill>
                  <a:srgbClr val="0070C0"/>
                </a:solidFill>
              </a:rPr>
              <a:t>is the more general </a:t>
            </a:r>
            <a:r>
              <a:rPr lang="en-US" dirty="0"/>
              <a:t>repetition construct. It repeats a set of statements while some condition is True.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循环直到条件达到（为真），次数不固定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statement is useful for iteration, moving through all the elements of data structure, one at a time.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循环所有元素，次数固定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521857" y="5141687"/>
            <a:ext cx="5724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7030A0"/>
                </a:solidFill>
                <a:latin typeface="+mn-ea"/>
              </a:rPr>
              <a:t>注意体会</a:t>
            </a:r>
            <a:r>
              <a:rPr lang="en-US" altLang="zh-CN" sz="3600" dirty="0">
                <a:solidFill>
                  <a:srgbClr val="7030A0"/>
                </a:solidFill>
                <a:latin typeface="+mn-ea"/>
              </a:rPr>
              <a:t>while</a:t>
            </a:r>
            <a:r>
              <a:rPr lang="zh-CN" altLang="en-US" sz="3600" dirty="0">
                <a:solidFill>
                  <a:srgbClr val="7030A0"/>
                </a:solidFill>
                <a:latin typeface="+mn-ea"/>
              </a:rPr>
              <a:t>与</a:t>
            </a:r>
            <a:r>
              <a:rPr lang="en-US" altLang="zh-CN" sz="3600" dirty="0">
                <a:solidFill>
                  <a:srgbClr val="7030A0"/>
                </a:solidFill>
                <a:latin typeface="+mn-ea"/>
              </a:rPr>
              <a:t>for</a:t>
            </a:r>
            <a:r>
              <a:rPr lang="zh-CN" altLang="en-US" sz="3600" dirty="0">
                <a:solidFill>
                  <a:srgbClr val="7030A0"/>
                </a:solidFill>
                <a:latin typeface="+mn-ea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8912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+mj-ea"/>
                <a:ea typeface="+mj-ea"/>
              </a:rPr>
              <a:t>哨兵</a:t>
            </a:r>
            <a:r>
              <a:rPr lang="zh-CN" altLang="en-US" sz="4400" b="1" dirty="0">
                <a:latin typeface="+mn-ea"/>
                <a:ea typeface="+mn-ea"/>
              </a:rPr>
              <a:t>循环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474" y="1825625"/>
            <a:ext cx="11171326" cy="75791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>
                <a:latin typeface="+mn-ea"/>
                <a:ea typeface="+mn-ea"/>
              </a:rPr>
              <a:t>请输入一组正整数，对这些正整数求和。如果输入</a:t>
            </a:r>
            <a:r>
              <a:rPr lang="en-US" altLang="zh-CN" dirty="0">
                <a:latin typeface="+mn-ea"/>
                <a:ea typeface="+mn-ea"/>
              </a:rPr>
              <a:t>-1</a:t>
            </a:r>
            <a:r>
              <a:rPr lang="zh-CN" altLang="en-US" dirty="0">
                <a:latin typeface="+mn-ea"/>
                <a:ea typeface="+mn-ea"/>
              </a:rPr>
              <a:t>，则程序结束。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4434" y="2830285"/>
            <a:ext cx="5312229" cy="234795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循环控制变量？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循环控制条件？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循环体是什么？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循环体中改变循环条件的语句？</a:t>
            </a:r>
            <a:endParaRPr lang="en-US" altLang="zh-CN" sz="20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循环的次数是不是固定的</a:t>
            </a:r>
            <a:r>
              <a:rPr lang="zh-CN" altLang="en-US" sz="2000" dirty="0"/>
              <a:t>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583543"/>
            <a:ext cx="11071453" cy="35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p99. </a:t>
            </a:r>
            <a:r>
              <a:rPr lang="zh-CN" altLang="en-US" dirty="0"/>
              <a:t>例子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输入若干整数，以</a:t>
            </a:r>
            <a:r>
              <a:rPr lang="en-US" altLang="zh-CN" dirty="0"/>
              <a:t>0</a:t>
            </a:r>
            <a:r>
              <a:rPr lang="zh-CN" altLang="en-US" dirty="0"/>
              <a:t>结尾，统计其中有多少个正整数</a:t>
            </a:r>
            <a:endParaRPr lang="en-US" altLang="zh-CN" dirty="0"/>
          </a:p>
          <a:p>
            <a:pPr marL="0" indent="0">
              <a:lnSpc>
                <a:spcPts val="34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r>
              <a:rPr lang="zh-CN" altLang="en-US" dirty="0"/>
              <a:t>一行若干整数，最后一个为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ts val="34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r>
              <a:rPr lang="zh-CN" altLang="en-US" dirty="0"/>
              <a:t>一行一个整数，表示输入数据中正整数的个数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7015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p100. </a:t>
            </a:r>
            <a:r>
              <a:rPr lang="zh-CN" altLang="en-US" dirty="0"/>
              <a:t>例子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小华在去年赚了一大笔钱。他想把这些钱用于投资，并对自己能得到多少收益感到好奇。已知投资的年利率为</a:t>
            </a:r>
            <a:r>
              <a:rPr lang="en-US" altLang="zh-CN" dirty="0"/>
              <a:t>r(0~20</a:t>
            </a:r>
            <a:r>
              <a:rPr lang="zh-CN" altLang="en-US" dirty="0"/>
              <a:t>之间的整数），小华现有</a:t>
            </a:r>
            <a:r>
              <a:rPr lang="en-US" altLang="zh-CN" dirty="0"/>
              <a:t>m</a:t>
            </a:r>
            <a:r>
              <a:rPr lang="zh-CN" altLang="en-US" dirty="0"/>
              <a:t>元钱。他想知道投资多少年后，他的钱将会超过</a:t>
            </a:r>
            <a:r>
              <a:rPr lang="en-US" altLang="zh-CN" dirty="0"/>
              <a:t>y</a:t>
            </a:r>
            <a:r>
              <a:rPr lang="zh-CN" altLang="en-US" dirty="0"/>
              <a:t>元。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r>
              <a:rPr lang="zh-CN" altLang="en-US" dirty="0"/>
              <a:t>一行三个整数：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，相邻两个整数之间用以空格分隔。</a:t>
            </a:r>
            <a:r>
              <a:rPr lang="en-US" altLang="zh-CN" dirty="0"/>
              <a:t>m</a:t>
            </a:r>
            <a:r>
              <a:rPr lang="zh-CN" altLang="en-US" dirty="0"/>
              <a:t>在</a:t>
            </a:r>
            <a:r>
              <a:rPr lang="en-US" altLang="zh-CN" dirty="0"/>
              <a:t>100~1000000</a:t>
            </a:r>
            <a:r>
              <a:rPr lang="zh-CN" altLang="en-US" dirty="0"/>
              <a:t>之间的整数</a:t>
            </a:r>
            <a:endParaRPr lang="en-US" altLang="zh-CN" dirty="0"/>
          </a:p>
          <a:p>
            <a:pPr marL="0" indent="0">
              <a:lnSpc>
                <a:spcPts val="38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r>
              <a:rPr lang="zh-CN" altLang="en-US" dirty="0"/>
              <a:t>一行一个整数，即要投资的年数。（</a:t>
            </a:r>
            <a:r>
              <a:rPr lang="en-US" altLang="zh-CN" dirty="0"/>
              <a:t>y</a:t>
            </a:r>
            <a:r>
              <a:rPr lang="zh-CN" altLang="en-US" dirty="0"/>
              <a:t>：</a:t>
            </a:r>
            <a:r>
              <a:rPr lang="en-US" altLang="zh-CN" dirty="0"/>
              <a:t>1~400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01072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4316" y="2398427"/>
            <a:ext cx="10749367" cy="120886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Example: Finding Perfect Numbers</a:t>
            </a:r>
            <a:r>
              <a:rPr lang="en-US" altLang="zh-CN" sz="4400" dirty="0"/>
              <a:t> </a:t>
            </a:r>
            <a:br>
              <a:rPr lang="en-US" altLang="zh-CN" sz="4400" dirty="0"/>
            </a:br>
            <a:r>
              <a:rPr lang="en-US" altLang="zh-CN" sz="4000" b="1" dirty="0"/>
              <a:t>E</a:t>
            </a:r>
            <a:r>
              <a:rPr lang="en-US" altLang="zh-CN" sz="4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2.1.6   Finding Perfect Numbers (</a:t>
            </a:r>
            <a:r>
              <a:rPr lang="zh-CN" altLang="en-US" sz="4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完全数）</a:t>
            </a:r>
          </a:p>
        </p:txBody>
      </p:sp>
    </p:spTree>
    <p:extLst>
      <p:ext uri="{BB962C8B-B14F-4D97-AF65-F5344CB8AC3E}">
        <p14:creationId xmlns:p14="http://schemas.microsoft.com/office/powerpoint/2010/main" val="4009543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What is Perfect Number</a:t>
            </a:r>
            <a:r>
              <a:rPr lang="zh-CN" altLang="en-US" b="1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364105"/>
            <a:ext cx="10040006" cy="4812858"/>
          </a:xfrm>
        </p:spPr>
        <p:txBody>
          <a:bodyPr tIns="180000">
            <a:normAutofit/>
          </a:bodyPr>
          <a:lstStyle/>
          <a:p>
            <a:pPr>
              <a:lnSpc>
                <a:spcPts val="34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dirty="0"/>
              <a:t>Numbers and number theory are an area of study that dates back to antiquity</a:t>
            </a:r>
            <a:r>
              <a:rPr lang="zh-CN" altLang="en-US" dirty="0"/>
              <a:t>（古代）</a:t>
            </a:r>
            <a:r>
              <a:rPr lang="en-US" altLang="zh-CN" dirty="0"/>
              <a:t>. Our ancestors were interested in what numbers were and how they behaved, to the extent that some ancient philosophers, such as Pythagoras</a:t>
            </a:r>
            <a:r>
              <a:rPr lang="zh-CN" altLang="en-US" dirty="0"/>
              <a:t>（</a:t>
            </a:r>
            <a:r>
              <a:rPr lang="zh-CN" altLang="zh-CN" dirty="0"/>
              <a:t>毕达哥拉斯</a:t>
            </a:r>
            <a:r>
              <a:rPr lang="zh-CN" altLang="en-US" dirty="0"/>
              <a:t>）</a:t>
            </a:r>
            <a:r>
              <a:rPr lang="en-US" altLang="zh-CN" dirty="0"/>
              <a:t>, attributed mystical properties to numbers.  </a:t>
            </a:r>
          </a:p>
          <a:p>
            <a:pPr>
              <a:lnSpc>
                <a:spcPts val="34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b="1" dirty="0">
                <a:solidFill>
                  <a:srgbClr val="FF0000"/>
                </a:solidFill>
              </a:rPr>
              <a:t>A perfect number </a:t>
            </a:r>
            <a:r>
              <a:rPr lang="en-US" altLang="zh-CN" dirty="0"/>
              <a:t>is an integer whose sum of integer divisors</a:t>
            </a:r>
            <a:r>
              <a:rPr lang="zh-CN" altLang="en-US" dirty="0"/>
              <a:t>（除数）</a:t>
            </a:r>
            <a:r>
              <a:rPr lang="en-US" altLang="zh-CN" dirty="0"/>
              <a:t> (excluding the number itself) add up to the number. 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59" y="5085783"/>
            <a:ext cx="8672890" cy="17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Example of Sequence</a:t>
            </a:r>
            <a:endParaRPr lang="zh-CN" altLang="en-US" sz="4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63" y="145144"/>
            <a:ext cx="11564162" cy="671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键盘输入一个正整数</a:t>
            </a:r>
            <a:endParaRPr lang="en-US" altLang="zh-CN" dirty="0"/>
          </a:p>
          <a:p>
            <a:pPr lvl="1"/>
            <a:r>
              <a:rPr lang="en-US" altLang="zh-CN" dirty="0"/>
              <a:t>X = </a:t>
            </a:r>
            <a:r>
              <a:rPr lang="en-US" altLang="zh-CN" dirty="0" err="1"/>
              <a:t>int</a:t>
            </a:r>
            <a:r>
              <a:rPr lang="en-US" altLang="zh-CN" dirty="0"/>
              <a:t>( input(</a:t>
            </a:r>
            <a:r>
              <a:rPr lang="zh-CN" altLang="en-US" dirty="0"/>
              <a:t>“******”</a:t>
            </a:r>
            <a:r>
              <a:rPr lang="en-US" altLang="zh-CN" dirty="0"/>
              <a:t>) )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判断该数是不是完全数</a:t>
            </a:r>
            <a:endParaRPr lang="en-US" altLang="zh-CN" dirty="0"/>
          </a:p>
          <a:p>
            <a:pPr lvl="1"/>
            <a:r>
              <a:rPr lang="en-US" altLang="zh-CN" dirty="0"/>
              <a:t>2.1 </a:t>
            </a:r>
            <a:r>
              <a:rPr lang="zh-CN" altLang="en-US" dirty="0"/>
              <a:t>找出所有因子</a:t>
            </a:r>
            <a:endParaRPr lang="en-US" altLang="zh-CN" dirty="0"/>
          </a:p>
          <a:p>
            <a:pPr lvl="1"/>
            <a:r>
              <a:rPr lang="en-US" altLang="zh-CN" dirty="0"/>
              <a:t>2.2 </a:t>
            </a:r>
            <a:r>
              <a:rPr lang="zh-CN" altLang="en-US" dirty="0"/>
              <a:t>累加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如果是完全数，则输出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>
          <a:xfrm>
            <a:off x="6545941" y="1596570"/>
            <a:ext cx="5196115" cy="2757715"/>
          </a:xfrm>
          <a:prstGeom prst="wedgeRoundRectCallout">
            <a:avLst>
              <a:gd name="adj1" fmla="val -97209"/>
              <a:gd name="adj2" fmla="val 30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让</a:t>
            </a:r>
            <a:r>
              <a:rPr lang="en-US" altLang="zh-CN" sz="2400" dirty="0"/>
              <a:t>X</a:t>
            </a:r>
            <a:r>
              <a:rPr lang="zh-CN" altLang="en-US" sz="2400" dirty="0"/>
              <a:t>除以从</a:t>
            </a:r>
            <a:r>
              <a:rPr lang="en-US" altLang="zh-CN" sz="2400" dirty="0"/>
              <a:t>1~X-1</a:t>
            </a:r>
            <a:r>
              <a:rPr lang="zh-CN" altLang="en-US" sz="2400" dirty="0"/>
              <a:t>的每一个数，看能不能整除。如果能够</a:t>
            </a:r>
            <a:r>
              <a:rPr lang="zh-CN" altLang="en-US" sz="2400" b="1" dirty="0">
                <a:solidFill>
                  <a:srgbClr val="FFFF00"/>
                </a:solidFill>
                <a:latin typeface="+mj-ea"/>
                <a:ea typeface="+mj-ea"/>
              </a:rPr>
              <a:t>整除</a:t>
            </a:r>
            <a:r>
              <a:rPr lang="zh-CN" altLang="en-US" sz="2400" dirty="0"/>
              <a:t>，就是因子。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怎样对因子进行累加？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FF00"/>
                </a:solidFill>
              </a:rPr>
              <a:t>这个过程可以用循环写吗？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415314" y="5399314"/>
            <a:ext cx="5326741" cy="1132115"/>
          </a:xfrm>
          <a:prstGeom prst="wedgeRoundRectCallout">
            <a:avLst>
              <a:gd name="adj1" fmla="val -70885"/>
              <a:gd name="adj2" fmla="val -631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这个怎么写？用什么结构？</a:t>
            </a:r>
          </a:p>
        </p:txBody>
      </p:sp>
    </p:spTree>
    <p:extLst>
      <p:ext uri="{BB962C8B-B14F-4D97-AF65-F5344CB8AC3E}">
        <p14:creationId xmlns:p14="http://schemas.microsoft.com/office/powerpoint/2010/main" val="20951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第二步：开始写程序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30" y="1676401"/>
            <a:ext cx="6167948" cy="378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组合 3"/>
          <p:cNvGrpSpPr/>
          <p:nvPr/>
        </p:nvGrpSpPr>
        <p:grpSpPr>
          <a:xfrm>
            <a:off x="4267200" y="1728618"/>
            <a:ext cx="6831275" cy="3477875"/>
            <a:chOff x="4267200" y="1728618"/>
            <a:chExt cx="6831275" cy="3477875"/>
          </a:xfrm>
        </p:grpSpPr>
        <p:sp>
          <p:nvSpPr>
            <p:cNvPr id="5" name="TextBox 4"/>
            <p:cNvSpPr txBox="1"/>
            <p:nvPr/>
          </p:nvSpPr>
          <p:spPr bwMode="auto">
            <a:xfrm>
              <a:off x="7323531" y="1728618"/>
              <a:ext cx="3774944" cy="3477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+mj-lt"/>
                </a:rPr>
                <a:t>x=</a:t>
              </a:r>
              <a:r>
                <a:rPr lang="en-US" altLang="zh-CN" sz="2000" dirty="0" err="1">
                  <a:latin typeface="+mj-lt"/>
                </a:rPr>
                <a:t>int</a:t>
              </a:r>
              <a:r>
                <a:rPr lang="en-US" altLang="zh-CN" sz="2000" dirty="0">
                  <a:latin typeface="+mj-lt"/>
                </a:rPr>
                <a:t>(input(“</a:t>
              </a:r>
              <a:r>
                <a:rPr lang="zh-CN" altLang="en-US" sz="2000" dirty="0">
                  <a:latin typeface="+mj-lt"/>
                </a:rPr>
                <a:t>请输入一个数：</a:t>
              </a:r>
              <a:r>
                <a:rPr lang="en-US" altLang="zh-CN" sz="2000" dirty="0">
                  <a:latin typeface="+mj-lt"/>
                </a:rPr>
                <a:t>”))</a:t>
              </a:r>
            </a:p>
            <a:p>
              <a:r>
                <a:rPr lang="en-US" altLang="zh-CN" sz="2000" dirty="0">
                  <a:latin typeface="+mj-lt"/>
                </a:rPr>
                <a:t>factor = 1</a:t>
              </a:r>
            </a:p>
            <a:p>
              <a:r>
                <a:rPr lang="en-US" altLang="zh-CN" sz="2000" dirty="0" err="1"/>
                <a:t>the_sum</a:t>
              </a:r>
              <a:r>
                <a:rPr lang="en-US" altLang="zh-CN" sz="2000" dirty="0"/>
                <a:t> = 0</a:t>
              </a:r>
              <a:endParaRPr lang="en-US" altLang="zh-CN" sz="2000" dirty="0">
                <a:latin typeface="+mj-lt"/>
              </a:endParaRPr>
            </a:p>
            <a:p>
              <a:r>
                <a:rPr lang="en-US" altLang="zh-CN" sz="2000" dirty="0">
                  <a:latin typeface="+mj-lt"/>
                </a:rPr>
                <a:t>while factor&lt;x:</a:t>
              </a:r>
            </a:p>
            <a:p>
              <a:r>
                <a:rPr lang="en-US" altLang="zh-CN" sz="2000" dirty="0">
                  <a:latin typeface="+mj-lt"/>
                </a:rPr>
                <a:t>      if x % factor ==0:</a:t>
              </a:r>
            </a:p>
            <a:p>
              <a:r>
                <a:rPr lang="en-US" altLang="zh-CN" sz="2000" dirty="0">
                  <a:latin typeface="+mj-lt"/>
                </a:rPr>
                <a:t>           </a:t>
              </a:r>
              <a:r>
                <a:rPr lang="en-US" altLang="zh-CN" sz="2000" dirty="0" err="1">
                  <a:latin typeface="+mj-lt"/>
                </a:rPr>
                <a:t>the_sum</a:t>
              </a:r>
              <a:r>
                <a:rPr lang="en-US" altLang="zh-CN" sz="2000" dirty="0">
                  <a:latin typeface="+mj-lt"/>
                </a:rPr>
                <a:t> = </a:t>
              </a:r>
              <a:r>
                <a:rPr lang="en-US" altLang="zh-CN" sz="2000" dirty="0" err="1">
                  <a:latin typeface="+mj-lt"/>
                </a:rPr>
                <a:t>the_sum</a:t>
              </a:r>
              <a:r>
                <a:rPr lang="en-US" altLang="zh-CN" sz="2000" dirty="0">
                  <a:latin typeface="+mj-lt"/>
                </a:rPr>
                <a:t> + factor</a:t>
              </a:r>
            </a:p>
            <a:p>
              <a:r>
                <a:rPr lang="en-US" altLang="zh-CN" sz="2000" dirty="0">
                  <a:latin typeface="+mj-lt"/>
                </a:rPr>
                <a:t>      factor  +=1</a:t>
              </a:r>
            </a:p>
            <a:p>
              <a:r>
                <a:rPr lang="en-US" altLang="zh-CN" sz="2000" dirty="0">
                  <a:latin typeface="+mj-lt"/>
                </a:rPr>
                <a:t>if </a:t>
              </a:r>
              <a:r>
                <a:rPr lang="en-US" altLang="zh-CN" sz="2000" dirty="0" err="1">
                  <a:latin typeface="+mj-lt"/>
                </a:rPr>
                <a:t>the_sum</a:t>
              </a:r>
              <a:r>
                <a:rPr lang="en-US" altLang="zh-CN" sz="2000" dirty="0">
                  <a:latin typeface="+mj-lt"/>
                </a:rPr>
                <a:t> == x:</a:t>
              </a:r>
            </a:p>
            <a:p>
              <a:r>
                <a:rPr lang="en-US" altLang="zh-CN" sz="2000" dirty="0">
                  <a:latin typeface="+mj-lt"/>
                </a:rPr>
                <a:t>    print(“</a:t>
              </a:r>
              <a:r>
                <a:rPr lang="zh-CN" altLang="en-US" sz="2000" dirty="0">
                  <a:latin typeface="+mj-lt"/>
                </a:rPr>
                <a:t>完全数</a:t>
              </a:r>
              <a:r>
                <a:rPr lang="en-US" altLang="zh-CN" sz="2000" dirty="0">
                  <a:latin typeface="+mj-lt"/>
                </a:rPr>
                <a:t>”)</a:t>
              </a:r>
            </a:p>
            <a:p>
              <a:r>
                <a:rPr lang="en-US" altLang="zh-CN" sz="2000" dirty="0">
                  <a:latin typeface="+mj-lt"/>
                </a:rPr>
                <a:t>else</a:t>
              </a:r>
              <a:r>
                <a:rPr lang="zh-CN" altLang="en-US" sz="2000" dirty="0">
                  <a:latin typeface="+mj-lt"/>
                </a:rPr>
                <a:t>：</a:t>
              </a:r>
              <a:endParaRPr lang="en-US" altLang="zh-CN" sz="2000" dirty="0">
                <a:latin typeface="+mj-lt"/>
              </a:endParaRPr>
            </a:p>
            <a:p>
              <a:r>
                <a:rPr lang="en-US" altLang="zh-CN" sz="2000" dirty="0"/>
                <a:t>    print(“</a:t>
              </a:r>
              <a:r>
                <a:rPr lang="zh-CN" altLang="en-US" sz="2000" dirty="0"/>
                <a:t>不是完全数</a:t>
              </a:r>
              <a:r>
                <a:rPr lang="en-US" altLang="zh-CN" sz="2000" dirty="0"/>
                <a:t>”)</a:t>
              </a:r>
              <a:endParaRPr lang="zh-CN" altLang="en-US" sz="2000" dirty="0">
                <a:latin typeface="+mj-lt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267200" y="1905000"/>
              <a:ext cx="3128453" cy="3169171"/>
              <a:chOff x="4267200" y="1905000"/>
              <a:chExt cx="3128453" cy="3169171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 flipV="1">
                <a:off x="4267200" y="1905000"/>
                <a:ext cx="2590800" cy="127078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6175948" y="2863121"/>
                <a:ext cx="908069" cy="145017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5867400" y="3086330"/>
                <a:ext cx="1261466" cy="57127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左大括号 11"/>
              <p:cNvSpPr/>
              <p:nvPr/>
            </p:nvSpPr>
            <p:spPr>
              <a:xfrm>
                <a:off x="7090853" y="2220530"/>
                <a:ext cx="304800" cy="1600200"/>
              </a:xfrm>
              <a:prstGeom prst="leftBrace">
                <a:avLst>
                  <a:gd name="adj1" fmla="val 62017"/>
                  <a:gd name="adj2" fmla="val 48195"/>
                </a:avLst>
              </a:prstGeom>
              <a:ln w="38100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V="1">
                <a:off x="5105400" y="4523400"/>
                <a:ext cx="1752600" cy="390251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" name="左大括号 14"/>
              <p:cNvSpPr/>
              <p:nvPr/>
            </p:nvSpPr>
            <p:spPr>
              <a:xfrm>
                <a:off x="6980543" y="4007371"/>
                <a:ext cx="304800" cy="1066800"/>
              </a:xfrm>
              <a:prstGeom prst="leftBrace">
                <a:avLst>
                  <a:gd name="adj1" fmla="val 62017"/>
                  <a:gd name="adj2" fmla="val 48195"/>
                </a:avLst>
              </a:prstGeom>
              <a:ln w="38100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TextBox 15"/>
          <p:cNvSpPr txBox="1"/>
          <p:nvPr/>
        </p:nvSpPr>
        <p:spPr bwMode="auto">
          <a:xfrm>
            <a:off x="2225161" y="5726243"/>
            <a:ext cx="66479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总结：编程序的方法</a:t>
            </a:r>
            <a:endParaRPr lang="en-US" altLang="zh-CN" sz="3600" dirty="0">
              <a:solidFill>
                <a:srgbClr val="FF0000"/>
              </a:solidFill>
              <a:latin typeface="Rockwell Extra Bold" charset="0"/>
            </a:endParaRPr>
          </a:p>
          <a:p>
            <a:r>
              <a:rPr lang="zh-CN" altLang="en-US" sz="3600" dirty="0">
                <a:solidFill>
                  <a:srgbClr val="FF0000"/>
                </a:solidFill>
                <a:latin typeface="Rockwell Extra Bold" charset="0"/>
              </a:rPr>
              <a:t>步骤分解，问题分解，求解问题</a:t>
            </a:r>
          </a:p>
        </p:txBody>
      </p:sp>
    </p:spTree>
    <p:extLst>
      <p:ext uri="{BB962C8B-B14F-4D97-AF65-F5344CB8AC3E}">
        <p14:creationId xmlns:p14="http://schemas.microsoft.com/office/powerpoint/2010/main" val="424562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代码清单</a:t>
            </a:r>
            <a:r>
              <a:rPr lang="en-US" altLang="zh-CN" dirty="0"/>
              <a:t>2.12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3" y="-275772"/>
            <a:ext cx="11945257" cy="733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8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2232" y="0"/>
            <a:ext cx="10048568" cy="1417638"/>
          </a:xfrm>
        </p:spPr>
        <p:txBody>
          <a:bodyPr/>
          <a:lstStyle/>
          <a:p>
            <a:r>
              <a:rPr lang="zh-CN" altLang="en-US" sz="4000" dirty="0"/>
              <a:t>练习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770861" y="3772662"/>
            <a:ext cx="8984225" cy="13234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Rockwell Extra Bold" charset="0"/>
              </a:rPr>
              <a:t>找出一定范围内的全部完全数？</a:t>
            </a:r>
            <a:endParaRPr lang="en-US" altLang="zh-CN" sz="4000" dirty="0">
              <a:latin typeface="Rockwell Extra Bold" charset="0"/>
            </a:endParaRPr>
          </a:p>
          <a:p>
            <a:r>
              <a:rPr lang="zh-CN" altLang="en-US" sz="4000" dirty="0">
                <a:latin typeface="Rockwell Extra Bold" charset="0"/>
              </a:rPr>
              <a:t>比如：</a:t>
            </a:r>
            <a:r>
              <a:rPr lang="en-US" altLang="zh-CN" sz="4000" dirty="0">
                <a:latin typeface="Rockwell Extra Bold" charset="0"/>
              </a:rPr>
              <a:t>2-1000</a:t>
            </a:r>
            <a:r>
              <a:rPr lang="zh-CN" altLang="en-US" sz="4000" dirty="0">
                <a:latin typeface="Rockwell Extra Bold" charset="0"/>
              </a:rPr>
              <a:t>以内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53146" y="2010374"/>
            <a:ext cx="7848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能不能用</a:t>
            </a:r>
            <a:r>
              <a:rPr lang="en-US" altLang="zh-CN" sz="3200" dirty="0"/>
              <a:t>for</a:t>
            </a:r>
            <a:r>
              <a:rPr lang="zh-CN" altLang="en-US" sz="3200" dirty="0"/>
              <a:t>语句实现求某数的完数的程序？</a:t>
            </a:r>
          </a:p>
        </p:txBody>
      </p:sp>
    </p:spTree>
    <p:extLst>
      <p:ext uri="{BB962C8B-B14F-4D97-AF65-F5344CB8AC3E}">
        <p14:creationId xmlns:p14="http://schemas.microsoft.com/office/powerpoint/2010/main" val="418634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43200" y="1243553"/>
            <a:ext cx="6477000" cy="48006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824515" y="2362805"/>
            <a:ext cx="2750625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factor=1</a:t>
            </a:r>
          </a:p>
          <a:p>
            <a:r>
              <a:rPr lang="en-US" altLang="zh-CN" sz="2000" dirty="0" err="1"/>
              <a:t>the_sum</a:t>
            </a:r>
            <a:r>
              <a:rPr lang="en-US" altLang="zh-CN" sz="2000" dirty="0"/>
              <a:t>=0</a:t>
            </a:r>
            <a:endParaRPr lang="en-US" altLang="zh-CN" sz="2000" dirty="0">
              <a:latin typeface="+mj-lt"/>
            </a:endParaRPr>
          </a:p>
          <a:p>
            <a:r>
              <a:rPr lang="en-US" altLang="zh-CN" sz="2000" dirty="0">
                <a:latin typeface="+mj-lt"/>
              </a:rPr>
              <a:t>while factor&lt;x:</a:t>
            </a:r>
          </a:p>
          <a:p>
            <a:r>
              <a:rPr lang="en-US" altLang="zh-CN" sz="2000" dirty="0">
                <a:latin typeface="+mj-lt"/>
              </a:rPr>
              <a:t>      if </a:t>
            </a:r>
            <a:r>
              <a:rPr lang="en-US" altLang="zh-CN" sz="2000" dirty="0" err="1">
                <a:latin typeface="+mj-lt"/>
              </a:rPr>
              <a:t>x%factor</a:t>
            </a:r>
            <a:r>
              <a:rPr lang="en-US" altLang="zh-CN" sz="2000" dirty="0">
                <a:latin typeface="+mj-lt"/>
              </a:rPr>
              <a:t> ==0:</a:t>
            </a:r>
          </a:p>
          <a:p>
            <a:r>
              <a:rPr lang="en-US" altLang="zh-CN" sz="2000" dirty="0">
                <a:latin typeface="+mj-lt"/>
              </a:rPr>
              <a:t>           </a:t>
            </a:r>
            <a:r>
              <a:rPr lang="en-US" altLang="zh-CN" sz="2000" dirty="0" err="1">
                <a:latin typeface="+mj-lt"/>
              </a:rPr>
              <a:t>the_sum</a:t>
            </a:r>
            <a:r>
              <a:rPr lang="en-US" altLang="zh-CN" sz="2000" dirty="0">
                <a:latin typeface="+mj-lt"/>
              </a:rPr>
              <a:t> += factor</a:t>
            </a:r>
          </a:p>
          <a:p>
            <a:r>
              <a:rPr lang="en-US" altLang="zh-CN" sz="2000" dirty="0">
                <a:latin typeface="+mj-lt"/>
              </a:rPr>
              <a:t>      factor += 1</a:t>
            </a:r>
          </a:p>
          <a:p>
            <a:r>
              <a:rPr lang="en-US" altLang="zh-CN" sz="2000" dirty="0">
                <a:latin typeface="+mj-lt"/>
              </a:rPr>
              <a:t>If </a:t>
            </a:r>
            <a:r>
              <a:rPr lang="en-US" altLang="zh-CN" sz="2000" dirty="0" err="1">
                <a:latin typeface="+mj-lt"/>
              </a:rPr>
              <a:t>the_sum</a:t>
            </a:r>
            <a:r>
              <a:rPr lang="en-US" altLang="zh-CN" sz="2000" dirty="0">
                <a:latin typeface="+mj-lt"/>
              </a:rPr>
              <a:t>==x:</a:t>
            </a:r>
          </a:p>
          <a:p>
            <a:r>
              <a:rPr lang="en-US" altLang="zh-CN" sz="2000" dirty="0">
                <a:latin typeface="+mj-lt"/>
              </a:rPr>
              <a:t>    print(“</a:t>
            </a:r>
            <a:r>
              <a:rPr lang="zh-CN" altLang="en-US" sz="2000" dirty="0">
                <a:latin typeface="+mj-lt"/>
              </a:rPr>
              <a:t>完全数</a:t>
            </a:r>
            <a:r>
              <a:rPr lang="en-US" altLang="zh-CN" sz="2000" dirty="0">
                <a:latin typeface="+mj-lt"/>
              </a:rPr>
              <a:t>”)</a:t>
            </a:r>
          </a:p>
          <a:p>
            <a:r>
              <a:rPr lang="en-US" altLang="zh-CN" sz="2000" dirty="0">
                <a:latin typeface="+mj-lt"/>
              </a:rPr>
              <a:t>else</a:t>
            </a:r>
            <a:r>
              <a:rPr lang="zh-CN" altLang="en-US" sz="2000" dirty="0">
                <a:latin typeface="+mj-lt"/>
              </a:rPr>
              <a:t>：</a:t>
            </a:r>
            <a:endParaRPr lang="en-US" altLang="zh-CN" sz="2000" dirty="0">
              <a:latin typeface="+mj-lt"/>
            </a:endParaRPr>
          </a:p>
          <a:p>
            <a:r>
              <a:rPr lang="en-US" altLang="zh-CN" sz="2000" dirty="0"/>
              <a:t>    print(“</a:t>
            </a:r>
            <a:r>
              <a:rPr lang="zh-CN" altLang="en-US" sz="2000" dirty="0"/>
              <a:t>不是完全数</a:t>
            </a:r>
            <a:r>
              <a:rPr lang="en-US" altLang="zh-CN" sz="2000" dirty="0"/>
              <a:t>”)</a:t>
            </a:r>
            <a:endParaRPr lang="zh-CN" altLang="en-US" sz="20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743200" y="1487270"/>
            <a:ext cx="6234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Rockwell Extra Bold" charset="0"/>
              </a:rPr>
              <a:t>for x in range(2,1001):</a:t>
            </a:r>
            <a:endParaRPr lang="zh-CN" altLang="en-US" sz="3600" dirty="0"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7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-24057" b="-24057"/>
          <a:stretch>
            <a:fillRect/>
          </a:stretch>
        </p:blipFill>
        <p:spPr>
          <a:xfrm>
            <a:off x="1125796" y="-959403"/>
            <a:ext cx="8991600" cy="6324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96" y="4191000"/>
            <a:ext cx="8991600" cy="23483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09587" y="6334780"/>
            <a:ext cx="3082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</a:t>
            </a:r>
            <a:r>
              <a:rPr lang="zh-CN" altLang="en-US" sz="2800" dirty="0"/>
              <a:t>循环怎样实现？</a:t>
            </a:r>
          </a:p>
        </p:txBody>
      </p:sp>
    </p:spTree>
    <p:extLst>
      <p:ext uri="{BB962C8B-B14F-4D97-AF65-F5344CB8AC3E}">
        <p14:creationId xmlns:p14="http://schemas.microsoft.com/office/powerpoint/2010/main" val="288908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从完数到素数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1120775"/>
          </a:xfrm>
        </p:spPr>
        <p:txBody>
          <a:bodyPr/>
          <a:lstStyle/>
          <a:p>
            <a:r>
              <a:rPr lang="zh-CN" altLang="en-US" dirty="0"/>
              <a:t>判断某个输入整数是否为素数？</a:t>
            </a:r>
            <a:endParaRPr lang="en-US" altLang="zh-CN" dirty="0"/>
          </a:p>
          <a:p>
            <a:r>
              <a:rPr lang="zh-CN" altLang="en-US" dirty="0"/>
              <a:t>输出从</a:t>
            </a:r>
            <a:r>
              <a:rPr lang="en-US" altLang="zh-CN" dirty="0"/>
              <a:t>1~100</a:t>
            </a:r>
            <a:r>
              <a:rPr lang="zh-CN" altLang="en-US" dirty="0"/>
              <a:t>的所有素数。</a:t>
            </a:r>
          </a:p>
        </p:txBody>
      </p:sp>
    </p:spTree>
    <p:extLst>
      <p:ext uri="{BB962C8B-B14F-4D97-AF65-F5344CB8AC3E}">
        <p14:creationId xmlns:p14="http://schemas.microsoft.com/office/powerpoint/2010/main" val="42418475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b="1" dirty="0"/>
              <a:t>Basic Control Check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20" y="54882"/>
            <a:ext cx="9956646" cy="68031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743" y="6176963"/>
            <a:ext cx="127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P109.py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19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784316" y="2398427"/>
            <a:ext cx="10749367" cy="207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sz="3600" kern="1200">
                <a:solidFill>
                  <a:schemeClr val="bg1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4900" b="1" dirty="0">
                <a:solidFill>
                  <a:schemeClr val="tx1"/>
                </a:solidFill>
              </a:rPr>
              <a:t>2.2   Control in Depth</a:t>
            </a:r>
          </a:p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</a:rPr>
              <a:t>        </a:t>
            </a:r>
            <a:r>
              <a:rPr lang="zh-CN" altLang="en-US" sz="4800" dirty="0">
                <a:solidFill>
                  <a:schemeClr val="tx1"/>
                </a:solidFill>
              </a:rPr>
              <a:t>深入学习控制语句</a:t>
            </a:r>
            <a:endParaRPr lang="zh-CN" altLang="en-US" sz="4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00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679" y="2462980"/>
            <a:ext cx="10749367" cy="120886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一、布尔量和布尔运算</a:t>
            </a:r>
          </a:p>
        </p:txBody>
      </p:sp>
    </p:spTree>
    <p:extLst>
      <p:ext uri="{BB962C8B-B14F-4D97-AF65-F5344CB8AC3E}">
        <p14:creationId xmlns:p14="http://schemas.microsoft.com/office/powerpoint/2010/main" val="251660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35376" r="-35376"/>
          <a:stretch>
            <a:fillRect/>
          </a:stretch>
        </p:blipFill>
        <p:spPr/>
      </p:pic>
      <p:sp>
        <p:nvSpPr>
          <p:cNvPr id="4" name="TextBox 3"/>
          <p:cNvSpPr txBox="1"/>
          <p:nvPr/>
        </p:nvSpPr>
        <p:spPr bwMode="auto">
          <a:xfrm>
            <a:off x="9965961" y="685800"/>
            <a:ext cx="13163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分支</a:t>
            </a:r>
            <a:endParaRPr lang="en-US" altLang="zh-CN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线形标注 3 4"/>
          <p:cNvSpPr/>
          <p:nvPr/>
        </p:nvSpPr>
        <p:spPr>
          <a:xfrm>
            <a:off x="2057400" y="228600"/>
            <a:ext cx="1066800" cy="914400"/>
          </a:xfrm>
          <a:prstGeom prst="borderCallout3">
            <a:avLst>
              <a:gd name="adj1" fmla="val 12435"/>
              <a:gd name="adj2" fmla="val 107457"/>
              <a:gd name="adj3" fmla="val 4014"/>
              <a:gd name="adj4" fmla="val 108597"/>
              <a:gd name="adj5" fmla="val -20902"/>
              <a:gd name="adj6" fmla="val 322582"/>
              <a:gd name="adj7" fmla="val 19129"/>
              <a:gd name="adj8" fmla="val 33828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  <a:endParaRPr lang="en-US" altLang="zh-CN" dirty="0"/>
          </a:p>
          <a:p>
            <a:pPr algn="ctr"/>
            <a:r>
              <a:rPr lang="zh-CN" altLang="en-US" dirty="0"/>
              <a:t>（布尔）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0014251" y="2289628"/>
            <a:ext cx="131638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+mj-ea"/>
                <a:ea typeface="+mj-ea"/>
              </a:rPr>
              <a:t>选择</a:t>
            </a:r>
            <a:endParaRPr lang="en-US" altLang="zh-CN" sz="4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3"/>
          <p:cNvSpPr txBox="1"/>
          <p:nvPr/>
        </p:nvSpPr>
        <p:spPr bwMode="auto">
          <a:xfrm>
            <a:off x="9690190" y="3508735"/>
            <a:ext cx="234711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32846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Booleans</a:t>
            </a:r>
            <a:r>
              <a:rPr lang="zh-CN" altLang="en-US" b="1" dirty="0"/>
              <a:t>（布尔量）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236199" cy="4351338"/>
          </a:xfrm>
        </p:spPr>
        <p:txBody>
          <a:bodyPr/>
          <a:lstStyle/>
          <a:p>
            <a:r>
              <a:rPr lang="zh-CN" altLang="en-US" dirty="0"/>
              <a:t>布尔量只有两个值：</a:t>
            </a:r>
            <a:r>
              <a:rPr lang="en-US" altLang="zh-CN" dirty="0">
                <a:solidFill>
                  <a:srgbClr val="7030A0"/>
                </a:solidFill>
              </a:rPr>
              <a:t>True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False</a:t>
            </a:r>
            <a:r>
              <a:rPr lang="zh-CN" altLang="en-US" dirty="0"/>
              <a:t>（注意第一个字母大写）</a:t>
            </a:r>
            <a:endParaRPr lang="en-US" altLang="zh-CN" dirty="0"/>
          </a:p>
          <a:p>
            <a:r>
              <a:rPr lang="zh-CN" altLang="en-US" u="sng" dirty="0">
                <a:solidFill>
                  <a:schemeClr val="accent5"/>
                </a:solidFill>
              </a:rPr>
              <a:t>关系运算的结果</a:t>
            </a:r>
            <a:r>
              <a:rPr lang="zh-CN" altLang="en-US" dirty="0"/>
              <a:t>为布尔量（</a:t>
            </a:r>
            <a:r>
              <a:rPr lang="en-US" altLang="zh-CN" dirty="0"/>
              <a:t> True /False)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5 &gt; 3 </a:t>
            </a:r>
          </a:p>
          <a:p>
            <a:pPr lvl="1"/>
            <a:r>
              <a:rPr lang="en-US" altLang="zh-CN" dirty="0"/>
              <a:t> x = 3&lt;5</a:t>
            </a:r>
          </a:p>
          <a:p>
            <a:r>
              <a:rPr lang="zh-CN" altLang="en-US" dirty="0"/>
              <a:t>布尔变量在计算机中的存储</a:t>
            </a:r>
            <a:endParaRPr lang="en-US" altLang="zh-CN" dirty="0"/>
          </a:p>
          <a:p>
            <a:pPr lvl="1"/>
            <a:r>
              <a:rPr lang="en-US" altLang="zh-CN" dirty="0"/>
              <a:t>True---&gt;1</a:t>
            </a:r>
          </a:p>
          <a:p>
            <a:pPr lvl="1"/>
            <a:r>
              <a:rPr lang="en-US" altLang="zh-CN" dirty="0"/>
              <a:t> False-----&gt;0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887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关系运算符（</a:t>
            </a:r>
            <a:r>
              <a:rPr lang="en-US" altLang="zh-CN" b="1" dirty="0"/>
              <a:t> Relational Operators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11707"/>
            <a:ext cx="5733531" cy="4052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3531" y="1811707"/>
            <a:ext cx="60615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注意：</a:t>
            </a:r>
            <a:endParaRPr lang="en-US" altLang="zh-CN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altLang="zh-CN" sz="2800" dirty="0">
                <a:latin typeface="Courier New"/>
                <a:cs typeface="Courier New"/>
              </a:rPr>
              <a:t>'</a:t>
            </a:r>
            <a:r>
              <a:rPr lang="en-US" altLang="zh-CN" sz="2800" dirty="0">
                <a:latin typeface="Courier New"/>
                <a:cs typeface="Courier New"/>
              </a:rPr>
              <a:t>1</a:t>
            </a:r>
            <a:r>
              <a:rPr lang="fr-FR" altLang="zh-CN" sz="2800" dirty="0">
                <a:latin typeface="Courier New"/>
                <a:cs typeface="Courier New"/>
              </a:rPr>
              <a:t>'</a:t>
            </a:r>
            <a:r>
              <a:rPr lang="en-US" altLang="zh-CN" sz="2800" dirty="0">
                <a:latin typeface="Courier New"/>
                <a:cs typeface="Courier New"/>
              </a:rPr>
              <a:t> &lt; 2</a:t>
            </a:r>
            <a:r>
              <a:rPr lang="en-US" altLang="zh-CN" sz="2800" dirty="0"/>
              <a:t>	</a:t>
            </a:r>
            <a:r>
              <a:rPr lang="en-US" altLang="zh-CN" sz="2800" dirty="0">
                <a:sym typeface="Wingdings"/>
              </a:rPr>
              <a:t> Error</a:t>
            </a:r>
          </a:p>
          <a:p>
            <a:pPr lvl="1"/>
            <a:r>
              <a:rPr lang="en-US" altLang="zh-CN" sz="2800" dirty="0">
                <a:solidFill>
                  <a:schemeClr val="accent2"/>
                </a:solidFill>
                <a:sym typeface="Wingdings"/>
              </a:rPr>
              <a:t>       (</a:t>
            </a:r>
            <a:r>
              <a:rPr lang="zh-CN" altLang="en-US" sz="2800" dirty="0">
                <a:solidFill>
                  <a:srgbClr val="FF0000"/>
                </a:solidFill>
                <a:latin typeface="Rockwell Extra Bold" charset="0"/>
              </a:rPr>
              <a:t>不同类型数据不能比较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  <a:endParaRPr lang="zh-CN" altLang="en-US" sz="2800" dirty="0">
              <a:solidFill>
                <a:schemeClr val="accent2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Courier New"/>
                <a:cs typeface="Courier New"/>
              </a:rPr>
              <a:t>int</a:t>
            </a:r>
            <a:r>
              <a:rPr lang="en-US" altLang="zh-CN" sz="2800" dirty="0">
                <a:latin typeface="Courier New"/>
                <a:cs typeface="Courier New"/>
              </a:rPr>
              <a:t>(</a:t>
            </a:r>
            <a:r>
              <a:rPr lang="fr-FR" altLang="zh-CN" sz="2800" dirty="0">
                <a:latin typeface="Courier New"/>
                <a:cs typeface="Courier New"/>
              </a:rPr>
              <a:t>'</a:t>
            </a:r>
            <a:r>
              <a:rPr lang="en-US" altLang="zh-CN" sz="2800" dirty="0">
                <a:latin typeface="Courier New"/>
                <a:cs typeface="Courier New"/>
              </a:rPr>
              <a:t>1</a:t>
            </a:r>
            <a:r>
              <a:rPr lang="fr-FR" altLang="zh-CN" sz="2800" dirty="0">
                <a:latin typeface="Courier New"/>
                <a:cs typeface="Courier New"/>
              </a:rPr>
              <a:t>'</a:t>
            </a:r>
            <a:r>
              <a:rPr lang="en-US" altLang="zh-CN" sz="2800" dirty="0">
                <a:latin typeface="Courier New"/>
                <a:cs typeface="Courier New"/>
              </a:rPr>
              <a:t>) &lt; 2 </a:t>
            </a:r>
            <a:r>
              <a:rPr lang="en-US" altLang="zh-CN" sz="2800" dirty="0">
                <a:sym typeface="Wingdings"/>
              </a:rPr>
              <a:t> </a:t>
            </a:r>
            <a:r>
              <a:rPr lang="en-US" altLang="zh-CN" sz="2800" dirty="0">
                <a:latin typeface="Courier New"/>
                <a:cs typeface="Courier New"/>
                <a:sym typeface="Wingdings"/>
              </a:rPr>
              <a:t>True</a:t>
            </a:r>
          </a:p>
          <a:p>
            <a:endParaRPr lang="en-US" altLang="zh-CN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不要弄混淆“</a:t>
            </a:r>
            <a:r>
              <a:rPr lang="en-US" altLang="zh-CN" sz="2800" dirty="0"/>
              <a:t>==</a:t>
            </a:r>
            <a:r>
              <a:rPr lang="zh-CN" altLang="en-US" sz="2800" dirty="0"/>
              <a:t>”和“</a:t>
            </a:r>
            <a:r>
              <a:rPr lang="en-US" altLang="zh-CN" sz="2800" dirty="0"/>
              <a:t>=</a:t>
            </a:r>
            <a:r>
              <a:rPr lang="zh-CN" altLang="en-US" sz="2800" dirty="0"/>
              <a:t>”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如果用“</a:t>
            </a:r>
            <a:r>
              <a:rPr lang="en-US" altLang="zh-CN" sz="2800" dirty="0"/>
              <a:t>==</a:t>
            </a:r>
            <a:r>
              <a:rPr lang="zh-CN" altLang="en-US" sz="2800" dirty="0"/>
              <a:t>”的地方，使用了“</a:t>
            </a:r>
            <a:r>
              <a:rPr lang="en-US" altLang="zh-CN" sz="2800" dirty="0"/>
              <a:t>=</a:t>
            </a:r>
            <a:r>
              <a:rPr lang="zh-CN" altLang="en-US" sz="2800" dirty="0"/>
              <a:t>”，会发生什么？</a:t>
            </a:r>
            <a:endParaRPr lang="en-US" altLang="zh-CN" sz="2800" dirty="0"/>
          </a:p>
          <a:p>
            <a:r>
              <a:rPr lang="en-US" altLang="zh-CN" sz="2800" dirty="0"/>
              <a:t>                   3 == 5      </a:t>
            </a:r>
            <a:r>
              <a:rPr lang="en-US" altLang="zh-CN" sz="2800" dirty="0">
                <a:solidFill>
                  <a:schemeClr val="accent2"/>
                </a:solidFill>
              </a:rPr>
              <a:t>=====》   </a:t>
            </a:r>
            <a:r>
              <a:rPr lang="en-US" altLang="zh-CN" sz="2800" dirty="0"/>
              <a:t>3=5    </a:t>
            </a:r>
            <a:br>
              <a:rPr lang="en-US" altLang="zh-CN" sz="2800" dirty="0"/>
            </a:br>
            <a:r>
              <a:rPr lang="en-US" altLang="zh-CN" sz="2800" dirty="0"/>
              <a:t>              </a:t>
            </a:r>
            <a:r>
              <a:rPr lang="zh-CN" altLang="en-US" sz="2800" dirty="0">
                <a:solidFill>
                  <a:schemeClr val="accent2"/>
                </a:solidFill>
              </a:rPr>
              <a:t>（会报错！）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103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3429000" y="1600201"/>
            <a:ext cx="44262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Rockwell Extra Bold" charset="0"/>
              </a:rPr>
              <a:t>x=</a:t>
            </a:r>
            <a:r>
              <a:rPr lang="en-US" altLang="zh-CN" sz="2400" dirty="0" err="1">
                <a:latin typeface="Rockwell Extra Bold" charset="0"/>
              </a:rPr>
              <a:t>int</a:t>
            </a:r>
            <a:r>
              <a:rPr lang="en-US" altLang="zh-CN" sz="2400" dirty="0">
                <a:latin typeface="Rockwell Extra Bold" charset="0"/>
              </a:rPr>
              <a:t>(input("</a:t>
            </a:r>
            <a:r>
              <a:rPr lang="zh-CN" altLang="en-US" sz="2400" dirty="0">
                <a:latin typeface="Rockwell Extra Bold" charset="0"/>
              </a:rPr>
              <a:t>请输入</a:t>
            </a:r>
            <a:r>
              <a:rPr lang="en-US" altLang="zh-CN" sz="2400" dirty="0">
                <a:latin typeface="Rockwell Extra Bold" charset="0"/>
              </a:rPr>
              <a:t>x</a:t>
            </a:r>
            <a:r>
              <a:rPr lang="zh-CN" altLang="en-US" sz="2400" dirty="0">
                <a:latin typeface="Rockwell Extra Bold" charset="0"/>
              </a:rPr>
              <a:t>：</a:t>
            </a:r>
            <a:r>
              <a:rPr lang="en-US" altLang="zh-CN" sz="2400" dirty="0">
                <a:latin typeface="Rockwell Extra Bold" charset="0"/>
              </a:rPr>
              <a:t>"))</a:t>
            </a:r>
          </a:p>
          <a:p>
            <a:r>
              <a:rPr lang="en-US" altLang="zh-CN" sz="2400" dirty="0">
                <a:latin typeface="Rockwell Extra Bold" charset="0"/>
              </a:rPr>
              <a:t>y=</a:t>
            </a:r>
            <a:r>
              <a:rPr lang="en-US" altLang="zh-CN" sz="2400" dirty="0" err="1">
                <a:latin typeface="Rockwell Extra Bold" charset="0"/>
              </a:rPr>
              <a:t>int</a:t>
            </a:r>
            <a:r>
              <a:rPr lang="en-US" altLang="zh-CN" sz="2400" dirty="0">
                <a:latin typeface="Rockwell Extra Bold" charset="0"/>
              </a:rPr>
              <a:t>(input("</a:t>
            </a:r>
            <a:r>
              <a:rPr lang="zh-CN" altLang="en-US" sz="2400" dirty="0">
                <a:latin typeface="Rockwell Extra Bold" charset="0"/>
              </a:rPr>
              <a:t>请输入</a:t>
            </a:r>
            <a:r>
              <a:rPr lang="en-US" altLang="zh-CN" sz="2400" dirty="0">
                <a:latin typeface="Rockwell Extra Bold" charset="0"/>
              </a:rPr>
              <a:t>y</a:t>
            </a:r>
            <a:r>
              <a:rPr lang="zh-CN" altLang="en-US" sz="2400" dirty="0">
                <a:latin typeface="Rockwell Extra Bold" charset="0"/>
              </a:rPr>
              <a:t>：</a:t>
            </a:r>
            <a:r>
              <a:rPr lang="en-US" altLang="zh-CN" sz="2400" dirty="0">
                <a:latin typeface="Rockwell Extra Bold" charset="0"/>
              </a:rPr>
              <a:t>"))</a:t>
            </a:r>
          </a:p>
          <a:p>
            <a:endParaRPr lang="en-US" altLang="zh-CN" sz="2400" dirty="0">
              <a:latin typeface="Rockwell Extra Bold" charset="0"/>
            </a:endParaRPr>
          </a:p>
          <a:p>
            <a:r>
              <a:rPr lang="en-US" altLang="zh-CN" sz="2400" dirty="0">
                <a:latin typeface="Rockwell Extra Bold" charset="0"/>
              </a:rPr>
              <a:t>if x&gt;y:</a:t>
            </a:r>
          </a:p>
          <a:p>
            <a:r>
              <a:rPr lang="en-US" altLang="zh-CN" sz="2400" dirty="0">
                <a:latin typeface="Rockwell Extra Bold" charset="0"/>
              </a:rPr>
              <a:t>    print("x&gt;y")</a:t>
            </a:r>
          </a:p>
          <a:p>
            <a:r>
              <a:rPr lang="en-US" altLang="zh-CN" sz="2400" dirty="0">
                <a:latin typeface="Rockwell Extra Bold" charset="0"/>
              </a:rPr>
              <a:t>else:</a:t>
            </a:r>
          </a:p>
          <a:p>
            <a:r>
              <a:rPr lang="en-US" altLang="zh-CN" sz="2400" dirty="0">
                <a:latin typeface="Rockwell Extra Bold" charset="0"/>
              </a:rPr>
              <a:t>    print("x&lt;=y")</a:t>
            </a:r>
          </a:p>
          <a:p>
            <a:endParaRPr lang="en-US" altLang="zh-CN" sz="2400" dirty="0">
              <a:latin typeface="Rockwell Extra Bold" charset="0"/>
            </a:endParaRPr>
          </a:p>
          <a:p>
            <a:r>
              <a:rPr lang="en-US" altLang="zh-CN" sz="2400" dirty="0">
                <a:latin typeface="Rockwell Extra Bold" charset="0"/>
              </a:rPr>
              <a:t>if </a:t>
            </a:r>
            <a:r>
              <a:rPr lang="en-US" altLang="zh-CN" sz="2400" dirty="0">
                <a:solidFill>
                  <a:srgbClr val="FF0000"/>
                </a:solidFill>
                <a:latin typeface="Rockwell Extra Bold" charset="0"/>
              </a:rPr>
              <a:t>x-y</a:t>
            </a:r>
            <a:r>
              <a:rPr lang="en-US" altLang="zh-CN" sz="2400" dirty="0">
                <a:latin typeface="Rockwell Extra Bold" charset="0"/>
              </a:rPr>
              <a:t>:</a:t>
            </a:r>
          </a:p>
          <a:p>
            <a:r>
              <a:rPr lang="en-US" altLang="zh-CN" sz="2400" dirty="0">
                <a:latin typeface="Rockwell Extra Bold" charset="0"/>
              </a:rPr>
              <a:t>    print(“ x-y</a:t>
            </a:r>
            <a:r>
              <a:rPr lang="zh-CN" altLang="en-US" sz="2400" dirty="0">
                <a:latin typeface="Rockwell Extra Bold" charset="0"/>
              </a:rPr>
              <a:t>！</a:t>
            </a:r>
            <a:r>
              <a:rPr lang="en-US" altLang="zh-CN" sz="2400" dirty="0">
                <a:latin typeface="Rockwell Extra Bold" charset="0"/>
              </a:rPr>
              <a:t>=0")</a:t>
            </a:r>
          </a:p>
          <a:p>
            <a:r>
              <a:rPr lang="en-US" altLang="zh-CN" sz="2400" dirty="0">
                <a:latin typeface="Rockwell Extra Bold" charset="0"/>
              </a:rPr>
              <a:t>else:</a:t>
            </a:r>
          </a:p>
          <a:p>
            <a:r>
              <a:rPr lang="en-US" altLang="zh-CN" sz="2400" dirty="0">
                <a:latin typeface="Rockwell Extra Bold" charset="0"/>
              </a:rPr>
              <a:t>    print(“x-y==0")</a:t>
            </a:r>
            <a:endParaRPr lang="zh-CN" altLang="en-US" sz="2400" dirty="0">
              <a:latin typeface="Rockwell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87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复习：浮点数的相等（</a:t>
            </a:r>
            <a:r>
              <a:rPr lang="en-US" altLang="zh-CN" dirty="0"/>
              <a:t>p69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浮点数在计算机中的表示</a:t>
            </a:r>
            <a:endParaRPr lang="en-US" altLang="zh-CN" dirty="0"/>
          </a:p>
          <a:p>
            <a:r>
              <a:rPr lang="zh-CN" altLang="en-US" dirty="0"/>
              <a:t>浮点数怎样判等？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742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布尔运算（逻辑运算）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460375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11200" dirty="0"/>
              <a:t>Boolean operators </a:t>
            </a:r>
            <a:r>
              <a:rPr lang="zh-CN" altLang="en-US" sz="11200" dirty="0"/>
              <a:t>： </a:t>
            </a:r>
            <a:r>
              <a:rPr lang="en-US" altLang="zh-CN" sz="11200" b="1" dirty="0"/>
              <a:t>and</a:t>
            </a:r>
            <a:r>
              <a:rPr lang="en-US" altLang="zh-CN" sz="11200" dirty="0"/>
              <a:t>, </a:t>
            </a:r>
            <a:r>
              <a:rPr lang="en-US" altLang="zh-CN" sz="11200" b="1" dirty="0"/>
              <a:t>or</a:t>
            </a:r>
            <a:r>
              <a:rPr lang="en-US" altLang="zh-CN" sz="11200" dirty="0"/>
              <a:t>, </a:t>
            </a:r>
            <a:r>
              <a:rPr lang="en-US" altLang="zh-CN" sz="11200" b="1" dirty="0"/>
              <a:t>not</a:t>
            </a:r>
            <a:r>
              <a:rPr lang="en-US" altLang="zh-CN" sz="11200" dirty="0"/>
              <a:t>.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1" y="2442382"/>
            <a:ext cx="2630564" cy="460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457200" indent="-4572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200" b="1" dirty="0"/>
              <a:t>not p</a:t>
            </a:r>
            <a:r>
              <a:rPr lang="en-US" altLang="zh-CN" sz="11200" dirty="0"/>
              <a:t>  </a:t>
            </a:r>
            <a:br>
              <a:rPr lang="en-US" altLang="zh-CN" dirty="0"/>
            </a:br>
            <a:endParaRPr lang="en-US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787660"/>
            <a:ext cx="2630564" cy="13152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43839" y="2430539"/>
            <a:ext cx="333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 and q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20666" y="2379537"/>
            <a:ext cx="333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 or q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39" y="3030258"/>
            <a:ext cx="3328424" cy="16551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666" y="2953758"/>
            <a:ext cx="3503504" cy="17316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8201" y="5311391"/>
            <a:ext cx="991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注意：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都是布尔量（可能是布尔变量，也可能是布尔表达式）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比如：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Times New Roman" panose="02020603050405020304" pitchFamily="18" charset="0"/>
              </a:rPr>
              <a:t>(3&lt;5) and ((7&gt;9) or ( not True))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ea typeface="ＭＳ Ｐゴシック" pitchFamily="-109" charset="-128"/>
                <a:cs typeface="ＭＳ Ｐゴシック" pitchFamily="-109" charset="-128"/>
              </a:rPr>
              <a:t>真值表（</a:t>
            </a:r>
            <a:r>
              <a:rPr lang="en-US" altLang="zh-CN" dirty="0">
                <a:ea typeface="ＭＳ Ｐゴシック" pitchFamily="-109" charset="-128"/>
                <a:cs typeface="ＭＳ Ｐゴシック" pitchFamily="-109" charset="-128"/>
              </a:rPr>
              <a:t> Truth Tables </a:t>
            </a:r>
            <a:r>
              <a:rPr lang="zh-CN" altLang="en-US" dirty="0">
                <a:ea typeface="ＭＳ Ｐゴシック" pitchFamily="-109" charset="-128"/>
                <a:cs typeface="ＭＳ Ｐゴシック" pitchFamily="-109" charset="-128"/>
              </a:rPr>
              <a:t>）</a:t>
            </a:r>
            <a:endParaRPr lang="en-US" dirty="0">
              <a:ea typeface="ＭＳ Ｐゴシック" pitchFamily="-109" charset="-128"/>
              <a:cs typeface="ＭＳ Ｐゴシック" pitchFamily="-109" charset="-128"/>
            </a:endParaRPr>
          </a:p>
        </p:txBody>
      </p:sp>
      <p:graphicFrame>
        <p:nvGraphicFramePr>
          <p:cNvPr id="4505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667000" y="2135188"/>
          <a:ext cx="685800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847920" imgH="3446640" progId="Word.Document.8">
                  <p:embed/>
                </p:oleObj>
              </mc:Choice>
              <mc:Fallback>
                <p:oleObj name="Document" r:id="rId3" imgW="6847920" imgH="344664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35188"/>
                        <a:ext cx="6858000" cy="345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2209800" y="2667000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>
            <a:off x="3810000" y="2133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>
            <a:off x="5105400" y="2133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6400800" y="2133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>
            <a:off x="7848600" y="2133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5029200" y="2133600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2209800" y="2590800"/>
            <a:ext cx="723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2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chained relational expression( Re-examine)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84" y="1576905"/>
            <a:ext cx="3024221" cy="945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34" y="3350002"/>
            <a:ext cx="5138982" cy="1519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61" y="1967480"/>
            <a:ext cx="3555283" cy="11089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00" y="3660569"/>
            <a:ext cx="3909244" cy="37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关系运算符链（</a:t>
            </a:r>
            <a:r>
              <a:rPr lang="en-US" altLang="zh-CN" b="1" dirty="0"/>
              <a:t> Chained Relational Operators</a:t>
            </a:r>
            <a:r>
              <a:rPr lang="zh-CN" altLang="en-US" b="1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3923071"/>
            <a:ext cx="10040006" cy="2253892"/>
          </a:xfrm>
        </p:spPr>
        <p:txBody>
          <a:bodyPr/>
          <a:lstStyle/>
          <a:p>
            <a:r>
              <a:rPr lang="en-US" altLang="zh-CN" dirty="0"/>
              <a:t>is </a:t>
            </a:r>
            <a:r>
              <a:rPr lang="en-US" altLang="zh-CN" dirty="0" err="1"/>
              <a:t>a_int</a:t>
            </a:r>
            <a:r>
              <a:rPr lang="en-US" altLang="zh-CN" dirty="0"/>
              <a:t> greater than or equal to 0 </a:t>
            </a:r>
            <a:r>
              <a:rPr lang="en-US" altLang="zh-CN" sz="4000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 less than or equal to 5 </a:t>
            </a:r>
          </a:p>
          <a:p>
            <a:r>
              <a:rPr lang="en-US" altLang="zh-CN" dirty="0"/>
              <a:t>is </a:t>
            </a:r>
            <a:r>
              <a:rPr lang="en-US" altLang="zh-CN" dirty="0" err="1"/>
              <a:t>a_int</a:t>
            </a:r>
            <a:r>
              <a:rPr lang="en-US" altLang="zh-CN" dirty="0"/>
              <a:t> greater than or equal to 0 </a:t>
            </a:r>
            <a:r>
              <a:rPr lang="en-US" altLang="zh-CN" sz="4000" dirty="0">
                <a:solidFill>
                  <a:srgbClr val="FF0000"/>
                </a:solidFill>
              </a:rPr>
              <a:t>and</a:t>
            </a:r>
            <a:r>
              <a:rPr lang="en-US" altLang="zh-CN" dirty="0"/>
              <a:t> less than or equal to 2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61" y="1648644"/>
            <a:ext cx="3256475" cy="19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10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优先级（</a:t>
            </a:r>
            <a:r>
              <a:rPr lang="en-US" altLang="zh-CN" b="1" dirty="0"/>
              <a:t> Precedence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1562099"/>
            <a:ext cx="9803360" cy="43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476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23" y="111842"/>
            <a:ext cx="7252120" cy="67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2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3581400"/>
            <a:ext cx="2715491" cy="304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914" y="0"/>
            <a:ext cx="4775200" cy="6837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 bwMode="auto">
          <a:xfrm>
            <a:off x="675865" y="1003391"/>
            <a:ext cx="43300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+mj-ea"/>
                <a:ea typeface="+mj-ea"/>
              </a:rPr>
              <a:t>反复执行</a:t>
            </a:r>
            <a:r>
              <a:rPr lang="en-US" altLang="zh-CN" sz="3600" b="1" dirty="0">
                <a:solidFill>
                  <a:srgbClr val="FF0000"/>
                </a:solidFill>
                <a:latin typeface="+mj-ea"/>
                <a:ea typeface="+mj-ea"/>
                <a:sym typeface="Wingdings" panose="05000000000000000000" pitchFamily="2" charset="2"/>
              </a:rPr>
              <a:t></a:t>
            </a:r>
            <a:r>
              <a:rPr lang="zh-CN" altLang="en-US" sz="3600" b="1" dirty="0">
                <a:solidFill>
                  <a:srgbClr val="FF0000"/>
                </a:solidFill>
                <a:latin typeface="+mj-ea"/>
                <a:ea typeface="+mj-ea"/>
              </a:rPr>
              <a:t>循环结构</a:t>
            </a:r>
            <a:endParaRPr lang="en-US" altLang="zh-CN" sz="36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TextBox 3"/>
          <p:cNvSpPr txBox="1"/>
          <p:nvPr/>
        </p:nvSpPr>
        <p:spPr bwMode="auto">
          <a:xfrm>
            <a:off x="786746" y="1969229"/>
            <a:ext cx="22365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29118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634" y="2670629"/>
            <a:ext cx="10749367" cy="120886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二、赋值语句进阶</a:t>
            </a:r>
          </a:p>
        </p:txBody>
      </p:sp>
    </p:spTree>
    <p:extLst>
      <p:ext uri="{BB962C8B-B14F-4D97-AF65-F5344CB8AC3E}">
        <p14:creationId xmlns:p14="http://schemas.microsoft.com/office/powerpoint/2010/main" val="27008305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Another word</a:t>
            </a:r>
            <a:r>
              <a:rPr lang="zh-CN" altLang="en-US" b="1" dirty="0"/>
              <a:t>：</a:t>
            </a:r>
            <a:r>
              <a:rPr lang="en-US" altLang="zh-CN" b="1" dirty="0"/>
              <a:t>Assignments 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en-US" altLang="zh-CN" dirty="0"/>
              <a:t>Format:   </a:t>
            </a:r>
            <a:r>
              <a:rPr lang="en-US" altLang="zh-CN" sz="3600" b="1" dirty="0">
                <a:solidFill>
                  <a:srgbClr val="660066"/>
                </a:solidFill>
                <a:latin typeface="Courier New"/>
                <a:cs typeface="Courier New"/>
              </a:rPr>
              <a:t>LHS = RHS</a:t>
            </a:r>
            <a:endParaRPr lang="en-US" altLang="zh-CN" b="1" dirty="0"/>
          </a:p>
          <a:p>
            <a:pPr>
              <a:lnSpc>
                <a:spcPts val="3500"/>
              </a:lnSpc>
            </a:pPr>
            <a:r>
              <a:rPr lang="en-US" altLang="zh-CN" dirty="0"/>
              <a:t>Behavior</a:t>
            </a:r>
          </a:p>
          <a:p>
            <a:pPr lvl="1">
              <a:lnSpc>
                <a:spcPts val="3500"/>
              </a:lnSpc>
            </a:pPr>
            <a:r>
              <a:rPr lang="en-US" altLang="zh-CN" b="1" dirty="0"/>
              <a:t>Step 1: </a:t>
            </a:r>
            <a:r>
              <a:rPr lang="en-US" altLang="zh-CN" dirty="0"/>
              <a:t>Evaluate the RHS (Right Hand Side) to get a value.</a:t>
            </a:r>
          </a:p>
          <a:p>
            <a:pPr lvl="1">
              <a:lnSpc>
                <a:spcPts val="3500"/>
              </a:lnSpc>
            </a:pPr>
            <a:r>
              <a:rPr lang="en-US" altLang="zh-CN" b="1" dirty="0"/>
              <a:t>Step 2: </a:t>
            </a:r>
            <a:r>
              <a:rPr lang="en-US" altLang="zh-CN" dirty="0"/>
              <a:t>Associate that value with the variable named on the LHS (Left Hand Side).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657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0"/>
            <a:ext cx="7687361" cy="1614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60" y="1839910"/>
            <a:ext cx="7687361" cy="49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Chaining for assignment</a:t>
            </a:r>
            <a:r>
              <a:rPr lang="zh-CN" altLang="en-US" b="1" dirty="0"/>
              <a:t>（连续赋值）</a:t>
            </a:r>
            <a:endParaRPr lang="en-US" b="1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04434" y="1825625"/>
            <a:ext cx="10273773" cy="435133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assignment chains right to left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a_int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b_int</a:t>
            </a:r>
            <a:r>
              <a:rPr lang="en-US" dirty="0">
                <a:latin typeface="Courier New"/>
                <a:cs typeface="Courier New"/>
              </a:rPr>
              <a:t> = 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a_int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b_int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# prints 5  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0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赋值语句的应用</a:t>
            </a:r>
            <a:r>
              <a:rPr lang="en-US" altLang="zh-CN" dirty="0"/>
              <a:t>——</a:t>
            </a:r>
            <a:r>
              <a:rPr lang="zh-CN" altLang="en-US" dirty="0"/>
              <a:t>两个变量交换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57801" y="1388421"/>
            <a:ext cx="448350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&gt;&gt;&gt;</a:t>
            </a:r>
            <a:r>
              <a:rPr lang="en-US" altLang="zh-CN" sz="2800" dirty="0" err="1"/>
              <a:t>a_int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b_int</a:t>
            </a:r>
            <a:r>
              <a:rPr lang="en-US" altLang="zh-CN" sz="2800" dirty="0"/>
              <a:t> = 2, 3</a:t>
            </a:r>
          </a:p>
          <a:p>
            <a:r>
              <a:rPr lang="en-US" altLang="zh-CN" sz="2800" dirty="0"/>
              <a:t>&gt;&gt;&gt; </a:t>
            </a:r>
            <a:r>
              <a:rPr lang="en-US" altLang="zh-CN" sz="2800" dirty="0" err="1"/>
              <a:t>a_int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b_int</a:t>
            </a:r>
            <a:br>
              <a:rPr lang="en-US" altLang="zh-CN" sz="2800" dirty="0"/>
            </a:br>
            <a:r>
              <a:rPr lang="en-US" altLang="zh-CN" sz="2800" dirty="0"/>
              <a:t>&gt;&gt;&gt; </a:t>
            </a:r>
            <a:r>
              <a:rPr lang="en-US" altLang="zh-CN" sz="2800" dirty="0" err="1"/>
              <a:t>b_int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a_int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5257801" y="3251377"/>
            <a:ext cx="448350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&gt;&gt;&gt; </a:t>
            </a:r>
            <a:r>
              <a:rPr lang="en-US" altLang="zh-CN" sz="2800" dirty="0" err="1"/>
              <a:t>temp_int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a_int</a:t>
            </a:r>
            <a:br>
              <a:rPr lang="en-US" altLang="zh-CN" sz="2800" dirty="0"/>
            </a:br>
            <a:r>
              <a:rPr lang="en-US" altLang="zh-CN" sz="2800" dirty="0"/>
              <a:t>&gt;&gt;&gt; </a:t>
            </a:r>
            <a:r>
              <a:rPr lang="en-US" altLang="zh-CN" sz="2800" dirty="0" err="1"/>
              <a:t>a_int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b_int</a:t>
            </a:r>
            <a:br>
              <a:rPr lang="en-US" altLang="zh-CN" sz="2800" dirty="0"/>
            </a:br>
            <a:r>
              <a:rPr lang="en-US" altLang="zh-CN" sz="2800" dirty="0"/>
              <a:t>&gt;&gt;&gt; </a:t>
            </a:r>
            <a:r>
              <a:rPr lang="en-US" altLang="zh-CN" sz="2800" dirty="0" err="1"/>
              <a:t>b_int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temp_int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60792" y="2914133"/>
            <a:ext cx="2507225" cy="646331"/>
            <a:chOff x="1194621" y="1637071"/>
            <a:chExt cx="2507225" cy="646331"/>
          </a:xfrm>
        </p:grpSpPr>
        <p:sp>
          <p:nvSpPr>
            <p:cNvPr id="4" name="文本框 3"/>
            <p:cNvSpPr txBox="1"/>
            <p:nvPr/>
          </p:nvSpPr>
          <p:spPr>
            <a:xfrm>
              <a:off x="2846440" y="1637071"/>
              <a:ext cx="85540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94621" y="1676266"/>
              <a:ext cx="855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/>
                <a:t>a_int</a:t>
              </a:r>
              <a:endParaRPr lang="zh-CN" altLang="en-US" sz="2400" dirty="0"/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2051432" y="1960236"/>
              <a:ext cx="69809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846981" y="4044901"/>
            <a:ext cx="2507225" cy="646331"/>
            <a:chOff x="1194621" y="2791851"/>
            <a:chExt cx="2507225" cy="646331"/>
          </a:xfrm>
        </p:grpSpPr>
        <p:grpSp>
          <p:nvGrpSpPr>
            <p:cNvPr id="21" name="组合 20"/>
            <p:cNvGrpSpPr/>
            <p:nvPr/>
          </p:nvGrpSpPr>
          <p:grpSpPr>
            <a:xfrm>
              <a:off x="1194621" y="2791851"/>
              <a:ext cx="2507225" cy="646331"/>
              <a:chOff x="1194621" y="2757419"/>
              <a:chExt cx="2507225" cy="64633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846440" y="2757419"/>
                <a:ext cx="855406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dirty="0"/>
                  <a:t>3</a:t>
                </a:r>
                <a:endParaRPr lang="zh-CN" altLang="en-US" sz="3600" dirty="0"/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1194621" y="2812200"/>
                <a:ext cx="8554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err="1"/>
                  <a:t>b_int</a:t>
                </a:r>
                <a:endParaRPr lang="zh-CN" altLang="en-US" sz="2400" dirty="0"/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031534" y="3084915"/>
              <a:ext cx="698091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5257801" y="5358051"/>
            <a:ext cx="526505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&gt;&gt;&gt; </a:t>
            </a:r>
            <a:r>
              <a:rPr lang="en-US" altLang="zh-CN" sz="2800" dirty="0" err="1"/>
              <a:t>a_int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b_int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b_int</a:t>
            </a:r>
            <a:r>
              <a:rPr lang="en-US" altLang="zh-CN" sz="2800" dirty="0"/>
              <a:t> , </a:t>
            </a:r>
            <a:r>
              <a:rPr lang="en-US" altLang="zh-CN" sz="2800" dirty="0" err="1"/>
              <a:t>a_int</a:t>
            </a:r>
            <a:endParaRPr lang="en-US" altLang="zh-CN" sz="2800" dirty="0"/>
          </a:p>
          <a:p>
            <a:endParaRPr lang="zh-CN" altLang="en-US" sz="28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9741310" y="1524000"/>
            <a:ext cx="912176" cy="1249416"/>
            <a:chOff x="9741310" y="1524000"/>
            <a:chExt cx="912176" cy="1249416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9741310" y="1524000"/>
              <a:ext cx="781547" cy="1132114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741310" y="1669143"/>
              <a:ext cx="912176" cy="1104273"/>
            </a:xfrm>
            <a:prstGeom prst="line">
              <a:avLst/>
            </a:prstGeom>
            <a:ln w="539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4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679" y="2462980"/>
            <a:ext cx="10749367" cy="1208868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三、</a:t>
            </a:r>
            <a:r>
              <a:rPr lang="en-US" altLang="zh-CN" b="1" dirty="0">
                <a:solidFill>
                  <a:schemeClr val="tx1"/>
                </a:solidFill>
              </a:rPr>
              <a:t>while</a:t>
            </a:r>
            <a:r>
              <a:rPr lang="zh-CN" altLang="en-US" b="1" dirty="0">
                <a:solidFill>
                  <a:schemeClr val="tx1"/>
                </a:solidFill>
              </a:rPr>
              <a:t>循环进阶</a:t>
            </a:r>
          </a:p>
        </p:txBody>
      </p:sp>
    </p:spTree>
    <p:extLst>
      <p:ext uri="{BB962C8B-B14F-4D97-AF65-F5344CB8AC3E}">
        <p14:creationId xmlns:p14="http://schemas.microsoft.com/office/powerpoint/2010/main" val="3372205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733" y="0"/>
            <a:ext cx="7436923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407955" y="6248791"/>
            <a:ext cx="940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p122.py</a:t>
            </a:r>
          </a:p>
        </p:txBody>
      </p:sp>
    </p:spTree>
    <p:extLst>
      <p:ext uri="{BB962C8B-B14F-4D97-AF65-F5344CB8AC3E}">
        <p14:creationId xmlns:p14="http://schemas.microsoft.com/office/powerpoint/2010/main" val="1757313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199" cy="4351338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斐波那契数列问题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求一堆数中的最大数和最小数问题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将一个整数的各个位置的数取出来？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阿姆斯特朗数、水仙花数。。。。。</a:t>
            </a:r>
            <a:endParaRPr lang="en-US" altLang="zh-CN" dirty="0"/>
          </a:p>
          <a:p>
            <a:pPr>
              <a:lnSpc>
                <a:spcPts val="3500"/>
              </a:lnSpc>
            </a:pPr>
            <a:r>
              <a:rPr lang="en-US" altLang="zh-CN" dirty="0"/>
              <a:t>4. </a:t>
            </a:r>
            <a:r>
              <a:rPr lang="zh-CN" altLang="en-US" dirty="0"/>
              <a:t>设计程序：利用</a:t>
            </a:r>
            <a:r>
              <a:rPr lang="en-US" altLang="zh-CN" dirty="0"/>
              <a:t>π/4 = 1–1/3+1/5–1/7 + ... </a:t>
            </a:r>
            <a:r>
              <a:rPr lang="zh-CN" altLang="en-US" dirty="0"/>
              <a:t>求</a:t>
            </a:r>
            <a:r>
              <a:rPr lang="en-US" altLang="zh-CN" dirty="0"/>
              <a:t>π</a:t>
            </a:r>
            <a:r>
              <a:rPr lang="zh-CN" altLang="en-US" dirty="0"/>
              <a:t>的近似值。要求一直计算到所用的最后两项的差小于</a:t>
            </a:r>
            <a:r>
              <a:rPr lang="en-US" altLang="zh-CN" dirty="0"/>
              <a:t>0.00001</a:t>
            </a:r>
            <a:r>
              <a:rPr lang="zh-CN" altLang="en-US" dirty="0"/>
              <a:t>。提示：通项公式为</a:t>
            </a:r>
            <a:r>
              <a:rPr lang="en-US" altLang="zh-CN" dirty="0"/>
              <a:t>(–1)</a:t>
            </a:r>
            <a:r>
              <a:rPr lang="en-US" altLang="zh-CN" baseline="30000" dirty="0"/>
              <a:t>n</a:t>
            </a:r>
            <a:r>
              <a:rPr lang="en-US" altLang="zh-CN" dirty="0"/>
              <a:t>/(2n–1)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910" y="226780"/>
            <a:ext cx="3978804" cy="31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924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斐波拉契数列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234" y="1462768"/>
            <a:ext cx="11485966" cy="2702832"/>
          </a:xfrm>
          <a:solidFill>
            <a:srgbClr val="AEB785"/>
          </a:solidFill>
        </p:spPr>
        <p:txBody>
          <a:bodyPr>
            <a:normAutofit fontScale="25000" lnSpcReduction="20000"/>
          </a:bodyPr>
          <a:lstStyle/>
          <a:p>
            <a:pPr marL="0" indent="0">
              <a:lnSpc>
                <a:spcPts val="3700"/>
              </a:lnSpc>
              <a:buNone/>
            </a:pPr>
            <a:r>
              <a:rPr lang="en-US" altLang="zh-CN" sz="9600" dirty="0"/>
              <a:t>【</a:t>
            </a:r>
            <a:r>
              <a:rPr lang="zh-CN" altLang="en-US" sz="9600" dirty="0"/>
              <a:t>问题</a:t>
            </a:r>
            <a:r>
              <a:rPr lang="en-US" altLang="zh-CN" sz="9600" dirty="0"/>
              <a:t>1. 】</a:t>
            </a:r>
            <a:r>
              <a:rPr lang="zh-CN" altLang="en-US" sz="9600" dirty="0"/>
              <a:t>斐波那契数列是指这样的数列：第一个数和第二个数都为</a:t>
            </a:r>
            <a:r>
              <a:rPr lang="en-US" altLang="zh-CN" sz="9600" dirty="0"/>
              <a:t>1</a:t>
            </a:r>
            <a:r>
              <a:rPr lang="zh-CN" altLang="en-US" sz="9600" dirty="0"/>
              <a:t>， 接下来每个数都等于前面</a:t>
            </a:r>
            <a:r>
              <a:rPr lang="en-US" altLang="zh-CN" sz="9600" dirty="0"/>
              <a:t>2</a:t>
            </a:r>
            <a:r>
              <a:rPr lang="zh-CN" altLang="en-US" sz="9600" dirty="0"/>
              <a:t>个数之和。编程输入一个正整数</a:t>
            </a:r>
            <a:r>
              <a:rPr lang="en-US" altLang="zh-CN" sz="9600" dirty="0"/>
              <a:t>k</a:t>
            </a:r>
            <a:r>
              <a:rPr lang="zh-CN" altLang="en-US" sz="9600" dirty="0"/>
              <a:t>，输出斐波那契数列第</a:t>
            </a:r>
            <a:r>
              <a:rPr lang="en-US" altLang="zh-CN" sz="9600" dirty="0"/>
              <a:t>k</a:t>
            </a:r>
            <a:r>
              <a:rPr lang="zh-CN" altLang="en-US" sz="9600" dirty="0"/>
              <a:t>个数。</a:t>
            </a:r>
            <a:endParaRPr lang="en-US" altLang="zh-CN" sz="9600" dirty="0"/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9600" dirty="0"/>
              <a:t>【</a:t>
            </a:r>
            <a:r>
              <a:rPr lang="zh-CN" altLang="en-US" sz="9600" dirty="0"/>
              <a:t>输入格式</a:t>
            </a:r>
            <a:r>
              <a:rPr lang="en-US" altLang="zh-CN" sz="9600" dirty="0"/>
              <a:t>】</a:t>
            </a:r>
            <a:r>
              <a:rPr lang="zh-CN" altLang="en-US" sz="9600" dirty="0"/>
              <a:t>一行一个正整数</a:t>
            </a:r>
            <a:r>
              <a:rPr lang="en-US" altLang="zh-CN" sz="9600" dirty="0"/>
              <a:t>k</a:t>
            </a:r>
            <a:r>
              <a:rPr lang="zh-CN" altLang="en-US" sz="9600" dirty="0"/>
              <a:t>，</a:t>
            </a:r>
            <a:r>
              <a:rPr lang="en-US" altLang="zh-CN" sz="9600" dirty="0"/>
              <a:t>1&lt;=k&lt;=46</a:t>
            </a:r>
          </a:p>
          <a:p>
            <a:pPr marL="0" indent="0">
              <a:lnSpc>
                <a:spcPts val="3700"/>
              </a:lnSpc>
              <a:buNone/>
            </a:pPr>
            <a:r>
              <a:rPr lang="en-US" altLang="zh-CN" sz="9600" dirty="0"/>
              <a:t>【</a:t>
            </a:r>
            <a:r>
              <a:rPr lang="zh-CN" altLang="en-US" sz="9600" dirty="0"/>
              <a:t>输出格式</a:t>
            </a:r>
            <a:r>
              <a:rPr lang="en-US" altLang="zh-CN" sz="9600" dirty="0"/>
              <a:t>】</a:t>
            </a:r>
            <a:r>
              <a:rPr lang="zh-CN" altLang="en-US" sz="9600" dirty="0"/>
              <a:t>一行一个正整数，表示斐波拉契数列的第</a:t>
            </a:r>
            <a:r>
              <a:rPr lang="en-US" altLang="zh-CN" sz="9600" dirty="0"/>
              <a:t>k</a:t>
            </a:r>
            <a:r>
              <a:rPr lang="zh-CN" altLang="en-US" sz="9600" dirty="0"/>
              <a:t>个数的大小。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85384" y="5094515"/>
            <a:ext cx="11117666" cy="1161143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lang="zh-CN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700"/>
              </a:lnSpc>
              <a:buFont typeface="Arial" panose="020B0604020202020204" pitchFamily="34" charset="0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问题</a:t>
            </a:r>
            <a:r>
              <a:rPr lang="en-US" altLang="zh-CN" sz="2400" dirty="0"/>
              <a:t>2. 】</a:t>
            </a:r>
            <a:r>
              <a:rPr lang="zh-CN" altLang="en-US" sz="2400" dirty="0"/>
              <a:t>求斐波那契数列中第一个大于</a:t>
            </a:r>
            <a:r>
              <a:rPr lang="en-US" altLang="zh-CN" sz="2400" dirty="0"/>
              <a:t>100</a:t>
            </a:r>
            <a:r>
              <a:rPr lang="zh-CN" altLang="en-US" sz="2400" dirty="0"/>
              <a:t>的数是多少？以及它在数列中所处的位置？</a:t>
            </a:r>
          </a:p>
        </p:txBody>
      </p:sp>
    </p:spTree>
    <p:extLst>
      <p:ext uri="{BB962C8B-B14F-4D97-AF65-F5344CB8AC3E}">
        <p14:creationId xmlns:p14="http://schemas.microsoft.com/office/powerpoint/2010/main" val="1940297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6" y="1580875"/>
            <a:ext cx="3676435" cy="40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9182" y="2241754"/>
            <a:ext cx="10749367" cy="120886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一、选择结构（</a:t>
            </a:r>
            <a:r>
              <a:rPr lang="en-US" altLang="zh-CN" dirty="0">
                <a:solidFill>
                  <a:schemeClr val="tx1"/>
                </a:solidFill>
              </a:rPr>
              <a:t>Selection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112887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: p105. </a:t>
            </a:r>
            <a:r>
              <a:rPr lang="zh-CN" altLang="en-US" dirty="0"/>
              <a:t>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  <a:r>
              <a:rPr lang="zh-CN" altLang="en-US" dirty="0"/>
              <a:t>输入一个正整数，输出它的各位数字之和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  <a:r>
              <a:rPr lang="zh-CN" altLang="en-US" dirty="0"/>
              <a:t>一行一个正整数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  <a:r>
              <a:rPr lang="zh-CN" altLang="en-US" dirty="0"/>
              <a:t>一行一个正整数，表示答案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3080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1520" y="2365829"/>
            <a:ext cx="10749367" cy="1208868"/>
          </a:xfrm>
        </p:spPr>
        <p:txBody>
          <a:bodyPr/>
          <a:lstStyle/>
          <a:p>
            <a:r>
              <a:rPr lang="zh-CN" altLang="en-US" dirty="0"/>
              <a:t>一</a:t>
            </a:r>
            <a:br>
              <a:rPr lang="en-US" altLang="zh-CN" dirty="0"/>
            </a:br>
            <a:r>
              <a:rPr lang="en-US" altLang="zh-CN" dirty="0">
                <a:solidFill>
                  <a:schemeClr val="tx1"/>
                </a:solidFill>
              </a:rPr>
              <a:t>break</a:t>
            </a:r>
            <a:r>
              <a:rPr lang="zh-CN" altLang="en-US" dirty="0">
                <a:solidFill>
                  <a:schemeClr val="tx1"/>
                </a:solidFill>
              </a:rPr>
              <a:t>语句和</a:t>
            </a:r>
            <a:r>
              <a:rPr lang="en-US" altLang="zh-CN" dirty="0">
                <a:solidFill>
                  <a:schemeClr val="tx1"/>
                </a:solidFill>
              </a:rPr>
              <a:t>continue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2570305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statement</a:t>
            </a:r>
            <a:r>
              <a:rPr lang="zh-CN" altLang="en-US" dirty="0"/>
              <a:t>（跳出循环语句）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0066"/>
                </a:solidFill>
                <a:latin typeface="Courier New"/>
                <a:cs typeface="Courier New"/>
              </a:rPr>
              <a:t>break</a:t>
            </a:r>
            <a:r>
              <a:rPr lang="en-US" b="1" dirty="0">
                <a:solidFill>
                  <a:srgbClr val="660066"/>
                </a:solidFill>
              </a:rPr>
              <a:t> </a:t>
            </a:r>
            <a:r>
              <a:rPr lang="en-US" dirty="0"/>
              <a:t>statement in a loop, if executed, exits the loop</a:t>
            </a:r>
          </a:p>
          <a:p>
            <a:r>
              <a:rPr lang="en-US" dirty="0"/>
              <a:t>It exists immediately, skipping whatever remains of the loop as well as the else statement (if it exists) of the loop</a:t>
            </a:r>
          </a:p>
          <a:p>
            <a:r>
              <a:rPr lang="en-US" altLang="zh-CN" dirty="0"/>
              <a:t>The purpose of break is to </a:t>
            </a:r>
            <a:r>
              <a:rPr lang="en-US" altLang="zh-CN" i="1" u="sng" dirty="0">
                <a:solidFill>
                  <a:srgbClr val="C00000"/>
                </a:solidFill>
              </a:rPr>
              <a:t>take a non-normal exit </a:t>
            </a:r>
            <a:r>
              <a:rPr lang="en-US" altLang="zh-CN" dirty="0"/>
              <a:t>from loop. </a:t>
            </a:r>
          </a:p>
          <a:p>
            <a:r>
              <a:rPr lang="en-US" altLang="zh-CN" dirty="0"/>
              <a:t>Often </a:t>
            </a:r>
            <a:r>
              <a:rPr lang="en-US" altLang="zh-CN" u="sng" dirty="0">
                <a:solidFill>
                  <a:srgbClr val="C00000"/>
                </a:solidFill>
              </a:rPr>
              <a:t>used with if- in the loop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06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826" y="1484569"/>
            <a:ext cx="8318379" cy="514846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104571" y="2583543"/>
            <a:ext cx="653144" cy="5515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24685" y="6263697"/>
            <a:ext cx="361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while_break.py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88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求素数的问题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78" y="1682550"/>
            <a:ext cx="5032639" cy="37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386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00"/>
              </a:lnSpc>
            </a:pPr>
            <a:r>
              <a:rPr lang="en-US" altLang="zh-CN" dirty="0"/>
              <a:t>Sometimes we might want to simply </a:t>
            </a:r>
            <a:r>
              <a:rPr lang="en-US" altLang="zh-CN" u="sng" dirty="0">
                <a:solidFill>
                  <a:srgbClr val="C00000"/>
                </a:solidFill>
              </a:rPr>
              <a:t>skip some portion</a:t>
            </a:r>
            <a:r>
              <a:rPr lang="en-US" altLang="zh-CN" dirty="0"/>
              <a:t> of the </a:t>
            </a:r>
            <a:r>
              <a:rPr lang="en-US" altLang="zh-CN" b="1" dirty="0"/>
              <a:t>while </a:t>
            </a:r>
            <a:r>
              <a:rPr lang="en-US" altLang="zh-CN" dirty="0"/>
              <a:t>suite we are executing and have control flow back to the beginning of the </a:t>
            </a:r>
            <a:r>
              <a:rPr lang="en-US" altLang="zh-CN" b="1" dirty="0"/>
              <a:t>while </a:t>
            </a:r>
            <a:r>
              <a:rPr lang="en-US" altLang="zh-CN" dirty="0"/>
              <a:t>loop. That is, </a:t>
            </a:r>
            <a:r>
              <a:rPr lang="en-US" altLang="zh-CN" u="sng" dirty="0">
                <a:solidFill>
                  <a:srgbClr val="C00000"/>
                </a:solidFill>
              </a:rPr>
              <a:t>exit early from </a:t>
            </a:r>
            <a:r>
              <a:rPr lang="en-US" altLang="zh-CN" i="1" u="sng" dirty="0">
                <a:solidFill>
                  <a:srgbClr val="C00000"/>
                </a:solidFill>
              </a:rPr>
              <a:t>this</a:t>
            </a:r>
            <a:br>
              <a:rPr lang="en-US" altLang="zh-CN" i="1" u="sng" dirty="0">
                <a:solidFill>
                  <a:srgbClr val="C00000"/>
                </a:solidFill>
              </a:rPr>
            </a:br>
            <a:r>
              <a:rPr lang="en-US" altLang="zh-CN" i="1" u="sng" dirty="0">
                <a:solidFill>
                  <a:srgbClr val="C00000"/>
                </a:solidFill>
              </a:rPr>
              <a:t>iteration </a:t>
            </a:r>
            <a:r>
              <a:rPr lang="en-US" altLang="zh-CN" u="sng" dirty="0">
                <a:solidFill>
                  <a:srgbClr val="C00000"/>
                </a:solidFill>
              </a:rPr>
              <a:t>of the loop (not the loop itself), </a:t>
            </a:r>
            <a:r>
              <a:rPr lang="en-US" altLang="zh-CN" dirty="0"/>
              <a:t>and keep executing the </a:t>
            </a:r>
            <a:r>
              <a:rPr lang="en-US" altLang="zh-CN" b="1" dirty="0"/>
              <a:t>while </a:t>
            </a:r>
            <a:r>
              <a:rPr lang="en-US" altLang="zh-CN" dirty="0"/>
              <a:t>loop. </a:t>
            </a:r>
          </a:p>
          <a:p>
            <a:pPr>
              <a:lnSpc>
                <a:spcPts val="3100"/>
              </a:lnSpc>
            </a:pPr>
            <a:r>
              <a:rPr lang="en-US" altLang="zh-CN" dirty="0"/>
              <a:t>Often used with</a:t>
            </a:r>
            <a:r>
              <a:rPr lang="en-US" altLang="zh-CN" i="1" dirty="0">
                <a:solidFill>
                  <a:srgbClr val="C00000"/>
                </a:solidFill>
              </a:rPr>
              <a:t> if-else </a:t>
            </a:r>
            <a:r>
              <a:rPr lang="en-US" altLang="zh-CN" dirty="0"/>
              <a:t>in a loop</a:t>
            </a:r>
            <a:br>
              <a:rPr lang="en-US" altLang="zh-C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160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100"/>
              </a:lnSpc>
            </a:pPr>
            <a:r>
              <a:rPr lang="zh-CN" altLang="en-US" dirty="0"/>
              <a:t>用户输入一系列整数，求其中的奇数和。如果输入数字不是奇数，则要求打印提示信息，要求用户重新输入奇数。</a:t>
            </a:r>
            <a:endParaRPr lang="en-US" altLang="zh-CN" dirty="0"/>
          </a:p>
          <a:p>
            <a:pPr>
              <a:lnSpc>
                <a:spcPts val="3100"/>
              </a:lnSpc>
            </a:pPr>
            <a:r>
              <a:rPr lang="zh-CN" altLang="en-US" dirty="0"/>
              <a:t>当用户输入一个特殊字符，如“</a:t>
            </a:r>
            <a:r>
              <a:rPr lang="en-US" altLang="zh-CN" dirty="0"/>
              <a:t>#</a:t>
            </a:r>
            <a:r>
              <a:rPr lang="zh-CN" altLang="en-US" dirty="0"/>
              <a:t>”时，程序运行结束。</a:t>
            </a:r>
          </a:p>
        </p:txBody>
      </p:sp>
      <p:sp>
        <p:nvSpPr>
          <p:cNvPr id="4" name="矩形 3"/>
          <p:cNvSpPr/>
          <p:nvPr/>
        </p:nvSpPr>
        <p:spPr>
          <a:xfrm>
            <a:off x="8515443" y="5000563"/>
            <a:ext cx="255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p128_continue_odd.py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24950" y="4169566"/>
            <a:ext cx="6495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While</a:t>
            </a:r>
            <a:r>
              <a:rPr lang="zh-CN" altLang="en-US" sz="2400" dirty="0"/>
              <a:t>循环条件？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循环变量是什么？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While</a:t>
            </a:r>
            <a:r>
              <a:rPr lang="zh-CN" altLang="en-US" sz="2400" dirty="0"/>
              <a:t>循环体是什么？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While</a:t>
            </a:r>
            <a:r>
              <a:rPr lang="zh-CN" altLang="en-US" sz="2400" dirty="0"/>
              <a:t>循环体里改变循环条件的语句是什么？</a:t>
            </a:r>
          </a:p>
        </p:txBody>
      </p:sp>
    </p:spTree>
    <p:extLst>
      <p:ext uri="{BB962C8B-B14F-4D97-AF65-F5344CB8AC3E}">
        <p14:creationId xmlns:p14="http://schemas.microsoft.com/office/powerpoint/2010/main" val="41166453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不用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740341"/>
            <a:ext cx="9437765" cy="45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046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799"/>
            <a:ext cx="10292239" cy="471516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405347" y="4413701"/>
            <a:ext cx="1958196" cy="86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298" y="1825625"/>
            <a:ext cx="5816557" cy="4351338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dirty="0"/>
              <a:t>问题描述：</a:t>
            </a:r>
            <a:endParaRPr lang="en-US" altLang="zh-CN" dirty="0"/>
          </a:p>
          <a:p>
            <a:pPr marL="540000" lvl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提示用户输入一系列整数，程序将计算这些整数的和。</a:t>
            </a:r>
            <a:endParaRPr lang="en-US" altLang="zh-CN" dirty="0"/>
          </a:p>
          <a:p>
            <a:pPr marL="540000" lvl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如果用户输入了非整数（如：</a:t>
            </a:r>
            <a:r>
              <a:rPr lang="en-US" altLang="zh-CN" dirty="0"/>
              <a:t>12.34, 12@#$,-10</a:t>
            </a:r>
            <a:r>
              <a:rPr lang="zh-CN" altLang="en-US" dirty="0"/>
              <a:t>等，程序提示出现错误，并忽视这次输入，然后继续输入数据。</a:t>
            </a:r>
            <a:endParaRPr lang="en-US" altLang="zh-CN" dirty="0"/>
          </a:p>
          <a:p>
            <a:pPr marL="540000" lvl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如果用户输入一个特殊字符“</a:t>
            </a:r>
            <a:r>
              <a:rPr lang="en-US" altLang="zh-CN" dirty="0"/>
              <a:t>#</a:t>
            </a:r>
            <a:r>
              <a:rPr lang="zh-CN" altLang="en-US" dirty="0"/>
              <a:t>”，程序将结束，并显示最后的和。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276538" y="1825625"/>
            <a:ext cx="5575662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思路：</a:t>
            </a:r>
            <a:endParaRPr lang="en-US" altLang="zh-CN" sz="32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）提示用户输入数字；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）如果输入（现在是字符串）的是数字（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这个怎么判断？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），用</a:t>
            </a:r>
            <a:r>
              <a:rPr lang="en-US" altLang="zh-CN" sz="24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int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函数进行转换，把数字加到总和中；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）如果输入的不是数字，显示错误信息，不用计入总和；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）如果输入的为特殊字符“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#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”，程序结束，并显示总和。</a:t>
            </a:r>
          </a:p>
        </p:txBody>
      </p:sp>
    </p:spTree>
    <p:extLst>
      <p:ext uri="{BB962C8B-B14F-4D97-AF65-F5344CB8AC3E}">
        <p14:creationId xmlns:p14="http://schemas.microsoft.com/office/powerpoint/2010/main" val="110553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3" y="2423769"/>
            <a:ext cx="6440604" cy="36725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/>
              <a:t>What is Selection</a:t>
            </a:r>
            <a:r>
              <a:rPr lang="zh-CN" altLang="en-US" sz="4400" b="1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040006" cy="857614"/>
          </a:xfrm>
        </p:spPr>
        <p:txBody>
          <a:bodyPr/>
          <a:lstStyle/>
          <a:p>
            <a:r>
              <a:rPr lang="en-US" altLang="zh-CN" dirty="0"/>
              <a:t>If </a:t>
            </a:r>
            <a:r>
              <a:rPr lang="zh-CN" altLang="en-US" dirty="0"/>
              <a:t>。。。。，</a:t>
            </a:r>
            <a:r>
              <a:rPr lang="en-US" altLang="zh-CN" dirty="0"/>
              <a:t>then</a:t>
            </a:r>
            <a:r>
              <a:rPr lang="zh-CN" altLang="en-US" dirty="0"/>
              <a:t>。。。。， </a:t>
            </a:r>
            <a:r>
              <a:rPr lang="en-US" altLang="zh-CN" dirty="0"/>
              <a:t>else </a:t>
            </a:r>
            <a:r>
              <a:rPr lang="zh-CN" altLang="en-US" dirty="0"/>
              <a:t>。。。。。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422098" y="3807502"/>
            <a:ext cx="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743200" y="3551274"/>
            <a:ext cx="191386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657061" y="3147237"/>
            <a:ext cx="425302" cy="40403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38670" y="3868804"/>
            <a:ext cx="425302" cy="40403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009" y="4894504"/>
            <a:ext cx="617142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怎样判断一个字符串中包含的是否为数字（整数）？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number_str = input("Number: ")</a:t>
            </a:r>
          </a:p>
          <a:p>
            <a:r>
              <a:rPr lang="en-US" altLang="zh-CN" dirty="0"/>
              <a:t>number_str.isdigit ( )</a:t>
            </a:r>
          </a:p>
          <a:p>
            <a:pPr lvl="1"/>
            <a:r>
              <a:rPr lang="zh-CN" altLang="en-US" dirty="0"/>
              <a:t>如果全部是数字组成的字符串，则该函数返回</a:t>
            </a:r>
            <a:r>
              <a:rPr lang="en-US" altLang="zh-CN" dirty="0"/>
              <a:t>True</a:t>
            </a:r>
            <a:r>
              <a:rPr lang="zh-CN" altLang="en-US" dirty="0"/>
              <a:t>；否则，返回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r>
              <a:rPr lang="en-US" altLang="zh-CN" dirty="0"/>
              <a:t>12.34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740734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72978"/>
            <a:ext cx="8140177" cy="477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34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85570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114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实例：猜数游戏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由系统自动生成一个</a:t>
            </a:r>
            <a:r>
              <a:rPr lang="en-US" altLang="zh-CN" dirty="0"/>
              <a:t>0~100</a:t>
            </a:r>
            <a:r>
              <a:rPr lang="zh-CN" altLang="en-US" dirty="0"/>
              <a:t>之间的随机整数。</a:t>
            </a:r>
            <a:endParaRPr lang="en-US" altLang="zh-CN" dirty="0"/>
          </a:p>
          <a:p>
            <a:r>
              <a:rPr lang="zh-CN" altLang="en-US" dirty="0"/>
              <a:t>用户从键盘输入一个数，去猜系统生成的随机数。</a:t>
            </a:r>
            <a:endParaRPr lang="en-US" altLang="zh-CN" dirty="0"/>
          </a:p>
          <a:p>
            <a:pPr lvl="1"/>
            <a:r>
              <a:rPr lang="zh-CN" altLang="en-US" dirty="0"/>
              <a:t>如果用户输入的数大于系统的数，则输出“猜大了”，继续猜；</a:t>
            </a:r>
            <a:endParaRPr lang="en-US" altLang="zh-CN" dirty="0"/>
          </a:p>
          <a:p>
            <a:pPr lvl="1"/>
            <a:r>
              <a:rPr lang="zh-CN" altLang="en-US" dirty="0"/>
              <a:t>如果用户输入的数小于系统的数，则输出“猜小了” ，继续猜；</a:t>
            </a:r>
            <a:endParaRPr lang="en-US" altLang="zh-CN" dirty="0"/>
          </a:p>
          <a:p>
            <a:pPr lvl="1"/>
            <a:r>
              <a:rPr lang="zh-CN" altLang="en-US" dirty="0"/>
              <a:t>如果用户输入的数等于系统的数，则输出“猜对了”，停止猜数。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5874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05" y="604433"/>
            <a:ext cx="9446226" cy="60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106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2365829"/>
            <a:ext cx="10749367" cy="1208868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四、</a:t>
            </a:r>
            <a:r>
              <a:rPr lang="en-US" altLang="zh-CN" b="1" dirty="0">
                <a:solidFill>
                  <a:schemeClr val="tx1"/>
                </a:solidFill>
              </a:rPr>
              <a:t>for</a:t>
            </a:r>
            <a:r>
              <a:rPr lang="zh-CN" altLang="en-US" b="1" dirty="0">
                <a:solidFill>
                  <a:schemeClr val="tx1"/>
                </a:solidFill>
              </a:rPr>
              <a:t>循环进阶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49651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form of for-loop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540533"/>
            <a:ext cx="6478537" cy="30286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42" y="1380876"/>
            <a:ext cx="5130295" cy="13332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542" y="3887059"/>
            <a:ext cx="4158817" cy="202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i="1" dirty="0"/>
              <a:t>range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10990942" cy="480740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en-US" altLang="zh-CN" dirty="0"/>
              <a:t>The range function will generate a sequence of integers</a:t>
            </a:r>
            <a:r>
              <a:rPr lang="zh-CN" altLang="en-US" dirty="0"/>
              <a:t>，</a:t>
            </a:r>
            <a:r>
              <a:rPr lang="en-US" altLang="zh-CN" dirty="0"/>
              <a:t>which will be determined by three arguments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lnSpc>
                <a:spcPts val="3200"/>
              </a:lnSpc>
              <a:buNone/>
            </a:pPr>
            <a:r>
              <a:rPr lang="en-US" altLang="zh-CN" dirty="0"/>
              <a:t>                </a:t>
            </a:r>
            <a:r>
              <a:rPr lang="en-US" altLang="zh-CN" sz="3200" dirty="0"/>
              <a:t> range</a:t>
            </a:r>
            <a:r>
              <a:rPr lang="zh-CN" altLang="en-US" sz="3200" dirty="0"/>
              <a:t>（</a:t>
            </a:r>
            <a:r>
              <a:rPr lang="en-US" altLang="zh-CN" sz="3200" dirty="0"/>
              <a:t>start</a:t>
            </a:r>
            <a:r>
              <a:rPr lang="zh-CN" altLang="en-US" sz="3200" dirty="0"/>
              <a:t>，</a:t>
            </a:r>
            <a:r>
              <a:rPr lang="en-US" altLang="zh-CN" sz="3200" dirty="0"/>
              <a:t>end</a:t>
            </a:r>
            <a:r>
              <a:rPr lang="zh-CN" altLang="en-US" sz="3200" dirty="0"/>
              <a:t>，</a:t>
            </a:r>
            <a:r>
              <a:rPr lang="en-US" altLang="zh-CN" sz="3200" dirty="0"/>
              <a:t>step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lnSpc>
                <a:spcPts val="3200"/>
              </a:lnSpc>
            </a:pPr>
            <a:r>
              <a:rPr lang="en-US" altLang="zh-CN" dirty="0"/>
              <a:t>The sequence will be </a:t>
            </a:r>
            <a:r>
              <a:rPr lang="en-US" altLang="zh-CN" b="1" dirty="0">
                <a:solidFill>
                  <a:srgbClr val="FF0000"/>
                </a:solidFill>
              </a:rPr>
              <a:t>a </a:t>
            </a:r>
            <a:r>
              <a:rPr lang="en-US" altLang="zh-CN" b="1" i="1" dirty="0">
                <a:solidFill>
                  <a:srgbClr val="FF0000"/>
                </a:solidFill>
              </a:rPr>
              <a:t>half open </a:t>
            </a:r>
            <a:r>
              <a:rPr lang="en-US" altLang="zh-CN" b="1" dirty="0">
                <a:solidFill>
                  <a:srgbClr val="FF0000"/>
                </a:solidFill>
              </a:rPr>
              <a:t>range</a:t>
            </a:r>
            <a:r>
              <a:rPr lang="zh-CN" altLang="en-US" b="1" dirty="0">
                <a:solidFill>
                  <a:srgbClr val="FF0000"/>
                </a:solidFill>
              </a:rPr>
              <a:t>（半开区间）</a:t>
            </a:r>
            <a:r>
              <a:rPr lang="en-US" altLang="zh-CN" dirty="0"/>
              <a:t>. Such a range does </a:t>
            </a:r>
            <a:r>
              <a:rPr lang="en-US" altLang="zh-CN" i="1" u="sng" dirty="0">
                <a:solidFill>
                  <a:srgbClr val="0070C0"/>
                </a:solidFill>
              </a:rPr>
              <a:t>not </a:t>
            </a:r>
            <a:r>
              <a:rPr lang="en-US" altLang="zh-CN" u="sng" dirty="0">
                <a:solidFill>
                  <a:srgbClr val="0070C0"/>
                </a:solidFill>
              </a:rPr>
              <a:t>include the end value </a:t>
            </a:r>
            <a:r>
              <a:rPr lang="en-US" altLang="zh-CN" dirty="0"/>
              <a:t>in the sequence generated. </a:t>
            </a:r>
          </a:p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Start, step </a:t>
            </a:r>
            <a:r>
              <a:rPr lang="en-US" altLang="zh-CN" dirty="0"/>
              <a:t>can be default, but </a:t>
            </a:r>
            <a:r>
              <a:rPr lang="en-US" altLang="zh-CN" b="1" dirty="0">
                <a:solidFill>
                  <a:srgbClr val="FF0000"/>
                </a:solidFill>
              </a:rPr>
              <a:t>end </a:t>
            </a:r>
            <a:r>
              <a:rPr lang="en-US" altLang="zh-CN" dirty="0"/>
              <a:t>is required.(</a:t>
            </a:r>
            <a:r>
              <a:rPr lang="zh-CN" altLang="en-US" dirty="0"/>
              <a:t>初始值可以缺省，</a:t>
            </a:r>
            <a:r>
              <a:rPr lang="en-US" altLang="zh-CN" dirty="0"/>
              <a:t>0</a:t>
            </a:r>
            <a:r>
              <a:rPr lang="zh-CN" altLang="en-US" dirty="0"/>
              <a:t>；步长可以缺省，</a:t>
            </a:r>
            <a:r>
              <a:rPr lang="en-US" altLang="zh-CN" dirty="0"/>
              <a:t>1</a:t>
            </a:r>
            <a:r>
              <a:rPr lang="zh-CN" altLang="en-US" dirty="0"/>
              <a:t>；但是终值是必须提供的）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925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7" y="1355517"/>
            <a:ext cx="8426569" cy="55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6015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usage of range function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434" y="1743688"/>
            <a:ext cx="5252902" cy="50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190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905c3888-6285-45d0-bd76-60a9ac2d738c">english</DirectSourceMarket>
    <ApprovalStatus xmlns="905c3888-6285-45d0-bd76-60a9ac2d738c">InProgress</ApprovalStatus>
    <MarketSpecific xmlns="905c3888-6285-45d0-bd76-60a9ac2d738c">false</MarketSpecific>
    <LocComments xmlns="905c3888-6285-45d0-bd76-60a9ac2d738c" xsi:nil="true"/>
    <ThumbnailAssetId xmlns="905c3888-6285-45d0-bd76-60a9ac2d738c" xsi:nil="true"/>
    <PrimaryImageGen xmlns="905c3888-6285-45d0-bd76-60a9ac2d738c">true</PrimaryImageGen>
    <LegacyData xmlns="905c3888-6285-45d0-bd76-60a9ac2d738c" xsi:nil="true"/>
    <LocRecommendedHandoff xmlns="905c3888-6285-45d0-bd76-60a9ac2d738c" xsi:nil="true"/>
    <BusinessGroup xmlns="905c3888-6285-45d0-bd76-60a9ac2d738c" xsi:nil="true"/>
    <BlockPublish xmlns="905c3888-6285-45d0-bd76-60a9ac2d738c">false</BlockPublish>
    <TPFriendlyName xmlns="905c3888-6285-45d0-bd76-60a9ac2d738c" xsi:nil="true"/>
    <NumericId xmlns="905c3888-6285-45d0-bd76-60a9ac2d738c" xsi:nil="true"/>
    <APEditor xmlns="905c3888-6285-45d0-bd76-60a9ac2d738c">
      <UserInfo>
        <DisplayName/>
        <AccountId xsi:nil="true"/>
        <AccountType/>
      </UserInfo>
    </APEditor>
    <SourceTitle xmlns="905c3888-6285-45d0-bd76-60a9ac2d738c" xsi:nil="true"/>
    <OpenTemplate xmlns="905c3888-6285-45d0-bd76-60a9ac2d738c">true</OpenTemplate>
    <UALocComments xmlns="905c3888-6285-45d0-bd76-60a9ac2d738c" xsi:nil="true"/>
    <ParentAssetId xmlns="905c3888-6285-45d0-bd76-60a9ac2d738c" xsi:nil="true"/>
    <IntlLangReviewDate xmlns="905c3888-6285-45d0-bd76-60a9ac2d738c" xsi:nil="true"/>
    <FeatureTagsTaxHTField0 xmlns="905c3888-6285-45d0-bd76-60a9ac2d738c">
      <Terms xmlns="http://schemas.microsoft.com/office/infopath/2007/PartnerControls"/>
    </FeatureTagsTaxHTField0>
    <PublishStatusLookup xmlns="905c3888-6285-45d0-bd76-60a9ac2d738c">
      <Value>479842</Value>
    </PublishStatusLookup>
    <Providers xmlns="905c3888-6285-45d0-bd76-60a9ac2d738c" xsi:nil="true"/>
    <MachineTranslated xmlns="905c3888-6285-45d0-bd76-60a9ac2d738c">false</MachineTranslated>
    <OriginalSourceMarket xmlns="905c3888-6285-45d0-bd76-60a9ac2d738c">english</OriginalSourceMarket>
    <APDescription xmlns="905c3888-6285-45d0-bd76-60a9ac2d738c" xsi:nil="true"/>
    <ClipArtFilename xmlns="905c3888-6285-45d0-bd76-60a9ac2d738c" xsi:nil="true"/>
    <ContentItem xmlns="905c3888-6285-45d0-bd76-60a9ac2d738c" xsi:nil="true"/>
    <TPInstallLocation xmlns="905c3888-6285-45d0-bd76-60a9ac2d738c" xsi:nil="true"/>
    <PublishTargets xmlns="905c3888-6285-45d0-bd76-60a9ac2d738c">OfficeOnlineVNext</PublishTargets>
    <TimesCloned xmlns="905c3888-6285-45d0-bd76-60a9ac2d738c" xsi:nil="true"/>
    <AssetStart xmlns="905c3888-6285-45d0-bd76-60a9ac2d738c">2012-06-20T23:39:00+00:00</AssetStart>
    <Provider xmlns="905c3888-6285-45d0-bd76-60a9ac2d738c" xsi:nil="true"/>
    <AcquiredFrom xmlns="905c3888-6285-45d0-bd76-60a9ac2d738c">Internal MS</AcquiredFrom>
    <FriendlyTitle xmlns="905c3888-6285-45d0-bd76-60a9ac2d738c" xsi:nil="true"/>
    <LastHandOff xmlns="905c3888-6285-45d0-bd76-60a9ac2d738c" xsi:nil="true"/>
    <TPClientViewer xmlns="905c3888-6285-45d0-bd76-60a9ac2d738c" xsi:nil="true"/>
    <UACurrentWords xmlns="905c3888-6285-45d0-bd76-60a9ac2d738c" xsi:nil="true"/>
    <ArtSampleDocs xmlns="905c3888-6285-45d0-bd76-60a9ac2d738c" xsi:nil="true"/>
    <UALocRecommendation xmlns="905c3888-6285-45d0-bd76-60a9ac2d738c">Localize</UALocRecommendation>
    <Manager xmlns="905c3888-6285-45d0-bd76-60a9ac2d738c" xsi:nil="true"/>
    <ShowIn xmlns="905c3888-6285-45d0-bd76-60a9ac2d738c">Show everywhere</ShowIn>
    <UANotes xmlns="905c3888-6285-45d0-bd76-60a9ac2d738c" xsi:nil="true"/>
    <TemplateStatus xmlns="905c3888-6285-45d0-bd76-60a9ac2d738c">Complete</TemplateStatus>
    <InternalTagsTaxHTField0 xmlns="905c3888-6285-45d0-bd76-60a9ac2d738c">
      <Terms xmlns="http://schemas.microsoft.com/office/infopath/2007/PartnerControls"/>
    </InternalTagsTaxHTField0>
    <CSXHash xmlns="905c3888-6285-45d0-bd76-60a9ac2d738c" xsi:nil="true"/>
    <Downloads xmlns="905c3888-6285-45d0-bd76-60a9ac2d738c">0</Downloads>
    <VoteCount xmlns="905c3888-6285-45d0-bd76-60a9ac2d738c" xsi:nil="true"/>
    <OOCacheId xmlns="905c3888-6285-45d0-bd76-60a9ac2d738c" xsi:nil="true"/>
    <IsDeleted xmlns="905c3888-6285-45d0-bd76-60a9ac2d738c">false</IsDeleted>
    <AssetExpire xmlns="905c3888-6285-45d0-bd76-60a9ac2d738c">2029-01-01T08:00:00+00:00</AssetExpire>
    <DSATActionTaken xmlns="905c3888-6285-45d0-bd76-60a9ac2d738c" xsi:nil="true"/>
    <CSXSubmissionMarket xmlns="905c3888-6285-45d0-bd76-60a9ac2d738c" xsi:nil="true"/>
    <TPExecutable xmlns="905c3888-6285-45d0-bd76-60a9ac2d738c" xsi:nil="true"/>
    <SubmitterId xmlns="905c3888-6285-45d0-bd76-60a9ac2d738c" xsi:nil="true"/>
    <EditorialTags xmlns="905c3888-6285-45d0-bd76-60a9ac2d738c" xsi:nil="true"/>
    <ApprovalLog xmlns="905c3888-6285-45d0-bd76-60a9ac2d738c" xsi:nil="true"/>
    <AssetType xmlns="905c3888-6285-45d0-bd76-60a9ac2d738c">TP</AssetType>
    <BugNumber xmlns="905c3888-6285-45d0-bd76-60a9ac2d738c" xsi:nil="true"/>
    <CSXSubmissionDate xmlns="905c3888-6285-45d0-bd76-60a9ac2d738c" xsi:nil="true"/>
    <CSXUpdate xmlns="905c3888-6285-45d0-bd76-60a9ac2d738c">false</CSXUpdate>
    <Milestone xmlns="905c3888-6285-45d0-bd76-60a9ac2d738c" xsi:nil="true"/>
    <RecommendationsModifier xmlns="905c3888-6285-45d0-bd76-60a9ac2d738c" xsi:nil="true"/>
    <OriginAsset xmlns="905c3888-6285-45d0-bd76-60a9ac2d738c" xsi:nil="true"/>
    <TPComponent xmlns="905c3888-6285-45d0-bd76-60a9ac2d738c" xsi:nil="true"/>
    <AssetId xmlns="905c3888-6285-45d0-bd76-60a9ac2d738c">TP102923943</AssetId>
    <IntlLocPriority xmlns="905c3888-6285-45d0-bd76-60a9ac2d738c" xsi:nil="true"/>
    <PolicheckWords xmlns="905c3888-6285-45d0-bd76-60a9ac2d738c" xsi:nil="true"/>
    <TPLaunchHelpLink xmlns="905c3888-6285-45d0-bd76-60a9ac2d738c" xsi:nil="true"/>
    <TPApplication xmlns="905c3888-6285-45d0-bd76-60a9ac2d738c" xsi:nil="true"/>
    <CrawlForDependencies xmlns="905c3888-6285-45d0-bd76-60a9ac2d738c">false</CrawlForDependencies>
    <HandoffToMSDN xmlns="905c3888-6285-45d0-bd76-60a9ac2d738c" xsi:nil="true"/>
    <PlannedPubDate xmlns="905c3888-6285-45d0-bd76-60a9ac2d738c" xsi:nil="true"/>
    <IntlLangReviewer xmlns="905c3888-6285-45d0-bd76-60a9ac2d738c" xsi:nil="true"/>
    <TrustLevel xmlns="905c3888-6285-45d0-bd76-60a9ac2d738c">1 Microsoft Managed Content</TrustLevel>
    <LocLastLocAttemptVersionLookup xmlns="905c3888-6285-45d0-bd76-60a9ac2d738c">843282</LocLastLocAttemptVersionLookup>
    <IsSearchable xmlns="905c3888-6285-45d0-bd76-60a9ac2d738c">true</IsSearchable>
    <TemplateTemplateType xmlns="905c3888-6285-45d0-bd76-60a9ac2d738c">PowerPoint Template - Slideshow Launch</TemplateTemplateType>
    <CampaignTagsTaxHTField0 xmlns="905c3888-6285-45d0-bd76-60a9ac2d738c">
      <Terms xmlns="http://schemas.microsoft.com/office/infopath/2007/PartnerControls"/>
    </CampaignTagsTaxHTField0>
    <TPNamespace xmlns="905c3888-6285-45d0-bd76-60a9ac2d738c" xsi:nil="true"/>
    <TaxCatchAll xmlns="905c3888-6285-45d0-bd76-60a9ac2d738c"/>
    <Markets xmlns="905c3888-6285-45d0-bd76-60a9ac2d738c"/>
    <UAProjectedTotalWords xmlns="905c3888-6285-45d0-bd76-60a9ac2d738c" xsi:nil="true"/>
    <IntlLangReview xmlns="905c3888-6285-45d0-bd76-60a9ac2d738c">false</IntlLangReview>
    <OutputCachingOn xmlns="905c3888-6285-45d0-bd76-60a9ac2d738c">false</OutputCachingOn>
    <AverageRating xmlns="905c3888-6285-45d0-bd76-60a9ac2d738c" xsi:nil="true"/>
    <LocMarketGroupTiers2 xmlns="905c3888-6285-45d0-bd76-60a9ac2d738c" xsi:nil="true"/>
    <APAuthor xmlns="905c3888-6285-45d0-bd76-60a9ac2d738c">
      <UserInfo>
        <DisplayName>REDMOND\v-sa</DisplayName>
        <AccountId>2467</AccountId>
        <AccountType/>
      </UserInfo>
    </APAuthor>
    <LocManualTestRequired xmlns="905c3888-6285-45d0-bd76-60a9ac2d738c">false</LocManualTestRequired>
    <TPCommandLine xmlns="905c3888-6285-45d0-bd76-60a9ac2d738c" xsi:nil="true"/>
    <TPAppVersion xmlns="905c3888-6285-45d0-bd76-60a9ac2d738c" xsi:nil="true"/>
    <EditorialStatus xmlns="905c3888-6285-45d0-bd76-60a9ac2d738c">Complete</EditorialStatus>
    <LastModifiedDateTime xmlns="905c3888-6285-45d0-bd76-60a9ac2d738c" xsi:nil="true"/>
    <ScenarioTagsTaxHTField0 xmlns="905c3888-6285-45d0-bd76-60a9ac2d738c">
      <Terms xmlns="http://schemas.microsoft.com/office/infopath/2007/PartnerControls"/>
    </ScenarioTagsTaxHTField0>
    <OriginalRelease xmlns="905c3888-6285-45d0-bd76-60a9ac2d738c">15</OriginalRelease>
    <TPLaunchHelpLinkType xmlns="905c3888-6285-45d0-bd76-60a9ac2d738c">Template</TPLaunchHelpLinkType>
    <LocalizationTagsTaxHTField0 xmlns="905c3888-6285-45d0-bd76-60a9ac2d738c">
      <Terms xmlns="http://schemas.microsoft.com/office/infopath/2007/PartnerControls"/>
    </LocalizationTagsTaxHTField0>
    <Description0 xmlns="a0b64b53-fba7-43ca-b952-90e5e74773dd" xsi:nil="true"/>
    <Component0 xmlns="a0b64b53-fba7-43ca-b952-90e5e74773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8D8B3457135D67479991424C624CBB4704002439B9162B2E88498A324BEFF3815221" ma:contentTypeVersion="55" ma:contentTypeDescription="Create a new document." ma:contentTypeScope="" ma:versionID="a7e4f43ee53fc86ae1dd6272262eb9fb">
  <xsd:schema xmlns:xsd="http://www.w3.org/2001/XMLSchema" xmlns:xs="http://www.w3.org/2001/XMLSchema" xmlns:p="http://schemas.microsoft.com/office/2006/metadata/properties" xmlns:ns2="905c3888-6285-45d0-bd76-60a9ac2d738c" xmlns:ns3="a0b64b53-fba7-43ca-b952-90e5e74773dd" targetNamespace="http://schemas.microsoft.com/office/2006/metadata/properties" ma:root="true" ma:fieldsID="12cd52f9b34cd953802493d919c383c5" ns2:_="" ns3:_="">
    <xsd:import namespace="905c3888-6285-45d0-bd76-60a9ac2d738c"/>
    <xsd:import namespace="a0b64b53-fba7-43ca-b952-90e5e74773dd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c3888-6285-45d0-bd76-60a9ac2d738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2fd52ad2-63b0-4f05-b7aa-a17a1c48ca45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5FC5A58-2851-427E-95B4-AFAF1C73BA4D}" ma:internalName="CSXSubmissionMarket" ma:readOnly="false" ma:showField="MarketName" ma:web="905c3888-6285-45d0-bd76-60a9ac2d738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d402824c-da96-4981-b598-df734aacbc3e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F948D4D-A57E-4E3F-87E9-0ABE9F2D748E}" ma:internalName="InProjectListLookup" ma:readOnly="true" ma:showField="InProjectLis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b8eee2a3-2d4f-4b12-b229-9e667c371718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F948D4D-A57E-4E3F-87E9-0ABE9F2D748E}" ma:internalName="LastCompleteVersionLookup" ma:readOnly="true" ma:showField="LastComplete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F948D4D-A57E-4E3F-87E9-0ABE9F2D748E}" ma:internalName="LastPreviewErrorLookup" ma:readOnly="true" ma:showField="LastPreview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F948D4D-A57E-4E3F-87E9-0ABE9F2D748E}" ma:internalName="LastPreviewResultLookup" ma:readOnly="true" ma:showField="LastPreview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F948D4D-A57E-4E3F-87E9-0ABE9F2D748E}" ma:internalName="LastPreviewAttemptDateLookup" ma:readOnly="true" ma:showField="LastPreview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F948D4D-A57E-4E3F-87E9-0ABE9F2D748E}" ma:internalName="LastPreviewedByLookup" ma:readOnly="true" ma:showField="LastPreview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F948D4D-A57E-4E3F-87E9-0ABE9F2D748E}" ma:internalName="LastPreviewTimeLookup" ma:readOnly="true" ma:showField="LastPreview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F948D4D-A57E-4E3F-87E9-0ABE9F2D748E}" ma:internalName="LastPreviewVersionLookup" ma:readOnly="true" ma:showField="LastPreview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F948D4D-A57E-4E3F-87E9-0ABE9F2D748E}" ma:internalName="LastPublishErrorLookup" ma:readOnly="true" ma:showField="LastPublishError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F948D4D-A57E-4E3F-87E9-0ABE9F2D748E}" ma:internalName="LastPublishResultLookup" ma:readOnly="true" ma:showField="LastPublishResult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F948D4D-A57E-4E3F-87E9-0ABE9F2D748E}" ma:internalName="LastPublishAttemptDateLookup" ma:readOnly="true" ma:showField="LastPublishAttemptDat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F948D4D-A57E-4E3F-87E9-0ABE9F2D748E}" ma:internalName="LastPublishedByLookup" ma:readOnly="true" ma:showField="LastPublishedBy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F948D4D-A57E-4E3F-87E9-0ABE9F2D748E}" ma:internalName="LastPublishTimeLookup" ma:readOnly="true" ma:showField="LastPublishTi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F948D4D-A57E-4E3F-87E9-0ABE9F2D748E}" ma:internalName="LastPublishVersionLookup" ma:readOnly="true" ma:showField="LastPublishVersion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B1EFB310-8154-40EE-A736-2FF11D479763}" ma:internalName="LocLastLocAttemptVersionLookup" ma:readOnly="false" ma:showField="LastLocAttemptVersion" ma:web="905c3888-6285-45d0-bd76-60a9ac2d738c">
      <xsd:simpleType>
        <xsd:restriction base="dms:Lookup"/>
      </xsd:simpleType>
    </xsd:element>
    <xsd:element name="LocLastLocAttemptVersionTypeLookup" ma:index="72" nillable="true" ma:displayName="Loc Last Loc Attempt Version Type" ma:default="" ma:list="{B1EFB310-8154-40EE-A736-2FF11D479763}" ma:internalName="LocLastLocAttemptVersionTypeLookup" ma:readOnly="true" ma:showField="LastLocAttemptVersionType" ma:web="905c3888-6285-45d0-bd76-60a9ac2d738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B1EFB310-8154-40EE-A736-2FF11D479763}" ma:internalName="LocNewPublishedVersionLookup" ma:readOnly="true" ma:showField="NewPublishedVersion" ma:web="905c3888-6285-45d0-bd76-60a9ac2d738c">
      <xsd:simpleType>
        <xsd:restriction base="dms:Lookup"/>
      </xsd:simpleType>
    </xsd:element>
    <xsd:element name="LocOverallHandbackStatusLookup" ma:index="76" nillable="true" ma:displayName="Loc Overall Handback Status" ma:default="" ma:list="{B1EFB310-8154-40EE-A736-2FF11D479763}" ma:internalName="LocOverallHandbackStatusLookup" ma:readOnly="true" ma:showField="OverallHandbackStatus" ma:web="905c3888-6285-45d0-bd76-60a9ac2d738c">
      <xsd:simpleType>
        <xsd:restriction base="dms:Lookup"/>
      </xsd:simpleType>
    </xsd:element>
    <xsd:element name="LocOverallLocStatusLookup" ma:index="77" nillable="true" ma:displayName="Loc Overall Localize Status" ma:default="" ma:list="{B1EFB310-8154-40EE-A736-2FF11D479763}" ma:internalName="LocOverallLocStatusLookup" ma:readOnly="true" ma:showField="OverallLocStatus" ma:web="905c3888-6285-45d0-bd76-60a9ac2d738c">
      <xsd:simpleType>
        <xsd:restriction base="dms:Lookup"/>
      </xsd:simpleType>
    </xsd:element>
    <xsd:element name="LocOverallPreviewStatusLookup" ma:index="78" nillable="true" ma:displayName="Loc Overall Preview Status" ma:default="" ma:list="{B1EFB310-8154-40EE-A736-2FF11D479763}" ma:internalName="LocOverallPreviewStatusLookup" ma:readOnly="true" ma:showField="OverallPreviewStatus" ma:web="905c3888-6285-45d0-bd76-60a9ac2d738c">
      <xsd:simpleType>
        <xsd:restriction base="dms:Lookup"/>
      </xsd:simpleType>
    </xsd:element>
    <xsd:element name="LocOverallPublishStatusLookup" ma:index="79" nillable="true" ma:displayName="Loc Overall Publish Status" ma:default="" ma:list="{B1EFB310-8154-40EE-A736-2FF11D479763}" ma:internalName="LocOverallPublishStatusLookup" ma:readOnly="true" ma:showField="OverallPublishStatus" ma:web="905c3888-6285-45d0-bd76-60a9ac2d738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B1EFB310-8154-40EE-A736-2FF11D479763}" ma:internalName="LocProcessedForHandoffsLookup" ma:readOnly="true" ma:showField="ProcessedForHandoffs" ma:web="905c3888-6285-45d0-bd76-60a9ac2d738c">
      <xsd:simpleType>
        <xsd:restriction base="dms:Lookup"/>
      </xsd:simpleType>
    </xsd:element>
    <xsd:element name="LocProcessedForMarketsLookup" ma:index="82" nillable="true" ma:displayName="Loc Processed For Markets" ma:default="" ma:list="{B1EFB310-8154-40EE-A736-2FF11D479763}" ma:internalName="LocProcessedForMarketsLookup" ma:readOnly="true" ma:showField="ProcessedForMarkets" ma:web="905c3888-6285-45d0-bd76-60a9ac2d738c">
      <xsd:simpleType>
        <xsd:restriction base="dms:Lookup"/>
      </xsd:simpleType>
    </xsd:element>
    <xsd:element name="LocPublishedDependentAssetsLookup" ma:index="83" nillable="true" ma:displayName="Loc Published Dependent Assets" ma:default="" ma:list="{B1EFB310-8154-40EE-A736-2FF11D479763}" ma:internalName="LocPublishedDependentAssetsLookup" ma:readOnly="true" ma:showField="PublishedDependentAssets" ma:web="905c3888-6285-45d0-bd76-60a9ac2d738c">
      <xsd:simpleType>
        <xsd:restriction base="dms:Lookup"/>
      </xsd:simpleType>
    </xsd:element>
    <xsd:element name="LocPublishedLinkedAssetsLookup" ma:index="84" nillable="true" ma:displayName="Loc Published Linked Assets" ma:default="" ma:list="{B1EFB310-8154-40EE-A736-2FF11D479763}" ma:internalName="LocPublishedLinkedAssetsLookup" ma:readOnly="true" ma:showField="PublishedLinkedAssets" ma:web="905c3888-6285-45d0-bd76-60a9ac2d738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726a1ece-9747-4e7d-9113-bc8295fd2c1d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5FC5A58-2851-427E-95B4-AFAF1C73BA4D}" ma:internalName="Markets" ma:readOnly="false" ma:showField="MarketName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F948D4D-A57E-4E3F-87E9-0ABE9F2D748E}" ma:internalName="NumOfRatingsLookup" ma:readOnly="true" ma:showField="NumOfRating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F948D4D-A57E-4E3F-87E9-0ABE9F2D748E}" ma:internalName="PublishStatusLookup" ma:readOnly="false" ma:showField="PublishStatus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cba8db9d-85f8-47e4-85af-46018813972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72161567-9e55-4761-b65c-3c8149bfc4ca}" ma:internalName="TaxCatchAll" ma:showField="CatchAllData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72161567-9e55-4761-b65c-3c8149bfc4ca}" ma:internalName="TaxCatchAllLabel" ma:readOnly="true" ma:showField="CatchAllDataLabel" ma:web="905c3888-6285-45d0-bd76-60a9ac2d7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b64b53-fba7-43ca-b952-90e5e74773dd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0" ma:index="135" nillable="true" ma:displayName="Component" ma:internalName="Component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3ECAA-1471-46C2-A753-7478E8C0BE27}">
  <ds:schemaRefs>
    <ds:schemaRef ds:uri="http://schemas.microsoft.com/office/2006/metadata/properties"/>
    <ds:schemaRef ds:uri="http://schemas.microsoft.com/office/infopath/2007/PartnerControls"/>
    <ds:schemaRef ds:uri="905c3888-6285-45d0-bd76-60a9ac2d738c"/>
    <ds:schemaRef ds:uri="a0b64b53-fba7-43ca-b952-90e5e74773dd"/>
  </ds:schemaRefs>
</ds:datastoreItem>
</file>

<file path=customXml/itemProps2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9AED2A-7EC8-4DA0-9B6C-F22818BE6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5c3888-6285-45d0-bd76-60a9ac2d738c"/>
    <ds:schemaRef ds:uri="a0b64b53-fba7-43ca-b952-90e5e74773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3778</Words>
  <Application>Microsoft Office PowerPoint</Application>
  <PresentationFormat>宽屏</PresentationFormat>
  <Paragraphs>447</Paragraphs>
  <Slides>113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113</vt:i4>
      </vt:variant>
    </vt:vector>
  </HeadingPairs>
  <TitlesOfParts>
    <vt:vector size="127" baseType="lpstr">
      <vt:lpstr>Microsoft YaHei UI</vt:lpstr>
      <vt:lpstr>黑体</vt:lpstr>
      <vt:lpstr>华文仿宋</vt:lpstr>
      <vt:lpstr>宋体</vt:lpstr>
      <vt:lpstr>Arial</vt:lpstr>
      <vt:lpstr>Calibri</vt:lpstr>
      <vt:lpstr>Cambria</vt:lpstr>
      <vt:lpstr>Courier New</vt:lpstr>
      <vt:lpstr>Rockwell Extra Bold</vt:lpstr>
      <vt:lpstr>Times New Roman</vt:lpstr>
      <vt:lpstr>Wingdings</vt:lpstr>
      <vt:lpstr>WelcomeDoc</vt:lpstr>
      <vt:lpstr>Picture</vt:lpstr>
      <vt:lpstr>Document</vt:lpstr>
      <vt:lpstr>Chapter 2  Control</vt:lpstr>
      <vt:lpstr>Outline</vt:lpstr>
      <vt:lpstr>2.1 Quick Start——Control</vt:lpstr>
      <vt:lpstr>PowerPoint 演示文稿</vt:lpstr>
      <vt:lpstr>Example of Sequence</vt:lpstr>
      <vt:lpstr>PowerPoint 演示文稿</vt:lpstr>
      <vt:lpstr>PowerPoint 演示文稿</vt:lpstr>
      <vt:lpstr>一、选择结构（Selection）</vt:lpstr>
      <vt:lpstr>What is Selection？</vt:lpstr>
      <vt:lpstr>关系运算符（运算结果是bool值：True/False）</vt:lpstr>
      <vt:lpstr>if-else-语句</vt:lpstr>
      <vt:lpstr>基本if语句的结构</vt:lpstr>
      <vt:lpstr>Importance : Indentation（缩进）</vt:lpstr>
      <vt:lpstr>缩进的例子</vt:lpstr>
      <vt:lpstr>单分支if</vt:lpstr>
      <vt:lpstr>Example: What Lead Is Safe in Basketball? </vt:lpstr>
      <vt:lpstr>Algorithm of James</vt:lpstr>
      <vt:lpstr>PowerPoint 演示文稿</vt:lpstr>
      <vt:lpstr>课堂练习</vt:lpstr>
      <vt:lpstr>练习：根据出生年份，计算生肖</vt:lpstr>
      <vt:lpstr>二、选择语句进阶</vt:lpstr>
      <vt:lpstr>复合语句（ Compound Statements ）</vt:lpstr>
      <vt:lpstr>General format for suites（复合语句语法）</vt:lpstr>
      <vt:lpstr> Review：两种选择语句</vt:lpstr>
      <vt:lpstr>第三种选择结构：多分支语句</vt:lpstr>
      <vt:lpstr>例子：</vt:lpstr>
      <vt:lpstr>看看这段代码有没有问题？</vt:lpstr>
      <vt:lpstr>PowerPoint 演示文稿</vt:lpstr>
      <vt:lpstr>练习：改进BMI程序</vt:lpstr>
      <vt:lpstr>练习</vt:lpstr>
      <vt:lpstr>三、循环结构（ Repetition ）</vt:lpstr>
      <vt:lpstr>Repetition </vt:lpstr>
      <vt:lpstr>while语句</vt:lpstr>
      <vt:lpstr>PowerPoint 演示文稿</vt:lpstr>
      <vt:lpstr>例子</vt:lpstr>
      <vt:lpstr>练习</vt:lpstr>
      <vt:lpstr>人口增长问题</vt:lpstr>
      <vt:lpstr>p98.例子2, 运行结果是多少？</vt:lpstr>
      <vt:lpstr>for语句：迭代（ Iteration）</vt:lpstr>
      <vt:lpstr>PowerPoint 演示文稿</vt:lpstr>
      <vt:lpstr>PowerPoint 演示文稿</vt:lpstr>
      <vt:lpstr>课堂练习</vt:lpstr>
      <vt:lpstr>思考：for语句和while语句的区别</vt:lpstr>
      <vt:lpstr>while and for statements</vt:lpstr>
      <vt:lpstr>哨兵循环 </vt:lpstr>
      <vt:lpstr>例子3：p99. 例子3</vt:lpstr>
      <vt:lpstr>p100. 例子4</vt:lpstr>
      <vt:lpstr>Example: Finding Perfect Numbers  E2.1.6   Finding Perfect Numbers (完全数）</vt:lpstr>
      <vt:lpstr>What is Perfect Number？</vt:lpstr>
      <vt:lpstr>思路</vt:lpstr>
      <vt:lpstr>第二步：开始写程序</vt:lpstr>
      <vt:lpstr>代码清单2.12</vt:lpstr>
      <vt:lpstr>练习</vt:lpstr>
      <vt:lpstr>问题分析</vt:lpstr>
      <vt:lpstr>PowerPoint 演示文稿</vt:lpstr>
      <vt:lpstr>从完数到素数</vt:lpstr>
      <vt:lpstr>练习：Basic Control Check </vt:lpstr>
      <vt:lpstr>PowerPoint 演示文稿</vt:lpstr>
      <vt:lpstr>一、布尔量和布尔运算</vt:lpstr>
      <vt:lpstr>Booleans（布尔量）</vt:lpstr>
      <vt:lpstr>关系运算符（ Relational Operators ）</vt:lpstr>
      <vt:lpstr>练习</vt:lpstr>
      <vt:lpstr>复习：浮点数的相等（p69）</vt:lpstr>
      <vt:lpstr>布尔运算（逻辑运算）</vt:lpstr>
      <vt:lpstr>真值表（ Truth Tables ）</vt:lpstr>
      <vt:lpstr>The chained relational expression( Re-examine) </vt:lpstr>
      <vt:lpstr>关系运算符链（ Chained Relational Operators）</vt:lpstr>
      <vt:lpstr>优先级（ Precedence ）</vt:lpstr>
      <vt:lpstr>练习</vt:lpstr>
      <vt:lpstr>二、赋值语句进阶</vt:lpstr>
      <vt:lpstr>Another word：Assignments </vt:lpstr>
      <vt:lpstr>PowerPoint 演示文稿</vt:lpstr>
      <vt:lpstr>Chaining for assignment（连续赋值）</vt:lpstr>
      <vt:lpstr>赋值语句的应用——两个变量交换</vt:lpstr>
      <vt:lpstr>三、while循环进阶</vt:lpstr>
      <vt:lpstr>练习</vt:lpstr>
      <vt:lpstr>练习</vt:lpstr>
      <vt:lpstr>斐波拉契数列</vt:lpstr>
      <vt:lpstr>PowerPoint 演示文稿</vt:lpstr>
      <vt:lpstr>练习: p105. 例4</vt:lpstr>
      <vt:lpstr>一 break语句和continue语句</vt:lpstr>
      <vt:lpstr>Break statement（跳出循环语句）</vt:lpstr>
      <vt:lpstr>例子</vt:lpstr>
      <vt:lpstr>求素数的问题</vt:lpstr>
      <vt:lpstr>Continue statement</vt:lpstr>
      <vt:lpstr>例子</vt:lpstr>
      <vt:lpstr>不用continue</vt:lpstr>
      <vt:lpstr>用continue</vt:lpstr>
      <vt:lpstr>例子</vt:lpstr>
      <vt:lpstr>怎样判断一个字符串中包含的是否为数字（整数）？</vt:lpstr>
      <vt:lpstr>PowerPoint 演示文稿</vt:lpstr>
      <vt:lpstr>PowerPoint 演示文稿</vt:lpstr>
      <vt:lpstr>实例：猜数游戏</vt:lpstr>
      <vt:lpstr>PowerPoint 演示文稿</vt:lpstr>
      <vt:lpstr>四、for循环进阶） </vt:lpstr>
      <vt:lpstr>General form of for-loop</vt:lpstr>
      <vt:lpstr>the range function</vt:lpstr>
      <vt:lpstr>例子</vt:lpstr>
      <vt:lpstr>Another usage of range function</vt:lpstr>
      <vt:lpstr>Equivalence of while and for </vt:lpstr>
      <vt:lpstr>练习</vt:lpstr>
      <vt:lpstr>2.2.15 Hailstone Example（冰雹程序） (p136, 2.2.15)</vt:lpstr>
      <vt:lpstr>The Collatz conjecture （考拉兹猜想）</vt:lpstr>
      <vt:lpstr>The hailstone formula</vt:lpstr>
      <vt:lpstr>几个问题？</vt:lpstr>
      <vt:lpstr>PowerPoint 演示文稿</vt:lpstr>
      <vt:lpstr>补充</vt:lpstr>
      <vt:lpstr>1. 一串数字的逆序数</vt:lpstr>
      <vt:lpstr>2. 一维数组（向量）的问题 </vt:lpstr>
      <vt:lpstr>3. 矩阵的运算</vt:lpstr>
      <vt:lpstr>实验报告题目</vt:lpstr>
      <vt:lpstr>作业</vt:lpstr>
      <vt:lpstr>实验报告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2019-06-13T06:12:28Z</dcterms:created>
  <dcterms:modified xsi:type="dcterms:W3CDTF">2021-01-04T12:39:57Z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0x0101008D8B3457135D67479991424C624CBB4704002439B9162B2E88498A324BEFF3815221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