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1"/>
  </p:notesMasterIdLst>
  <p:sldIdLst>
    <p:sldId id="256" r:id="rId5"/>
    <p:sldId id="265" r:id="rId6"/>
    <p:sldId id="269" r:id="rId7"/>
    <p:sldId id="295" r:id="rId8"/>
    <p:sldId id="290" r:id="rId9"/>
    <p:sldId id="298" r:id="rId10"/>
    <p:sldId id="291" r:id="rId11"/>
    <p:sldId id="299" r:id="rId12"/>
    <p:sldId id="300" r:id="rId13"/>
    <p:sldId id="301" r:id="rId14"/>
    <p:sldId id="307" r:id="rId15"/>
    <p:sldId id="293" r:id="rId16"/>
    <p:sldId id="309" r:id="rId17"/>
    <p:sldId id="308" r:id="rId18"/>
    <p:sldId id="310" r:id="rId19"/>
    <p:sldId id="3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B785"/>
    <a:srgbClr val="D24726"/>
    <a:srgbClr val="3B3026"/>
    <a:srgbClr val="D2B4A6"/>
    <a:srgbClr val="734F29"/>
    <a:srgbClr val="DD462F"/>
    <a:srgbClr val="EFD5A2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280" autoAdjust="0"/>
  </p:normalViewPr>
  <p:slideViewPr>
    <p:cSldViewPr snapToGrid="0">
      <p:cViewPr varScale="1">
        <p:scale>
          <a:sx n="61" d="100"/>
          <a:sy n="61" d="100"/>
        </p:scale>
        <p:origin x="10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2020/12/31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4351338"/>
          </a:xfrm>
        </p:spPr>
        <p:txBody>
          <a:bodyPr>
            <a:normAutofit/>
          </a:bodyPr>
          <a:lstStyle>
            <a:lvl1pPr marL="457200" indent="-457200" latinLnBrk="0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 latinLnBrk="0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lang="zh-CN"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12/31/2020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2" y="1304261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zh-CN" sz="6600" b="1" dirty="0" smtClean="0"/>
              <a:t>Chapter 3  </a:t>
            </a:r>
            <a:r>
              <a:rPr lang="en-US" altLang="zh-CN" sz="6600" b="1" dirty="0"/>
              <a:t>Algorithms </a:t>
            </a:r>
            <a:r>
              <a:rPr lang="en-US" altLang="zh-CN" sz="6600" b="1" dirty="0" smtClean="0"/>
              <a:t/>
            </a:r>
            <a:br>
              <a:rPr lang="en-US" altLang="zh-CN" sz="6600" b="1" dirty="0" smtClean="0"/>
            </a:br>
            <a:r>
              <a:rPr lang="en-US" altLang="zh-CN" sz="6600" b="1" dirty="0" smtClean="0"/>
              <a:t>and Program Development </a:t>
            </a:r>
            <a:endParaRPr lang="zh-CN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95347" y="5126374"/>
            <a:ext cx="6705599" cy="113779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CN" b="1" dirty="0" smtClean="0">
                <a:latin typeface="Microsoft YaHei UI" panose="020B0503020204020204" pitchFamily="34" charset="-122"/>
              </a:rPr>
              <a:t>Jing Cheng</a:t>
            </a:r>
          </a:p>
          <a:p>
            <a:pPr algn="r"/>
            <a:r>
              <a:rPr lang="en-US" altLang="zh-CN" b="1" dirty="0" smtClean="0">
                <a:latin typeface="Microsoft YaHei UI" panose="020B0503020204020204" pitchFamily="34" charset="-122"/>
              </a:rPr>
              <a:t>QQ: 42546062</a:t>
            </a:r>
            <a:endParaRPr lang="zh-CN" b="1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Correctness</a:t>
            </a:r>
            <a:endParaRPr lang="zh-CN" altLang="en-US" sz="4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35" y="1683401"/>
            <a:ext cx="10192372" cy="17054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6" y="3863351"/>
            <a:ext cx="10375296" cy="170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4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程序设计的基本原则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825625"/>
            <a:ext cx="10673966" cy="38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2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310" y="0"/>
            <a:ext cx="11038491" cy="120886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3.5  A </a:t>
            </a:r>
            <a:r>
              <a:rPr lang="en-US" altLang="zh-CN" sz="4800" b="1" dirty="0"/>
              <a:t>Simple </a:t>
            </a:r>
            <a:r>
              <a:rPr lang="en-US" altLang="zh-CN" sz="4800" b="1" dirty="0" smtClean="0"/>
              <a:t>Example</a:t>
            </a:r>
            <a:endParaRPr lang="zh-CN" altLang="en-US" sz="48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92" y="2475131"/>
            <a:ext cx="12681487" cy="34211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0515" y="1600173"/>
            <a:ext cx="611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古巴比伦算法求平方根</a:t>
            </a:r>
            <a:endParaRPr lang="zh-CN" altLang="en-US" sz="360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783725" y="5344510"/>
            <a:ext cx="2349061" cy="1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99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309064"/>
            <a:ext cx="10528928" cy="586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Build </a:t>
            </a:r>
            <a:r>
              <a:rPr lang="en-US" altLang="zh-CN" b="1" dirty="0"/>
              <a:t>the Skeleton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825624"/>
            <a:ext cx="9892070" cy="29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12470" cy="68586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74" y="4001294"/>
            <a:ext cx="6197453" cy="18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9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13" y="5171089"/>
            <a:ext cx="9159594" cy="16869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413" y="0"/>
            <a:ext cx="9159594" cy="547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Outline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2096813"/>
            <a:ext cx="10273773" cy="4080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3.1  What is Algorithm and Program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3.2  Algorithm Features</a:t>
            </a:r>
          </a:p>
          <a:p>
            <a:pPr marL="0" indent="0">
              <a:buNone/>
            </a:pPr>
            <a:r>
              <a:rPr lang="en-US" altLang="zh-CN" sz="3200" dirty="0" smtClean="0"/>
              <a:t>3.3  Program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Features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3.4  Strategies for Program Design</a:t>
            </a:r>
          </a:p>
          <a:p>
            <a:pPr marL="0" indent="0">
              <a:buNone/>
            </a:pPr>
            <a:r>
              <a:rPr lang="en-US" altLang="zh-CN" sz="3200" dirty="0" smtClean="0"/>
              <a:t>3.5  A Simple Example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51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/>
              <a:t>3.1 What is Algorithm? and Program</a:t>
            </a:r>
            <a:r>
              <a:rPr lang="zh-CN" altLang="en-US" sz="4800" b="1" dirty="0" smtClean="0"/>
              <a:t>？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2333297"/>
            <a:ext cx="10515600" cy="2995448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altLang="zh-CN" b="1" dirty="0"/>
              <a:t>A</a:t>
            </a:r>
            <a:r>
              <a:rPr lang="en-US" altLang="zh-CN" b="1" dirty="0" smtClean="0"/>
              <a:t>lgorithm</a:t>
            </a:r>
            <a:r>
              <a:rPr lang="en-US" altLang="zh-CN" b="1" dirty="0"/>
              <a:t>: </a:t>
            </a:r>
            <a:r>
              <a:rPr lang="en-US" altLang="zh-CN" dirty="0"/>
              <a:t>a process or a set of rules to be followed in </a:t>
            </a:r>
            <a:r>
              <a:rPr lang="en-US" altLang="zh-CN" dirty="0" smtClean="0"/>
              <a:t>calculations or </a:t>
            </a:r>
            <a:r>
              <a:rPr lang="en-US" altLang="zh-CN" dirty="0"/>
              <a:t>other problem-solving operations. </a:t>
            </a:r>
            <a:endParaRPr lang="en-US" altLang="zh-CN" dirty="0" smtClean="0"/>
          </a:p>
          <a:p>
            <a:pPr>
              <a:lnSpc>
                <a:spcPts val="3800"/>
              </a:lnSpc>
            </a:pPr>
            <a:r>
              <a:rPr lang="en-US" altLang="zh-CN" dirty="0" smtClean="0"/>
              <a:t>Program</a:t>
            </a:r>
            <a:r>
              <a:rPr lang="zh-CN" altLang="en-US" dirty="0" smtClean="0"/>
              <a:t>：</a:t>
            </a:r>
            <a:r>
              <a:rPr lang="en-US" altLang="zh-CN" dirty="0"/>
              <a:t> is an implementation of an algorithm in a particular  language to run on a particular kind of computer.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4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Babylonian square </a:t>
            </a:r>
            <a:r>
              <a:rPr lang="en-US" altLang="zh-CN" dirty="0"/>
              <a:t>root algorithm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古巴比伦平方根算法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245"/>
            <a:ext cx="13368629" cy="36065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0283" y="5432169"/>
            <a:ext cx="6794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How to get the Python code</a:t>
            </a:r>
            <a:r>
              <a:rPr lang="zh-CN" altLang="en-US" sz="4000" dirty="0" smtClean="0"/>
              <a:t>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0764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/>
              <a:t>3.2   Algorithm</a:t>
            </a:r>
            <a:r>
              <a:rPr lang="en-US" altLang="zh-CN" sz="4800" b="1" dirty="0"/>
              <a:t> </a:t>
            </a:r>
            <a:r>
              <a:rPr lang="en-US" altLang="zh-CN" sz="4800" b="1" dirty="0" smtClean="0"/>
              <a:t>Features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2222937"/>
            <a:ext cx="10040006" cy="3954025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dirty="0" smtClean="0"/>
              <a:t>We need </a:t>
            </a:r>
            <a:r>
              <a:rPr lang="en-US" altLang="zh-CN" dirty="0"/>
              <a:t>a </a:t>
            </a:r>
            <a:r>
              <a:rPr lang="en-US" altLang="zh-CN" i="1" dirty="0"/>
              <a:t>good </a:t>
            </a:r>
            <a:r>
              <a:rPr lang="en-US" altLang="zh-CN" dirty="0" smtClean="0"/>
              <a:t>algorithm</a:t>
            </a:r>
          </a:p>
          <a:p>
            <a:pPr>
              <a:lnSpc>
                <a:spcPts val="3200"/>
              </a:lnSpc>
            </a:pPr>
            <a:r>
              <a:rPr lang="en-US" altLang="zh-CN" dirty="0" smtClean="0"/>
              <a:t>There are some characteristics </a:t>
            </a:r>
            <a:r>
              <a:rPr lang="en-US" altLang="zh-CN" dirty="0"/>
              <a:t>that </a:t>
            </a:r>
            <a:r>
              <a:rPr lang="en-US" altLang="zh-CN" dirty="0" smtClean="0"/>
              <a:t>good algorithms </a:t>
            </a:r>
            <a:r>
              <a:rPr lang="en-US" altLang="zh-CN" dirty="0"/>
              <a:t>share. 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9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Qualities of an Algorithm</a:t>
            </a:r>
            <a:r>
              <a:rPr lang="en-US" altLang="zh-CN" sz="4400" dirty="0"/>
              <a:t> 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2144109"/>
            <a:ext cx="10040006" cy="4032853"/>
          </a:xfrm>
        </p:spPr>
        <p:txBody>
          <a:bodyPr/>
          <a:lstStyle/>
          <a:p>
            <a:r>
              <a:rPr lang="en-US" altLang="zh-CN" sz="3600" dirty="0"/>
              <a:t>Detailed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 Effective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 Specific as to its behavior</a:t>
            </a:r>
          </a:p>
          <a:p>
            <a:r>
              <a:rPr lang="en-US" altLang="zh-CN" sz="3600" dirty="0"/>
              <a:t> General purpose</a:t>
            </a:r>
            <a:endParaRPr lang="zh-CN" altLang="en-US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7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/>
              <a:t>3.3 The Features of Good Program</a:t>
            </a:r>
            <a:endParaRPr lang="zh-CN" altLang="en-US" sz="48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34" y="1681464"/>
            <a:ext cx="10461495" cy="1455874"/>
          </a:xfrm>
          <a:prstGeom prst="rect">
            <a:avLst/>
          </a:prstGeom>
        </p:spPr>
      </p:pic>
      <p:sp>
        <p:nvSpPr>
          <p:cNvPr id="5" name="内容占位符 3"/>
          <p:cNvSpPr txBox="1">
            <a:spLocks/>
          </p:cNvSpPr>
          <p:nvPr/>
        </p:nvSpPr>
        <p:spPr>
          <a:xfrm>
            <a:off x="896508" y="3609934"/>
            <a:ext cx="8229600" cy="276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lang="zh-CN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Readability</a:t>
            </a:r>
            <a:r>
              <a:rPr lang="zh-CN" altLang="en-US" dirty="0" smtClean="0"/>
              <a:t>（可读性）</a:t>
            </a:r>
            <a:endParaRPr lang="en-US" altLang="zh-CN" dirty="0" smtClean="0"/>
          </a:p>
          <a:p>
            <a:r>
              <a:rPr lang="en-US" altLang="zh-CN" dirty="0" smtClean="0"/>
              <a:t>Robustness</a:t>
            </a:r>
            <a:r>
              <a:rPr lang="zh-CN" altLang="en-US" dirty="0" smtClean="0"/>
              <a:t>（</a:t>
            </a:r>
            <a:r>
              <a:rPr lang="zh-CN" altLang="en-US" dirty="0"/>
              <a:t>鲁棒性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Correctness</a:t>
            </a:r>
            <a:r>
              <a:rPr lang="zh-CN" altLang="en-US" dirty="0" smtClean="0"/>
              <a:t>（正确性）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54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Readability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</a:t>
            </a:r>
            <a:r>
              <a:rPr lang="en-US" altLang="zh-CN" dirty="0" smtClean="0"/>
              <a:t>some good </a:t>
            </a:r>
            <a:r>
              <a:rPr lang="en-US" altLang="zh-CN" dirty="0"/>
              <a:t>rules for readable </a:t>
            </a:r>
            <a:r>
              <a:rPr lang="en-US" altLang="zh-CN" dirty="0" smtClean="0"/>
              <a:t>programs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14350" indent="-514350">
              <a:lnSpc>
                <a:spcPts val="3200"/>
              </a:lnSpc>
              <a:buFont typeface="+mj-lt"/>
              <a:buAutoNum type="arabicPeriod"/>
            </a:pPr>
            <a:r>
              <a:rPr lang="en-US" altLang="zh-CN" sz="3600" i="1" dirty="0"/>
              <a:t>good naming</a:t>
            </a:r>
            <a:r>
              <a:rPr lang="en-US" altLang="zh-CN" sz="3600" dirty="0"/>
              <a:t> </a:t>
            </a:r>
            <a:endParaRPr lang="en-US" altLang="zh-CN" sz="3600" dirty="0" smtClean="0"/>
          </a:p>
          <a:p>
            <a:pPr marL="514350" indent="-514350">
              <a:lnSpc>
                <a:spcPts val="3200"/>
              </a:lnSpc>
              <a:buFont typeface="+mj-lt"/>
              <a:buAutoNum type="arabicPeriod"/>
            </a:pPr>
            <a:r>
              <a:rPr lang="en-US" altLang="zh-CN" sz="3600" i="1" dirty="0"/>
              <a:t>Using </a:t>
            </a:r>
            <a:r>
              <a:rPr lang="en-US" altLang="zh-CN" sz="3600" i="1" dirty="0" smtClean="0"/>
              <a:t>comments</a:t>
            </a:r>
          </a:p>
          <a:p>
            <a:pPr marL="514350" indent="-514350">
              <a:lnSpc>
                <a:spcPts val="3200"/>
              </a:lnSpc>
              <a:buFont typeface="+mj-lt"/>
              <a:buAutoNum type="arabicPeriod"/>
            </a:pPr>
            <a:r>
              <a:rPr lang="en-US" altLang="zh-CN" sz="3600" i="1" dirty="0"/>
              <a:t>Indenting </a:t>
            </a:r>
            <a:r>
              <a:rPr lang="en-US" altLang="zh-CN" sz="3600" i="1" dirty="0" smtClean="0"/>
              <a:t>Code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2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Robustness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ts val="3600"/>
              </a:lnSpc>
            </a:pPr>
            <a:r>
              <a:rPr lang="en-US" altLang="zh-CN" dirty="0"/>
              <a:t>Programs should be as </a:t>
            </a:r>
            <a:r>
              <a:rPr lang="en-US" altLang="zh-CN" i="1" dirty="0"/>
              <a:t>robust </a:t>
            </a:r>
            <a:r>
              <a:rPr lang="en-US" altLang="zh-CN" dirty="0"/>
              <a:t>as possible in the face of </a:t>
            </a:r>
            <a:r>
              <a:rPr lang="en-US" altLang="zh-CN" dirty="0" smtClean="0"/>
              <a:t> unpredictability</a:t>
            </a:r>
            <a:r>
              <a:rPr lang="en-US" altLang="zh-CN" dirty="0"/>
              <a:t>. </a:t>
            </a:r>
          </a:p>
          <a:p>
            <a:pPr>
              <a:lnSpc>
                <a:spcPts val="3600"/>
              </a:lnSpc>
            </a:pPr>
            <a:r>
              <a:rPr lang="en-US" altLang="zh-CN" dirty="0"/>
              <a:t>Programs should be able to recover from inputs that are unanticipated.</a:t>
            </a:r>
          </a:p>
          <a:p>
            <a:pPr>
              <a:lnSpc>
                <a:spcPts val="3600"/>
              </a:lnSpc>
            </a:pPr>
            <a:r>
              <a:rPr lang="en-US" altLang="zh-CN" dirty="0"/>
              <a:t>In an ideal world, all input should be </a:t>
            </a:r>
            <a:r>
              <a:rPr lang="en-US" altLang="zh-CN" dirty="0" smtClean="0"/>
              <a:t>predictable</a:t>
            </a:r>
            <a:r>
              <a:rPr lang="en-US" altLang="zh-CN" dirty="0"/>
              <a:t>, but the reality is </a:t>
            </a:r>
            <a:r>
              <a:rPr lang="en-US" altLang="zh-CN" dirty="0" smtClean="0"/>
              <a:t>different. </a:t>
            </a:r>
            <a:endParaRPr lang="en-US" altLang="zh-CN" dirty="0"/>
          </a:p>
          <a:p>
            <a:pPr>
              <a:lnSpc>
                <a:spcPts val="3600"/>
              </a:lnSpc>
            </a:pPr>
            <a:r>
              <a:rPr lang="en-US" altLang="zh-CN" dirty="0"/>
              <a:t>The program designer should account for error situations in the design of a program.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0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905c3888-6285-45d0-bd76-60a9ac2d738c">english</DirectSourceMarket>
    <ApprovalStatus xmlns="905c3888-6285-45d0-bd76-60a9ac2d738c">InProgress</ApprovalStatus>
    <MarketSpecific xmlns="905c3888-6285-45d0-bd76-60a9ac2d738c">false</MarketSpecific>
    <LocComments xmlns="905c3888-6285-45d0-bd76-60a9ac2d738c" xsi:nil="true"/>
    <ThumbnailAssetId xmlns="905c3888-6285-45d0-bd76-60a9ac2d738c" xsi:nil="true"/>
    <PrimaryImageGen xmlns="905c3888-6285-45d0-bd76-60a9ac2d738c">true</PrimaryImageGen>
    <LegacyData xmlns="905c3888-6285-45d0-bd76-60a9ac2d738c" xsi:nil="true"/>
    <LocRecommendedHandoff xmlns="905c3888-6285-45d0-bd76-60a9ac2d738c" xsi:nil="true"/>
    <BusinessGroup xmlns="905c3888-6285-45d0-bd76-60a9ac2d738c" xsi:nil="true"/>
    <BlockPublish xmlns="905c3888-6285-45d0-bd76-60a9ac2d738c">false</BlockPublish>
    <TPFriendlyName xmlns="905c3888-6285-45d0-bd76-60a9ac2d738c" xsi:nil="true"/>
    <NumericId xmlns="905c3888-6285-45d0-bd76-60a9ac2d738c" xsi:nil="true"/>
    <APEditor xmlns="905c3888-6285-45d0-bd76-60a9ac2d738c">
      <UserInfo>
        <DisplayName/>
        <AccountId xsi:nil="true"/>
        <AccountType/>
      </UserInfo>
    </APEditor>
    <SourceTitle xmlns="905c3888-6285-45d0-bd76-60a9ac2d738c" xsi:nil="true"/>
    <OpenTemplate xmlns="905c3888-6285-45d0-bd76-60a9ac2d738c">true</OpenTemplate>
    <UALocComments xmlns="905c3888-6285-45d0-bd76-60a9ac2d738c" xsi:nil="true"/>
    <ParentAssetId xmlns="905c3888-6285-45d0-bd76-60a9ac2d738c" xsi:nil="true"/>
    <IntlLangReviewDate xmlns="905c3888-6285-45d0-bd76-60a9ac2d738c" xsi:nil="true"/>
    <FeatureTagsTaxHTField0 xmlns="905c3888-6285-45d0-bd76-60a9ac2d738c">
      <Terms xmlns="http://schemas.microsoft.com/office/infopath/2007/PartnerControls"/>
    </FeatureTagsTaxHTField0>
    <PublishStatusLookup xmlns="905c3888-6285-45d0-bd76-60a9ac2d738c">
      <Value>479842</Value>
    </PublishStatusLookup>
    <Providers xmlns="905c3888-6285-45d0-bd76-60a9ac2d738c" xsi:nil="true"/>
    <MachineTranslated xmlns="905c3888-6285-45d0-bd76-60a9ac2d738c">false</MachineTranslated>
    <OriginalSourceMarket xmlns="905c3888-6285-45d0-bd76-60a9ac2d738c">english</OriginalSourceMarket>
    <APDescription xmlns="905c3888-6285-45d0-bd76-60a9ac2d738c" xsi:nil="true"/>
    <ClipArtFilename xmlns="905c3888-6285-45d0-bd76-60a9ac2d738c" xsi:nil="true"/>
    <ContentItem xmlns="905c3888-6285-45d0-bd76-60a9ac2d738c" xsi:nil="true"/>
    <TPInstallLocation xmlns="905c3888-6285-45d0-bd76-60a9ac2d738c" xsi:nil="true"/>
    <PublishTargets xmlns="905c3888-6285-45d0-bd76-60a9ac2d738c">OfficeOnlineVNext</PublishTargets>
    <TimesCloned xmlns="905c3888-6285-45d0-bd76-60a9ac2d738c" xsi:nil="true"/>
    <AssetStart xmlns="905c3888-6285-45d0-bd76-60a9ac2d738c">2012-06-20T23:39:00+00:00</AssetStart>
    <Provider xmlns="905c3888-6285-45d0-bd76-60a9ac2d738c" xsi:nil="true"/>
    <AcquiredFrom xmlns="905c3888-6285-45d0-bd76-60a9ac2d738c">Internal MS</AcquiredFrom>
    <FriendlyTitle xmlns="905c3888-6285-45d0-bd76-60a9ac2d738c" xsi:nil="true"/>
    <LastHandOff xmlns="905c3888-6285-45d0-bd76-60a9ac2d738c" xsi:nil="true"/>
    <TPClientViewer xmlns="905c3888-6285-45d0-bd76-60a9ac2d738c" xsi:nil="true"/>
    <UACurrentWords xmlns="905c3888-6285-45d0-bd76-60a9ac2d738c" xsi:nil="true"/>
    <ArtSampleDocs xmlns="905c3888-6285-45d0-bd76-60a9ac2d738c" xsi:nil="true"/>
    <UALocRecommendation xmlns="905c3888-6285-45d0-bd76-60a9ac2d738c">Localize</UALocRecommendation>
    <Manager xmlns="905c3888-6285-45d0-bd76-60a9ac2d738c" xsi:nil="true"/>
    <ShowIn xmlns="905c3888-6285-45d0-bd76-60a9ac2d738c">Show everywhere</ShowIn>
    <UANotes xmlns="905c3888-6285-45d0-bd76-60a9ac2d738c" xsi:nil="true"/>
    <TemplateStatus xmlns="905c3888-6285-45d0-bd76-60a9ac2d738c">Complete</TemplateStatus>
    <InternalTagsTaxHTField0 xmlns="905c3888-6285-45d0-bd76-60a9ac2d738c">
      <Terms xmlns="http://schemas.microsoft.com/office/infopath/2007/PartnerControls"/>
    </InternalTagsTaxHTField0>
    <CSXHash xmlns="905c3888-6285-45d0-bd76-60a9ac2d738c" xsi:nil="true"/>
    <Downloads xmlns="905c3888-6285-45d0-bd76-60a9ac2d738c">0</Downloads>
    <VoteCount xmlns="905c3888-6285-45d0-bd76-60a9ac2d738c" xsi:nil="true"/>
    <OOCacheId xmlns="905c3888-6285-45d0-bd76-60a9ac2d738c" xsi:nil="true"/>
    <IsDeleted xmlns="905c3888-6285-45d0-bd76-60a9ac2d738c">false</IsDeleted>
    <AssetExpire xmlns="905c3888-6285-45d0-bd76-60a9ac2d738c">2029-01-01T08:00:00+00:00</AssetExpire>
    <DSATActionTaken xmlns="905c3888-6285-45d0-bd76-60a9ac2d738c" xsi:nil="true"/>
    <CSXSubmissionMarket xmlns="905c3888-6285-45d0-bd76-60a9ac2d738c" xsi:nil="true"/>
    <TPExecutable xmlns="905c3888-6285-45d0-bd76-60a9ac2d738c" xsi:nil="true"/>
    <SubmitterId xmlns="905c3888-6285-45d0-bd76-60a9ac2d738c" xsi:nil="true"/>
    <EditorialTags xmlns="905c3888-6285-45d0-bd76-60a9ac2d738c" xsi:nil="true"/>
    <ApprovalLog xmlns="905c3888-6285-45d0-bd76-60a9ac2d738c" xsi:nil="true"/>
    <AssetType xmlns="905c3888-6285-45d0-bd76-60a9ac2d738c">TP</AssetType>
    <BugNumber xmlns="905c3888-6285-45d0-bd76-60a9ac2d738c" xsi:nil="true"/>
    <CSXSubmissionDate xmlns="905c3888-6285-45d0-bd76-60a9ac2d738c" xsi:nil="true"/>
    <CSXUpdate xmlns="905c3888-6285-45d0-bd76-60a9ac2d738c">false</CSXUpdate>
    <Milestone xmlns="905c3888-6285-45d0-bd76-60a9ac2d738c" xsi:nil="true"/>
    <RecommendationsModifier xmlns="905c3888-6285-45d0-bd76-60a9ac2d738c" xsi:nil="true"/>
    <OriginAsset xmlns="905c3888-6285-45d0-bd76-60a9ac2d738c" xsi:nil="true"/>
    <TPComponent xmlns="905c3888-6285-45d0-bd76-60a9ac2d738c" xsi:nil="true"/>
    <AssetId xmlns="905c3888-6285-45d0-bd76-60a9ac2d738c">TP102923943</AssetId>
    <IntlLocPriority xmlns="905c3888-6285-45d0-bd76-60a9ac2d738c" xsi:nil="true"/>
    <PolicheckWords xmlns="905c3888-6285-45d0-bd76-60a9ac2d738c" xsi:nil="true"/>
    <TPLaunchHelpLink xmlns="905c3888-6285-45d0-bd76-60a9ac2d738c" xsi:nil="true"/>
    <TPApplication xmlns="905c3888-6285-45d0-bd76-60a9ac2d738c" xsi:nil="true"/>
    <CrawlForDependencies xmlns="905c3888-6285-45d0-bd76-60a9ac2d738c">false</CrawlForDependencies>
    <HandoffToMSDN xmlns="905c3888-6285-45d0-bd76-60a9ac2d738c" xsi:nil="true"/>
    <PlannedPubDate xmlns="905c3888-6285-45d0-bd76-60a9ac2d738c" xsi:nil="true"/>
    <IntlLangReviewer xmlns="905c3888-6285-45d0-bd76-60a9ac2d738c" xsi:nil="true"/>
    <TrustLevel xmlns="905c3888-6285-45d0-bd76-60a9ac2d738c">1 Microsoft Managed Content</TrustLevel>
    <LocLastLocAttemptVersionLookup xmlns="905c3888-6285-45d0-bd76-60a9ac2d738c">843282</LocLastLocAttemptVersionLookup>
    <IsSearchable xmlns="905c3888-6285-45d0-bd76-60a9ac2d738c">true</IsSearchable>
    <TemplateTemplateType xmlns="905c3888-6285-45d0-bd76-60a9ac2d738c">PowerPoint Template - Slideshow Launch</TemplateTemplateType>
    <CampaignTagsTaxHTField0 xmlns="905c3888-6285-45d0-bd76-60a9ac2d738c">
      <Terms xmlns="http://schemas.microsoft.com/office/infopath/2007/PartnerControls"/>
    </CampaignTagsTaxHTField0>
    <TPNamespace xmlns="905c3888-6285-45d0-bd76-60a9ac2d738c" xsi:nil="true"/>
    <TaxCatchAll xmlns="905c3888-6285-45d0-bd76-60a9ac2d738c"/>
    <Markets xmlns="905c3888-6285-45d0-bd76-60a9ac2d738c"/>
    <UAProjectedTotalWords xmlns="905c3888-6285-45d0-bd76-60a9ac2d738c" xsi:nil="true"/>
    <IntlLangReview xmlns="905c3888-6285-45d0-bd76-60a9ac2d738c">false</IntlLangReview>
    <OutputCachingOn xmlns="905c3888-6285-45d0-bd76-60a9ac2d738c">false</OutputCachingOn>
    <AverageRating xmlns="905c3888-6285-45d0-bd76-60a9ac2d738c" xsi:nil="true"/>
    <LocMarketGroupTiers2 xmlns="905c3888-6285-45d0-bd76-60a9ac2d738c" xsi:nil="true"/>
    <APAuthor xmlns="905c3888-6285-45d0-bd76-60a9ac2d738c">
      <UserInfo>
        <DisplayName>REDMOND\v-sa</DisplayName>
        <AccountId>2467</AccountId>
        <AccountType/>
      </UserInfo>
    </APAuthor>
    <LocManualTestRequired xmlns="905c3888-6285-45d0-bd76-60a9ac2d738c">false</LocManualTestRequired>
    <TPCommandLine xmlns="905c3888-6285-45d0-bd76-60a9ac2d738c" xsi:nil="true"/>
    <TPAppVersion xmlns="905c3888-6285-45d0-bd76-60a9ac2d738c" xsi:nil="true"/>
    <EditorialStatus xmlns="905c3888-6285-45d0-bd76-60a9ac2d738c">Complete</EditorialStatus>
    <LastModifiedDateTime xmlns="905c3888-6285-45d0-bd76-60a9ac2d738c" xsi:nil="true"/>
    <ScenarioTagsTaxHTField0 xmlns="905c3888-6285-45d0-bd76-60a9ac2d738c">
      <Terms xmlns="http://schemas.microsoft.com/office/infopath/2007/PartnerControls"/>
    </ScenarioTagsTaxHTField0>
    <OriginalRelease xmlns="905c3888-6285-45d0-bd76-60a9ac2d738c">15</OriginalRelease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Description0 xmlns="a0b64b53-fba7-43ca-b952-90e5e74773dd" xsi:nil="true"/>
    <Component0 xmlns="a0b64b53-fba7-43ca-b952-90e5e74773d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9AED2A-7EC8-4DA0-9B6C-F22818BE6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A3ECAA-1471-46C2-A753-7478E8C0BE27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3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241</Words>
  <Application>Microsoft Office PowerPoint</Application>
  <PresentationFormat>宽屏</PresentationFormat>
  <Paragraphs>43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Microsoft YaHei UI</vt:lpstr>
      <vt:lpstr>宋体</vt:lpstr>
      <vt:lpstr>Arial</vt:lpstr>
      <vt:lpstr>Calibri</vt:lpstr>
      <vt:lpstr>Cambria</vt:lpstr>
      <vt:lpstr>Times New Roman</vt:lpstr>
      <vt:lpstr>Wingdings</vt:lpstr>
      <vt:lpstr>WelcomeDoc</vt:lpstr>
      <vt:lpstr>Chapter 3  Algorithms  and Program Development </vt:lpstr>
      <vt:lpstr>Outline</vt:lpstr>
      <vt:lpstr>3.1 What is Algorithm? and Program？</vt:lpstr>
      <vt:lpstr>Babylonian square root algorithm (古巴比伦平方根算法)</vt:lpstr>
      <vt:lpstr>3.2   Algorithm Features</vt:lpstr>
      <vt:lpstr>Qualities of an Algorithm </vt:lpstr>
      <vt:lpstr>3.3 The Features of Good Program</vt:lpstr>
      <vt:lpstr>Readability</vt:lpstr>
      <vt:lpstr>Robustness</vt:lpstr>
      <vt:lpstr>Correctness</vt:lpstr>
      <vt:lpstr>程序设计的基本原则</vt:lpstr>
      <vt:lpstr>3.5  A Simple Example</vt:lpstr>
      <vt:lpstr>Requirements</vt:lpstr>
      <vt:lpstr>1. Build the Skeleton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2019-06-13T06:12:28Z</dcterms:created>
  <dcterms:modified xsi:type="dcterms:W3CDTF">2020-12-31T08:15:37Z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0x0101008D8B3457135D67479991424C624CBB4704002439B9162B2E88498A324BEFF3815221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