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71"/>
  </p:notesMasterIdLst>
  <p:sldIdLst>
    <p:sldId id="256" r:id="rId5"/>
    <p:sldId id="277" r:id="rId6"/>
    <p:sldId id="265" r:id="rId7"/>
    <p:sldId id="270" r:id="rId8"/>
    <p:sldId id="276" r:id="rId9"/>
    <p:sldId id="278" r:id="rId10"/>
    <p:sldId id="279" r:id="rId11"/>
    <p:sldId id="348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  <p:sldId id="349" r:id="rId22"/>
    <p:sldId id="271" r:id="rId23"/>
    <p:sldId id="290" r:id="rId24"/>
    <p:sldId id="294" r:id="rId25"/>
    <p:sldId id="295" r:id="rId26"/>
    <p:sldId id="296" r:id="rId27"/>
    <p:sldId id="297" r:id="rId28"/>
    <p:sldId id="347" r:id="rId29"/>
    <p:sldId id="298" r:id="rId30"/>
    <p:sldId id="299" r:id="rId31"/>
    <p:sldId id="300" r:id="rId32"/>
    <p:sldId id="272" r:id="rId33"/>
    <p:sldId id="301" r:id="rId34"/>
    <p:sldId id="302" r:id="rId35"/>
    <p:sldId id="303" r:id="rId36"/>
    <p:sldId id="309" r:id="rId37"/>
    <p:sldId id="310" r:id="rId38"/>
    <p:sldId id="311" r:id="rId39"/>
    <p:sldId id="312" r:id="rId40"/>
    <p:sldId id="305" r:id="rId41"/>
    <p:sldId id="306" r:id="rId42"/>
    <p:sldId id="313" r:id="rId43"/>
    <p:sldId id="315" r:id="rId44"/>
    <p:sldId id="314" r:id="rId45"/>
    <p:sldId id="316" r:id="rId46"/>
    <p:sldId id="317" r:id="rId47"/>
    <p:sldId id="318" r:id="rId48"/>
    <p:sldId id="320" r:id="rId49"/>
    <p:sldId id="273" r:id="rId50"/>
    <p:sldId id="321" r:id="rId51"/>
    <p:sldId id="331" r:id="rId52"/>
    <p:sldId id="322" r:id="rId53"/>
    <p:sldId id="323" r:id="rId54"/>
    <p:sldId id="324" r:id="rId55"/>
    <p:sldId id="326" r:id="rId56"/>
    <p:sldId id="325" r:id="rId57"/>
    <p:sldId id="327" r:id="rId58"/>
    <p:sldId id="328" r:id="rId59"/>
    <p:sldId id="329" r:id="rId60"/>
    <p:sldId id="330" r:id="rId61"/>
    <p:sldId id="332" r:id="rId62"/>
    <p:sldId id="333" r:id="rId63"/>
    <p:sldId id="334" r:id="rId64"/>
    <p:sldId id="340" r:id="rId65"/>
    <p:sldId id="339" r:id="rId66"/>
    <p:sldId id="341" r:id="rId67"/>
    <p:sldId id="342" r:id="rId68"/>
    <p:sldId id="343" r:id="rId69"/>
    <p:sldId id="34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D24726"/>
    <a:srgbClr val="3B3026"/>
    <a:srgbClr val="D2B4A6"/>
    <a:srgbClr val="734F29"/>
    <a:srgbClr val="DD462F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BA943-C468-1140-9B85-C06EBDA26370}" type="slidenum">
              <a:rPr lang="en-US"/>
              <a:pPr/>
              <a:t>48</a:t>
            </a:fld>
            <a:endParaRPr lang="en-US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94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4  Strings</a:t>
            </a:r>
            <a:r>
              <a:rPr lang="zh-CN" altLang="en-US" sz="6600" b="1" dirty="0" smtClean="0"/>
              <a:t>（字符串）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068" y="0"/>
            <a:ext cx="11544255" cy="1208868"/>
          </a:xfrm>
        </p:spPr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/>
              <a:t>String </a:t>
            </a:r>
            <a:r>
              <a:rPr lang="en-US" altLang="zh-CN" b="1" dirty="0" smtClean="0"/>
              <a:t>Representation</a:t>
            </a:r>
            <a:r>
              <a:rPr lang="zh-CN" altLang="en-US" dirty="0" smtClean="0"/>
              <a:t>（字符串在计算机内存中的表示）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60268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character is </a:t>
            </a:r>
            <a:r>
              <a:rPr lang="en-US" altLang="zh-CN" dirty="0" smtClean="0"/>
              <a:t> stored in computer </a:t>
            </a:r>
            <a:r>
              <a:rPr lang="en-US" altLang="zh-CN" dirty="0"/>
              <a:t>as an integer </a:t>
            </a:r>
            <a:r>
              <a:rPr lang="en-US" altLang="zh-CN" dirty="0" smtClean="0"/>
              <a:t>(Unicode, UTF-8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UTF-8, is a subset </a:t>
            </a:r>
            <a:r>
              <a:rPr lang="en-US" altLang="zh-CN" dirty="0"/>
              <a:t>of </a:t>
            </a:r>
            <a:r>
              <a:rPr lang="en-US" altLang="zh-CN" dirty="0" smtClean="0"/>
              <a:t>Unicode. </a:t>
            </a:r>
          </a:p>
          <a:p>
            <a:r>
              <a:rPr lang="en-US" altLang="zh-CN" dirty="0" smtClean="0"/>
              <a:t>Two functions related with the Unicode of a character: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90"/>
                </a:solidFill>
                <a:latin typeface="Courier New"/>
                <a:cs typeface="Courier New"/>
              </a:rPr>
              <a:t>ord</a:t>
            </a:r>
            <a:r>
              <a:rPr lang="en-US" altLang="zh-CN" dirty="0" smtClean="0">
                <a:solidFill>
                  <a:srgbClr val="000090"/>
                </a:solidFill>
                <a:latin typeface="Courier New"/>
                <a:cs typeface="Courier New"/>
              </a:rPr>
              <a:t>(), </a:t>
            </a:r>
            <a:r>
              <a:rPr lang="en-US" altLang="zh-CN" dirty="0"/>
              <a:t>takes a character and returns its UTF-8 integer </a:t>
            </a:r>
            <a:r>
              <a:rPr lang="en-US" altLang="zh-CN" dirty="0" smtClean="0"/>
              <a:t>value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altLang="zh-CN" dirty="0" err="1" smtClean="0">
                <a:solidFill>
                  <a:srgbClr val="000090"/>
                </a:solidFill>
                <a:latin typeface="Courier New"/>
                <a:cs typeface="Courier New"/>
              </a:rPr>
              <a:t>chr</a:t>
            </a:r>
            <a:r>
              <a:rPr lang="en-US" altLang="zh-CN" dirty="0">
                <a:solidFill>
                  <a:srgbClr val="000090"/>
                </a:solidFill>
                <a:latin typeface="Courier New"/>
                <a:cs typeface="Courier New"/>
              </a:rPr>
              <a:t>() </a:t>
            </a:r>
            <a:r>
              <a:rPr lang="en-US" altLang="zh-CN" dirty="0"/>
              <a:t>takes an integer and returns the UTF-8 character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337" y="3412636"/>
            <a:ext cx="2808889" cy="30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82489"/>
            <a:ext cx="441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Subset of  UTF-8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5" y="243687"/>
            <a:ext cx="4267200" cy="595675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889880" y="2840983"/>
            <a:ext cx="3877985" cy="2604241"/>
            <a:chOff x="6889880" y="2840983"/>
            <a:chExt cx="3877985" cy="2604241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7191886" y="2840983"/>
              <a:ext cx="163698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Rockwell Extra Bold" charset="0"/>
                </a:rPr>
                <a:t>x=1</a:t>
              </a:r>
            </a:p>
            <a:p>
              <a:endParaRPr lang="en-US" altLang="zh-CN" sz="3600" dirty="0">
                <a:solidFill>
                  <a:srgbClr val="FF0000"/>
                </a:solidFill>
                <a:latin typeface="Rockwell Extra Bold" charset="0"/>
              </a:endParaRPr>
            </a:p>
            <a:p>
              <a:r>
                <a:rPr lang="en-US" altLang="zh-CN" sz="3600" dirty="0">
                  <a:solidFill>
                    <a:srgbClr val="FF0000"/>
                  </a:solidFill>
                  <a:latin typeface="Rockwell Extra Bold" charset="0"/>
                </a:rPr>
                <a:t>X=‘1’</a:t>
              </a:r>
              <a:endParaRPr lang="zh-CN" altLang="en-US" sz="3600" dirty="0">
                <a:solidFill>
                  <a:srgbClr val="FF0000"/>
                </a:solidFill>
                <a:latin typeface="Rockwell Extra Bold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6889880" y="4798893"/>
              <a:ext cx="38779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Rockwell Extra Bold" charset="0"/>
                </a:rPr>
                <a:t>演示：两者的区别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035834" y="776377"/>
            <a:ext cx="2836031" cy="293298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604665" y="4828760"/>
            <a:ext cx="1431169" cy="27580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3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/>
              <a:t>4.1.4 </a:t>
            </a:r>
            <a:r>
              <a:rPr lang="en-US" altLang="zh-CN" sz="4400" b="1" smtClean="0"/>
              <a:t>  Strings </a:t>
            </a:r>
            <a:r>
              <a:rPr lang="en-US" altLang="zh-CN" sz="4400" b="1"/>
              <a:t>as a Sequence</a:t>
            </a:r>
            <a:r>
              <a:rPr lang="en-US" altLang="zh-CN" sz="4400"/>
              <a:t> 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5077373"/>
            <a:ext cx="10040006" cy="109958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dirty="0" smtClean="0"/>
              <a:t>index</a:t>
            </a:r>
            <a:r>
              <a:rPr lang="zh-CN" altLang="en-US" sz="11200" dirty="0" smtClean="0"/>
              <a:t>：从</a:t>
            </a:r>
            <a:r>
              <a:rPr lang="en-US" altLang="zh-CN" sz="11200" dirty="0" smtClean="0"/>
              <a:t>0</a:t>
            </a:r>
            <a:r>
              <a:rPr lang="zh-CN" altLang="en-US" sz="11200" dirty="0" smtClean="0"/>
              <a:t>开始</a:t>
            </a:r>
            <a:endParaRPr lang="en-US" altLang="zh-CN" sz="11200" dirty="0" smtClean="0"/>
          </a:p>
          <a:p>
            <a:r>
              <a:rPr lang="en-US" altLang="zh-CN" sz="11200" dirty="0"/>
              <a:t>using the </a:t>
            </a:r>
            <a:r>
              <a:rPr lang="en-US" altLang="zh-CN" sz="11200" i="1" dirty="0" smtClean="0"/>
              <a:t>indexing  </a:t>
            </a:r>
            <a:r>
              <a:rPr lang="en-US" altLang="zh-CN" sz="11200" dirty="0" smtClean="0"/>
              <a:t>operator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3" y="1786264"/>
            <a:ext cx="8368861" cy="27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0" y="344060"/>
            <a:ext cx="8116872" cy="58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Indexing </a:t>
            </a:r>
            <a:r>
              <a:rPr lang="en-US" altLang="zh-CN" b="1" dirty="0"/>
              <a:t>and Slicing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The indexing operator can not only help us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 a single character, but also get a subsequences of the string. </a:t>
            </a:r>
          </a:p>
          <a:p>
            <a:pPr>
              <a:lnSpc>
                <a:spcPts val="3600"/>
              </a:lnSpc>
            </a:pPr>
            <a:r>
              <a:rPr lang="en-US" altLang="zh-CN" dirty="0" smtClean="0"/>
              <a:t>The subsequence of a string —— </a:t>
            </a:r>
            <a:r>
              <a:rPr lang="en-US" altLang="zh-CN" sz="4400" dirty="0" smtClean="0">
                <a:solidFill>
                  <a:srgbClr val="FF0000"/>
                </a:solidFill>
              </a:rPr>
              <a:t>a slice.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26629"/>
            <a:ext cx="9264016" cy="498993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943599" y="5186854"/>
            <a:ext cx="4294155" cy="1229712"/>
          </a:xfrm>
          <a:prstGeom prst="wedgeRoundRectCallout">
            <a:avLst>
              <a:gd name="adj1" fmla="val -90144"/>
              <a:gd name="adj2" fmla="val -1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Python uses a </a:t>
            </a:r>
            <a:r>
              <a:rPr lang="en-US" altLang="zh-CN" sz="2400" b="1" i="1" dirty="0"/>
              <a:t>half-open </a:t>
            </a:r>
            <a:r>
              <a:rPr lang="en-US" altLang="zh-CN" sz="2400" b="1" dirty="0" smtClean="0"/>
              <a:t>range</a:t>
            </a:r>
            <a:r>
              <a:rPr lang="zh-CN" altLang="en-US" sz="2400" b="1" dirty="0" smtClean="0"/>
              <a:t>（半开区间）</a:t>
            </a:r>
            <a:r>
              <a:rPr lang="en-US" altLang="zh-CN" sz="2400" b="1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Slicing </a:t>
            </a:r>
            <a:r>
              <a:rPr lang="zh-CN" altLang="en-US" sz="4400" b="1" dirty="0" smtClean="0"/>
              <a:t>的基本格式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str</a:t>
            </a:r>
            <a:r>
              <a:rPr lang="en-US" altLang="zh-CN" sz="3600" dirty="0" smtClean="0"/>
              <a:t>[begin, end, step]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6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6" y="-110360"/>
            <a:ext cx="4911958" cy="5183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7" y="4977979"/>
            <a:ext cx="5483500" cy="2037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392" y="986932"/>
            <a:ext cx="5636194" cy="475743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17995" y="2552281"/>
            <a:ext cx="5235192" cy="2018969"/>
            <a:chOff x="5817995" y="2552281"/>
            <a:chExt cx="5235192" cy="2018969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817996" y="2552281"/>
              <a:ext cx="5235191" cy="100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817995" y="3192951"/>
              <a:ext cx="5235191" cy="100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817995" y="4561201"/>
              <a:ext cx="5235191" cy="1004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1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813416" cy="41495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697793"/>
            <a:ext cx="7311013" cy="703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17620" y="1469947"/>
            <a:ext cx="9571891" cy="4880611"/>
            <a:chOff x="838201" y="2490950"/>
            <a:chExt cx="6949952" cy="42586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2490950"/>
              <a:ext cx="6949952" cy="25855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991" y="4978611"/>
              <a:ext cx="6508372" cy="1770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6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52" y="1103587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4.2 </a:t>
            </a:r>
            <a:r>
              <a:rPr lang="en-US" altLang="zh-CN" sz="5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5400" b="1" dirty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8179" y="2454345"/>
            <a:ext cx="6873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smtClean="0"/>
              <a:t>+</a:t>
            </a:r>
            <a:r>
              <a:rPr lang="zh-CN" altLang="en-US" sz="2800" dirty="0" smtClean="0"/>
              <a:t>，*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smtClean="0"/>
              <a:t>String compare( == , !=, &lt;, &gt;, &lt;=, &gt;=)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(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smtClean="0"/>
              <a:t>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smtClean="0"/>
              <a:t>slice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u="sng" dirty="0">
                <a:solidFill>
                  <a:schemeClr val="accent1">
                    <a:lumMod val="75000"/>
                  </a:schemeClr>
                </a:solidFill>
              </a:rPr>
              <a:t>iterable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6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Importance of String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3500"/>
              </a:lnSpc>
            </a:pPr>
            <a:r>
              <a:rPr lang="en-US" altLang="zh-CN" sz="11200" dirty="0"/>
              <a:t>MUCH OF THE TIME SPENT ON COMPUTERS INVOLVES WORKING WITH WORDS. </a:t>
            </a:r>
            <a:endParaRPr lang="en-US" altLang="zh-CN" sz="11200" dirty="0" smtClean="0"/>
          </a:p>
          <a:p>
            <a:pPr lvl="1">
              <a:lnSpc>
                <a:spcPts val="3500"/>
              </a:lnSpc>
            </a:pPr>
            <a:r>
              <a:rPr lang="en-US" altLang="zh-CN" sz="11200" dirty="0"/>
              <a:t>write emails and </a:t>
            </a:r>
            <a:r>
              <a:rPr lang="en-US" altLang="zh-CN" sz="11200" dirty="0" smtClean="0"/>
              <a:t>essays</a:t>
            </a:r>
          </a:p>
          <a:p>
            <a:pPr lvl="1">
              <a:lnSpc>
                <a:spcPts val="3500"/>
              </a:lnSpc>
            </a:pPr>
            <a:r>
              <a:rPr lang="en-US" altLang="zh-CN" sz="11200" dirty="0" smtClean="0"/>
              <a:t>send </a:t>
            </a:r>
            <a:r>
              <a:rPr lang="en-US" altLang="zh-CN" sz="11200" dirty="0"/>
              <a:t>text messages and instant </a:t>
            </a:r>
            <a:r>
              <a:rPr lang="en-US" altLang="zh-CN" sz="11200" dirty="0" smtClean="0"/>
              <a:t>messages</a:t>
            </a:r>
          </a:p>
          <a:p>
            <a:pPr lvl="1">
              <a:lnSpc>
                <a:spcPts val="3500"/>
              </a:lnSpc>
            </a:pPr>
            <a:r>
              <a:rPr lang="en-US" altLang="zh-CN" sz="11200" dirty="0" smtClean="0"/>
              <a:t>post </a:t>
            </a:r>
            <a:r>
              <a:rPr lang="en-US" altLang="zh-CN" sz="11200" dirty="0"/>
              <a:t>to </a:t>
            </a:r>
            <a:r>
              <a:rPr lang="en-US" altLang="zh-CN" sz="11200" dirty="0" smtClean="0"/>
              <a:t>blogs</a:t>
            </a:r>
          </a:p>
          <a:p>
            <a:pPr lvl="1">
              <a:lnSpc>
                <a:spcPts val="3500"/>
              </a:lnSpc>
            </a:pPr>
            <a:r>
              <a:rPr lang="en-US" altLang="zh-CN" sz="11200" dirty="0" smtClean="0"/>
              <a:t>Google </a:t>
            </a:r>
            <a:r>
              <a:rPr lang="en-US" altLang="zh-CN" sz="11200" dirty="0"/>
              <a:t>for information, and we read web pages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+ and 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：</a:t>
            </a:r>
            <a:r>
              <a:rPr lang="en-US" altLang="zh-CN" dirty="0"/>
              <a:t>concatenate </a:t>
            </a:r>
            <a:r>
              <a:rPr lang="zh-CN" altLang="en-US" dirty="0" smtClean="0"/>
              <a:t>（连接运算符）</a:t>
            </a:r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en-US" altLang="zh-CN" dirty="0"/>
              <a:t>: </a:t>
            </a:r>
            <a:r>
              <a:rPr lang="en-US" altLang="zh-CN" dirty="0" smtClean="0"/>
              <a:t> repeat</a:t>
            </a:r>
            <a:r>
              <a:rPr lang="en-US" altLang="zh-CN" dirty="0"/>
              <a:t>. </a:t>
            </a:r>
            <a:r>
              <a:rPr lang="zh-CN" altLang="en-US" dirty="0" smtClean="0"/>
              <a:t>（重复运算符）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79" y="0"/>
            <a:ext cx="7115456" cy="66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en-US" altLang="zh-CN" sz="4000" b="1" dirty="0"/>
              <a:t>Comparison Operators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6"/>
            <a:ext cx="10040006" cy="55496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Comparing the Single-Character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4801"/>
              </p:ext>
            </p:extLst>
          </p:nvPr>
        </p:nvGraphicFramePr>
        <p:xfrm>
          <a:off x="959945" y="2626512"/>
          <a:ext cx="446339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798"/>
                <a:gridCol w="1856033"/>
                <a:gridCol w="11195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例子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= =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‘a’ == ‘A’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'a‘ != 'A'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'a‘</a:t>
                      </a:r>
                      <a:r>
                        <a:rPr lang="en-US" altLang="zh-CN" sz="2400" baseline="0" dirty="0" smtClean="0"/>
                        <a:t> &lt; </a:t>
                      </a:r>
                      <a:r>
                        <a:rPr lang="en-US" altLang="zh-CN" sz="2400" dirty="0" smtClean="0"/>
                        <a:t>'A'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False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'a‘ &gt; 'A'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69269" y="3162540"/>
            <a:ext cx="48084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 comparisons between two </a:t>
            </a:r>
            <a:r>
              <a:rPr lang="en-US" altLang="zh-CN" sz="2800" dirty="0" smtClean="0"/>
              <a:t>single characters </a:t>
            </a:r>
            <a:r>
              <a:rPr lang="en-US" altLang="zh-CN" sz="2800" dirty="0"/>
              <a:t>are </a:t>
            </a:r>
            <a:r>
              <a:rPr lang="en-US" altLang="zh-CN" sz="2800" dirty="0" smtClean="0"/>
              <a:t>done on </a:t>
            </a:r>
            <a:r>
              <a:rPr lang="en-US" altLang="zh-CN" sz="2800" dirty="0"/>
              <a:t>the basis of their </a:t>
            </a:r>
            <a:r>
              <a:rPr lang="en-US" altLang="zh-CN" sz="2800" dirty="0" smtClean="0"/>
              <a:t>UTF-8 code.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Comparing Strings 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6"/>
            <a:ext cx="10355316" cy="1201354"/>
          </a:xfrm>
        </p:spPr>
        <p:txBody>
          <a:bodyPr>
            <a:normAutofit fontScale="92500"/>
          </a:bodyPr>
          <a:lstStyle/>
          <a:p>
            <a:pPr>
              <a:lnSpc>
                <a:spcPts val="3500"/>
              </a:lnSpc>
            </a:pPr>
            <a:r>
              <a:rPr lang="en-US" altLang="zh-CN" dirty="0"/>
              <a:t>String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，</a:t>
            </a:r>
            <a:r>
              <a:rPr lang="en-US" altLang="zh-CN" dirty="0"/>
              <a:t> examine both string characters at </a:t>
            </a:r>
            <a:r>
              <a:rPr lang="en-US" altLang="zh-CN" dirty="0" smtClean="0"/>
              <a:t>some index </a:t>
            </a:r>
            <a:r>
              <a:rPr lang="en-US" altLang="zh-CN" dirty="0"/>
              <a:t>and then walk </a:t>
            </a:r>
            <a:r>
              <a:rPr lang="en-US" altLang="zh-CN" dirty="0" smtClean="0"/>
              <a:t>through both </a:t>
            </a:r>
            <a:r>
              <a:rPr lang="en-US" altLang="zh-CN" dirty="0"/>
              <a:t>strings until a difference in characters is found.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3026980"/>
            <a:ext cx="10936208" cy="31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658118" cy="32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4.  The in Operator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4861" cy="435133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 operator is useful for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checking membership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collection.</a:t>
            </a:r>
          </a:p>
          <a:p>
            <a:pPr>
              <a:lnSpc>
                <a:spcPts val="35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value: True/False.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16" y="3301453"/>
            <a:ext cx="3089603" cy="17309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16" y="4919152"/>
            <a:ext cx="4237469" cy="15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slice</a:t>
            </a:r>
            <a:r>
              <a:rPr lang="zh-CN" altLang="en-US" dirty="0" smtClean="0"/>
              <a:t>（查看前面）</a:t>
            </a:r>
            <a:endParaRPr lang="en-US" altLang="zh-CN" dirty="0" smtClean="0"/>
          </a:p>
          <a:p>
            <a:r>
              <a:rPr lang="en-US" altLang="zh-CN" dirty="0" smtClean="0"/>
              <a:t>6. iterable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94" y="1427785"/>
            <a:ext cx="6376281" cy="50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 String </a:t>
            </a:r>
            <a:r>
              <a:rPr lang="en-US" altLang="zh-CN" b="1" dirty="0"/>
              <a:t>Collections Are </a:t>
            </a:r>
            <a:r>
              <a:rPr lang="en-US" altLang="zh-CN" b="1" dirty="0" smtClean="0">
                <a:solidFill>
                  <a:schemeClr val="accent4"/>
                </a:solidFill>
              </a:rPr>
              <a:t>Immutable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不可改变的）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489" y="1586323"/>
            <a:ext cx="8817269" cy="3286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89" y="4872921"/>
            <a:ext cx="8943836" cy="18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那么如何</a:t>
            </a:r>
            <a:r>
              <a:rPr lang="zh-CN" altLang="en-US" dirty="0"/>
              <a:t>才能改变</a:t>
            </a:r>
            <a:r>
              <a:rPr lang="zh-CN" altLang="en-US" dirty="0" smtClean="0"/>
              <a:t>字符串呢？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905" y="1825625"/>
            <a:ext cx="10040006" cy="4351338"/>
          </a:xfrm>
        </p:spPr>
        <p:txBody>
          <a:bodyPr/>
          <a:lstStyle/>
          <a:p>
            <a:r>
              <a:rPr lang="zh-CN" altLang="en-US" dirty="0"/>
              <a:t>方法是从</a:t>
            </a:r>
            <a:r>
              <a:rPr lang="zh-CN" altLang="en-US" dirty="0" smtClean="0"/>
              <a:t>现有的字符串</a:t>
            </a:r>
            <a:r>
              <a:rPr lang="en-US" altLang="zh-CN" dirty="0" err="1" smtClean="0"/>
              <a:t>mystring</a:t>
            </a:r>
            <a:r>
              <a:rPr lang="zh-CN" altLang="en-US" dirty="0" smtClean="0"/>
              <a:t>创建一个新的字符串“</a:t>
            </a:r>
            <a:r>
              <a:rPr lang="en-US" altLang="zh-CN" dirty="0" err="1" smtClean="0"/>
              <a:t>Jello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2" y="2432332"/>
            <a:ext cx="13380063" cy="17344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9" y="4385161"/>
            <a:ext cx="11536673" cy="20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1" y="1371600"/>
            <a:ext cx="11057423" cy="53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48" y="2159876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4.3  </a:t>
            </a:r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</a:t>
            </a:r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Methods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1144" y="3988676"/>
            <a:ext cx="709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字符串的</a:t>
            </a:r>
            <a:r>
              <a:rPr lang="en-US" altLang="zh-CN" sz="3200" dirty="0" smtClean="0"/>
              <a:t>find()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60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450428"/>
            <a:ext cx="10273773" cy="5139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/>
              <a:t>4.1  The String Type</a:t>
            </a:r>
          </a:p>
          <a:p>
            <a:pPr marL="0" indent="0">
              <a:buNone/>
            </a:pPr>
            <a:r>
              <a:rPr lang="en-US" altLang="zh-CN" dirty="0" smtClean="0"/>
              <a:t>4.2  String Operators</a:t>
            </a:r>
          </a:p>
          <a:p>
            <a:pPr marL="0" indent="0">
              <a:buNone/>
            </a:pPr>
            <a:r>
              <a:rPr lang="en-US" altLang="zh-CN" dirty="0" smtClean="0"/>
              <a:t>4.3  A Preview of Functions and Methods</a:t>
            </a:r>
          </a:p>
          <a:p>
            <a:pPr marL="0" indent="0">
              <a:buNone/>
            </a:pPr>
            <a:r>
              <a:rPr lang="en-US" altLang="zh-CN" dirty="0" smtClean="0"/>
              <a:t>4.4  Formatted Output of  Strings</a:t>
            </a:r>
          </a:p>
          <a:p>
            <a:pPr marL="0" indent="0">
              <a:buNone/>
            </a:pPr>
            <a:r>
              <a:rPr lang="en-US" altLang="zh-CN" dirty="0" smtClean="0"/>
              <a:t>4.5  Control and Strings</a:t>
            </a:r>
          </a:p>
          <a:p>
            <a:pPr marL="0" indent="0">
              <a:buNone/>
            </a:pPr>
            <a:r>
              <a:rPr lang="en-US" altLang="zh-CN" dirty="0" smtClean="0"/>
              <a:t>4.6  Working with Strings</a:t>
            </a:r>
          </a:p>
          <a:p>
            <a:pPr marL="0" indent="0">
              <a:buNone/>
            </a:pPr>
            <a:r>
              <a:rPr lang="en-US" altLang="zh-CN" dirty="0" smtClean="0"/>
              <a:t>4.7  More String Formatting</a:t>
            </a:r>
          </a:p>
          <a:p>
            <a:pPr marL="0" indent="0">
              <a:buNone/>
            </a:pPr>
            <a:r>
              <a:rPr lang="en-US" altLang="zh-CN" dirty="0" smtClean="0"/>
              <a:t>4.8  Unicode</a:t>
            </a:r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What </a:t>
            </a:r>
            <a:r>
              <a:rPr lang="en-US" altLang="zh-CN" b="1" dirty="0"/>
              <a:t>Is a Function?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904452"/>
            <a:ext cx="10515600" cy="4638237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function </a:t>
            </a:r>
            <a:r>
              <a:rPr lang="en-US" altLang="zh-CN" dirty="0" smtClean="0"/>
              <a:t>can be seen as </a:t>
            </a:r>
            <a:r>
              <a:rPr lang="en-US" altLang="zh-CN" dirty="0"/>
              <a:t>a small program that performs a specific </a:t>
            </a:r>
            <a:r>
              <a:rPr lang="en-US" altLang="zh-CN" dirty="0" smtClean="0"/>
              <a:t>task. It can take some </a:t>
            </a:r>
            <a:r>
              <a:rPr lang="en-US" altLang="zh-CN" dirty="0" smtClean="0">
                <a:solidFill>
                  <a:srgbClr val="FF0000"/>
                </a:solidFill>
              </a:rPr>
              <a:t>input parameters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perform some </a:t>
            </a:r>
            <a:r>
              <a:rPr lang="en-US" altLang="zh-CN" dirty="0" smtClean="0">
                <a:solidFill>
                  <a:srgbClr val="FF0000"/>
                </a:solidFill>
              </a:rPr>
              <a:t>task</a:t>
            </a:r>
            <a:r>
              <a:rPr lang="en-US" altLang="zh-CN" dirty="0" smtClean="0"/>
              <a:t>, finally </a:t>
            </a:r>
            <a:r>
              <a:rPr lang="en-US" altLang="zh-CN" dirty="0" smtClean="0">
                <a:solidFill>
                  <a:srgbClr val="FF0000"/>
                </a:solidFill>
              </a:rPr>
              <a:t>return a result</a:t>
            </a:r>
            <a:r>
              <a:rPr lang="en-US" altLang="zh-CN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Functions encapsulate the code, instead </a:t>
            </a:r>
            <a:r>
              <a:rPr lang="en-US" altLang="zh-CN" dirty="0"/>
              <a:t>of writing the same code over and over </a:t>
            </a:r>
            <a:r>
              <a:rPr lang="en-US" altLang="zh-CN" dirty="0" smtClean="0"/>
              <a:t>again. 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Python provide many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predefined</a:t>
            </a:r>
            <a:r>
              <a:rPr lang="en-US" altLang="zh-CN" dirty="0"/>
              <a:t> </a:t>
            </a:r>
            <a:r>
              <a:rPr lang="en-US" altLang="zh-CN" dirty="0" smtClean="0"/>
              <a:t>functions, and you can choose write your own functions by yourself.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Some Concepts of function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842" y="1431488"/>
            <a:ext cx="10040006" cy="2415298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Predefined Functions </a:t>
            </a:r>
            <a:r>
              <a:rPr lang="en-US" altLang="zh-CN" dirty="0"/>
              <a:t>/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User-defined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Functions</a:t>
            </a:r>
          </a:p>
          <a:p>
            <a:pPr>
              <a:lnSpc>
                <a:spcPts val="2200"/>
              </a:lnSpc>
            </a:pPr>
            <a:r>
              <a:rPr lang="en-US" altLang="zh-CN" dirty="0" smtClean="0"/>
              <a:t>The parameters of a function</a:t>
            </a:r>
          </a:p>
          <a:p>
            <a:pPr>
              <a:lnSpc>
                <a:spcPts val="2200"/>
              </a:lnSpc>
            </a:pPr>
            <a:r>
              <a:rPr lang="en-US" altLang="zh-CN" dirty="0" smtClean="0"/>
              <a:t>The returned value of a function</a:t>
            </a:r>
          </a:p>
          <a:p>
            <a:pPr>
              <a:lnSpc>
                <a:spcPts val="2200"/>
              </a:lnSpc>
            </a:pPr>
            <a:r>
              <a:rPr lang="en-US" altLang="zh-CN" dirty="0" smtClean="0"/>
              <a:t>The function is invoked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 called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2" y="3493596"/>
            <a:ext cx="8185650" cy="32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的内置函数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51" y="1313716"/>
            <a:ext cx="10967456" cy="5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en-US" b="1" dirty="0" smtClean="0"/>
              <a:t>String method</a:t>
            </a:r>
            <a:r>
              <a:rPr lang="zh-CN" altLang="en-US" b="1" dirty="0" smtClean="0"/>
              <a:t>（方法）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891344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/>
              <a:t>method</a:t>
            </a:r>
            <a:r>
              <a:rPr lang="en-US" b="1" dirty="0" smtClean="0"/>
              <a:t> </a:t>
            </a:r>
            <a:r>
              <a:rPr lang="en-US" dirty="0" smtClean="0"/>
              <a:t>is a variation on a function( they are similar, but they are different)</a:t>
            </a:r>
          </a:p>
          <a:p>
            <a:pPr lvl="1"/>
            <a:r>
              <a:rPr lang="en-US" dirty="0" smtClean="0"/>
              <a:t>like a function, it represents a program</a:t>
            </a:r>
          </a:p>
          <a:p>
            <a:pPr lvl="1"/>
            <a:r>
              <a:rPr lang="en-US" dirty="0" smtClean="0"/>
              <a:t>like a function, it has input arguments and an output</a:t>
            </a:r>
          </a:p>
          <a:p>
            <a:r>
              <a:rPr lang="en-US" dirty="0" smtClean="0"/>
              <a:t>Unlike a function, it is applied in the context of a particular object. 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方法从属于特定对象，方法不能独立存在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is indicated by the </a:t>
            </a:r>
            <a:r>
              <a:rPr lang="en-US" i="1" dirty="0" smtClean="0"/>
              <a:t>dot notation </a:t>
            </a:r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835986" y="553063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点操作连接对象与方法</a:t>
            </a:r>
          </a:p>
        </p:txBody>
      </p:sp>
    </p:spTree>
    <p:extLst>
      <p:ext uri="{BB962C8B-B14F-4D97-AF65-F5344CB8AC3E}">
        <p14:creationId xmlns:p14="http://schemas.microsoft.com/office/powerpoint/2010/main" val="25773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2057401"/>
            <a:ext cx="10530007" cy="4525963"/>
          </a:xfrm>
        </p:spPr>
        <p:txBody>
          <a:bodyPr/>
          <a:lstStyle/>
          <a:p>
            <a:r>
              <a:rPr lang="en-US" dirty="0" smtClean="0">
                <a:solidFill>
                  <a:srgbClr val="2D2D8A"/>
                </a:solidFill>
                <a:latin typeface="Courier New"/>
                <a:cs typeface="Courier New"/>
              </a:rPr>
              <a:t>upper </a:t>
            </a:r>
            <a:r>
              <a:rPr lang="en-US" dirty="0" smtClean="0"/>
              <a:t>is the name of a method. It generates a new string that has all upper case characters of the string it was called with.</a:t>
            </a:r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my_str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= 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Python Rules!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endParaRPr lang="en-US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my_str.upper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()  </a:t>
            </a:r>
            <a:r>
              <a:rPr lang="en-US" dirty="0">
                <a:solidFill>
                  <a:srgbClr val="0070C0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fr-FR" dirty="0">
                <a:solidFill>
                  <a:srgbClr val="0070C0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PYTHON RULES!</a:t>
            </a:r>
            <a:r>
              <a:rPr lang="fr-FR" dirty="0">
                <a:solidFill>
                  <a:srgbClr val="0070C0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endParaRPr lang="en-US" dirty="0">
              <a:solidFill>
                <a:srgbClr val="0070C0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2D2D8A"/>
                </a:solidFill>
                <a:latin typeface="Courier New"/>
                <a:cs typeface="Courier New"/>
              </a:rPr>
              <a:t>upper()</a:t>
            </a:r>
            <a:r>
              <a:rPr lang="en-US" dirty="0" smtClean="0">
                <a:latin typeface="Arial"/>
                <a:cs typeface="Arial"/>
              </a:rPr>
              <a:t> method was called in the context of </a:t>
            </a:r>
            <a:r>
              <a:rPr lang="en-US" dirty="0" err="1" smtClean="0">
                <a:solidFill>
                  <a:srgbClr val="000090"/>
                </a:solidFill>
                <a:latin typeface="Courier New"/>
                <a:cs typeface="Courier New"/>
              </a:rPr>
              <a:t>my_str</a:t>
            </a:r>
            <a:r>
              <a:rPr lang="en-US" dirty="0" smtClean="0">
                <a:latin typeface="Arial"/>
                <a:cs typeface="Arial"/>
              </a:rPr>
              <a:t>, indicated by the dot between them.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Different objects have different methods</a:t>
            </a:r>
            <a:r>
              <a:rPr lang="en-US" dirty="0" smtClean="0">
                <a:latin typeface="Arial"/>
                <a:cs typeface="Arial"/>
              </a:rPr>
              <a:t>.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5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</a:t>
            </a:r>
            <a:r>
              <a:rPr lang="en-US" b="1" dirty="0" smtClean="0"/>
              <a:t>ore dot notation</a:t>
            </a:r>
            <a:r>
              <a:rPr lang="zh-CN" altLang="en-US" b="1" dirty="0"/>
              <a:t>（点</a:t>
            </a:r>
            <a:r>
              <a:rPr lang="zh-CN" altLang="en-US" b="1" dirty="0" smtClean="0"/>
              <a:t>操作）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generation, dot notation looks like: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object.method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(…)</a:t>
            </a:r>
          </a:p>
          <a:p>
            <a:r>
              <a:rPr lang="en-US" dirty="0" smtClean="0"/>
              <a:t>It means that the object in front of the dot is calling a method that is associated with that object</a:t>
            </a:r>
            <a:r>
              <a:rPr lang="fr-FR" dirty="0" smtClean="0"/>
              <a:t>'</a:t>
            </a:r>
            <a:r>
              <a:rPr lang="en-US" dirty="0" smtClean="0"/>
              <a:t>s type.</a:t>
            </a:r>
          </a:p>
          <a:p>
            <a:r>
              <a:rPr lang="en-US" dirty="0" smtClean="0"/>
              <a:t>The method</a:t>
            </a:r>
            <a:r>
              <a:rPr lang="fr-FR" dirty="0" smtClean="0"/>
              <a:t>'</a:t>
            </a:r>
            <a:r>
              <a:rPr lang="en-US" dirty="0" smtClean="0"/>
              <a:t>s that can be called are tied to the type of the object calling it. Each type has different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2063553" y="1700809"/>
            <a:ext cx="29546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 Extra Bold" charset="0"/>
              </a:rPr>
              <a:t>函数的独立的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 Extra Bold" charset="0"/>
              </a:rPr>
              <a:t>可直接用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735961" y="1700809"/>
            <a:ext cx="38779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 Extra Bold" charset="0"/>
              </a:rPr>
              <a:t>方法是依赖对象的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 Extra Bold" charset="0"/>
              </a:rPr>
              <a:t>不能直接用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91545" y="3789041"/>
            <a:ext cx="1771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len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(s)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4072" y="3356992"/>
            <a:ext cx="1944216" cy="1944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1909665" y="2987661"/>
            <a:ext cx="31085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s=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“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hello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888088" y="3501008"/>
            <a:ext cx="13516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upper()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find()</a:t>
            </a:r>
            <a:endParaRPr lang="zh-CN" altLang="en-US" sz="20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744072" y="2924945"/>
            <a:ext cx="303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Rockwell Extra Bold" charset="0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Rockwell Extra Bold" charset="0"/>
              </a:rPr>
              <a:t>是一个</a:t>
            </a:r>
            <a:r>
              <a:rPr lang="en-US" altLang="zh-CN" sz="2400" dirty="0">
                <a:solidFill>
                  <a:srgbClr val="FF0000"/>
                </a:solidFill>
                <a:latin typeface="Rockwell Extra Bold" charset="0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Rockwell Extra Bold" charset="0"/>
              </a:rPr>
              <a:t>对象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0057" y="5445225"/>
            <a:ext cx="2743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s.upper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()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600056" y="6093297"/>
            <a:ext cx="27767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将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s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变成大写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135561" y="5013177"/>
            <a:ext cx="23150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求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s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的长度</a:t>
            </a:r>
          </a:p>
        </p:txBody>
      </p:sp>
    </p:spTree>
    <p:extLst>
      <p:ext uri="{BB962C8B-B14F-4D97-AF65-F5344CB8AC3E}">
        <p14:creationId xmlns:p14="http://schemas.microsoft.com/office/powerpoint/2010/main" val="11738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</a:t>
            </a:r>
            <a:r>
              <a:rPr lang="en-US" altLang="zh-CN" dirty="0" smtClean="0"/>
              <a:t>find( 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53" y="4603812"/>
            <a:ext cx="10875578" cy="22541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500"/>
              </a:lnSpc>
            </a:pPr>
            <a:r>
              <a:rPr lang="en-US" altLang="zh-CN" sz="9600" dirty="0"/>
              <a:t>The </a:t>
            </a:r>
            <a:r>
              <a:rPr lang="en-US" altLang="zh-CN" sz="9600" dirty="0" smtClean="0"/>
              <a:t>find method’s </a:t>
            </a:r>
            <a:r>
              <a:rPr lang="en-US" altLang="zh-CN" sz="9600" dirty="0"/>
              <a:t>task is to locate a substring within the calling </a:t>
            </a:r>
            <a:r>
              <a:rPr lang="en-US" altLang="zh-CN" sz="9600" dirty="0" smtClean="0"/>
              <a:t>string. </a:t>
            </a:r>
          </a:p>
          <a:p>
            <a:pPr>
              <a:lnSpc>
                <a:spcPts val="3500"/>
              </a:lnSpc>
            </a:pPr>
            <a:r>
              <a:rPr lang="en-US" altLang="zh-CN" sz="9600" dirty="0" smtClean="0"/>
              <a:t>The </a:t>
            </a:r>
            <a:r>
              <a:rPr lang="en-US" altLang="zh-CN" sz="9600" dirty="0"/>
              <a:t>find method returns the index of the substring </a:t>
            </a:r>
            <a:r>
              <a:rPr lang="en-US" altLang="zh-CN" sz="9600" dirty="0" smtClean="0"/>
              <a:t>in the </a:t>
            </a:r>
            <a:r>
              <a:rPr lang="en-US" altLang="zh-CN" sz="9600" dirty="0"/>
              <a:t>string where the substring </a:t>
            </a:r>
            <a:r>
              <a:rPr lang="en-US" altLang="zh-CN" sz="9600" b="1" i="1" dirty="0">
                <a:solidFill>
                  <a:srgbClr val="FF0000"/>
                </a:solidFill>
              </a:rPr>
              <a:t>first </a:t>
            </a:r>
            <a:r>
              <a:rPr lang="en-US" altLang="zh-CN" sz="9600" b="1" dirty="0">
                <a:solidFill>
                  <a:srgbClr val="FF0000"/>
                </a:solidFill>
              </a:rPr>
              <a:t>occurs </a:t>
            </a:r>
            <a:r>
              <a:rPr lang="en-US" altLang="zh-CN" sz="9600" dirty="0"/>
              <a:t>(if there are multiple occurrences) but returns -</a:t>
            </a:r>
            <a:r>
              <a:rPr lang="en-US" altLang="zh-CN" sz="9600" dirty="0" smtClean="0"/>
              <a:t>1 if </a:t>
            </a:r>
            <a:r>
              <a:rPr lang="en-US" altLang="zh-CN" sz="9600" dirty="0"/>
              <a:t>the substring is not found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2" y="1560131"/>
            <a:ext cx="8791409" cy="32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Optional </a:t>
            </a:r>
            <a:r>
              <a:rPr lang="en-US" altLang="zh-CN" b="1" dirty="0" smtClean="0"/>
              <a:t>Arguments(</a:t>
            </a:r>
            <a:r>
              <a:rPr lang="zh-CN" altLang="en-US" b="1" dirty="0" smtClean="0"/>
              <a:t>可选参数）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2632842"/>
            <a:ext cx="10040006" cy="20968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You can provide the second or the third arguments for find. </a:t>
            </a:r>
            <a:endParaRPr lang="en-US" altLang="zh-CN" dirty="0"/>
          </a:p>
          <a:p>
            <a:r>
              <a:rPr lang="en-US" altLang="zh-CN" dirty="0" smtClean="0"/>
              <a:t>But if you don’t provide them, </a:t>
            </a:r>
            <a:r>
              <a:rPr lang="en-US" altLang="zh-CN" dirty="0"/>
              <a:t>b</a:t>
            </a:r>
            <a:r>
              <a:rPr lang="en-US" altLang="zh-CN" dirty="0" smtClean="0"/>
              <a:t>y </a:t>
            </a:r>
            <a:r>
              <a:rPr lang="en-US" altLang="zh-CN" dirty="0"/>
              <a:t>default, </a:t>
            </a:r>
            <a:r>
              <a:rPr lang="en-US" altLang="zh-CN" dirty="0" smtClean="0"/>
              <a:t>find method will start </a:t>
            </a:r>
            <a:r>
              <a:rPr lang="en-US" altLang="zh-CN" dirty="0"/>
              <a:t>at index 0, </a:t>
            </a:r>
            <a:r>
              <a:rPr lang="en-US" altLang="zh-CN" dirty="0" smtClean="0"/>
              <a:t>and stop at the </a:t>
            </a:r>
            <a:r>
              <a:rPr lang="en-US" altLang="zh-CN" dirty="0"/>
              <a:t>end of the </a:t>
            </a:r>
            <a:r>
              <a:rPr lang="en-US" altLang="zh-CN" dirty="0" smtClean="0"/>
              <a:t>string.</a:t>
            </a:r>
            <a:endParaRPr lang="en-US" altLang="zh-CN" dirty="0"/>
          </a:p>
          <a:p>
            <a:r>
              <a:rPr lang="en-US" altLang="zh-CN" dirty="0" smtClean="0"/>
              <a:t> Default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缺省参数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5641" y="1587144"/>
            <a:ext cx="635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str.find</a:t>
            </a:r>
            <a:r>
              <a:rPr lang="en-US" altLang="zh-CN" sz="3600" dirty="0"/>
              <a:t>( “substring”, start, end)</a:t>
            </a:r>
            <a:endParaRPr lang="zh-CN" altLang="en-US" sz="36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08" y="3885356"/>
            <a:ext cx="5073081" cy="2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Chaining methods</a:t>
            </a:r>
            <a:r>
              <a:rPr lang="zh-CN" altLang="en-US" b="1" dirty="0"/>
              <a:t>（方法链）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Methods can be chained together. </a:t>
            </a:r>
          </a:p>
          <a:p>
            <a:r>
              <a:rPr lang="en-US" sz="2400" dirty="0" smtClean="0"/>
              <a:t>Perform first operation, yielding an object</a:t>
            </a:r>
          </a:p>
          <a:p>
            <a:r>
              <a:rPr lang="en-US" sz="2400" dirty="0" smtClean="0"/>
              <a:t>Use the yielded object for the next method</a:t>
            </a:r>
          </a:p>
          <a:p>
            <a:pPr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4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Python Rules!</a:t>
            </a:r>
            <a:r>
              <a:rPr lang="fr-FR" sz="24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4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cs typeface="Courier New"/>
              </a:rPr>
              <a:t>my_str.upper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() 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 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PYTHON RULES!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endParaRPr lang="en-US" sz="24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my_str.upper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().find(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O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4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endParaRPr lang="en-US" sz="24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60968" y="5530632"/>
            <a:ext cx="7109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调用顺序从左到右，依次执行方法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50773" y="3594538"/>
            <a:ext cx="3594538" cy="17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 = </a:t>
            </a:r>
            <a:r>
              <a:rPr lang="en-US" altLang="zh-CN" sz="2400" b="1" dirty="0" err="1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my_str.upper</a:t>
            </a:r>
            <a:r>
              <a:rPr lang="en-US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T.find</a:t>
            </a:r>
            <a:r>
              <a:rPr lang="en-US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</a:t>
            </a:r>
            <a:r>
              <a:rPr lang="fr-FR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O</a:t>
            </a:r>
            <a:r>
              <a:rPr lang="fr-FR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altLang="zh-CN" sz="2400" b="1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endParaRPr lang="en-US" altLang="zh-CN" sz="2400" b="1" dirty="0"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altLang="zh-CN" sz="2400" b="1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4</a:t>
            </a:r>
            <a:endParaRPr lang="en-US" altLang="zh-CN" sz="2400" b="1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21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917" y="2301765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4.1  The String Type</a:t>
            </a:r>
          </a:p>
        </p:txBody>
      </p:sp>
    </p:spTree>
    <p:extLst>
      <p:ext uri="{BB962C8B-B14F-4D97-AF65-F5344CB8AC3E}">
        <p14:creationId xmlns:p14="http://schemas.microsoft.com/office/powerpoint/2010/main" val="23926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Nesting of Methods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You can also use method and function invocations as arguments to another method call</a:t>
            </a:r>
            <a:r>
              <a:rPr lang="en-US" altLang="zh-CN" dirty="0" smtClean="0"/>
              <a:t>. 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This </a:t>
            </a:r>
            <a:r>
              <a:rPr lang="en-US" altLang="zh-CN" dirty="0"/>
              <a:t>kind of “method in a method” </a:t>
            </a:r>
            <a:r>
              <a:rPr lang="en-US" altLang="zh-CN" dirty="0" smtClean="0"/>
              <a:t>is called  </a:t>
            </a:r>
            <a:r>
              <a:rPr lang="en-US" altLang="zh-CN" b="1" i="1" dirty="0" smtClean="0">
                <a:solidFill>
                  <a:srgbClr val="FF0000"/>
                </a:solidFill>
              </a:rPr>
              <a:t>nesting</a:t>
            </a:r>
            <a:r>
              <a:rPr lang="en-US" altLang="zh-CN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5597" y="4477407"/>
            <a:ext cx="9567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ourier New"/>
                <a:cs typeface="Courier New"/>
              </a:rPr>
              <a:t>a_str.find</a:t>
            </a:r>
            <a:r>
              <a:rPr lang="en-US" altLang="zh-CN" sz="3200" b="1" dirty="0">
                <a:latin typeface="Courier New"/>
                <a:cs typeface="Courier New"/>
              </a:rPr>
              <a:t>(</a:t>
            </a:r>
            <a:r>
              <a:rPr lang="fr-FR" altLang="zh-CN" sz="3200" b="1" dirty="0">
                <a:latin typeface="Courier New"/>
                <a:cs typeface="Courier New"/>
              </a:rPr>
              <a:t>'</a:t>
            </a:r>
            <a:r>
              <a:rPr lang="en-US" altLang="zh-CN" sz="3200" b="1" dirty="0">
                <a:latin typeface="Courier New"/>
                <a:cs typeface="Courier New"/>
              </a:rPr>
              <a:t>t</a:t>
            </a:r>
            <a:r>
              <a:rPr lang="fr-FR" altLang="zh-CN" sz="3200" b="1" dirty="0">
                <a:latin typeface="Courier New"/>
                <a:cs typeface="Courier New"/>
              </a:rPr>
              <a:t>'</a:t>
            </a:r>
            <a:r>
              <a:rPr lang="en-US" altLang="zh-CN" sz="3200" b="1" dirty="0">
                <a:latin typeface="Courier New"/>
                <a:cs typeface="Courier New"/>
              </a:rPr>
              <a:t>, </a:t>
            </a:r>
            <a:r>
              <a:rPr lang="en-US" altLang="zh-CN" sz="3200" b="1" dirty="0" err="1">
                <a:latin typeface="Courier New"/>
                <a:cs typeface="Courier New"/>
              </a:rPr>
              <a:t>a_str.find</a:t>
            </a:r>
            <a:r>
              <a:rPr lang="en-US" altLang="zh-CN" sz="3200" b="1" dirty="0">
                <a:latin typeface="Courier New"/>
                <a:cs typeface="Courier New"/>
              </a:rPr>
              <a:t>(</a:t>
            </a:r>
            <a:r>
              <a:rPr lang="fr-FR" altLang="zh-CN" sz="3200" b="1" dirty="0">
                <a:latin typeface="Courier New"/>
                <a:cs typeface="Courier New"/>
              </a:rPr>
              <a:t>'</a:t>
            </a:r>
            <a:r>
              <a:rPr lang="en-US" altLang="zh-CN" sz="3200" b="1" dirty="0">
                <a:latin typeface="Courier New"/>
                <a:cs typeface="Courier New"/>
              </a:rPr>
              <a:t>t</a:t>
            </a:r>
            <a:r>
              <a:rPr lang="fr-FR" altLang="zh-CN" sz="3200" b="1" dirty="0">
                <a:latin typeface="Courier New"/>
                <a:cs typeface="Courier New"/>
              </a:rPr>
              <a:t>'</a:t>
            </a:r>
            <a:r>
              <a:rPr lang="en-US" altLang="zh-CN" sz="3200" b="1" dirty="0">
                <a:latin typeface="Courier New"/>
                <a:cs typeface="Courier New"/>
              </a:rPr>
              <a:t>)+1)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0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函数，找出关键字在字符串中的所有位置。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dirty="0" smtClean="0"/>
              <a:t>选择</a:t>
            </a:r>
            <a:r>
              <a:rPr lang="zh-CN" altLang="en-US" sz="4000" dirty="0"/>
              <a:t>方法的名字和参数</a:t>
            </a:r>
            <a:endParaRPr lang="zh-CN" altLang="en-US" sz="4000" b="1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-5900" b="-5900"/>
          <a:stretch>
            <a:fillRect/>
          </a:stretch>
        </p:blipFill>
        <p:spPr>
          <a:xfrm>
            <a:off x="1489706" y="1208868"/>
            <a:ext cx="7591232" cy="5245322"/>
          </a:xfrm>
        </p:spPr>
      </p:pic>
    </p:spTree>
    <p:extLst>
      <p:ext uri="{BB962C8B-B14F-4D97-AF65-F5344CB8AC3E}">
        <p14:creationId xmlns:p14="http://schemas.microsoft.com/office/powerpoint/2010/main" val="26444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387" b="-4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5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54312" b="-543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0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字符串对象有哪些方法？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47" y="1292307"/>
            <a:ext cx="7604913" cy="55656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7131" y="6248616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P: 200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6795234" y="235102"/>
            <a:ext cx="525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https://www.runoob.com/python/att-string-split.html</a:t>
            </a:r>
          </a:p>
        </p:txBody>
      </p:sp>
    </p:spTree>
    <p:extLst>
      <p:ext uri="{BB962C8B-B14F-4D97-AF65-F5344CB8AC3E}">
        <p14:creationId xmlns:p14="http://schemas.microsoft.com/office/powerpoint/2010/main" val="7107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48" y="2159876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4.4  Formatted Output of  Strings</a:t>
            </a:r>
          </a:p>
        </p:txBody>
      </p:sp>
    </p:spTree>
    <p:extLst>
      <p:ext uri="{BB962C8B-B14F-4D97-AF65-F5344CB8AC3E}">
        <p14:creationId xmlns:p14="http://schemas.microsoft.com/office/powerpoint/2010/main" val="20456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the default print function 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83" y="1640243"/>
            <a:ext cx="9729165" cy="45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b="1" dirty="0">
                <a:ea typeface="ＭＳ Ｐゴシック" pitchFamily="-108" charset="-128"/>
                <a:cs typeface="ＭＳ Ｐゴシック" pitchFamily="-108" charset="-128"/>
              </a:rPr>
              <a:t>String formatting, better printing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So far, we have just used the defaults of the print function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We can do many more complicated things to make that output “prettier” and more pleasing.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We will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use it in our display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function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278388" y="4220737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更美观的打印输出</a:t>
            </a:r>
          </a:p>
        </p:txBody>
      </p:sp>
    </p:spTree>
    <p:extLst>
      <p:ext uri="{BB962C8B-B14F-4D97-AF65-F5344CB8AC3E}">
        <p14:creationId xmlns:p14="http://schemas.microsoft.com/office/powerpoint/2010/main" val="36762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format method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10040006" cy="228917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90"/>
                </a:solidFill>
                <a:latin typeface="Courier New"/>
                <a:cs typeface="Courier New"/>
              </a:rPr>
              <a:t>format</a:t>
            </a:r>
            <a:r>
              <a:rPr lang="en-US" altLang="zh-CN" dirty="0">
                <a:solidFill>
                  <a:srgbClr val="000090"/>
                </a:solidFill>
              </a:rPr>
              <a:t> </a:t>
            </a:r>
            <a:r>
              <a:rPr lang="en-US" altLang="zh-CN" dirty="0"/>
              <a:t>is </a:t>
            </a:r>
            <a:r>
              <a:rPr lang="en-US" altLang="zh-CN" u="sng" dirty="0" smtClean="0"/>
              <a:t>the string objects’ method </a:t>
            </a:r>
            <a:r>
              <a:rPr lang="en-US" altLang="zh-CN" dirty="0" smtClean="0"/>
              <a:t>that </a:t>
            </a:r>
            <a:r>
              <a:rPr lang="en-US" altLang="zh-CN" dirty="0"/>
              <a:t>creates a new </a:t>
            </a:r>
            <a:r>
              <a:rPr lang="en-US" altLang="zh-CN" dirty="0" smtClean="0"/>
              <a:t>string.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asic </a:t>
            </a:r>
            <a:r>
              <a:rPr lang="en-US" altLang="zh-CN" dirty="0"/>
              <a:t>form of the format </a:t>
            </a:r>
            <a:r>
              <a:rPr lang="en-US" altLang="zh-CN" dirty="0" smtClean="0"/>
              <a:t>method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0331" y="3200400"/>
            <a:ext cx="8024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"format string".format(data1, data2, ...)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7" y="3925614"/>
            <a:ext cx="11456040" cy="27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Several concepts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599" cy="4811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Many </a:t>
            </a:r>
            <a:r>
              <a:rPr lang="en-US" altLang="zh-CN" dirty="0" smtClean="0">
                <a:solidFill>
                  <a:srgbClr val="FF0000"/>
                </a:solidFill>
              </a:rPr>
              <a:t>Collection</a:t>
            </a:r>
            <a:r>
              <a:rPr lang="en-US" altLang="zh-CN" dirty="0" smtClean="0"/>
              <a:t> types in Python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的内置数据类型）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 </a:t>
            </a:r>
            <a:r>
              <a:rPr lang="en-US" altLang="zh-CN" dirty="0"/>
              <a:t>collection is a group of Python objects that can be treated as a single object.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chemeClr val="bg2"/>
                </a:solidFill>
              </a:rPr>
              <a:t>A Sequence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a</a:t>
            </a:r>
            <a:r>
              <a:rPr lang="en-US" altLang="zh-CN" dirty="0" smtClean="0">
                <a:solidFill>
                  <a:schemeClr val="bg2"/>
                </a:solidFill>
              </a:rPr>
              <a:t> collection type in which </a:t>
            </a:r>
            <a:r>
              <a:rPr lang="en-US" altLang="zh-CN" dirty="0">
                <a:solidFill>
                  <a:schemeClr val="bg2"/>
                </a:solidFill>
              </a:rPr>
              <a:t>objects organized in some order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A </a:t>
            </a:r>
            <a:r>
              <a:rPr lang="en-US" altLang="zh-CN" dirty="0" smtClean="0">
                <a:solidFill>
                  <a:schemeClr val="bg2"/>
                </a:solidFill>
              </a:rPr>
              <a:t>Python </a:t>
            </a:r>
            <a:r>
              <a:rPr lang="en-US" altLang="zh-CN" dirty="0">
                <a:solidFill>
                  <a:schemeClr val="bg2"/>
                </a:solidFill>
              </a:rPr>
              <a:t>string </a:t>
            </a:r>
            <a:r>
              <a:rPr lang="en-US" altLang="zh-CN" dirty="0" smtClean="0">
                <a:solidFill>
                  <a:schemeClr val="bg2"/>
                </a:solidFill>
              </a:rPr>
              <a:t>is a </a:t>
            </a:r>
            <a:r>
              <a:rPr lang="en-US" altLang="zh-CN" dirty="0">
                <a:solidFill>
                  <a:schemeClr val="bg2"/>
                </a:solidFill>
              </a:rPr>
              <a:t>sequence of characters. </a:t>
            </a:r>
            <a:br>
              <a:rPr lang="en-US" altLang="zh-CN" dirty="0">
                <a:solidFill>
                  <a:schemeClr val="bg2"/>
                </a:solidFill>
              </a:rPr>
            </a:b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6717" b="-26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0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3195308"/>
            <a:ext cx="11748535" cy="33946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8" y="85814"/>
            <a:ext cx="8891753" cy="31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the format </a:t>
            </a:r>
            <a:r>
              <a:rPr lang="en-US" altLang="zh-CN" sz="4400" b="1" dirty="0" smtClean="0"/>
              <a:t>commands 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each brace can include 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formatting </a:t>
            </a:r>
            <a:r>
              <a:rPr lang="en-US" altLang="zh-CN" b="1" i="1" dirty="0">
                <a:solidFill>
                  <a:srgbClr val="FF0000"/>
                </a:solidFill>
              </a:rPr>
              <a:t>commands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3565" y="2790497"/>
            <a:ext cx="1001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{ :[</a:t>
            </a:r>
            <a:r>
              <a:rPr lang="en-US" altLang="zh-CN" sz="3600" dirty="0"/>
              <a:t>align</a:t>
            </a:r>
            <a:r>
              <a:rPr lang="en-US" altLang="zh-CN" sz="3600" dirty="0" smtClean="0"/>
              <a:t>]  </a:t>
            </a:r>
            <a:r>
              <a:rPr lang="en-US" altLang="zh-CN" sz="3600" dirty="0"/>
              <a:t>[minimum width</a:t>
            </a:r>
            <a:r>
              <a:rPr lang="en-US" altLang="zh-CN" sz="3600" dirty="0" smtClean="0"/>
              <a:t>]  </a:t>
            </a:r>
            <a:r>
              <a:rPr lang="en-US" altLang="zh-CN" sz="3600" dirty="0"/>
              <a:t>[.precision] </a:t>
            </a:r>
            <a:r>
              <a:rPr lang="en-US" altLang="zh-CN" sz="3600" dirty="0" smtClean="0"/>
              <a:t> [</a:t>
            </a:r>
            <a:r>
              <a:rPr lang="en-US" altLang="zh-CN" sz="3600" dirty="0"/>
              <a:t>descriptor]} </a:t>
            </a:r>
            <a:endParaRPr lang="zh-CN" altLang="en-US" sz="3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973565" y="3697546"/>
            <a:ext cx="4747339" cy="2769273"/>
            <a:chOff x="973565" y="3697546"/>
            <a:chExt cx="4747339" cy="27692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565" y="3697546"/>
              <a:ext cx="4747339" cy="224605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73565" y="5943599"/>
              <a:ext cx="4560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descriptors</a:t>
              </a:r>
              <a:endParaRPr lang="zh-CN" altLang="en-US" sz="28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3548360"/>
            <a:ext cx="4497727" cy="2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4" y="194768"/>
            <a:ext cx="9821754" cy="56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3" y="76200"/>
            <a:ext cx="10675473" cy="39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Floating-Point Precision Descriptor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0928"/>
            <a:ext cx="12004359" cy="3038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96" y="4881357"/>
            <a:ext cx="6310053" cy="19766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544" y="5369757"/>
            <a:ext cx="57017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% floating point </a:t>
            </a:r>
            <a:r>
              <a:rPr lang="en-US" altLang="zh-CN" sz="2800" dirty="0"/>
              <a:t>descriptor that converts from a decimal to a </a:t>
            </a:r>
            <a:r>
              <a:rPr lang="en-US" altLang="zh-CN" sz="2800" dirty="0" smtClean="0"/>
              <a:t>percent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5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6" y="1825625"/>
            <a:ext cx="11521351" cy="46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48" y="2159876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4.5  Control and Strings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Thinking about the method   </a:t>
            </a:r>
            <a:r>
              <a:rPr lang="en-US" altLang="zh-CN" sz="5400" b="1" i="1" dirty="0" smtClean="0">
                <a:solidFill>
                  <a:srgbClr val="00B0F0"/>
                </a:solidFill>
              </a:rPr>
              <a:t>find </a:t>
            </a:r>
            <a:endParaRPr lang="zh-CN" altLang="en-US" sz="5400" b="1" i="1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980" y="1651775"/>
            <a:ext cx="6308471" cy="13752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434" y="3294993"/>
            <a:ext cx="109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does the find method actually find a character and return its index? 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" y="4671280"/>
            <a:ext cx="5798704" cy="1466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31" y="4382570"/>
            <a:ext cx="5956622" cy="18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979"/>
            <a:ext cx="12617373" cy="5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How to Construct a String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7" cy="3783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&gt;&gt;&gt; print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Hello World</a:t>
            </a:r>
            <a:r>
              <a:rPr lang="en-US" altLang="zh-CN" dirty="0" smtClean="0">
                <a:solidFill>
                  <a:srgbClr val="FF0000"/>
                </a:solidFill>
              </a:rPr>
              <a:t>!”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Hello World!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ss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'Hello, Jing!'</a:t>
            </a:r>
          </a:p>
          <a:p>
            <a:pPr marL="0" indent="0">
              <a:buNone/>
            </a:pPr>
            <a:r>
              <a:rPr lang="en-US" altLang="zh-CN" dirty="0"/>
              <a:t>&gt;&gt;&gt; print(</a:t>
            </a:r>
            <a:r>
              <a:rPr lang="en-US" altLang="zh-CN" dirty="0" err="1"/>
              <a:t>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Hello, Jing!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“ </a:t>
            </a:r>
            <a:r>
              <a:rPr lang="en-US" altLang="zh-CN" dirty="0" smtClean="0">
                <a:solidFill>
                  <a:srgbClr val="FF0000"/>
                </a:solidFill>
              </a:rPr>
              <a:t>Jing</a:t>
            </a:r>
            <a:r>
              <a:rPr lang="zh-CN" altLang="en-US" dirty="0" smtClean="0">
                <a:solidFill>
                  <a:srgbClr val="FF0000"/>
                </a:solidFill>
              </a:rPr>
              <a:t>‘</a:t>
            </a:r>
            <a:r>
              <a:rPr lang="en-US" altLang="zh-CN" dirty="0" smtClean="0">
                <a:solidFill>
                  <a:srgbClr val="FF0000"/>
                </a:solidFill>
              </a:rPr>
              <a:t>s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Dog</a:t>
            </a:r>
            <a:r>
              <a:rPr lang="zh-CN" altLang="en-US" dirty="0" smtClean="0">
                <a:solidFill>
                  <a:srgbClr val="FF0000"/>
                </a:solidFill>
              </a:rPr>
              <a:t>！”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79117" y="1609964"/>
            <a:ext cx="5583622" cy="378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字符串可以是单引号括起来，也可以是双引号括起来。但是不能混用。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用双引号括起来更方便和常用。</a:t>
            </a:r>
            <a:r>
              <a:rPr lang="zh-CN" altLang="en-US" sz="2400" dirty="0"/>
              <a:t>“ </a:t>
            </a:r>
            <a:r>
              <a:rPr lang="en-US" altLang="zh-CN" sz="2400" dirty="0" smtClean="0"/>
              <a:t>Jing’s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Dog</a:t>
            </a:r>
            <a:r>
              <a:rPr lang="zh-CN" altLang="en-US" sz="2400" dirty="0"/>
              <a:t>！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str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构造函数的使用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0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课堂</a:t>
            </a:r>
            <a:r>
              <a:rPr lang="zh-CN" altLang="en-US" sz="4400" dirty="0" smtClean="0"/>
              <a:t>练习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查找单个字符第一次出现下标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查找</a:t>
            </a:r>
            <a:r>
              <a:rPr lang="zh-CN" altLang="en-US" dirty="0">
                <a:solidFill>
                  <a:schemeClr val="bg2"/>
                </a:solidFill>
              </a:rPr>
              <a:t>单词位置第一次出现</a:t>
            </a:r>
            <a:r>
              <a:rPr lang="zh-CN" altLang="en-US" dirty="0" smtClean="0">
                <a:solidFill>
                  <a:schemeClr val="bg2"/>
                </a:solidFill>
              </a:rPr>
              <a:t>下标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查找单个字符出现的所有位置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查找单词出现的所有位置</a:t>
            </a:r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275" y="2506717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4.6 Working with Strings</a:t>
            </a:r>
            <a:r>
              <a:rPr lang="pt-BR" altLang="zh-CN" sz="5400" dirty="0" smtClean="0"/>
              <a:t>S 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 1</a:t>
            </a:r>
            <a:r>
              <a:rPr lang="zh-CN" altLang="en-US" b="1" dirty="0" smtClean="0"/>
              <a:t>：</a:t>
            </a:r>
            <a:r>
              <a:rPr lang="en-US" altLang="zh-CN" b="1" dirty="0"/>
              <a:t>Reordering a Person’s Name</a:t>
            </a:r>
            <a:r>
              <a:rPr lang="en-US" altLang="zh-CN" dirty="0"/>
              <a:t> 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749972"/>
            <a:ext cx="10040006" cy="4505819"/>
          </a:xfrm>
        </p:spPr>
        <p:txBody>
          <a:bodyPr/>
          <a:lstStyle/>
          <a:p>
            <a:r>
              <a:rPr lang="en-US" altLang="zh-CN" sz="4000" b="1" dirty="0" smtClean="0"/>
              <a:t>Problem:</a:t>
            </a:r>
          </a:p>
          <a:p>
            <a:pPr lvl="1">
              <a:lnSpc>
                <a:spcPts val="3500"/>
              </a:lnSpc>
            </a:pPr>
            <a:r>
              <a:rPr lang="en-US" altLang="zh-CN" dirty="0"/>
              <a:t>Transform a name from the order of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‘First </a:t>
            </a:r>
            <a:r>
              <a:rPr lang="en-US" altLang="zh-CN" dirty="0">
                <a:solidFill>
                  <a:srgbClr val="FF0000"/>
                </a:solidFill>
              </a:rPr>
              <a:t>Middle </a:t>
            </a:r>
            <a:r>
              <a:rPr lang="en-US" altLang="zh-CN" dirty="0" smtClean="0">
                <a:solidFill>
                  <a:srgbClr val="FF0000"/>
                </a:solidFill>
              </a:rPr>
              <a:t>Last’  </a:t>
            </a:r>
            <a:r>
              <a:rPr lang="en-US" altLang="zh-CN" dirty="0" smtClean="0"/>
              <a:t>to </a:t>
            </a:r>
            <a:r>
              <a:rPr lang="en-US" altLang="zh-CN" dirty="0"/>
              <a:t>the order </a:t>
            </a:r>
            <a:r>
              <a:rPr lang="en-US" altLang="zh-CN" dirty="0" smtClean="0"/>
              <a:t>of  </a:t>
            </a:r>
            <a:r>
              <a:rPr lang="en-US" altLang="zh-CN" dirty="0" smtClean="0">
                <a:solidFill>
                  <a:srgbClr val="FF0000"/>
                </a:solidFill>
              </a:rPr>
              <a:t>‘Last</a:t>
            </a:r>
            <a:r>
              <a:rPr lang="en-US" altLang="zh-CN" dirty="0">
                <a:solidFill>
                  <a:srgbClr val="FF0000"/>
                </a:solidFill>
              </a:rPr>
              <a:t>, First </a:t>
            </a:r>
            <a:r>
              <a:rPr lang="en-US" altLang="zh-CN" dirty="0" smtClean="0">
                <a:solidFill>
                  <a:srgbClr val="FF0000"/>
                </a:solidFill>
              </a:rPr>
              <a:t>Middle’ 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The string </a:t>
            </a:r>
            <a:r>
              <a:rPr lang="en-US" altLang="zh-CN" dirty="0" smtClean="0"/>
              <a:t>split method</a:t>
            </a:r>
          </a:p>
          <a:p>
            <a:pPr lvl="1">
              <a:lnSpc>
                <a:spcPts val="3500"/>
              </a:lnSpc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://www.runoob.com/python/att-string-split.html</a:t>
            </a:r>
            <a:br>
              <a:rPr lang="en-US" altLang="zh-CN" dirty="0">
                <a:solidFill>
                  <a:srgbClr val="00B050"/>
                </a:solidFill>
              </a:rPr>
            </a:b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reorder a name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1587" b="-11587"/>
          <a:stretch>
            <a:fillRect/>
          </a:stretch>
        </p:blipFill>
        <p:spPr>
          <a:xfrm>
            <a:off x="604434" y="1697599"/>
            <a:ext cx="10812764" cy="4561311"/>
          </a:xfrm>
        </p:spPr>
      </p:pic>
    </p:spTree>
    <p:extLst>
      <p:ext uri="{BB962C8B-B14F-4D97-AF65-F5344CB8AC3E}">
        <p14:creationId xmlns:p14="http://schemas.microsoft.com/office/powerpoint/2010/main" val="1148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Example 2</a:t>
            </a:r>
            <a:r>
              <a:rPr lang="zh-CN" altLang="en-US" b="1" dirty="0"/>
              <a:t>：</a:t>
            </a:r>
            <a:r>
              <a:rPr lang="en-US" altLang="zh-CN" b="1" dirty="0"/>
              <a:t>Palindromes</a:t>
            </a:r>
            <a:r>
              <a:rPr lang="zh-CN" altLang="en-US" b="1" dirty="0"/>
              <a:t>（回文）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palindrome is a string that reads the same forward as backward. 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en-US" altLang="zh-CN" dirty="0"/>
              <a:t>Madam, I’m Adam” and “A man, a plan, a canal, Panama”. 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0" y="2951815"/>
            <a:ext cx="10257634" cy="27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write a code to determine if a string is a palindrome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435" y="1749972"/>
            <a:ext cx="10844048" cy="442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T</a:t>
            </a:r>
            <a:r>
              <a:rPr lang="en-US" altLang="zh-CN" sz="3600" dirty="0" smtClean="0"/>
              <a:t>wo tasks: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Modify the input string so that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case of all the characters is the same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letters and digits are in the string</a:t>
            </a:r>
            <a:r>
              <a:rPr lang="en-US" altLang="zh-CN" dirty="0" smtClean="0"/>
              <a:t>.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2</a:t>
            </a:r>
            <a:r>
              <a:rPr lang="en-US" altLang="zh-CN" dirty="0"/>
              <a:t>. Once modified, compare the string forward and backward to see whether it is the </a:t>
            </a:r>
            <a:r>
              <a:rPr lang="en-US" altLang="zh-CN" dirty="0" smtClean="0"/>
              <a:t>same string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Only Letters and Digits 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29254"/>
            <a:ext cx="10040006" cy="499766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replace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53" y="2068650"/>
            <a:ext cx="7341700" cy="2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Triple-Quote String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550411"/>
            <a:ext cx="10040006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This kind of </a:t>
            </a:r>
            <a:r>
              <a:rPr lang="en-US" altLang="zh-CN" dirty="0"/>
              <a:t>string preserves all the </a:t>
            </a:r>
            <a:r>
              <a:rPr lang="en-US" altLang="zh-CN" dirty="0" smtClean="0"/>
              <a:t>format information </a:t>
            </a:r>
            <a:r>
              <a:rPr lang="en-US" altLang="zh-CN" dirty="0"/>
              <a:t>of the string. If the string spans multiple lines, those carriage returns </a:t>
            </a:r>
            <a:r>
              <a:rPr lang="en-US" altLang="zh-CN" dirty="0" smtClean="0"/>
              <a:t>between lines </a:t>
            </a:r>
            <a:r>
              <a:rPr lang="en-US" altLang="zh-CN" dirty="0"/>
              <a:t>are preserved. If there are quotes, tabs, any information at all, it is preserved.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35" y="3473832"/>
            <a:ext cx="5448913" cy="30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例子，字符串使用的常见错误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5118"/>
            <a:ext cx="9404465" cy="50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014" y="117255"/>
            <a:ext cx="11353801" cy="1208868"/>
          </a:xfrm>
        </p:spPr>
        <p:txBody>
          <a:bodyPr/>
          <a:lstStyle/>
          <a:p>
            <a:r>
              <a:rPr lang="en-US" altLang="zh-CN" b="1" dirty="0" smtClean="0"/>
              <a:t>2. Non-Printing Characters</a:t>
            </a:r>
            <a:r>
              <a:rPr lang="zh-CN" altLang="en-US" dirty="0" smtClean="0"/>
              <a:t>（</a:t>
            </a:r>
            <a:r>
              <a:rPr lang="en-US" altLang="zh-CN" b="1" dirty="0"/>
              <a:t>Escape </a:t>
            </a:r>
            <a:r>
              <a:rPr lang="en-US" altLang="zh-CN" b="1" dirty="0" smtClean="0"/>
              <a:t>character</a:t>
            </a:r>
            <a:r>
              <a:rPr lang="zh-CN" altLang="en-US" dirty="0" smtClean="0"/>
              <a:t>转义字符）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59" y="1644349"/>
            <a:ext cx="7782436" cy="270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65" y="1432198"/>
            <a:ext cx="45910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1631</Words>
  <Application>Microsoft Office PowerPoint</Application>
  <PresentationFormat>宽屏</PresentationFormat>
  <Paragraphs>230</Paragraphs>
  <Slides>66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Microsoft YaHei UI</vt:lpstr>
      <vt:lpstr>ＭＳ Ｐゴシック</vt:lpstr>
      <vt:lpstr>宋体</vt:lpstr>
      <vt:lpstr>Arial</vt:lpstr>
      <vt:lpstr>Calibri</vt:lpstr>
      <vt:lpstr>Cambria</vt:lpstr>
      <vt:lpstr>Courier New</vt:lpstr>
      <vt:lpstr>Rockwell Extra Bold</vt:lpstr>
      <vt:lpstr>Symbol</vt:lpstr>
      <vt:lpstr>Times New Roman</vt:lpstr>
      <vt:lpstr>Wingdings</vt:lpstr>
      <vt:lpstr>WelcomeDoc</vt:lpstr>
      <vt:lpstr>Chapter 4  Strings（字符串）</vt:lpstr>
      <vt:lpstr>Importance of String</vt:lpstr>
      <vt:lpstr>Outline</vt:lpstr>
      <vt:lpstr>4.1  The String Type</vt:lpstr>
      <vt:lpstr>Several concepts</vt:lpstr>
      <vt:lpstr>1. How to Construct a String</vt:lpstr>
      <vt:lpstr>The Triple-Quote String </vt:lpstr>
      <vt:lpstr>例子，字符串使用的常见错误</vt:lpstr>
      <vt:lpstr>2. Non-Printing Characters（Escape character转义字符）</vt:lpstr>
      <vt:lpstr>3. String Representation（字符串在计算机内存中的表示）</vt:lpstr>
      <vt:lpstr>Subset of  UTF-8</vt:lpstr>
      <vt:lpstr>4.1.4   Strings as a Sequence </vt:lpstr>
      <vt:lpstr>PowerPoint 演示文稿</vt:lpstr>
      <vt:lpstr>Indexing and Slicing </vt:lpstr>
      <vt:lpstr>Slicing 的基本格式</vt:lpstr>
      <vt:lpstr>PowerPoint 演示文稿</vt:lpstr>
      <vt:lpstr>PowerPoint 演示文稿</vt:lpstr>
      <vt:lpstr>PowerPoint 演示文稿</vt:lpstr>
      <vt:lpstr>4.2  String Operations</vt:lpstr>
      <vt:lpstr>1. Operators：+ and *</vt:lpstr>
      <vt:lpstr>2. Comparison Operators </vt:lpstr>
      <vt:lpstr>Comparing Strings </vt:lpstr>
      <vt:lpstr>PowerPoint 演示文稿</vt:lpstr>
      <vt:lpstr>4.  The in Operator </vt:lpstr>
      <vt:lpstr>PowerPoint 演示文稿</vt:lpstr>
      <vt:lpstr>5. String Collections Are Immutable(不可改变的）</vt:lpstr>
      <vt:lpstr>那么如何才能改变字符串呢？</vt:lpstr>
      <vt:lpstr>练习：</vt:lpstr>
      <vt:lpstr>4.3  Functions and Methods</vt:lpstr>
      <vt:lpstr>1. What Is a Function? </vt:lpstr>
      <vt:lpstr>Some Concepts of function</vt:lpstr>
      <vt:lpstr>Python的内置函数</vt:lpstr>
      <vt:lpstr>2. String method（方法）</vt:lpstr>
      <vt:lpstr>Example</vt:lpstr>
      <vt:lpstr>More dot notation（点操作）</vt:lpstr>
      <vt:lpstr>PowerPoint 演示文稿</vt:lpstr>
      <vt:lpstr>字符串的find( )方法</vt:lpstr>
      <vt:lpstr>Optional Arguments(可选参数） </vt:lpstr>
      <vt:lpstr>Chaining methods（方法链）</vt:lpstr>
      <vt:lpstr>Nesting of Methods </vt:lpstr>
      <vt:lpstr>课堂练习</vt:lpstr>
      <vt:lpstr>3. 选择方法的名字和参数</vt:lpstr>
      <vt:lpstr>PowerPoint 演示文稿</vt:lpstr>
      <vt:lpstr>PowerPoint 演示文稿</vt:lpstr>
      <vt:lpstr>4. 字符串对象有哪些方法？</vt:lpstr>
      <vt:lpstr>4.4  Formatted Output of  Strings</vt:lpstr>
      <vt:lpstr>Using the default print function </vt:lpstr>
      <vt:lpstr>String formatting, better printing</vt:lpstr>
      <vt:lpstr>format method</vt:lpstr>
      <vt:lpstr>PowerPoint 演示文稿</vt:lpstr>
      <vt:lpstr>PowerPoint 演示文稿</vt:lpstr>
      <vt:lpstr>the format commands </vt:lpstr>
      <vt:lpstr>PowerPoint 演示文稿</vt:lpstr>
      <vt:lpstr>PowerPoint 演示文稿</vt:lpstr>
      <vt:lpstr>Floating-Point Precision Descriptor </vt:lpstr>
      <vt:lpstr>PowerPoint 演示文稿</vt:lpstr>
      <vt:lpstr>4.5  Control and Strings</vt:lpstr>
      <vt:lpstr>Thinking about the method   find </vt:lpstr>
      <vt:lpstr>PowerPoint 演示文稿</vt:lpstr>
      <vt:lpstr>课堂练习</vt:lpstr>
      <vt:lpstr>4.6 Working with StringsS </vt:lpstr>
      <vt:lpstr>Example 1：Reordering a Person’s Name  </vt:lpstr>
      <vt:lpstr>reorder a name</vt:lpstr>
      <vt:lpstr>Example 2：Palindromes（回文）</vt:lpstr>
      <vt:lpstr>To write a code to determine if a string is a palindrome</vt:lpstr>
      <vt:lpstr>Only Letters and Digits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