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3"/>
  </p:notesMasterIdLst>
  <p:sldIdLst>
    <p:sldId id="256" r:id="rId5"/>
    <p:sldId id="265" r:id="rId6"/>
    <p:sldId id="289" r:id="rId7"/>
    <p:sldId id="296" r:id="rId8"/>
    <p:sldId id="297" r:id="rId9"/>
    <p:sldId id="290" r:id="rId10"/>
    <p:sldId id="298" r:id="rId11"/>
    <p:sldId id="327" r:id="rId12"/>
    <p:sldId id="325" r:id="rId13"/>
    <p:sldId id="328" r:id="rId14"/>
    <p:sldId id="299" r:id="rId15"/>
    <p:sldId id="292" r:id="rId16"/>
    <p:sldId id="329" r:id="rId17"/>
    <p:sldId id="291" r:id="rId18"/>
    <p:sldId id="294" r:id="rId19"/>
    <p:sldId id="301" r:id="rId20"/>
    <p:sldId id="302" r:id="rId21"/>
    <p:sldId id="303" r:id="rId22"/>
    <p:sldId id="304" r:id="rId23"/>
    <p:sldId id="309" r:id="rId24"/>
    <p:sldId id="295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AEB785"/>
    <a:srgbClr val="3B3026"/>
    <a:srgbClr val="D2B4A6"/>
    <a:srgbClr val="734F29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0" autoAdjust="0"/>
    <p:restoredTop sz="94280" autoAdjust="0"/>
  </p:normalViewPr>
  <p:slideViewPr>
    <p:cSldViewPr snapToGrid="0">
      <p:cViewPr varScale="1">
        <p:scale>
          <a:sx n="57" d="100"/>
          <a:sy n="57" d="100"/>
        </p:scale>
        <p:origin x="9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19"/>
            <a:ext cx="10515600" cy="2652883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5</a:t>
            </a:r>
            <a:br>
              <a:rPr lang="en-US" altLang="zh-CN" sz="6600" b="1" dirty="0" smtClean="0"/>
            </a:br>
            <a:r>
              <a:rPr lang="en-US" altLang="zh-CN" sz="6600" b="1" dirty="0"/>
              <a:t>Files and Exceptions 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30243"/>
            <a:ext cx="8698618" cy="2423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429246"/>
            <a:ext cx="5834977" cy="27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What’s Really Happening?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669" y="2475181"/>
            <a:ext cx="2364828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CPU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4188372" y="2475181"/>
            <a:ext cx="2364828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RAM</a:t>
            </a:r>
            <a:endParaRPr lang="zh-CN" altLang="en-US" sz="4800" dirty="0"/>
          </a:p>
        </p:txBody>
      </p:sp>
      <p:sp>
        <p:nvSpPr>
          <p:cNvPr id="7" name="左右箭头 6"/>
          <p:cNvSpPr/>
          <p:nvPr/>
        </p:nvSpPr>
        <p:spPr>
          <a:xfrm>
            <a:off x="2790497" y="2853552"/>
            <a:ext cx="1397875" cy="4887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434552" y="1135109"/>
            <a:ext cx="2490951" cy="387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Disk</a:t>
            </a:r>
            <a:br>
              <a:rPr lang="en-US" altLang="zh-CN" sz="5400" dirty="0" smtClean="0"/>
            </a:br>
            <a:r>
              <a:rPr lang="en-US" altLang="zh-CN" sz="3600" i="1" dirty="0" smtClean="0">
                <a:solidFill>
                  <a:srgbClr val="FF0000"/>
                </a:solidFill>
              </a:rPr>
              <a:t>file1.txt</a:t>
            </a:r>
          </a:p>
          <a:p>
            <a:pPr algn="ctr"/>
            <a:r>
              <a:rPr lang="en-US" altLang="zh-CN" sz="3600" i="1" dirty="0" smtClean="0">
                <a:solidFill>
                  <a:srgbClr val="FF0000"/>
                </a:solidFill>
              </a:rPr>
              <a:t>……..</a:t>
            </a:r>
            <a:endParaRPr lang="zh-CN" altLang="en-US" sz="3600" i="1" dirty="0">
              <a:solidFill>
                <a:srgbClr val="FF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 rot="19801368">
            <a:off x="6553200" y="2128339"/>
            <a:ext cx="1907628" cy="725213"/>
          </a:xfrm>
          <a:prstGeom prst="leftArrow">
            <a:avLst>
              <a:gd name="adj1" fmla="val 36957"/>
              <a:gd name="adj2" fmla="val 50000"/>
            </a:avLst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47513">
            <a:off x="6549757" y="3715405"/>
            <a:ext cx="1997035" cy="47296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61996" y="2063816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Input(Reading)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553200" y="3810220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Output(Writing)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562" y="5365340"/>
            <a:ext cx="11923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Open a file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将文件读入内存 （放在一个</a:t>
            </a:r>
            <a:r>
              <a:rPr lang="en-US" altLang="zh-CN" dirty="0" smtClean="0">
                <a:sym typeface="Wingdings" panose="05000000000000000000" pitchFamily="2" charset="2"/>
              </a:rPr>
              <a:t>buffer</a:t>
            </a:r>
            <a:r>
              <a:rPr lang="zh-CN" altLang="en-US" dirty="0" smtClean="0">
                <a:sym typeface="Wingdings" panose="05000000000000000000" pitchFamily="2" charset="2"/>
              </a:rPr>
              <a:t>里）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sym typeface="Wingdings" panose="05000000000000000000" pitchFamily="2" charset="2"/>
              </a:rPr>
              <a:t>program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file</a:t>
            </a:r>
            <a:r>
              <a:rPr lang="zh-CN" altLang="en-US" dirty="0" smtClean="0">
                <a:sym typeface="Wingdings" panose="05000000000000000000" pitchFamily="2" charset="2"/>
              </a:rPr>
              <a:t>之间建立</a:t>
            </a:r>
            <a:r>
              <a:rPr lang="en-US" altLang="zh-CN" dirty="0" smtClean="0">
                <a:sym typeface="Wingdings" panose="05000000000000000000" pitchFamily="2" charset="2"/>
              </a:rPr>
              <a:t>connection/ pipe</a:t>
            </a:r>
            <a:r>
              <a:rPr lang="zh-CN" altLang="en-US" dirty="0" smtClean="0">
                <a:sym typeface="Wingdings" panose="05000000000000000000" pitchFamily="2" charset="2"/>
              </a:rPr>
              <a:t>，得到一个文件对象，这个对象就是一个流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stream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Reading</a:t>
            </a:r>
            <a:r>
              <a:rPr lang="zh-CN" altLang="en-US" dirty="0" smtClean="0">
                <a:sym typeface="Wingdings" panose="05000000000000000000" pitchFamily="2" charset="2"/>
              </a:rPr>
              <a:t>，就是将主存中的文件数据（</a:t>
            </a:r>
            <a:r>
              <a:rPr lang="en-US" altLang="zh-CN" dirty="0" smtClean="0">
                <a:sym typeface="Wingdings" panose="05000000000000000000" pitchFamily="2" charset="2"/>
              </a:rPr>
              <a:t>buffer</a:t>
            </a:r>
            <a:r>
              <a:rPr lang="zh-CN" altLang="en-US" dirty="0" smtClean="0">
                <a:sym typeface="Wingdings" panose="05000000000000000000" pitchFamily="2" charset="2"/>
              </a:rPr>
              <a:t>），读入到</a:t>
            </a:r>
            <a:r>
              <a:rPr lang="en-US" altLang="zh-CN" dirty="0" smtClean="0">
                <a:sym typeface="Wingdings" panose="05000000000000000000" pitchFamily="2" charset="2"/>
              </a:rPr>
              <a:t>CPU</a:t>
            </a:r>
            <a:r>
              <a:rPr lang="zh-CN" altLang="en-US" dirty="0" smtClean="0">
                <a:sym typeface="Wingdings" panose="05000000000000000000" pitchFamily="2" charset="2"/>
              </a:rPr>
              <a:t>中，利用</a:t>
            </a:r>
            <a:r>
              <a:rPr lang="en-US" altLang="zh-CN" dirty="0" smtClean="0">
                <a:sym typeface="Wingdings" panose="05000000000000000000" pitchFamily="2" charset="2"/>
              </a:rPr>
              <a:t>CPU</a:t>
            </a:r>
            <a:r>
              <a:rPr lang="zh-CN" altLang="en-US" dirty="0" smtClean="0">
                <a:sym typeface="Wingdings" panose="05000000000000000000" pitchFamily="2" charset="2"/>
              </a:rPr>
              <a:t>进行计算；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Writing</a:t>
            </a:r>
            <a:r>
              <a:rPr lang="zh-CN" altLang="en-US" dirty="0" smtClean="0">
                <a:sym typeface="Wingdings" panose="05000000000000000000" pitchFamily="2" charset="2"/>
              </a:rPr>
              <a:t>，就是将</a:t>
            </a:r>
            <a:r>
              <a:rPr lang="en-US" altLang="zh-CN" dirty="0" smtClean="0">
                <a:sym typeface="Wingdings" panose="05000000000000000000" pitchFamily="2" charset="2"/>
              </a:rPr>
              <a:t>CPU</a:t>
            </a:r>
            <a:r>
              <a:rPr lang="zh-CN" altLang="en-US" dirty="0" smtClean="0">
                <a:sym typeface="Wingdings" panose="05000000000000000000" pitchFamily="2" charset="2"/>
              </a:rPr>
              <a:t>运算结果写入到主存的文件数据中（</a:t>
            </a:r>
            <a:r>
              <a:rPr lang="en-US" altLang="zh-CN" dirty="0" smtClean="0">
                <a:sym typeface="Wingdings" panose="05000000000000000000" pitchFamily="2" charset="2"/>
              </a:rPr>
              <a:t>buffer</a:t>
            </a:r>
            <a:r>
              <a:rPr lang="zh-CN" altLang="en-US" dirty="0" smtClean="0">
                <a:sym typeface="Wingdings" panose="05000000000000000000" pitchFamily="2" charset="2"/>
              </a:rPr>
              <a:t>）。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Close a file  </a:t>
            </a:r>
            <a:r>
              <a:rPr lang="zh-CN" altLang="en-US" dirty="0" smtClean="0">
                <a:sym typeface="Wingdings" panose="05000000000000000000" pitchFamily="2" charset="2"/>
              </a:rPr>
              <a:t>将主存中和文件对应的数据（</a:t>
            </a:r>
            <a:r>
              <a:rPr lang="en-US" altLang="zh-CN" dirty="0" smtClean="0">
                <a:sym typeface="Wingdings" panose="05000000000000000000" pitchFamily="2" charset="2"/>
              </a:rPr>
              <a:t>buffer</a:t>
            </a:r>
            <a:r>
              <a:rPr lang="zh-CN" altLang="en-US" dirty="0" smtClean="0">
                <a:sym typeface="Wingdings" panose="05000000000000000000" pitchFamily="2" charset="2"/>
              </a:rPr>
              <a:t>）写入到</a:t>
            </a:r>
            <a:r>
              <a:rPr lang="en-US" altLang="zh-CN" dirty="0" smtClean="0">
                <a:sym typeface="Wingdings" panose="05000000000000000000" pitchFamily="2" charset="2"/>
              </a:rPr>
              <a:t>Disk</a:t>
            </a:r>
            <a:r>
              <a:rPr lang="zh-CN" altLang="en-US" dirty="0" smtClean="0">
                <a:sym typeface="Wingdings" panose="05000000000000000000" pitchFamily="2" charset="2"/>
              </a:rPr>
              <a:t>中，清空</a:t>
            </a:r>
            <a:r>
              <a:rPr lang="en-US" altLang="zh-CN" dirty="0" smtClean="0">
                <a:sym typeface="Wingdings" panose="05000000000000000000" pitchFamily="2" charset="2"/>
              </a:rPr>
              <a:t>buffer</a:t>
            </a:r>
            <a:r>
              <a:rPr lang="zh-CN" altLang="en-US" dirty="0" smtClean="0">
                <a:sym typeface="Wingdings" panose="05000000000000000000" pitchFamily="2" charset="2"/>
              </a:rPr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323" y="2475186"/>
            <a:ext cx="10749367" cy="1970689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5.4  </a:t>
            </a:r>
            <a:r>
              <a:rPr lang="en-US" altLang="zh-CN" sz="4800" b="1" dirty="0">
                <a:solidFill>
                  <a:schemeClr val="tx1"/>
                </a:solidFill>
              </a:rPr>
              <a:t>Reading and Writing Text Files </a:t>
            </a:r>
            <a:r>
              <a:rPr lang="en-US" altLang="zh-CN" sz="4800" b="1" dirty="0" smtClean="0">
                <a:solidFill>
                  <a:schemeClr val="tx1"/>
                </a:solidFill>
              </a:rPr>
              <a:t/>
            </a:r>
            <a:br>
              <a:rPr lang="en-US" altLang="zh-CN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>
                <a:solidFill>
                  <a:schemeClr val="tx1"/>
                </a:solidFill>
              </a:rPr>
              <a:t> 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      in </a:t>
            </a:r>
            <a:r>
              <a:rPr lang="en-US" altLang="zh-CN" sz="4800" b="1" dirty="0">
                <a:solidFill>
                  <a:schemeClr val="tx1"/>
                </a:solidFill>
              </a:rPr>
              <a:t>a Program</a:t>
            </a:r>
          </a:p>
        </p:txBody>
      </p:sp>
    </p:spTree>
    <p:extLst>
      <p:ext uri="{BB962C8B-B14F-4D97-AF65-F5344CB8AC3E}">
        <p14:creationId xmlns:p14="http://schemas.microsoft.com/office/powerpoint/2010/main" val="28933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4" y="1411956"/>
            <a:ext cx="11130185" cy="49100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8524" y="6176963"/>
            <a:ext cx="209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5_1.py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9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Reading a Text File/ Writing a Text File</a:t>
            </a:r>
            <a:endParaRPr lang="zh-CN" altLang="en-US" sz="4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0260" y="1781503"/>
            <a:ext cx="11256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练习：</a:t>
            </a:r>
            <a:endParaRPr lang="en-US" altLang="zh-CN" sz="2800" dirty="0" smtClean="0"/>
          </a:p>
          <a:p>
            <a:r>
              <a:rPr lang="zh-CN" altLang="en-US" sz="2800" dirty="0" smtClean="0"/>
              <a:t>写一个完整的程序，即能够从文件读入，又能把数据写入到文件中。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246642" y="3849123"/>
            <a:ext cx="9144001" cy="1353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THINKING</a:t>
            </a:r>
            <a:r>
              <a:rPr lang="zh-CN" altLang="en-US" sz="4000" dirty="0" smtClean="0">
                <a:solidFill>
                  <a:srgbClr val="FF0000"/>
                </a:solidFill>
              </a:rPr>
              <a:t>？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dirty="0" smtClean="0"/>
              <a:t>What will happen, if  a file dose not exist?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33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027" y="2222938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5.5  </a:t>
            </a:r>
            <a:r>
              <a:rPr lang="en-US" altLang="zh-CN" sz="4800" b="1" dirty="0">
                <a:solidFill>
                  <a:schemeClr val="tx1"/>
                </a:solidFill>
              </a:rPr>
              <a:t>File Creation and Overwriting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119352" y="4225159"/>
            <a:ext cx="9443545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Problem</a:t>
            </a:r>
            <a:r>
              <a:rPr lang="zh-CN" altLang="en-US" sz="4400" dirty="0" smtClean="0"/>
              <a:t>？</a:t>
            </a:r>
            <a:endParaRPr lang="en-US" altLang="zh-CN" sz="4400" dirty="0" smtClean="0"/>
          </a:p>
          <a:p>
            <a:r>
              <a:rPr lang="en-US" altLang="zh-CN" sz="2800" dirty="0" smtClean="0"/>
              <a:t>What will happen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if you open a file which dose not exist?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89134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500"/>
              </a:lnSpc>
            </a:pPr>
            <a:r>
              <a:rPr lang="en-US" altLang="zh-CN" dirty="0"/>
              <a:t>When one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opens a file for reading </a:t>
            </a:r>
            <a:r>
              <a:rPr lang="en-US" altLang="zh-CN" dirty="0"/>
              <a:t>and the file doesn’t exist on the disk (or the </a:t>
            </a:r>
            <a:r>
              <a:rPr lang="en-US" altLang="zh-CN" dirty="0" smtClean="0"/>
              <a:t>operating system </a:t>
            </a:r>
            <a:r>
              <a:rPr lang="en-US" altLang="zh-CN" dirty="0"/>
              <a:t>cannot find the file), an error is generated. If the file exists, the file object </a:t>
            </a:r>
            <a:r>
              <a:rPr lang="en-US" altLang="zh-CN" dirty="0" smtClean="0"/>
              <a:t>connection is </a:t>
            </a:r>
            <a:r>
              <a:rPr lang="en-US" altLang="zh-CN" dirty="0"/>
              <a:t>created and we can read values from the file. 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When one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opens a file for writing </a:t>
            </a:r>
            <a:r>
              <a:rPr lang="en-US" altLang="zh-CN" dirty="0"/>
              <a:t>and the file doesn’t exist, a file will be created in </a:t>
            </a:r>
            <a:r>
              <a:rPr lang="en-US" altLang="zh-CN" dirty="0" smtClean="0"/>
              <a:t>the folder </a:t>
            </a:r>
            <a:r>
              <a:rPr lang="en-US" altLang="zh-CN" dirty="0"/>
              <a:t>where the program is </a:t>
            </a:r>
            <a:r>
              <a:rPr lang="en-US" altLang="zh-CN" dirty="0" smtClean="0"/>
              <a:t>running. </a:t>
            </a:r>
            <a:r>
              <a:rPr lang="en-US" altLang="zh-CN" u="sng" dirty="0" smtClean="0">
                <a:solidFill>
                  <a:schemeClr val="accent1">
                    <a:lumMod val="75000"/>
                  </a:schemeClr>
                </a:solidFill>
              </a:rPr>
              <a:t>If the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file already exists,</a:t>
            </a:r>
            <a:r>
              <a:rPr lang="en-US" altLang="zh-CN" dirty="0"/>
              <a:t> its contents will be cleared; that is, the file contents will be lost, </a:t>
            </a:r>
            <a:r>
              <a:rPr lang="en-US" altLang="zh-CN" dirty="0" smtClean="0"/>
              <a:t>and any </a:t>
            </a:r>
            <a:r>
              <a:rPr lang="en-US" altLang="zh-CN" dirty="0"/>
              <a:t>new material is added to the now-empty file by default.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Different modes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0" y="1652266"/>
            <a:ext cx="11055296" cy="50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0" y="-1111407"/>
            <a:ext cx="11322130" cy="79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 smtClean="0"/>
              <a:t>将一个“西南大学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”中所有的“西南”，替换成“</a:t>
            </a:r>
            <a:r>
              <a:rPr lang="en-US" altLang="zh-CN" dirty="0" smtClean="0"/>
              <a:t>SWU</a:t>
            </a:r>
            <a:r>
              <a:rPr lang="zh-CN" altLang="en-US" dirty="0" smtClean="0"/>
              <a:t>”，保存在一个新文件“</a:t>
            </a:r>
            <a:r>
              <a:rPr lang="en-US" altLang="zh-CN" dirty="0" smtClean="0"/>
              <a:t>SWU.txt</a:t>
            </a:r>
            <a:r>
              <a:rPr lang="zh-CN" altLang="en-US" dirty="0" smtClean="0"/>
              <a:t>”中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76393" y="5946130"/>
            <a:ext cx="447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read_and_write</a:t>
            </a:r>
            <a:r>
              <a:rPr lang="en-US" altLang="zh-CN" sz="2400" dirty="0"/>
              <a:t>_</a:t>
            </a:r>
            <a:r>
              <a:rPr lang="zh-CN" altLang="en-US" sz="2400" dirty="0"/>
              <a:t>西南大学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27377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What is a File?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Accessing Files: Reading Text 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Accessing Files: </a:t>
            </a:r>
            <a:r>
              <a:rPr lang="en-US" altLang="zh-CN" dirty="0" smtClean="0"/>
              <a:t>Writing </a:t>
            </a:r>
            <a:r>
              <a:rPr lang="en-US" altLang="zh-CN" dirty="0"/>
              <a:t>Text </a:t>
            </a:r>
            <a:r>
              <a:rPr lang="en-US" altLang="zh-CN" dirty="0" smtClean="0"/>
              <a:t>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Reading and Writing Text Files in a Program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File Creation and Overwriting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First Cut, Handling Errors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Example: Counting Poker Hands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csv  Files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 smtClean="0"/>
              <a:t>*</a:t>
            </a:r>
            <a:r>
              <a:rPr lang="en-US" altLang="zh-CN" sz="11200" dirty="0" smtClean="0"/>
              <a:t>.csv —— A </a:t>
            </a:r>
            <a:r>
              <a:rPr lang="en-US" altLang="zh-CN" sz="11200" dirty="0"/>
              <a:t>CSV </a:t>
            </a:r>
            <a:r>
              <a:rPr lang="en-US" altLang="zh-CN" sz="11200" dirty="0" smtClean="0"/>
              <a:t>is actually </a:t>
            </a:r>
            <a:r>
              <a:rPr lang="en-US" altLang="zh-CN" sz="11200" dirty="0"/>
              <a:t>a text </a:t>
            </a:r>
            <a:r>
              <a:rPr lang="en-US" altLang="zh-CN" sz="11200" dirty="0" smtClean="0"/>
              <a:t>file.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8000" dirty="0">
                <a:solidFill>
                  <a:srgbClr val="00B050"/>
                </a:solidFill>
              </a:rPr>
              <a:t>http://www.jeffbigler.org/documents/Periodic-Table.xls 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endParaRPr lang="en-US" altLang="zh-CN" sz="7600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56" y="2377206"/>
            <a:ext cx="10685872" cy="2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89" y="2554014"/>
            <a:ext cx="10749367" cy="1208868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5.6  First Cut, Handling Errors</a:t>
            </a:r>
            <a:endParaRPr lang="en-US" altLang="zh-C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Two Types Error in Programs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yntax </a:t>
            </a:r>
            <a:r>
              <a:rPr lang="en-US" altLang="zh-CN" dirty="0"/>
              <a:t>E</a:t>
            </a:r>
            <a:r>
              <a:rPr lang="en-US" altLang="zh-CN" dirty="0" smtClean="0"/>
              <a:t>rrors </a:t>
            </a:r>
            <a:r>
              <a:rPr lang="zh-CN" altLang="en-US" dirty="0" smtClean="0"/>
              <a:t>（语法错误）</a:t>
            </a:r>
            <a:endParaRPr lang="en-US" altLang="zh-CN" dirty="0" smtClean="0"/>
          </a:p>
          <a:p>
            <a:pPr lvl="1"/>
            <a:r>
              <a:rPr lang="en-US" altLang="zh-CN" dirty="0"/>
              <a:t>Syntax errors are errors where the code we as programmers write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malformed</a:t>
            </a:r>
            <a:r>
              <a:rPr lang="en-US" altLang="zh-CN" dirty="0"/>
              <a:t>. </a:t>
            </a:r>
            <a:r>
              <a:rPr lang="en-US" altLang="zh-CN" dirty="0" smtClean="0"/>
              <a:t>Somehow the </a:t>
            </a:r>
            <a:r>
              <a:rPr lang="en-US" altLang="zh-CN" dirty="0"/>
              <a:t>code </a:t>
            </a:r>
            <a:r>
              <a:rPr lang="en-US" altLang="zh-CN" u="sng" dirty="0">
                <a:solidFill>
                  <a:srgbClr val="FF0000"/>
                </a:solidFill>
              </a:rPr>
              <a:t>does not follow the rules of </a:t>
            </a:r>
            <a:r>
              <a:rPr lang="en-US" altLang="zh-CN" u="sng" dirty="0" smtClean="0">
                <a:solidFill>
                  <a:srgbClr val="FF0000"/>
                </a:solidFill>
              </a:rPr>
              <a:t>Python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en-US" altLang="zh-CN" dirty="0" smtClean="0"/>
              <a:t>Runtime </a:t>
            </a:r>
            <a:r>
              <a:rPr lang="en-US" altLang="zh-CN" dirty="0"/>
              <a:t>E</a:t>
            </a:r>
            <a:r>
              <a:rPr lang="en-US" altLang="zh-CN" dirty="0" smtClean="0"/>
              <a:t>rrors (</a:t>
            </a:r>
            <a:r>
              <a:rPr lang="zh-CN" altLang="en-US" dirty="0" smtClean="0"/>
              <a:t>运行时错误）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 smtClean="0"/>
              <a:t>Exception System</a:t>
            </a:r>
          </a:p>
        </p:txBody>
      </p:sp>
    </p:spTree>
    <p:extLst>
      <p:ext uri="{BB962C8B-B14F-4D97-AF65-F5344CB8AC3E}">
        <p14:creationId xmlns:p14="http://schemas.microsoft.com/office/powerpoint/2010/main" val="334106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Error Names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463018"/>
            <a:ext cx="10515600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Python provides very specific </a:t>
            </a:r>
            <a:r>
              <a:rPr lang="en-US" altLang="zh-CN" b="1" dirty="0" smtClean="0">
                <a:solidFill>
                  <a:srgbClr val="FF0000"/>
                </a:solidFill>
              </a:rPr>
              <a:t>error names </a:t>
            </a:r>
            <a:r>
              <a:rPr lang="en-US" altLang="zh-CN" dirty="0"/>
              <a:t>to the various situations that occur when something goes </a:t>
            </a:r>
            <a:r>
              <a:rPr lang="en-US" altLang="zh-CN" dirty="0" smtClean="0"/>
              <a:t>wrong. </a:t>
            </a:r>
          </a:p>
          <a:p>
            <a:pPr>
              <a:lnSpc>
                <a:spcPts val="35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41" y="2419570"/>
            <a:ext cx="7464989" cy="2611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5" y="5036029"/>
            <a:ext cx="8756078" cy="18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The try-except Construct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3957146"/>
            <a:ext cx="10515600" cy="214411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try </a:t>
            </a:r>
            <a:r>
              <a:rPr lang="en-US" altLang="zh-CN" sz="2400" dirty="0">
                <a:solidFill>
                  <a:srgbClr val="FF0000"/>
                </a:solidFill>
              </a:rPr>
              <a:t>suite </a:t>
            </a:r>
            <a:r>
              <a:rPr lang="en-US" altLang="zh-CN" sz="2400" dirty="0"/>
              <a:t>contains code that we, as programmers, want to “watch over” </a:t>
            </a:r>
            <a:r>
              <a:rPr lang="en-US" altLang="zh-CN" sz="2400" dirty="0" smtClean="0"/>
              <a:t>for possible </a:t>
            </a:r>
            <a:r>
              <a:rPr lang="en-US" altLang="zh-CN" sz="2400" dirty="0"/>
              <a:t>runtime errors. That is, we are concerned about a suite of code that </a:t>
            </a:r>
            <a:r>
              <a:rPr lang="en-US" altLang="zh-CN" sz="2400" dirty="0" smtClean="0"/>
              <a:t>might cause </a:t>
            </a:r>
            <a:r>
              <a:rPr lang="en-US" altLang="zh-CN" sz="2400" dirty="0"/>
              <a:t>a runtime </a:t>
            </a:r>
            <a:r>
              <a:rPr lang="en-US" altLang="zh-CN" sz="2400" dirty="0" smtClean="0"/>
              <a:t>error.</a:t>
            </a:r>
          </a:p>
          <a:p>
            <a:r>
              <a:rPr lang="en-US" altLang="zh-CN" sz="2400" dirty="0" smtClean="0"/>
              <a:t>Each </a:t>
            </a:r>
            <a:r>
              <a:rPr lang="en-US" altLang="zh-CN" sz="2400" b="1" dirty="0">
                <a:solidFill>
                  <a:srgbClr val="FF0000"/>
                </a:solidFill>
              </a:rPr>
              <a:t>except </a:t>
            </a:r>
            <a:r>
              <a:rPr lang="en-US" altLang="zh-CN" sz="2400" dirty="0">
                <a:solidFill>
                  <a:srgbClr val="FF0000"/>
                </a:solidFill>
              </a:rPr>
              <a:t>clause </a:t>
            </a:r>
            <a:r>
              <a:rPr lang="en-US" altLang="zh-CN" sz="2400" dirty="0"/>
              <a:t>has associated with it a particular Python error name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and a </a:t>
            </a:r>
            <a:r>
              <a:rPr lang="en-US" altLang="zh-CN" sz="2400" dirty="0" smtClean="0"/>
              <a:t>suite of </a:t>
            </a:r>
            <a:r>
              <a:rPr lang="en-US" altLang="zh-CN" sz="2400" dirty="0"/>
              <a:t>code that will run, if that particular error occurs.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5" y="1491480"/>
            <a:ext cx="11850855" cy="218305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961586" y="551794"/>
            <a:ext cx="3392215" cy="1262898"/>
          </a:xfrm>
          <a:prstGeom prst="wedgeRoundRectCallout">
            <a:avLst>
              <a:gd name="adj1" fmla="val -99354"/>
              <a:gd name="adj2" fmla="val 91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How can a programmer</a:t>
            </a:r>
            <a:br>
              <a:rPr lang="en-US" altLang="zh-CN" sz="2400" dirty="0"/>
            </a:br>
            <a:r>
              <a:rPr lang="en-US" altLang="zh-CN" sz="2400" dirty="0"/>
              <a:t>know what to watch?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4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try-except </a:t>
            </a:r>
            <a:r>
              <a:rPr lang="en-US" altLang="zh-CN" sz="4400" b="1" u="sng" dirty="0"/>
              <a:t>Flow of Control</a:t>
            </a:r>
            <a:r>
              <a:rPr lang="en-US" altLang="zh-CN" sz="4400" u="sng" dirty="0"/>
              <a:t> </a:t>
            </a:r>
            <a:endParaRPr lang="zh-CN" altLang="en-US" sz="4400" u="sng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22" y="1359052"/>
            <a:ext cx="10016900" cy="18360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21" y="3158891"/>
            <a:ext cx="10016901" cy="35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The goal of the program </a:t>
            </a:r>
            <a:r>
              <a:rPr lang="en-US" altLang="zh-CN" dirty="0" smtClean="0"/>
              <a:t>is: </a:t>
            </a:r>
            <a:r>
              <a:rPr lang="en-US" altLang="zh-CN" dirty="0"/>
              <a:t>to read a particular line</a:t>
            </a:r>
            <a:r>
              <a:rPr lang="en-US" altLang="zh-CN" dirty="0" smtClean="0"/>
              <a:t>, indicated </a:t>
            </a:r>
            <a:r>
              <a:rPr lang="en-US" altLang="zh-CN" dirty="0"/>
              <a:t>by a line number, from a file. The user is required </a:t>
            </a:r>
            <a:r>
              <a:rPr lang="en-US" altLang="zh-CN" dirty="0" smtClean="0"/>
              <a:t>to provide </a:t>
            </a:r>
            <a:r>
              <a:rPr lang="en-US" altLang="zh-CN" dirty="0"/>
              <a:t>both the file </a:t>
            </a:r>
            <a:r>
              <a:rPr lang="en-US" altLang="zh-CN" dirty="0" smtClean="0"/>
              <a:t>name and </a:t>
            </a:r>
            <a:r>
              <a:rPr lang="en-US" altLang="zh-CN" dirty="0"/>
              <a:t>the line number. 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15764" y="0"/>
            <a:ext cx="6731876" cy="6716110"/>
            <a:chOff x="3298164" y="225625"/>
            <a:chExt cx="5361905" cy="42380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8164" y="225625"/>
              <a:ext cx="5361905" cy="320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164" y="3425625"/>
              <a:ext cx="5361905" cy="103809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12" y="62"/>
            <a:ext cx="3497164" cy="1144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112" y="1218777"/>
            <a:ext cx="4843338" cy="58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THINKING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986455"/>
            <a:ext cx="10040006" cy="41905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It seems wasteful to enter a line number, if the file cannot</a:t>
            </a:r>
            <a:br>
              <a:rPr lang="en-US" altLang="zh-CN" dirty="0"/>
            </a:br>
            <a:r>
              <a:rPr lang="en-US" altLang="zh-CN" dirty="0"/>
              <a:t>be opened. How can we fix that?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71599" y="3259750"/>
            <a:ext cx="881292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An adjustment </a:t>
            </a:r>
            <a:r>
              <a:rPr lang="en-US" altLang="zh-CN" sz="3600" dirty="0"/>
              <a:t>to this code would be to keep asking for input until it is correct. That is, keep asking for a file until it can be opened.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33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87" y="0"/>
            <a:ext cx="7197359" cy="65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89" y="2554014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5.1  What </a:t>
            </a:r>
            <a:r>
              <a:rPr lang="en-US" altLang="zh-CN" sz="4800" b="1" dirty="0">
                <a:solidFill>
                  <a:schemeClr val="tx1"/>
                </a:solidFill>
              </a:rPr>
              <a:t>is a File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?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670" y="5108028"/>
            <a:ext cx="10040006" cy="1494603"/>
          </a:xfrm>
        </p:spPr>
        <p:txBody>
          <a:bodyPr/>
          <a:lstStyle/>
          <a:p>
            <a:r>
              <a:rPr lang="en-US" altLang="zh-CN" dirty="0"/>
              <a:t>Temporary storage</a:t>
            </a:r>
          </a:p>
          <a:p>
            <a:r>
              <a:rPr lang="en-US" altLang="zh-CN" dirty="0" smtClean="0"/>
              <a:t>Permanent storage ——Disk——File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0" y="0"/>
            <a:ext cx="6774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Two Types of File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，</a:t>
            </a:r>
            <a:r>
              <a:rPr lang="en-US" altLang="zh-CN" dirty="0"/>
              <a:t>human-readable </a:t>
            </a:r>
          </a:p>
          <a:p>
            <a:r>
              <a:rPr lang="en-US" altLang="zh-CN" dirty="0" smtClean="0"/>
              <a:t>binary files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not </a:t>
            </a:r>
            <a:r>
              <a:rPr lang="en-US" altLang="zh-CN" dirty="0"/>
              <a:t>human-readable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2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89" y="2412123"/>
            <a:ext cx="10749367" cy="1671145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</a:rPr>
              <a:t>5.2</a:t>
            </a:r>
            <a:r>
              <a:rPr lang="en-US" altLang="zh-CN" sz="4800" dirty="0" smtClean="0">
                <a:solidFill>
                  <a:schemeClr val="tx1"/>
                </a:solidFill>
              </a:rPr>
              <a:t>  </a:t>
            </a:r>
            <a:r>
              <a:rPr lang="en-US" altLang="zh-CN" sz="4800" b="1" dirty="0">
                <a:solidFill>
                  <a:schemeClr val="tx1"/>
                </a:solidFill>
              </a:rPr>
              <a:t>Accessing Files: 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Reading/Writing  </a:t>
            </a:r>
            <a:r>
              <a:rPr lang="en-US" altLang="zh-CN" sz="4800" b="1" dirty="0">
                <a:solidFill>
                  <a:schemeClr val="tx1"/>
                </a:solidFill>
              </a:rPr>
              <a:t>Text </a:t>
            </a:r>
            <a:r>
              <a:rPr lang="en-US" altLang="zh-CN" sz="4800" b="1" dirty="0" smtClean="0">
                <a:solidFill>
                  <a:schemeClr val="tx1"/>
                </a:solidFill>
              </a:rPr>
              <a:t/>
            </a:r>
            <a:br>
              <a:rPr lang="en-US" altLang="zh-CN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       Files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key Steps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2147285"/>
          </a:xfrm>
        </p:spPr>
        <p:txBody>
          <a:bodyPr/>
          <a:lstStyle/>
          <a:p>
            <a:r>
              <a:rPr lang="en-US" altLang="zh-CN" dirty="0" smtClean="0"/>
              <a:t>Open a file</a:t>
            </a:r>
          </a:p>
          <a:p>
            <a:r>
              <a:rPr lang="en-US" altLang="zh-CN" dirty="0" smtClean="0"/>
              <a:t>Reading or Writing records from/to a file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Close a file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8" y="3686474"/>
            <a:ext cx="10616718" cy="28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81" y="-1"/>
            <a:ext cx="10189601" cy="70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6393"/>
            <a:ext cx="10437748" cy="58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695</Words>
  <Application>Microsoft Office PowerPoint</Application>
  <PresentationFormat>宽屏</PresentationFormat>
  <Paragraphs>79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Microsoft YaHei UI</vt:lpstr>
      <vt:lpstr>宋体</vt:lpstr>
      <vt:lpstr>Arial</vt:lpstr>
      <vt:lpstr>Calibri</vt:lpstr>
      <vt:lpstr>Cambria</vt:lpstr>
      <vt:lpstr>Times New Roman</vt:lpstr>
      <vt:lpstr>Wingdings</vt:lpstr>
      <vt:lpstr>WelcomeDoc</vt:lpstr>
      <vt:lpstr>Chapter 5 Files and Exceptions </vt:lpstr>
      <vt:lpstr>Outline</vt:lpstr>
      <vt:lpstr>5.1  What is a File?</vt:lpstr>
      <vt:lpstr>PowerPoint 演示文稿</vt:lpstr>
      <vt:lpstr>Two Types of File</vt:lpstr>
      <vt:lpstr>5.2  Accessing Files: Reading/Writing  Text         Files</vt:lpstr>
      <vt:lpstr>Three key Steps：</vt:lpstr>
      <vt:lpstr>PowerPoint 演示文稿</vt:lpstr>
      <vt:lpstr>PowerPoint 演示文稿</vt:lpstr>
      <vt:lpstr>PowerPoint 演示文稿</vt:lpstr>
      <vt:lpstr>What’s Really Happening? </vt:lpstr>
      <vt:lpstr>5.4  Reading and Writing Text Files         in a Program</vt:lpstr>
      <vt:lpstr>PowerPoint 演示文稿</vt:lpstr>
      <vt:lpstr>Reading a Text File/ Writing a Text File</vt:lpstr>
      <vt:lpstr>5.5  File Creation and Overwriting</vt:lpstr>
      <vt:lpstr>PowerPoint 演示文稿</vt:lpstr>
      <vt:lpstr>Different modes</vt:lpstr>
      <vt:lpstr>PowerPoint 演示文稿</vt:lpstr>
      <vt:lpstr>练习</vt:lpstr>
      <vt:lpstr>csv  Files</vt:lpstr>
      <vt:lpstr>5.6  First Cut, Handling Errors</vt:lpstr>
      <vt:lpstr>Two Types Error in Programs</vt:lpstr>
      <vt:lpstr>Error Names </vt:lpstr>
      <vt:lpstr>The try-except Construct </vt:lpstr>
      <vt:lpstr>try-except Flow of Control </vt:lpstr>
      <vt:lpstr>Example</vt:lpstr>
      <vt:lpstr>THINKING？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