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9"/>
  </p:notesMasterIdLst>
  <p:sldIdLst>
    <p:sldId id="256" r:id="rId5"/>
    <p:sldId id="265" r:id="rId6"/>
    <p:sldId id="270" r:id="rId7"/>
    <p:sldId id="274" r:id="rId8"/>
    <p:sldId id="275" r:id="rId9"/>
    <p:sldId id="276" r:id="rId10"/>
    <p:sldId id="277" r:id="rId11"/>
    <p:sldId id="271" r:id="rId12"/>
    <p:sldId id="278" r:id="rId13"/>
    <p:sldId id="279" r:id="rId14"/>
    <p:sldId id="280" r:id="rId15"/>
    <p:sldId id="303" r:id="rId16"/>
    <p:sldId id="304" r:id="rId17"/>
    <p:sldId id="281" r:id="rId18"/>
    <p:sldId id="285" r:id="rId19"/>
    <p:sldId id="273" r:id="rId20"/>
    <p:sldId id="282" r:id="rId21"/>
    <p:sldId id="283" r:id="rId22"/>
    <p:sldId id="284" r:id="rId23"/>
    <p:sldId id="27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7" r:id="rId32"/>
    <p:sldId id="294" r:id="rId33"/>
    <p:sldId id="305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B785"/>
    <a:srgbClr val="D24726"/>
    <a:srgbClr val="3B3026"/>
    <a:srgbClr val="D2B4A6"/>
    <a:srgbClr val="734F29"/>
    <a:srgbClr val="DD462F"/>
    <a:srgbClr val="EFD5A2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3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12/22/2020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6   Functions</a:t>
            </a:r>
            <a:br>
              <a:rPr lang="en-US" altLang="zh-CN" sz="6600" b="1" dirty="0" smtClean="0"/>
            </a:br>
            <a:r>
              <a:rPr lang="en-US" altLang="zh-CN" sz="6600" b="1" dirty="0" smtClean="0"/>
              <a:t>                   </a:t>
            </a:r>
            <a:r>
              <a:rPr lang="zh-CN" altLang="en-US" sz="6600" b="1" dirty="0"/>
              <a:t> </a:t>
            </a:r>
            <a:r>
              <a:rPr lang="en-US" altLang="zh-CN" sz="6600" b="1" dirty="0" smtClean="0"/>
              <a:t>Quick Start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to define a function?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016"/>
            <a:ext cx="8660368" cy="53949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4" y="4868360"/>
            <a:ext cx="10256793" cy="18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How to invoke( call) a function?</a:t>
            </a:r>
            <a:endParaRPr lang="zh-CN" altLang="en-US" sz="4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1" y="2285999"/>
            <a:ext cx="10040006" cy="3890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直接运行</a:t>
            </a:r>
            <a:r>
              <a:rPr lang="en-US" altLang="zh-CN" dirty="0" smtClean="0"/>
              <a:t>fun_1.py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里面调用函数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9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-1"/>
            <a:ext cx="10749367" cy="14031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直接运行脚本文件（</a:t>
            </a:r>
            <a:r>
              <a:rPr lang="en-US" altLang="zh-CN" dirty="0" smtClean="0"/>
              <a:t>fun_1.py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sz="2400" dirty="0" smtClean="0"/>
              <a:t>（其中包括</a:t>
            </a:r>
            <a:r>
              <a:rPr lang="en-US" altLang="zh-CN" sz="2400" dirty="0" err="1" smtClean="0"/>
              <a:t>celsius_to_fahrenheit</a:t>
            </a:r>
            <a:r>
              <a:rPr lang="zh-CN" altLang="en-US" sz="2400" dirty="0" smtClean="0"/>
              <a:t>函数的定义）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67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在另一个脚本文件</a:t>
            </a:r>
            <a:r>
              <a:rPr lang="en-US" altLang="zh-CN" dirty="0" smtClean="0"/>
              <a:t>(call_fun_1.py)</a:t>
            </a:r>
            <a:r>
              <a:rPr lang="zh-CN" altLang="en-US" dirty="0" smtClean="0"/>
              <a:t>中，调用</a:t>
            </a:r>
            <a:r>
              <a:rPr lang="en-US" altLang="zh-CN" dirty="0" smtClean="0"/>
              <a:t>fun_1.py</a:t>
            </a:r>
            <a:r>
              <a:rPr lang="zh-CN" altLang="en-US" dirty="0" smtClean="0"/>
              <a:t>中的函数</a:t>
            </a:r>
            <a:r>
              <a:rPr lang="en-US" altLang="zh-CN" dirty="0" err="1" smtClean="0"/>
              <a:t>celsius_to_fah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399956"/>
            <a:ext cx="6256811" cy="29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595231"/>
            <a:ext cx="9232431" cy="39227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7440" y="3556580"/>
            <a:ext cx="5504559" cy="2781157"/>
          </a:xfrm>
          <a:prstGeom prst="wedgeRoundRectCallout">
            <a:avLst>
              <a:gd name="adj1" fmla="val -76030"/>
              <a:gd name="adj2" fmla="val -68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4000" b="1" dirty="0" smtClean="0"/>
              <a:t>The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name </a:t>
            </a:r>
            <a:r>
              <a:rPr lang="en-US" altLang="zh-CN" sz="2400" dirty="0" smtClean="0"/>
              <a:t>of the </a:t>
            </a:r>
            <a:r>
              <a:rPr lang="en-US" altLang="zh-CN" sz="2400" dirty="0"/>
              <a:t>function </a:t>
            </a:r>
            <a:r>
              <a:rPr lang="en-US" altLang="zh-CN" sz="2400" dirty="0" smtClean="0"/>
              <a:t>is associated with a function object.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Python recognizes to call/invoke a </a:t>
            </a:r>
            <a:r>
              <a:rPr lang="en-US" altLang="zh-CN" sz="2400" dirty="0" smtClean="0"/>
              <a:t>function when </a:t>
            </a:r>
            <a:r>
              <a:rPr lang="en-US" altLang="zh-CN" sz="2400" dirty="0"/>
              <a:t>a name is followed by </a:t>
            </a:r>
            <a:r>
              <a:rPr lang="en-US" altLang="zh-CN" sz="2400" dirty="0" smtClean="0"/>
              <a:t>parentheses. 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409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写一个自己的求字符串长度的函数。</a:t>
            </a:r>
            <a:endParaRPr lang="en-US" altLang="zh-CN" dirty="0" smtClean="0"/>
          </a:p>
          <a:p>
            <a:r>
              <a:rPr lang="zh-CN" altLang="en-US" dirty="0" smtClean="0"/>
              <a:t>改进：写一个函数，统计字符串中字母的个数。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 smtClean="0"/>
              <a:t>写一个和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功能类似的函数</a:t>
            </a:r>
            <a:endParaRPr lang="en-US" altLang="zh-CN" dirty="0" smtClean="0"/>
          </a:p>
          <a:p>
            <a:pPr>
              <a:lnSpc>
                <a:spcPts val="3600"/>
              </a:lnSpc>
            </a:pP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 smtClean="0"/>
              <a:t>判断一个数是否为素数的函数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77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72" y="245942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3B3026"/>
                </a:solidFill>
              </a:rPr>
              <a:t>6.3  </a:t>
            </a:r>
            <a:r>
              <a:rPr lang="en-US" altLang="zh-CN" sz="4800" b="1" dirty="0">
                <a:solidFill>
                  <a:srgbClr val="3B3026"/>
                </a:solidFill>
              </a:rPr>
              <a:t>Flow of Control with </a:t>
            </a:r>
            <a:r>
              <a:rPr lang="en-US" altLang="zh-CN" sz="4800" b="1" dirty="0" smtClean="0">
                <a:solidFill>
                  <a:srgbClr val="3B3026"/>
                </a:solidFill>
              </a:rPr>
              <a:t>Functions</a:t>
            </a:r>
            <a:endParaRPr lang="zh-CN" altLang="en-US" sz="4800" b="1" dirty="0">
              <a:solidFill>
                <a:srgbClr val="3B3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Flow </a:t>
            </a:r>
            <a:r>
              <a:rPr lang="en-US" altLang="zh-CN" b="1" dirty="0"/>
              <a:t>of Control with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4" y="1825625"/>
            <a:ext cx="8966400" cy="35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Parameter Passing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0889" cy="514273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3300" dirty="0"/>
              <a:t>Parameter passing is the passing of values </a:t>
            </a:r>
            <a:r>
              <a:rPr lang="en-US" altLang="zh-CN" sz="3300" dirty="0" smtClean="0"/>
              <a:t>from </a:t>
            </a:r>
            <a:r>
              <a:rPr lang="en-US" altLang="zh-CN" sz="3300" b="1" i="1" dirty="0" smtClean="0">
                <a:solidFill>
                  <a:srgbClr val="FF0000"/>
                </a:solidFill>
              </a:rPr>
              <a:t>argument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300" dirty="0"/>
              <a:t>to </a:t>
            </a:r>
            <a:r>
              <a:rPr lang="en-US" altLang="zh-CN" sz="3300" b="1" i="1" dirty="0" smtClean="0">
                <a:solidFill>
                  <a:srgbClr val="FF0000"/>
                </a:solidFill>
              </a:rPr>
              <a:t>parameter</a:t>
            </a:r>
            <a:r>
              <a:rPr lang="en-US" altLang="zh-CN" sz="3300" dirty="0" smtClean="0"/>
              <a:t>. </a:t>
            </a:r>
          </a:p>
          <a:p>
            <a:pPr>
              <a:lnSpc>
                <a:spcPts val="3500"/>
              </a:lnSpc>
            </a:pPr>
            <a:r>
              <a:rPr lang="en-US" altLang="zh-CN" sz="3300" dirty="0"/>
              <a:t>A</a:t>
            </a:r>
            <a:r>
              <a:rPr lang="en-US" altLang="zh-CN" sz="3300" dirty="0" smtClean="0"/>
              <a:t>rgument——</a:t>
            </a:r>
            <a:r>
              <a:rPr lang="zh-CN" altLang="en-US" sz="3300" dirty="0" smtClean="0"/>
              <a:t>实参，实在参数</a:t>
            </a:r>
            <a:endParaRPr lang="en-US" altLang="zh-CN" sz="3300" dirty="0" smtClean="0"/>
          </a:p>
          <a:p>
            <a:pPr>
              <a:lnSpc>
                <a:spcPts val="3500"/>
              </a:lnSpc>
            </a:pPr>
            <a:r>
              <a:rPr lang="en-US" altLang="zh-CN" sz="3300" dirty="0" smtClean="0"/>
              <a:t>Parameter——</a:t>
            </a:r>
            <a:r>
              <a:rPr lang="zh-CN" altLang="en-US" sz="3300" dirty="0" smtClean="0"/>
              <a:t>形参，形式参数</a:t>
            </a:r>
            <a:endParaRPr lang="en-US" altLang="zh-CN" sz="3300" dirty="0" smtClean="0"/>
          </a:p>
          <a:p>
            <a:pPr>
              <a:lnSpc>
                <a:spcPts val="3500"/>
              </a:lnSpc>
            </a:pPr>
            <a:r>
              <a:rPr lang="en-US" altLang="zh-CN" sz="3300" b="1" u="sng" dirty="0">
                <a:solidFill>
                  <a:srgbClr val="FF0000"/>
                </a:solidFill>
              </a:rPr>
              <a:t>Parameter passing </a:t>
            </a:r>
            <a:r>
              <a:rPr lang="en-US" altLang="zh-CN" sz="3300" dirty="0"/>
              <a:t>is done just before the calling program suspends. </a:t>
            </a:r>
            <a:endParaRPr lang="en-US" altLang="zh-CN" sz="3300" dirty="0" smtClean="0"/>
          </a:p>
          <a:p>
            <a:pPr>
              <a:lnSpc>
                <a:spcPts val="3500"/>
              </a:lnSpc>
            </a:pPr>
            <a:r>
              <a:rPr lang="zh-CN" altLang="en-US" sz="3300" dirty="0" smtClean="0"/>
              <a:t>实参和形参，在数量、类型和顺序上必须匹配。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3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67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27377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What is a Function?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Python Functions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Flow of Control with Functions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Function Example: Word Puzzle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72" y="245942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6.4  </a:t>
            </a:r>
            <a:r>
              <a:rPr lang="en-US" altLang="zh-CN" sz="4800" b="1" dirty="0">
                <a:solidFill>
                  <a:schemeClr val="tx1"/>
                </a:solidFill>
              </a:rPr>
              <a:t>Function Example: Word Puzzle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Problem Description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812" y="3761635"/>
            <a:ext cx="10040006" cy="23774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问题描述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全部英语单词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中，寻找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有这样特点的单词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单词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中的元音字母从左到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右可以组成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aeiou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2" y="1818982"/>
            <a:ext cx="10535989" cy="12395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4276" y="5421234"/>
            <a:ext cx="3575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/>
              <a:t>f</a:t>
            </a:r>
            <a:r>
              <a:rPr lang="en-US" altLang="zh-CN" sz="6600" dirty="0" smtClean="0">
                <a:solidFill>
                  <a:srgbClr val="FF0000"/>
                </a:solidFill>
              </a:rPr>
              <a:t>a</a:t>
            </a:r>
            <a:r>
              <a:rPr lang="en-US" altLang="zh-CN" sz="6600" dirty="0" smtClean="0"/>
              <a:t>c</a:t>
            </a:r>
            <a:r>
              <a:rPr lang="en-US" altLang="zh-CN" sz="6600" dirty="0" smtClean="0">
                <a:solidFill>
                  <a:srgbClr val="FF0000"/>
                </a:solidFill>
              </a:rPr>
              <a:t>e</a:t>
            </a:r>
            <a:r>
              <a:rPr lang="en-US" altLang="zh-CN" sz="6600" dirty="0" smtClean="0"/>
              <a:t>t</a:t>
            </a:r>
            <a:r>
              <a:rPr lang="en-US" altLang="zh-CN" sz="6600" dirty="0" smtClean="0">
                <a:solidFill>
                  <a:srgbClr val="FF0000"/>
                </a:solidFill>
              </a:rPr>
              <a:t>iou</a:t>
            </a:r>
            <a:r>
              <a:rPr lang="en-US" altLang="zh-CN" sz="6600" dirty="0" smtClean="0"/>
              <a:t>s</a:t>
            </a:r>
            <a:endParaRPr lang="zh-CN" altLang="en-US" sz="6600" dirty="0"/>
          </a:p>
        </p:txBody>
      </p:sp>
      <p:sp>
        <p:nvSpPr>
          <p:cNvPr id="6" name="圆角矩形标注 5"/>
          <p:cNvSpPr/>
          <p:nvPr/>
        </p:nvSpPr>
        <p:spPr>
          <a:xfrm>
            <a:off x="7078717" y="4950372"/>
            <a:ext cx="4619297" cy="1024860"/>
          </a:xfrm>
          <a:prstGeom prst="wedgeRoundRectCallout">
            <a:avLst>
              <a:gd name="adj1" fmla="val -57949"/>
              <a:gd name="adj2" fmla="val 624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单词集合从哪里来？</a:t>
            </a:r>
            <a:endParaRPr lang="en-US" altLang="zh-CN" sz="3200" b="1" dirty="0" smtClean="0"/>
          </a:p>
          <a:p>
            <a:pPr algn="ctr"/>
            <a:r>
              <a:rPr lang="en-US" altLang="zh-CN" sz="3200" b="1" dirty="0" smtClean="0"/>
              <a:t>(dictionary.txt)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65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86" y="0"/>
            <a:ext cx="7275785" cy="2664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86" y="2906466"/>
            <a:ext cx="6359782" cy="15394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432" y="1458666"/>
            <a:ext cx="302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Step1. </a:t>
            </a:r>
            <a:r>
              <a:rPr lang="zh-CN" altLang="en-US" b="1" dirty="0" smtClean="0"/>
              <a:t>把</a:t>
            </a:r>
            <a:r>
              <a:rPr lang="en-US" altLang="zh-CN" b="1" dirty="0" smtClean="0"/>
              <a:t>dictionary.txt</a:t>
            </a:r>
            <a:r>
              <a:rPr lang="zh-CN" altLang="en-US" b="1" dirty="0" smtClean="0"/>
              <a:t>文件中的每个单词读进来，并打印在屏幕上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4433" y="3214505"/>
            <a:ext cx="302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Step2. </a:t>
            </a:r>
            <a:r>
              <a:rPr lang="zh-CN" altLang="en-US" b="1" dirty="0" smtClean="0"/>
              <a:t>把读进来的每个一行字符串做</a:t>
            </a:r>
            <a:r>
              <a:rPr lang="zh-CN" altLang="en-US" b="1" dirty="0" smtClean="0">
                <a:solidFill>
                  <a:srgbClr val="D24726"/>
                </a:solidFill>
              </a:rPr>
              <a:t>预处理</a:t>
            </a:r>
            <a:r>
              <a:rPr lang="zh-CN" altLang="en-US" b="1" dirty="0" smtClean="0"/>
              <a:t>，获得所需要的</a:t>
            </a:r>
            <a:r>
              <a:rPr lang="en-US" altLang="zh-CN" b="1" dirty="0" smtClean="0"/>
              <a:t>word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4433" y="4879524"/>
            <a:ext cx="3021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Step3. 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word</a:t>
            </a:r>
            <a:r>
              <a:rPr lang="zh-CN" altLang="en-US" b="1" dirty="0" smtClean="0"/>
              <a:t>中的每个元字母找到，连接形成子串，看一下是不是“</a:t>
            </a:r>
            <a:r>
              <a:rPr lang="en-US" altLang="zh-CN" dirty="0" err="1">
                <a:latin typeface="+mn-ea"/>
              </a:rPr>
              <a:t>aeiou</a:t>
            </a:r>
            <a:r>
              <a:rPr lang="zh-CN" altLang="en-US" b="1" dirty="0" smtClean="0"/>
              <a:t>”，若是则输出；否则，继续处理下一个单词。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164486" y="5029200"/>
            <a:ext cx="6359782" cy="1592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Solving the Puzzle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80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Solving Puzzle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47" y="1825625"/>
            <a:ext cx="8173720" cy="32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54" y="0"/>
            <a:ext cx="7993635" cy="67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73376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rom import</a:t>
            </a:r>
          </a:p>
          <a:p>
            <a:pPr lvl="1"/>
            <a:r>
              <a:rPr lang="zh-CN" altLang="en-US" dirty="0" smtClean="0"/>
              <a:t>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13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）和脚本文件（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交互式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脚本式</a:t>
            </a:r>
            <a:r>
              <a:rPr lang="zh-CN" altLang="en-US" dirty="0" smtClean="0"/>
              <a:t>两种运行方式。</a:t>
            </a:r>
            <a:endParaRPr lang="en-US" altLang="zh-CN" dirty="0" smtClean="0"/>
          </a:p>
          <a:p>
            <a:r>
              <a:rPr lang="zh-CN" altLang="en-US" dirty="0" smtClean="0"/>
              <a:t>脚本式：将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代码放在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的基本文件里。</a:t>
            </a:r>
            <a:endParaRPr lang="en-US" altLang="zh-CN" dirty="0" smtClean="0"/>
          </a:p>
          <a:p>
            <a:r>
              <a:rPr lang="zh-CN" altLang="en-US" dirty="0" smtClean="0"/>
              <a:t>模块：这些脚本文件就称为模块（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1185589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 smtClean="0"/>
              <a:t>假设模块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中定义了一些变量和函数，如果希望在模块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中使用它们，则应该在模块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中通过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命令将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模块导入。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89994" y="3310759"/>
            <a:ext cx="8650014" cy="2995448"/>
            <a:chOff x="838201" y="3231931"/>
            <a:chExt cx="8650014" cy="2995448"/>
          </a:xfrm>
        </p:grpSpPr>
        <p:sp>
          <p:nvSpPr>
            <p:cNvPr id="4" name="矩形 3"/>
            <p:cNvSpPr/>
            <p:nvPr/>
          </p:nvSpPr>
          <p:spPr>
            <a:xfrm>
              <a:off x="838201" y="3231931"/>
              <a:ext cx="2569779" cy="29954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A.py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 err="1">
                  <a:solidFill>
                    <a:schemeClr val="tx1"/>
                  </a:solidFill>
                </a:rPr>
                <a:t>d</a:t>
              </a:r>
              <a:r>
                <a:rPr lang="en-US" altLang="zh-CN" sz="2400" dirty="0" err="1" smtClean="0">
                  <a:solidFill>
                    <a:schemeClr val="tx1"/>
                  </a:solidFill>
                </a:rPr>
                <a:t>ef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 smtClean="0">
                  <a:solidFill>
                    <a:schemeClr val="tx1"/>
                  </a:solidFill>
                </a:rPr>
                <a:t>fun_a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()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 err="1">
                  <a:solidFill>
                    <a:schemeClr val="tx1"/>
                  </a:solidFill>
                </a:rPr>
                <a:t>d</a:t>
              </a:r>
              <a:r>
                <a:rPr lang="en-US" altLang="zh-CN" sz="2400" dirty="0" err="1" smtClean="0">
                  <a:solidFill>
                    <a:schemeClr val="tx1"/>
                  </a:solidFill>
                </a:rPr>
                <a:t>ef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 smtClean="0">
                  <a:solidFill>
                    <a:schemeClr val="tx1"/>
                  </a:solidFill>
                </a:rPr>
                <a:t>fun_aa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()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918436" y="3231931"/>
              <a:ext cx="2569779" cy="29954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B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.py</a:t>
              </a:r>
            </a:p>
            <a:p>
              <a:endParaRPr lang="en-US" altLang="zh-CN" dirty="0"/>
            </a:p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import A</a:t>
              </a:r>
            </a:p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。。。。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b="1" dirty="0" err="1" smtClean="0">
                  <a:solidFill>
                    <a:srgbClr val="FF0000"/>
                  </a:solidFill>
                </a:rPr>
                <a:t>A.fun_a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()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3547241" y="4603531"/>
              <a:ext cx="3200400" cy="362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8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125" y="0"/>
            <a:ext cx="7480649" cy="3489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68" y="3651040"/>
            <a:ext cx="7603832" cy="3206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033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3660775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Import</a:t>
            </a:r>
            <a:r>
              <a:rPr lang="zh-CN" altLang="en-US" dirty="0" smtClean="0"/>
              <a:t>命令除了可以导入自己编写的模块外，还可以直接导入系统提供的模块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call_fun_1.py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fun_1.py</a:t>
            </a:r>
            <a:r>
              <a:rPr lang="zh-CN" altLang="en-US" dirty="0" smtClean="0"/>
              <a:t>（导入自己编写的模块）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/>
              <a:t>2) </a:t>
            </a:r>
            <a:r>
              <a:rPr lang="en-US" altLang="zh-CN" dirty="0" smtClean="0"/>
              <a:t>5_invoke_math_func.py</a:t>
            </a:r>
            <a:r>
              <a:rPr lang="zh-CN" altLang="en-US" dirty="0" smtClean="0"/>
              <a:t>（导入系统提供的模块）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4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72" y="245942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3B3026"/>
                </a:solidFill>
              </a:rPr>
              <a:t>6.1  What </a:t>
            </a:r>
            <a:r>
              <a:rPr lang="en-US" altLang="zh-CN" sz="4800" b="1" dirty="0">
                <a:solidFill>
                  <a:srgbClr val="3B3026"/>
                </a:solidFill>
              </a:rPr>
              <a:t>is a Function</a:t>
            </a:r>
            <a:r>
              <a:rPr lang="en-US" altLang="zh-CN" sz="4800" b="1" dirty="0" smtClean="0">
                <a:solidFill>
                  <a:srgbClr val="3B3026"/>
                </a:solidFill>
              </a:rPr>
              <a:t>?</a:t>
            </a:r>
            <a:endParaRPr lang="zh-CN" altLang="en-US" sz="4800" b="1" dirty="0">
              <a:solidFill>
                <a:srgbClr val="3B3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直接</a:t>
            </a:r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里面调用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6" y="1387366"/>
            <a:ext cx="11514421" cy="37252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3" y="4352925"/>
            <a:ext cx="5581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命令导入整个模块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 smtClean="0"/>
              <a:t>from import</a:t>
            </a:r>
            <a:r>
              <a:rPr lang="zh-CN" altLang="en-US" dirty="0" smtClean="0"/>
              <a:t>将导入模块中某个或某几个标识符（变量名，函数名等）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 smtClean="0"/>
              <a:t>from 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import </a:t>
            </a:r>
            <a:r>
              <a:rPr lang="en-US" altLang="zh-CN" b="1" dirty="0" smtClean="0">
                <a:solidFill>
                  <a:srgbClr val="FF0000"/>
                </a:solidFill>
              </a:rPr>
              <a:t>××××××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from 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04" y="3751019"/>
            <a:ext cx="5434405" cy="28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604434"/>
            <a:ext cx="5946225" cy="3550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4434" y="4792717"/>
            <a:ext cx="594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要不要讲</a:t>
            </a:r>
            <a:r>
              <a:rPr lang="en-US" altLang="zh-CN" dirty="0" smtClean="0"/>
              <a:t>call_fibo.py</a:t>
            </a:r>
            <a:r>
              <a:rPr lang="zh-CN" altLang="en-US" dirty="0" smtClean="0"/>
              <a:t>的调用？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进去调用。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27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 smtClean="0"/>
              <a:t>很多个模块（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）</a:t>
            </a:r>
            <a:r>
              <a:rPr lang="zh-CN" altLang="en-US" dirty="0"/>
              <a:t>放</a:t>
            </a:r>
            <a:r>
              <a:rPr lang="zh-CN" altLang="en-US" dirty="0" smtClean="0"/>
              <a:t>在一个文件夹下面，通过一定的方式就构造成为包。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 smtClean="0"/>
              <a:t>自己做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的方法（自己查？？？）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/>
              <a:t>第三</a:t>
            </a:r>
            <a:r>
              <a:rPr lang="zh-CN" altLang="en-US" dirty="0" smtClean="0"/>
              <a:t>方包的获取与安装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第三方包的获取与安装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有</a:t>
            </a:r>
            <a:r>
              <a:rPr lang="zh-CN" altLang="en-US" dirty="0" smtClean="0"/>
              <a:t>哪些常用的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怎样知道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环境下是否有特定的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怎样安装？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从数学函数讲起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2286001" y="2743200"/>
                <a:ext cx="3017173" cy="1760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rgbClr val="3B3026"/>
                    </a:solidFill>
                    <a:latin typeface="Rockwell Extra Bold" charset="0"/>
                  </a:rPr>
                  <a:t>f(x)=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600" i="1" smtClean="0">
                            <a:solidFill>
                              <a:srgbClr val="3B302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0" i="1" smtClean="0">
                            <a:solidFill>
                              <a:srgbClr val="3B30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zh-CN" sz="3600" dirty="0" smtClean="0">
                  <a:solidFill>
                    <a:srgbClr val="3B3026"/>
                  </a:solidFill>
                  <a:latin typeface="Rockwell Extra Bold" charset="0"/>
                </a:endParaRPr>
              </a:p>
              <a:p>
                <a:r>
                  <a:rPr lang="en-US" altLang="zh-CN" sz="3600" dirty="0" smtClean="0">
                    <a:solidFill>
                      <a:srgbClr val="3B3026"/>
                    </a:solidFill>
                    <a:latin typeface="Rockwell Extra Bold" charset="0"/>
                    <a:sym typeface="Symbol"/>
                  </a:rPr>
                  <a:t>f(x</a:t>
                </a:r>
                <a:r>
                  <a:rPr lang="en-US" altLang="zh-CN" sz="3600" dirty="0">
                    <a:solidFill>
                      <a:srgbClr val="3B3026"/>
                    </a:solidFill>
                    <a:latin typeface="Rockwell Extra Bold" charset="0"/>
                    <a:sym typeface="Symbol"/>
                  </a:rPr>
                  <a:t>)=sin(x)</a:t>
                </a:r>
              </a:p>
              <a:p>
                <a:r>
                  <a:rPr lang="en-US" altLang="zh-CN" sz="3600" dirty="0">
                    <a:solidFill>
                      <a:srgbClr val="3B3026"/>
                    </a:solidFill>
                    <a:latin typeface="Rockwell Extra Bold" charset="0"/>
                    <a:sym typeface="Symbol"/>
                  </a:rPr>
                  <a:t>f(</a:t>
                </a:r>
                <a:r>
                  <a:rPr lang="en-US" altLang="zh-CN" sz="3600" dirty="0" err="1">
                    <a:solidFill>
                      <a:srgbClr val="3B3026"/>
                    </a:solidFill>
                    <a:latin typeface="Rockwell Extra Bold" charset="0"/>
                    <a:sym typeface="Symbol"/>
                  </a:rPr>
                  <a:t>x,y</a:t>
                </a:r>
                <a:r>
                  <a:rPr lang="en-US" altLang="zh-CN" sz="3600" dirty="0">
                    <a:solidFill>
                      <a:srgbClr val="3B3026"/>
                    </a:solidFill>
                    <a:latin typeface="Rockwell Extra Bold" charset="0"/>
                    <a:sym typeface="Symbol"/>
                  </a:rPr>
                  <a:t>)=x*y</a:t>
                </a:r>
                <a:endParaRPr lang="zh-CN" altLang="en-US" sz="3600" dirty="0">
                  <a:solidFill>
                    <a:srgbClr val="3B3026"/>
                  </a:solidFill>
                  <a:latin typeface="Rockwell Extra Bold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1" y="2743200"/>
                <a:ext cx="3017173" cy="1760610"/>
              </a:xfrm>
              <a:prstGeom prst="rect">
                <a:avLst/>
              </a:prstGeom>
              <a:blipFill rotWithShape="0">
                <a:blip r:embed="rId2"/>
                <a:stretch>
                  <a:fillRect l="-6061" t="-4844" r="-4646" b="-12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 bwMode="auto">
          <a:xfrm>
            <a:off x="6553200" y="2743201"/>
            <a:ext cx="3708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math.sqrt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(x)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math.sin(x)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724400" y="3048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562600" y="3657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1718114" y="4800600"/>
            <a:ext cx="88886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3B3026"/>
                </a:solidFill>
                <a:latin typeface="Rockwell Extra Bold" charset="0"/>
              </a:rPr>
              <a:t>问题：</a:t>
            </a:r>
            <a:endParaRPr lang="en-US" altLang="zh-CN" sz="3600" dirty="0">
              <a:solidFill>
                <a:srgbClr val="3B3026"/>
              </a:solidFill>
              <a:latin typeface="Rockwell Extra Bold" charset="0"/>
            </a:endParaRPr>
          </a:p>
          <a:p>
            <a:r>
              <a:rPr lang="en-US" altLang="zh-CN" sz="3600" dirty="0" smtClean="0">
                <a:solidFill>
                  <a:srgbClr val="3B3026"/>
                </a:solidFill>
                <a:latin typeface="Rockwell Extra Bold" charset="0"/>
              </a:rPr>
              <a:t>1. </a:t>
            </a:r>
            <a:r>
              <a:rPr lang="zh-CN" altLang="en-US" sz="3600" dirty="0" smtClean="0">
                <a:solidFill>
                  <a:srgbClr val="3B3026"/>
                </a:solidFill>
                <a:latin typeface="Rockwell Extra Bold" charset="0"/>
              </a:rPr>
              <a:t>能不能</a:t>
            </a:r>
            <a:r>
              <a:rPr lang="zh-CN" altLang="en-US" sz="3600" dirty="0">
                <a:solidFill>
                  <a:srgbClr val="3B3026"/>
                </a:solidFill>
                <a:latin typeface="Rockwell Extra Bold" charset="0"/>
              </a:rPr>
              <a:t>我们自己也定义函数？</a:t>
            </a:r>
            <a:endParaRPr lang="en-US" altLang="zh-CN" sz="3600" dirty="0">
              <a:solidFill>
                <a:srgbClr val="3B3026"/>
              </a:solidFill>
              <a:latin typeface="Rockwell Extra Bold" charset="0"/>
            </a:endParaRPr>
          </a:p>
          <a:p>
            <a:r>
              <a:rPr lang="en-US" altLang="zh-CN" sz="3600" dirty="0" smtClean="0">
                <a:solidFill>
                  <a:srgbClr val="3B3026"/>
                </a:solidFill>
                <a:latin typeface="Rockwell Extra Bold" charset="0"/>
              </a:rPr>
              <a:t>2. </a:t>
            </a:r>
            <a:r>
              <a:rPr lang="zh-CN" altLang="en-US" sz="3600" dirty="0" smtClean="0">
                <a:solidFill>
                  <a:srgbClr val="3B3026"/>
                </a:solidFill>
                <a:latin typeface="Rockwell Extra Bold" charset="0"/>
              </a:rPr>
              <a:t>函数的功能除了计算以外，还能</a:t>
            </a:r>
            <a:r>
              <a:rPr lang="zh-CN" altLang="en-US" sz="3600" dirty="0">
                <a:solidFill>
                  <a:srgbClr val="3B3026"/>
                </a:solidFill>
                <a:latin typeface="Rockwell Extra Bold" charset="0"/>
              </a:rPr>
              <a:t>做</a:t>
            </a:r>
            <a:r>
              <a:rPr lang="zh-CN" altLang="en-US" sz="3600" dirty="0" smtClean="0">
                <a:solidFill>
                  <a:srgbClr val="3B3026"/>
                </a:solidFill>
                <a:latin typeface="Rockwell Extra Bold" charset="0"/>
              </a:rPr>
              <a:t>什么</a:t>
            </a:r>
            <a:r>
              <a:rPr lang="en-US" altLang="zh-CN" sz="3600" dirty="0" smtClean="0">
                <a:solidFill>
                  <a:srgbClr val="3B3026"/>
                </a:solidFill>
                <a:latin typeface="Rockwell Extra Bold" charset="0"/>
              </a:rPr>
              <a:t>?</a:t>
            </a:r>
            <a:endParaRPr lang="zh-CN" altLang="en-US" sz="3600" dirty="0">
              <a:solidFill>
                <a:srgbClr val="3B3026"/>
              </a:solidFill>
              <a:latin typeface="Rockwell Extra Bold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48401" y="1981201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B3026"/>
                </a:solidFill>
                <a:latin typeface="Rockwell Extra Bold" charset="0"/>
              </a:rPr>
              <a:t>Python</a:t>
            </a:r>
            <a:r>
              <a:rPr lang="zh-CN" altLang="en-US" sz="2400" b="1" dirty="0">
                <a:solidFill>
                  <a:srgbClr val="3B3026"/>
                </a:solidFill>
                <a:latin typeface="Rockwell Extra Bold" charset="0"/>
              </a:rPr>
              <a:t>建立了数学</a:t>
            </a:r>
            <a:r>
              <a:rPr lang="zh-CN" altLang="en-US" sz="2400" b="1" dirty="0" smtClean="0">
                <a:solidFill>
                  <a:srgbClr val="3B3026"/>
                </a:solidFill>
                <a:latin typeface="Rockwell Extra Bold" charset="0"/>
              </a:rPr>
              <a:t>函数库</a:t>
            </a:r>
            <a:endParaRPr lang="zh-CN" altLang="en-US" sz="2400" b="1" dirty="0">
              <a:solidFill>
                <a:srgbClr val="3B3026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0610" y="1671145"/>
            <a:ext cx="5171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调用</a:t>
            </a:r>
            <a:r>
              <a:rPr lang="en-US" altLang="zh-CN" sz="2800" b="1" dirty="0" smtClean="0"/>
              <a:t>turtle</a:t>
            </a:r>
            <a:r>
              <a:rPr lang="zh-CN" altLang="en-US" sz="2800" b="1" dirty="0" smtClean="0"/>
              <a:t>库，画一个五角星？</a:t>
            </a:r>
            <a:endParaRPr lang="en-US" altLang="zh-C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画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个五角星？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98" y="1684896"/>
            <a:ext cx="3763547" cy="37257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5090" y="5410617"/>
            <a:ext cx="930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思路：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用循环来处理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把产生一个五角星封装成一个</a:t>
            </a:r>
            <a:r>
              <a:rPr lang="en-US" altLang="zh-CN" sz="2400" b="1" dirty="0" smtClean="0"/>
              <a:t>Function</a:t>
            </a:r>
            <a:r>
              <a:rPr lang="zh-CN" altLang="en-US" sz="2400" b="1" dirty="0" smtClean="0"/>
              <a:t>， 用循环调用该函数</a:t>
            </a:r>
            <a:r>
              <a:rPr lang="en-US" altLang="zh-CN" sz="2400" b="1" dirty="0" smtClean="0"/>
              <a:t>100</a:t>
            </a:r>
            <a:r>
              <a:rPr lang="zh-CN" altLang="en-US" sz="2400" b="1" dirty="0" smtClean="0"/>
              <a:t>次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31" y="3067960"/>
            <a:ext cx="2297507" cy="18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What is Function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4"/>
            <a:ext cx="9882352" cy="4622473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A function is an encapsulated code, which </a:t>
            </a:r>
            <a:r>
              <a:rPr lang="en-US" altLang="zh-CN" dirty="0"/>
              <a:t>have has </a:t>
            </a:r>
            <a:r>
              <a:rPr lang="en-US" altLang="zh-CN" dirty="0" smtClean="0"/>
              <a:t>its own </a:t>
            </a:r>
            <a:r>
              <a:rPr lang="en-US" altLang="zh-CN" dirty="0"/>
              <a:t>independent and complete </a:t>
            </a:r>
            <a:r>
              <a:rPr lang="en-US" altLang="zh-CN" dirty="0" smtClean="0"/>
              <a:t>functionality. 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A python function:</a:t>
            </a:r>
          </a:p>
          <a:p>
            <a:pPr>
              <a:lnSpc>
                <a:spcPts val="3500"/>
              </a:lnSpc>
            </a:pPr>
            <a:endParaRPr lang="en-US" altLang="zh-CN" sz="5900" dirty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ts val="3500"/>
              </a:lnSpc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00" y="3556275"/>
            <a:ext cx="8739208" cy="1362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317554"/>
            <a:ext cx="821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i="1" dirty="0" smtClean="0">
                <a:solidFill>
                  <a:srgbClr val="FF0000"/>
                </a:solidFill>
              </a:rPr>
              <a:t>encapsulation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793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Why is the functions needed</a:t>
            </a:r>
            <a:r>
              <a:rPr lang="zh-CN" altLang="en-US" sz="4000" b="1" dirty="0" smtClean="0"/>
              <a:t>？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Divide-and-conquer problem solving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Abstraction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Reuse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 smtClean="0"/>
              <a:t>Sharing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/>
              <a:t>Security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Simplification and readability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72" y="245942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3B3026"/>
                </a:solidFill>
              </a:rPr>
              <a:t>6.2  Python Functions</a:t>
            </a:r>
            <a:endParaRPr lang="zh-CN" altLang="en-US" sz="4800" b="1" dirty="0">
              <a:solidFill>
                <a:srgbClr val="3B3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How to use Function?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i="1" dirty="0" smtClean="0"/>
              <a:t>Definition</a:t>
            </a:r>
          </a:p>
          <a:p>
            <a:pPr lvl="1"/>
            <a:r>
              <a:rPr lang="en-US" altLang="zh-CN" dirty="0"/>
              <a:t>The definition defines (</a:t>
            </a:r>
            <a:r>
              <a:rPr lang="en-US" altLang="zh-CN" dirty="0" smtClean="0"/>
              <a:t>creates) the </a:t>
            </a:r>
            <a:r>
              <a:rPr lang="en-US" altLang="zh-CN" dirty="0"/>
              <a:t>function; </a:t>
            </a:r>
            <a:endParaRPr lang="en-US" altLang="zh-CN" i="1" dirty="0" smtClean="0"/>
          </a:p>
          <a:p>
            <a:r>
              <a:rPr lang="en-US" altLang="zh-CN" sz="3200" b="1" i="1" dirty="0"/>
              <a:t>Invocation 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invocation is the application of the function in a program 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780</Words>
  <Application>Microsoft Office PowerPoint</Application>
  <PresentationFormat>宽屏</PresentationFormat>
  <Paragraphs>122</Paragraphs>
  <Slides>34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Microsoft YaHei UI</vt:lpstr>
      <vt:lpstr>宋体</vt:lpstr>
      <vt:lpstr>Arial</vt:lpstr>
      <vt:lpstr>Calibri</vt:lpstr>
      <vt:lpstr>Cambria</vt:lpstr>
      <vt:lpstr>Cambria Math</vt:lpstr>
      <vt:lpstr>Rockwell Extra Bold</vt:lpstr>
      <vt:lpstr>Symbol</vt:lpstr>
      <vt:lpstr>Times New Roman</vt:lpstr>
      <vt:lpstr>Wingdings</vt:lpstr>
      <vt:lpstr>WelcomeDoc</vt:lpstr>
      <vt:lpstr>Chapter 6   Functions                     Quick Start</vt:lpstr>
      <vt:lpstr>Outline</vt:lpstr>
      <vt:lpstr>6.1  What is a Function?</vt:lpstr>
      <vt:lpstr>从数学函数讲起</vt:lpstr>
      <vt:lpstr>问题</vt:lpstr>
      <vt:lpstr>What is Function？</vt:lpstr>
      <vt:lpstr>Why is the functions needed？</vt:lpstr>
      <vt:lpstr>6.2  Python Functions</vt:lpstr>
      <vt:lpstr>How to use Function?</vt:lpstr>
      <vt:lpstr>How to define a function?</vt:lpstr>
      <vt:lpstr>How to invoke( call) a function?</vt:lpstr>
      <vt:lpstr>1. 直接运行脚本文件（fun_1.py）    （其中包括celsius_to_fahrenheit函数的定义）</vt:lpstr>
      <vt:lpstr>2. 在另一个脚本文件(call_fun_1.py)中，调用fun_1.py中的函数celsius_to_fah( )</vt:lpstr>
      <vt:lpstr>PowerPoint 演示文稿</vt:lpstr>
      <vt:lpstr>练习</vt:lpstr>
      <vt:lpstr>6.3  Flow of Control with Functions</vt:lpstr>
      <vt:lpstr>Flow of Control with Functions</vt:lpstr>
      <vt:lpstr>Parameter Passing </vt:lpstr>
      <vt:lpstr>PowerPoint 演示文稿</vt:lpstr>
      <vt:lpstr>6.4  Function Example: Word Puzzle </vt:lpstr>
      <vt:lpstr>Problem Description</vt:lpstr>
      <vt:lpstr>PowerPoint 演示文稿</vt:lpstr>
      <vt:lpstr>Solving Puzzle</vt:lpstr>
      <vt:lpstr>PowerPoint 演示文稿</vt:lpstr>
      <vt:lpstr>补充：</vt:lpstr>
      <vt:lpstr>模块（module）和脚本文件（script）</vt:lpstr>
      <vt:lpstr>import命令</vt:lpstr>
      <vt:lpstr>PowerPoint 演示文稿</vt:lpstr>
      <vt:lpstr>PowerPoint 演示文稿</vt:lpstr>
      <vt:lpstr>3. 直接在Shell里面调用函数</vt:lpstr>
      <vt:lpstr>from import</vt:lpstr>
      <vt:lpstr>PowerPoint 演示文稿</vt:lpstr>
      <vt:lpstr>包（package）</vt:lpstr>
      <vt:lpstr>第三方包的获取与安装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2020-12-22T06:17:14Z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