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0"/>
  </p:notesMasterIdLst>
  <p:sldIdLst>
    <p:sldId id="256" r:id="rId5"/>
    <p:sldId id="265" r:id="rId6"/>
    <p:sldId id="289" r:id="rId7"/>
    <p:sldId id="300" r:id="rId8"/>
    <p:sldId id="301" r:id="rId9"/>
    <p:sldId id="302" r:id="rId10"/>
    <p:sldId id="355" r:id="rId11"/>
    <p:sldId id="303" r:id="rId12"/>
    <p:sldId id="305" r:id="rId13"/>
    <p:sldId id="304" r:id="rId14"/>
    <p:sldId id="306" r:id="rId15"/>
    <p:sldId id="369" r:id="rId16"/>
    <p:sldId id="310" r:id="rId17"/>
    <p:sldId id="290" r:id="rId18"/>
    <p:sldId id="311" r:id="rId19"/>
    <p:sldId id="307" r:id="rId20"/>
    <p:sldId id="308" r:id="rId21"/>
    <p:sldId id="312" r:id="rId22"/>
    <p:sldId id="314" r:id="rId23"/>
    <p:sldId id="315" r:id="rId24"/>
    <p:sldId id="291" r:id="rId25"/>
    <p:sldId id="316" r:id="rId26"/>
    <p:sldId id="317" r:id="rId27"/>
    <p:sldId id="318" r:id="rId28"/>
    <p:sldId id="319" r:id="rId29"/>
    <p:sldId id="320" r:id="rId30"/>
    <p:sldId id="370" r:id="rId31"/>
    <p:sldId id="371" r:id="rId32"/>
    <p:sldId id="372" r:id="rId33"/>
    <p:sldId id="326" r:id="rId34"/>
    <p:sldId id="322" r:id="rId35"/>
    <p:sldId id="327" r:id="rId36"/>
    <p:sldId id="293" r:id="rId37"/>
    <p:sldId id="323" r:id="rId38"/>
    <p:sldId id="324" r:id="rId39"/>
    <p:sldId id="325" r:id="rId40"/>
    <p:sldId id="328" r:id="rId41"/>
    <p:sldId id="292" r:id="rId42"/>
    <p:sldId id="330" r:id="rId43"/>
    <p:sldId id="334" r:id="rId44"/>
    <p:sldId id="335" r:id="rId45"/>
    <p:sldId id="336" r:id="rId46"/>
    <p:sldId id="337" r:id="rId47"/>
    <p:sldId id="338" r:id="rId48"/>
    <p:sldId id="339" r:id="rId49"/>
    <p:sldId id="295" r:id="rId50"/>
    <p:sldId id="356" r:id="rId51"/>
    <p:sldId id="358" r:id="rId52"/>
    <p:sldId id="359" r:id="rId53"/>
    <p:sldId id="360" r:id="rId54"/>
    <p:sldId id="361" r:id="rId55"/>
    <p:sldId id="363" r:id="rId56"/>
    <p:sldId id="362" r:id="rId57"/>
    <p:sldId id="364" r:id="rId58"/>
    <p:sldId id="36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785"/>
    <a:srgbClr val="DD462F"/>
    <a:srgbClr val="D24726"/>
    <a:srgbClr val="3B3026"/>
    <a:srgbClr val="D2B4A6"/>
    <a:srgbClr val="734F29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12/31/2020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957420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 7 Lists and Tuples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A  </a:t>
            </a:r>
            <a:r>
              <a:rPr lang="en-US" altLang="zh-CN" sz="4400" b="1" i="1" u="sng" dirty="0">
                <a:solidFill>
                  <a:srgbClr val="FFFF00"/>
                </a:solidFill>
              </a:rPr>
              <a:t>nested</a:t>
            </a:r>
            <a:r>
              <a:rPr lang="en-US" altLang="zh-CN" sz="4400" b="1" i="1" u="sng" dirty="0"/>
              <a:t> </a:t>
            </a:r>
            <a:r>
              <a:rPr lang="en-US" altLang="zh-CN" sz="4400" b="1" i="1" dirty="0" smtClean="0"/>
              <a:t>  </a:t>
            </a:r>
            <a:r>
              <a:rPr lang="en-US" altLang="zh-CN" sz="4400" b="1" dirty="0" smtClean="0"/>
              <a:t>list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nested list is also known as a list </a:t>
            </a:r>
            <a:r>
              <a:rPr lang="en-US" altLang="zh-CN" dirty="0"/>
              <a:t>of </a:t>
            </a:r>
            <a:r>
              <a:rPr lang="en-US" altLang="zh-CN" dirty="0" smtClean="0"/>
              <a:t> lists.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52" y="2502098"/>
            <a:ext cx="9948155" cy="35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2-D data sets </a:t>
            </a:r>
            <a:endParaRPr lang="zh-CN" altLang="en-US" sz="44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52463"/>
              </p:ext>
            </p:extLst>
          </p:nvPr>
        </p:nvGraphicFramePr>
        <p:xfrm>
          <a:off x="2414751" y="1557613"/>
          <a:ext cx="5623462" cy="163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608"/>
                <a:gridCol w="1560177"/>
                <a:gridCol w="1985677"/>
              </a:tblGrid>
              <a:tr h="546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age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GPA</a:t>
                      </a:r>
                      <a:endParaRPr lang="zh-CN" altLang="en-US" sz="2000" dirty="0"/>
                    </a:p>
                  </a:txBody>
                  <a:tcPr/>
                </a:tc>
              </a:tr>
              <a:tr h="546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Bill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3.55</a:t>
                      </a:r>
                    </a:p>
                  </a:txBody>
                  <a:tcPr/>
                </a:tc>
              </a:tr>
              <a:tr h="546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Rich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4.00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3" y="3197470"/>
            <a:ext cx="11174516" cy="32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27" y="3006138"/>
            <a:ext cx="11836783" cy="3173946"/>
          </a:xfrm>
          <a:prstGeom prst="rect">
            <a:avLst/>
          </a:prstGeom>
        </p:spPr>
      </p:pic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877719"/>
              </p:ext>
            </p:extLst>
          </p:nvPr>
        </p:nvGraphicFramePr>
        <p:xfrm>
          <a:off x="2288626" y="249077"/>
          <a:ext cx="6098629" cy="19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60"/>
                <a:gridCol w="1692008"/>
                <a:gridCol w="2153461"/>
              </a:tblGrid>
              <a:tr h="6968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Name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age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GPA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628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Bill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3.55</a:t>
                      </a:r>
                    </a:p>
                  </a:txBody>
                  <a:tcPr anchor="ctr"/>
                </a:tc>
              </a:tr>
              <a:tr h="610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Rich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4.00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3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1318" y="1721070"/>
            <a:ext cx="45338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Rockwell Extra Bold" charset="0"/>
              </a:rPr>
              <a:t>csv.reader</a:t>
            </a:r>
            <a:r>
              <a:rPr lang="zh-CN" altLang="en-US" sz="3600" dirty="0" smtClean="0">
                <a:latin typeface="Rockwell Extra Bold" charset="0"/>
              </a:rPr>
              <a:t>的例子</a:t>
            </a:r>
            <a:endParaRPr lang="zh-CN" altLang="en-US" sz="3600" dirty="0"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965" y="2443655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</a:rPr>
              <a:t>7.2  Operating of lists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>
                <a:ea typeface="ＭＳ Ｐゴシック" pitchFamily="-108" charset="-128"/>
                <a:cs typeface="ＭＳ Ｐゴシック" pitchFamily="-108" charset="-128"/>
              </a:rPr>
              <a:t>Similarities with 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4419600"/>
          </a:xfrm>
        </p:spPr>
        <p:txBody>
          <a:bodyPr/>
          <a:lstStyle/>
          <a:p>
            <a:r>
              <a:rPr lang="en-US" altLang="zh-CN" dirty="0">
                <a:ea typeface="ＭＳ Ｐゴシック" pitchFamily="-108" charset="-128"/>
                <a:cs typeface="ＭＳ Ｐゴシック" pitchFamily="-108" charset="-128"/>
              </a:rPr>
              <a:t>indexing (the [ ] operator) and slicing </a:t>
            </a:r>
            <a:r>
              <a:rPr lang="en-US" altLang="zh-CN" dirty="0" smtClean="0">
                <a:ea typeface="ＭＳ Ｐゴシック" pitchFamily="-108" charset="-128"/>
                <a:cs typeface="ＭＳ Ｐゴシック" pitchFamily="-108" charset="-128"/>
              </a:rPr>
              <a:t>([:])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concatenate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/+ (but only of lists)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repeat/*</a:t>
            </a:r>
          </a:p>
          <a:p>
            <a:pPr eaLnBrk="1" hangingPunct="1"/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membership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(the in operator)</a:t>
            </a:r>
          </a:p>
          <a:p>
            <a:pPr eaLnBrk="1" hangingPunct="1"/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(the length operator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)</a:t>
            </a:r>
          </a:p>
          <a:p>
            <a:pPr eaLnBrk="1" hangingPunct="1"/>
            <a:r>
              <a:rPr lang="en-US" altLang="zh-CN" dirty="0">
                <a:ea typeface="ＭＳ Ｐゴシック" pitchFamily="-108" charset="-128"/>
                <a:cs typeface="ＭＳ Ｐゴシック" pitchFamily="-108" charset="-128"/>
              </a:rPr>
              <a:t>compare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667000" y="5181601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与字符串的相同之处</a:t>
            </a:r>
          </a:p>
        </p:txBody>
      </p:sp>
    </p:spTree>
    <p:extLst>
      <p:ext uri="{BB962C8B-B14F-4D97-AF65-F5344CB8AC3E}">
        <p14:creationId xmlns:p14="http://schemas.microsoft.com/office/powerpoint/2010/main" val="4163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Indexing and Slicing</a:t>
            </a:r>
            <a:endParaRPr lang="zh-CN" altLang="en-US" sz="4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504" y="1776426"/>
            <a:ext cx="9253911" cy="2369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21" y="4146330"/>
            <a:ext cx="9158894" cy="13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9" y="-1"/>
            <a:ext cx="7357155" cy="68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Operators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+,  *,  in,  comparison( &lt;,   &gt;,   &lt;=,  &gt;=,  = =,  != )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7259441" cy="6618397"/>
            <a:chOff x="431057" y="20862"/>
            <a:chExt cx="6891446" cy="615610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57" y="20862"/>
              <a:ext cx="6891446" cy="521328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057" y="5260432"/>
              <a:ext cx="5114836" cy="916531"/>
            </a:xfrm>
            <a:prstGeom prst="rect">
              <a:avLst/>
            </a:prstGeom>
          </p:spPr>
        </p:pic>
      </p:grpSp>
      <p:sp>
        <p:nvSpPr>
          <p:cNvPr id="7" name="圆角矩形标注 6"/>
          <p:cNvSpPr/>
          <p:nvPr/>
        </p:nvSpPr>
        <p:spPr>
          <a:xfrm>
            <a:off x="8008883" y="3068940"/>
            <a:ext cx="3783724" cy="2298618"/>
          </a:xfrm>
          <a:prstGeom prst="wedgeRoundRectCallout">
            <a:avLst>
              <a:gd name="adj1" fmla="val -67879"/>
              <a:gd name="adj2" fmla="val -49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altLang="zh-CN" dirty="0" smtClean="0"/>
              <a:t>+</a:t>
            </a:r>
            <a:r>
              <a:rPr lang="zh-CN" altLang="en-US" dirty="0" smtClean="0"/>
              <a:t>的两侧的操作数类型必须一致，都是</a:t>
            </a:r>
            <a:r>
              <a:rPr lang="en-US" altLang="zh-CN" dirty="0" smtClean="0"/>
              <a:t>list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*的两侧，一个是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，一个必须是整数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这些运算符都不会改变操作数。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9738"/>
            <a:ext cx="11898010" cy="30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825625"/>
            <a:ext cx="7010311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zh-CN" sz="2400" dirty="0" smtClean="0"/>
              <a:t>What is a List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What you already know how to do with list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Lists are different than Strings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Old and New Friends: split and other functions and methods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Working with some examples</a:t>
            </a:r>
          </a:p>
          <a:p>
            <a:pPr marL="514350" indent="-514350"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</a:rPr>
              <a:t>Mutable Objects and References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/>
              <a:t>Tuples</a:t>
            </a: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760209" y="1999046"/>
            <a:ext cx="38589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AEB785"/>
                </a:solidFill>
              </a:rPr>
              <a:t>8. Lists</a:t>
            </a:r>
            <a:r>
              <a:rPr lang="en-US" altLang="zh-CN" sz="2400" dirty="0">
                <a:solidFill>
                  <a:srgbClr val="AEB785"/>
                </a:solidFill>
              </a:rPr>
              <a:t>: The Data </a:t>
            </a:r>
            <a:r>
              <a:rPr lang="en-US" altLang="zh-CN" sz="2400" dirty="0" smtClean="0">
                <a:solidFill>
                  <a:srgbClr val="AEB785"/>
                </a:solidFill>
              </a:rPr>
              <a:t>Structure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AEB785"/>
                </a:solidFill>
              </a:rPr>
              <a:t>9. Algorithm Example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AEB785"/>
                </a:solidFill>
              </a:rPr>
              <a:t>10. Python Diversion</a:t>
            </a:r>
            <a:r>
              <a:rPr lang="zh-CN" altLang="en-US" sz="2400" dirty="0" smtClean="0">
                <a:solidFill>
                  <a:srgbClr val="AEB785"/>
                </a:solidFill>
              </a:rPr>
              <a:t>：</a:t>
            </a:r>
            <a:r>
              <a:rPr lang="en-US" altLang="zh-CN" sz="2400" dirty="0" smtClean="0">
                <a:solidFill>
                  <a:srgbClr val="AEB785"/>
                </a:solidFill>
              </a:rPr>
              <a:t>List Comprehension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AEB785"/>
                </a:solidFill>
              </a:rPr>
              <a:t>11. Visual Vignette: More Plotting</a:t>
            </a:r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List </a:t>
            </a:r>
            <a:r>
              <a:rPr lang="en-US" altLang="zh-CN" b="1" dirty="0" smtClean="0"/>
              <a:t>Iteration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017"/>
            <a:ext cx="6751742" cy="2275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7969"/>
            <a:ext cx="11155757" cy="27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903" y="2853558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</a:rPr>
              <a:t>7.3   Lists </a:t>
            </a:r>
            <a:r>
              <a:rPr lang="en-US" altLang="zh-CN" sz="4400" dirty="0">
                <a:solidFill>
                  <a:schemeClr val="tx1"/>
                </a:solidFill>
              </a:rPr>
              <a:t>are different than </a:t>
            </a:r>
            <a:r>
              <a:rPr lang="en-US" altLang="zh-CN" sz="4400" dirty="0" smtClean="0">
                <a:solidFill>
                  <a:schemeClr val="tx1"/>
                </a:solidFill>
              </a:rPr>
              <a:t>Strings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Same with Strings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7661" cy="4351338"/>
          </a:xfrm>
        </p:spPr>
        <p:txBody>
          <a:bodyPr/>
          <a:lstStyle/>
          <a:p>
            <a:r>
              <a:rPr lang="en-US" altLang="zh-CN" dirty="0" smtClean="0"/>
              <a:t>Sequence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slicing and indexing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in/not in operators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 function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iterable(</a:t>
            </a:r>
            <a:r>
              <a:rPr lang="zh-CN" altLang="en-US" dirty="0" smtClean="0"/>
              <a:t>可迭代的）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+ and 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compare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7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Difference with Strings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608083"/>
            <a:ext cx="10040006" cy="456887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Lists Are Mutable / Strings are immutable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21" y="2076937"/>
            <a:ext cx="7964327" cy="44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266863" cy="649539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847489" y="-2"/>
            <a:ext cx="5344511" cy="1692978"/>
          </a:xfrm>
          <a:prstGeom prst="wedgeRoundRectCallout">
            <a:avLst>
              <a:gd name="adj1" fmla="val -60047"/>
              <a:gd name="adj2" fmla="val 64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 smtClean="0"/>
              <a:t>1. Index assignment</a:t>
            </a:r>
          </a:p>
          <a:p>
            <a:r>
              <a:rPr lang="en-US" altLang="zh-CN" sz="2400" dirty="0" smtClean="0"/>
              <a:t>2. slice assignment</a:t>
            </a:r>
          </a:p>
          <a:p>
            <a:r>
              <a:rPr lang="en-US" altLang="zh-CN" sz="2400" dirty="0" smtClean="0"/>
              <a:t>(</a:t>
            </a:r>
            <a:r>
              <a:rPr lang="en-US" altLang="zh-CN" sz="2400" dirty="0"/>
              <a:t>The only caveat is that the values</a:t>
            </a:r>
            <a:br>
              <a:rPr lang="en-US" altLang="zh-CN" sz="2400" dirty="0"/>
            </a:br>
            <a:r>
              <a:rPr lang="en-US" altLang="zh-CN" sz="2400" dirty="0"/>
              <a:t>being assigned must be a </a:t>
            </a:r>
            <a:r>
              <a:rPr lang="en-US" altLang="zh-CN" sz="2400" i="1" dirty="0"/>
              <a:t>collection</a:t>
            </a:r>
            <a:r>
              <a:rPr lang="en-US" altLang="zh-CN" sz="2400" dirty="0" smtClean="0"/>
              <a:t>.)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97" y="1950315"/>
            <a:ext cx="4541203" cy="49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List </a:t>
            </a:r>
            <a:r>
              <a:rPr lang="en-US" altLang="zh-CN" sz="4400" b="1" dirty="0" smtClean="0"/>
              <a:t>Methods Function</a:t>
            </a:r>
            <a:r>
              <a:rPr lang="en-US" altLang="zh-CN" sz="4400" dirty="0" smtClean="0"/>
              <a:t> 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Non-modifying </a:t>
            </a:r>
            <a:r>
              <a:rPr lang="en-US" altLang="zh-CN" b="1" dirty="0" smtClean="0"/>
              <a:t>methods</a:t>
            </a:r>
          </a:p>
          <a:p>
            <a:r>
              <a:rPr lang="en-US" altLang="zh-CN" b="1" dirty="0"/>
              <a:t>Methods that Modify the List </a:t>
            </a:r>
            <a:r>
              <a:rPr lang="en-US" altLang="zh-CN" b="1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1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Non-modifying methods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1232885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1200" b="1" dirty="0"/>
              <a:t>index(x)</a:t>
            </a:r>
            <a:r>
              <a:rPr lang="en-US" altLang="zh-CN" sz="11200" dirty="0"/>
              <a:t> </a:t>
            </a:r>
            <a:endParaRPr lang="en-US" altLang="zh-CN" sz="11200" dirty="0" smtClean="0"/>
          </a:p>
          <a:p>
            <a:r>
              <a:rPr lang="en-US" altLang="zh-CN" sz="11200" b="1" dirty="0"/>
              <a:t>count(x)</a:t>
            </a:r>
            <a:r>
              <a:rPr lang="en-US" altLang="zh-CN" sz="112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29" y="1454231"/>
            <a:ext cx="6287904" cy="44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Methods that Modify the List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1" y="0"/>
            <a:ext cx="11185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8" y="189186"/>
            <a:ext cx="4877551" cy="28062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0" y="3253502"/>
            <a:ext cx="4989469" cy="347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7" y="4245864"/>
            <a:ext cx="10466041" cy="228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367548"/>
            <a:ext cx="10243589" cy="3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013" y="2538248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</a:rPr>
              <a:t>7.1 </a:t>
            </a:r>
            <a:r>
              <a:rPr lang="en-US" altLang="zh-CN" sz="4400" dirty="0">
                <a:solidFill>
                  <a:schemeClr val="tx1"/>
                </a:solidFill>
              </a:rPr>
              <a:t>What is a </a:t>
            </a:r>
            <a:r>
              <a:rPr lang="en-US" altLang="zh-CN" sz="4400" dirty="0" smtClean="0">
                <a:solidFill>
                  <a:schemeClr val="tx1"/>
                </a:solidFill>
              </a:rPr>
              <a:t>List 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these methods </a:t>
            </a:r>
            <a:r>
              <a:rPr lang="en-US" b="1" i="1" dirty="0" smtClean="0"/>
              <a:t>do not return a value</a:t>
            </a:r>
          </a:p>
          <a:p>
            <a:r>
              <a:rPr lang="en-US" dirty="0" smtClean="0"/>
              <a:t>This is because lists are mutable, so the methods modify the list directly. No need to return anything.</a:t>
            </a:r>
          </a:p>
          <a:p>
            <a:r>
              <a:rPr lang="en-US" dirty="0" smtClean="0"/>
              <a:t>Can be confusing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352800" y="5181601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大多数列表操作不返回值！</a:t>
            </a:r>
          </a:p>
        </p:txBody>
      </p:sp>
    </p:spTree>
    <p:extLst>
      <p:ext uri="{BB962C8B-B14F-4D97-AF65-F5344CB8AC3E}">
        <p14:creationId xmlns:p14="http://schemas.microsoft.com/office/powerpoint/2010/main" val="4018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6" y="3419476"/>
            <a:ext cx="19048" cy="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6" y="3571876"/>
            <a:ext cx="19048" cy="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04" y="0"/>
            <a:ext cx="745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输入：一组学生考试成绩，以</a:t>
            </a:r>
            <a:r>
              <a:rPr lang="en-US" altLang="zh-CN" dirty="0" smtClean="0"/>
              <a:t>#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r>
              <a:rPr lang="zh-CN" altLang="en-US" dirty="0" smtClean="0"/>
              <a:t>功能：统计</a:t>
            </a:r>
            <a:r>
              <a:rPr lang="en-US" altLang="zh-CN" dirty="0" smtClean="0"/>
              <a:t>0-9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10-19,20-29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…,90-99,100</a:t>
            </a:r>
            <a:r>
              <a:rPr lang="zh-CN" altLang="en-US" dirty="0" smtClean="0"/>
              <a:t>。各个分数段的人数</a:t>
            </a:r>
            <a:endParaRPr lang="en-US" altLang="zh-CN" dirty="0" smtClean="0"/>
          </a:p>
          <a:p>
            <a:r>
              <a:rPr lang="zh-CN" altLang="en-US" dirty="0" smtClean="0"/>
              <a:t>输出：打印出各个分数段人数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903" y="2853558"/>
            <a:ext cx="10749367" cy="1208868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</a:rPr>
              <a:t>7.4  Split </a:t>
            </a:r>
            <a:r>
              <a:rPr lang="en-US" altLang="zh-CN" sz="4400" dirty="0">
                <a:solidFill>
                  <a:schemeClr val="tx1"/>
                </a:solidFill>
              </a:rPr>
              <a:t>and other functions and methods</a:t>
            </a:r>
            <a:br>
              <a:rPr lang="en-US" altLang="zh-CN" sz="4400" dirty="0">
                <a:solidFill>
                  <a:schemeClr val="tx1"/>
                </a:solidFill>
              </a:rPr>
            </a:b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Split and Multiple Assignment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374" y="1872921"/>
            <a:ext cx="10040006" cy="17373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err="1"/>
              <a:t>s</a:t>
            </a:r>
            <a:r>
              <a:rPr lang="en-US" altLang="zh-CN" sz="4000" dirty="0" err="1" smtClean="0"/>
              <a:t>trings.split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delim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“</a:t>
            </a:r>
            <a:r>
              <a:rPr lang="en-US" altLang="zh-CN" sz="4000" dirty="0" smtClean="0"/>
              <a:t>×</a:t>
            </a:r>
            <a:r>
              <a:rPr lang="zh-CN" altLang="en-US" sz="4000" dirty="0" smtClean="0"/>
              <a:t>”</a:t>
            </a:r>
            <a:r>
              <a:rPr lang="en-US" altLang="zh-CN" sz="4000" dirty="0" smtClean="0"/>
              <a:t>) </a:t>
            </a:r>
            <a:r>
              <a:rPr lang="en-US" altLang="zh-CN" sz="4000" dirty="0" smtClean="0">
                <a:sym typeface="Wingdings" panose="05000000000000000000" pitchFamily="2" charset="2"/>
              </a:rPr>
              <a:t> a list</a:t>
            </a:r>
          </a:p>
          <a:p>
            <a:pPr marL="0" indent="0">
              <a:buNone/>
            </a:pPr>
            <a:endParaRPr lang="en-US" altLang="zh-CN" sz="4000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multiple assignment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221"/>
            <a:ext cx="12065110" cy="59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join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str.split</a:t>
            </a:r>
            <a:r>
              <a:rPr lang="en-US" altLang="zh-CN" dirty="0" smtClean="0"/>
              <a:t>() : take a string to a list</a:t>
            </a:r>
          </a:p>
          <a:p>
            <a:pPr>
              <a:lnSpc>
                <a:spcPts val="3500"/>
              </a:lnSpc>
            </a:pPr>
            <a:r>
              <a:rPr lang="en-US" altLang="zh-CN" dirty="0" err="1" smtClean="0"/>
              <a:t>str.join</a:t>
            </a:r>
            <a:r>
              <a:rPr lang="en-US" altLang="zh-CN" dirty="0" smtClean="0"/>
              <a:t>(): take </a:t>
            </a:r>
            <a:r>
              <a:rPr lang="en-US" altLang="zh-CN" i="1" dirty="0" smtClean="0">
                <a:solidFill>
                  <a:srgbClr val="FF0000"/>
                </a:solidFill>
              </a:rPr>
              <a:t>a string list </a:t>
            </a:r>
            <a:r>
              <a:rPr lang="en-US" altLang="zh-CN" dirty="0" smtClean="0"/>
              <a:t>(as argument) to a new string, and the </a:t>
            </a:r>
            <a:r>
              <a:rPr lang="en-US" altLang="zh-CN" dirty="0">
                <a:solidFill>
                  <a:srgbClr val="FF0000"/>
                </a:solidFill>
              </a:rPr>
              <a:t>calling string </a:t>
            </a:r>
            <a:r>
              <a:rPr lang="en-US" altLang="zh-CN" dirty="0"/>
              <a:t>is used as </a:t>
            </a:r>
            <a:r>
              <a:rPr lang="en-US" altLang="zh-CN" dirty="0">
                <a:solidFill>
                  <a:srgbClr val="FF0000"/>
                </a:solidFill>
              </a:rPr>
              <a:t>a delimiter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9" y="1608083"/>
            <a:ext cx="11589140" cy="50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The sorted Function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Difference between sort() method and </a:t>
            </a:r>
            <a:r>
              <a:rPr lang="en-US" altLang="zh-CN" dirty="0" err="1" smtClean="0"/>
              <a:t>storted</a:t>
            </a:r>
            <a:r>
              <a:rPr lang="en-US" altLang="zh-CN" dirty="0" smtClean="0"/>
              <a:t>() function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sort method works only with lists.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list.sort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zh-CN" dirty="0"/>
              <a:t>The sorted function (not a method, </a:t>
            </a:r>
            <a:r>
              <a:rPr lang="en-US" altLang="zh-CN" dirty="0" smtClean="0"/>
              <a:t>a function</a:t>
            </a:r>
            <a:r>
              <a:rPr lang="en-US" altLang="zh-CN" dirty="0"/>
              <a:t>) will sort any </a:t>
            </a:r>
            <a:r>
              <a:rPr lang="en-US" altLang="zh-CN" dirty="0" smtClean="0"/>
              <a:t>collection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94" y="4060379"/>
            <a:ext cx="5443010" cy="245077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5858204" y="3977230"/>
            <a:ext cx="4310555" cy="1887542"/>
          </a:xfrm>
          <a:prstGeom prst="wedgeRoundRectCallout">
            <a:avLst>
              <a:gd name="adj1" fmla="val -94293"/>
              <a:gd name="adj2" fmla="val 64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argument provided to </a:t>
            </a:r>
            <a:r>
              <a:rPr lang="en-US" altLang="zh-CN" sz="2400" b="1" dirty="0">
                <a:solidFill>
                  <a:srgbClr val="FFC000"/>
                </a:solidFill>
              </a:rPr>
              <a:t>sorted</a:t>
            </a:r>
            <a:r>
              <a:rPr lang="en-US" altLang="zh-CN" sz="2400" dirty="0"/>
              <a:t> is </a:t>
            </a:r>
            <a:r>
              <a:rPr lang="en-US" altLang="zh-CN" sz="2400" i="1" dirty="0"/>
              <a:t>not </a:t>
            </a:r>
            <a:r>
              <a:rPr lang="en-US" altLang="zh-CN" sz="2400" dirty="0"/>
              <a:t>modified by the action of the function.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18" y="129341"/>
            <a:ext cx="6811039" cy="65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00" y="3090041"/>
            <a:ext cx="10749367" cy="1208868"/>
          </a:xfrm>
        </p:spPr>
        <p:txBody>
          <a:bodyPr>
            <a:normAutofit fontScale="90000"/>
          </a:bodyPr>
          <a:lstStyle/>
          <a:p>
            <a:r>
              <a:rPr lang="en-US" altLang="zh-CN" sz="4900" dirty="0" smtClean="0">
                <a:solidFill>
                  <a:schemeClr val="tx1"/>
                </a:solidFill>
              </a:rPr>
              <a:t>7.5 </a:t>
            </a:r>
            <a:r>
              <a:rPr lang="en-US" altLang="zh-CN" sz="4900" dirty="0">
                <a:solidFill>
                  <a:schemeClr val="tx1"/>
                </a:solidFill>
              </a:rPr>
              <a:t>Working with some </a:t>
            </a:r>
            <a:r>
              <a:rPr lang="en-US" altLang="zh-CN" sz="4900" dirty="0" smtClean="0">
                <a:solidFill>
                  <a:schemeClr val="tx1"/>
                </a:solidFill>
              </a:rPr>
              <a:t>examples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other functions and </a:t>
            </a:r>
            <a:r>
              <a:rPr lang="en-US" altLang="zh-CN" sz="4400" dirty="0" smtClean="0"/>
              <a:t>methods</a:t>
            </a:r>
            <a:r>
              <a:rPr lang="en-US" altLang="zh-CN" sz="4400" dirty="0" smtClean="0">
                <a:solidFill>
                  <a:schemeClr val="tx1"/>
                </a:solidFill>
              </a:rPr>
              <a:t> 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Example: File </a:t>
            </a:r>
            <a:r>
              <a:rPr lang="en-US" altLang="zh-CN" b="1" dirty="0" smtClean="0"/>
              <a:t>Analysis( p305)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下载“葛底斯堡演讲”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“</a:t>
            </a:r>
            <a:r>
              <a:rPr lang="en-US" altLang="zh-CN" i="1" dirty="0"/>
              <a:t>gettysburg.txt</a:t>
            </a:r>
            <a:r>
              <a:rPr lang="en-US" altLang="zh-CN" dirty="0"/>
              <a:t> 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对该“</a:t>
            </a:r>
            <a:r>
              <a:rPr lang="en-US" altLang="zh-CN" i="1" dirty="0"/>
              <a:t>gettysburg.txt</a:t>
            </a:r>
            <a:r>
              <a:rPr lang="zh-CN" altLang="en-US" dirty="0" smtClean="0"/>
              <a:t>”文件进行分析：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Determine </a:t>
            </a:r>
            <a:r>
              <a:rPr lang="en-US" altLang="zh-CN" dirty="0"/>
              <a:t>a file’s length, in </a:t>
            </a:r>
            <a:r>
              <a:rPr lang="en-US" altLang="zh-CN" dirty="0" smtClean="0"/>
              <a:t>words.</a:t>
            </a:r>
          </a:p>
          <a:p>
            <a:pPr lvl="1"/>
            <a:r>
              <a:rPr lang="en-US" altLang="zh-CN" dirty="0" smtClean="0"/>
              <a:t> Count </a:t>
            </a:r>
            <a:r>
              <a:rPr lang="en-US" altLang="zh-CN" dirty="0"/>
              <a:t>the number of unique words in the </a:t>
            </a:r>
            <a:r>
              <a:rPr lang="en-US" altLang="zh-CN" dirty="0" smtClean="0"/>
              <a:t>file. 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What is a list</a:t>
            </a:r>
            <a:r>
              <a:rPr lang="zh-CN" altLang="en-US" sz="4400" b="1" dirty="0" smtClean="0"/>
              <a:t>？</a:t>
            </a:r>
            <a:r>
              <a:rPr lang="en-US" altLang="zh-CN" sz="4400" b="1" dirty="0" smtClean="0"/>
              <a:t> 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10749454" cy="1973865"/>
          </a:xfrm>
        </p:spPr>
        <p:txBody>
          <a:bodyPr>
            <a:normAutofit fontScale="92500"/>
          </a:bodyPr>
          <a:lstStyle/>
          <a:p>
            <a:r>
              <a:rPr lang="en-US" altLang="zh-CN" sz="3200" dirty="0" smtClean="0"/>
              <a:t>Python</a:t>
            </a:r>
            <a:r>
              <a:rPr lang="zh-CN" altLang="en-US" sz="3200" dirty="0" smtClean="0"/>
              <a:t>‘</a:t>
            </a:r>
            <a:r>
              <a:rPr lang="en-US" altLang="zh-CN" sz="3200" dirty="0" smtClean="0"/>
              <a:t>s </a:t>
            </a:r>
            <a:r>
              <a:rPr lang="en-US" altLang="zh-CN" sz="3200" u="sng" dirty="0" smtClean="0">
                <a:solidFill>
                  <a:srgbClr val="00B050"/>
                </a:solidFill>
              </a:rPr>
              <a:t>built-in</a:t>
            </a:r>
            <a:r>
              <a:rPr lang="en-US" altLang="zh-CN" sz="3200" dirty="0" smtClean="0"/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list </a:t>
            </a:r>
            <a:r>
              <a:rPr lang="en-US" altLang="zh-CN" sz="3200" dirty="0" smtClean="0"/>
              <a:t>type is also </a:t>
            </a:r>
            <a:r>
              <a:rPr lang="en-US" altLang="zh-CN" sz="3200" u="sng" dirty="0" smtClean="0"/>
              <a:t>a </a:t>
            </a:r>
            <a:r>
              <a:rPr lang="en-US" altLang="zh-CN" sz="3200" b="1" i="1" u="sng" dirty="0" smtClean="0">
                <a:solidFill>
                  <a:srgbClr val="FF0000"/>
                </a:solidFill>
              </a:rPr>
              <a:t>collection</a:t>
            </a:r>
            <a:r>
              <a:rPr lang="en-US" altLang="zh-CN" sz="3200" u="sng" dirty="0" smtClean="0"/>
              <a:t> type</a:t>
            </a:r>
            <a:r>
              <a:rPr lang="en-US" altLang="zh-CN" sz="3200" dirty="0" smtClean="0"/>
              <a:t>.</a:t>
            </a:r>
          </a:p>
          <a:p>
            <a:pPr>
              <a:lnSpc>
                <a:spcPts val="3500"/>
              </a:lnSpc>
            </a:pPr>
            <a:r>
              <a:rPr lang="en-US" altLang="zh-CN" sz="3200" dirty="0" smtClean="0"/>
              <a:t>Like STRINGS, lists </a:t>
            </a:r>
            <a:r>
              <a:rPr lang="en-US" altLang="zh-CN" sz="3200" dirty="0"/>
              <a:t>are </a:t>
            </a:r>
            <a:r>
              <a:rPr lang="en-US" altLang="zh-CN" sz="3200" u="sng" dirty="0"/>
              <a:t>a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sequence</a:t>
            </a:r>
            <a:r>
              <a:rPr lang="en-US" altLang="zh-CN" sz="3200" u="sng" dirty="0"/>
              <a:t> type </a:t>
            </a:r>
            <a:r>
              <a:rPr lang="en-US" altLang="zh-CN" sz="3200" dirty="0"/>
              <a:t>and are </a:t>
            </a:r>
            <a:r>
              <a:rPr lang="en-US" altLang="zh-CN" sz="3200" u="sng" dirty="0"/>
              <a:t>an </a:t>
            </a:r>
            <a:r>
              <a:rPr lang="en-US" altLang="zh-CN" sz="3200" b="1" i="1" u="sng" dirty="0">
                <a:solidFill>
                  <a:srgbClr val="FF0000"/>
                </a:solidFill>
              </a:rPr>
              <a:t>iterable</a:t>
            </a:r>
            <a:r>
              <a:rPr lang="en-US" altLang="zh-CN" sz="3200" u="sng" dirty="0"/>
              <a:t> type</a:t>
            </a:r>
            <a:r>
              <a:rPr lang="en-US" altLang="zh-CN" sz="3200" dirty="0"/>
              <a:t>. 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35055" y="3337824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Built-in type?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35055" y="4123857"/>
            <a:ext cx="29481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Collection type?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235055" y="5019301"/>
            <a:ext cx="29481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Sequence type?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35055" y="5914745"/>
            <a:ext cx="29481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iterable type?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11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Strategy ( Algorithm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92254" cy="48116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Open </a:t>
            </a:r>
            <a:r>
              <a:rPr lang="en-US" altLang="zh-CN" dirty="0"/>
              <a:t>the file for </a:t>
            </a:r>
            <a:r>
              <a:rPr lang="en-US" altLang="zh-CN" dirty="0" smtClean="0"/>
              <a:t>reading.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D462F"/>
                </a:solidFill>
              </a:rPr>
              <a:t>Get rid of the punctuation in the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Initialize </a:t>
            </a:r>
            <a:r>
              <a:rPr lang="en-US" altLang="zh-CN" dirty="0"/>
              <a:t>the speech list to be </a:t>
            </a:r>
            <a:r>
              <a:rPr lang="en-US" altLang="zh-CN" dirty="0" smtClean="0"/>
              <a:t>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For </a:t>
            </a:r>
            <a:r>
              <a:rPr lang="en-US" altLang="zh-CN" dirty="0"/>
              <a:t>each line in the file</a:t>
            </a:r>
            <a:r>
              <a:rPr lang="en-US" altLang="zh-CN" dirty="0" smtClean="0"/>
              <a:t>:</a:t>
            </a:r>
          </a:p>
          <a:p>
            <a:pPr lvl="1" indent="-457200">
              <a:buAutoNum type="alphaLcParenBoth"/>
            </a:pPr>
            <a:r>
              <a:rPr lang="en-US" altLang="zh-CN" dirty="0" smtClean="0"/>
              <a:t>Extract </a:t>
            </a:r>
            <a:r>
              <a:rPr lang="en-US" altLang="zh-CN" dirty="0"/>
              <a:t>words from the line into a list (split</a:t>
            </a:r>
            <a:r>
              <a:rPr lang="en-US" altLang="zh-CN" dirty="0" smtClean="0"/>
              <a:t>).</a:t>
            </a:r>
          </a:p>
          <a:p>
            <a:pPr lvl="1" indent="-457200">
              <a:buAutoNum type="alphaLcParenBoth"/>
            </a:pPr>
            <a:r>
              <a:rPr lang="en-US" altLang="zh-CN" dirty="0" smtClean="0"/>
              <a:t>Add </a:t>
            </a:r>
            <a:r>
              <a:rPr lang="en-US" altLang="zh-CN" dirty="0"/>
              <a:t>that list of words onto the speech list (extend</a:t>
            </a:r>
            <a:r>
              <a:rPr lang="en-US" altLang="zh-CN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</a:t>
            </a:r>
            <a:r>
              <a:rPr lang="en-US" altLang="zh-CN" dirty="0"/>
              <a:t>the length of the speech list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2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73461" y="0"/>
            <a:ext cx="7708843" cy="6359356"/>
            <a:chOff x="3453143" y="2443285"/>
            <a:chExt cx="5361905" cy="32215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3143" y="2443285"/>
              <a:ext cx="5285714" cy="19714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143" y="4398137"/>
              <a:ext cx="5361905" cy="1266667"/>
            </a:xfrm>
            <a:prstGeom prst="rect">
              <a:avLst/>
            </a:prstGeom>
          </p:spPr>
        </p:pic>
      </p:grpSp>
      <p:sp>
        <p:nvSpPr>
          <p:cNvPr id="8" name="圆角矩形标注 7"/>
          <p:cNvSpPr/>
          <p:nvPr/>
        </p:nvSpPr>
        <p:spPr>
          <a:xfrm>
            <a:off x="8072764" y="755812"/>
            <a:ext cx="3436882" cy="1686910"/>
          </a:xfrm>
          <a:prstGeom prst="wedgeRoundRectCallout">
            <a:avLst>
              <a:gd name="adj1" fmla="val -64870"/>
              <a:gd name="adj2" fmla="val 81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）怎样去除“</a:t>
            </a:r>
            <a:r>
              <a:rPr lang="en-US" altLang="zh-CN" sz="2400" b="1" dirty="0" smtClean="0"/>
              <a:t>- -</a:t>
            </a:r>
            <a:r>
              <a:rPr lang="zh-CN" altLang="en-US" sz="2400" b="1" dirty="0" smtClean="0"/>
              <a:t>”？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）怎样去除标点符号？</a:t>
            </a:r>
            <a:endParaRPr lang="zh-CN" altLang="en-US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317426" y="3623644"/>
            <a:ext cx="6758959" cy="3003717"/>
            <a:chOff x="7632330" y="403623"/>
            <a:chExt cx="4161905" cy="15258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2330" y="403623"/>
              <a:ext cx="4161905" cy="87619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0425" y="1234225"/>
              <a:ext cx="4085714" cy="6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0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Unique Words in the Gettysburg Address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Strategy( Algorithm):</a:t>
            </a:r>
          </a:p>
          <a:p>
            <a:pPr lvl="1"/>
            <a:r>
              <a:rPr lang="en-US" altLang="zh-CN" dirty="0"/>
              <a:t>1. Initialize our unique list to </a:t>
            </a:r>
            <a:r>
              <a:rPr lang="en-US" altLang="zh-CN" dirty="0" smtClean="0"/>
              <a:t>empty.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 For each word in the argument list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dirty="0">
                <a:solidFill>
                  <a:schemeClr val="tx1"/>
                </a:solidFill>
              </a:rPr>
              <a:t>a) If a word is not already in the unique list</a:t>
            </a:r>
            <a:r>
              <a:rPr lang="en-US" altLang="zh-CN" sz="2800" dirty="0" smtClean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dirty="0">
                <a:solidFill>
                  <a:schemeClr val="tx1"/>
                </a:solidFill>
              </a:rPr>
              <a:t>b) Append the word to the unique list.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6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38200" y="-1"/>
            <a:ext cx="7076089" cy="6858001"/>
            <a:chOff x="1513661" y="1576963"/>
            <a:chExt cx="5361905" cy="460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709" y="1805534"/>
              <a:ext cx="5342857" cy="437142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661" y="1576963"/>
              <a:ext cx="5361905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Better Idea of Unique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of the above code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A word should not be unique if it exists in the provided word list with different </a:t>
            </a:r>
            <a:r>
              <a:rPr lang="en-US" altLang="zh-CN" dirty="0" smtClean="0"/>
              <a:t>types of </a:t>
            </a:r>
            <a:r>
              <a:rPr lang="en-US" altLang="zh-CN" dirty="0"/>
              <a:t>capitalization, e.g., </a:t>
            </a:r>
            <a:r>
              <a:rPr lang="en-US" altLang="zh-CN" i="1" dirty="0"/>
              <a:t>we </a:t>
            </a:r>
            <a:r>
              <a:rPr lang="en-US" altLang="zh-CN" dirty="0"/>
              <a:t>and </a:t>
            </a:r>
            <a:r>
              <a:rPr lang="en-US" altLang="zh-CN" i="1" dirty="0" smtClean="0"/>
              <a:t>We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word should not be unique if it exists </a:t>
            </a:r>
            <a:r>
              <a:rPr lang="en-US" altLang="zh-CN" dirty="0" smtClean="0"/>
              <a:t>In </a:t>
            </a:r>
            <a:r>
              <a:rPr lang="en-US" altLang="zh-CN" dirty="0"/>
              <a:t>the provided word list with </a:t>
            </a:r>
            <a:r>
              <a:rPr lang="en-US" altLang="zh-CN" dirty="0" smtClean="0"/>
              <a:t>different surrounding </a:t>
            </a:r>
            <a:r>
              <a:rPr lang="en-US" altLang="zh-CN" dirty="0"/>
              <a:t>punctuation, e.g., </a:t>
            </a:r>
            <a:r>
              <a:rPr lang="en-US" altLang="zh-CN" i="1" dirty="0"/>
              <a:t>here.</a:t>
            </a:r>
            <a:r>
              <a:rPr lang="en-US" altLang="zh-CN" dirty="0"/>
              <a:t>, </a:t>
            </a:r>
            <a:r>
              <a:rPr lang="en-US" altLang="zh-CN" i="1" dirty="0"/>
              <a:t>here,</a:t>
            </a:r>
            <a:r>
              <a:rPr lang="en-US" altLang="zh-CN" dirty="0"/>
              <a:t>, and </a:t>
            </a:r>
            <a:r>
              <a:rPr lang="en-US" altLang="zh-CN" i="1" dirty="0"/>
              <a:t>here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2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217189" y="0"/>
            <a:ext cx="7557432" cy="6858000"/>
            <a:chOff x="2217189" y="1117246"/>
            <a:chExt cx="5352381" cy="46476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189" y="2783913"/>
              <a:ext cx="5323809" cy="298095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7189" y="1117246"/>
              <a:ext cx="5352381" cy="16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47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965" y="2427889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</a:rPr>
              <a:t>7.7  Tuples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The Definition of Tuple</a:t>
            </a:r>
            <a:endParaRPr lang="zh-CN" alt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48" y="1329025"/>
            <a:ext cx="11082353" cy="134131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110357" y="2790496"/>
            <a:ext cx="5420709" cy="3928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It is a collection type.</a:t>
            </a:r>
          </a:p>
          <a:p>
            <a:pPr lvl="1">
              <a:lnSpc>
                <a:spcPts val="3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It is a sequence type.</a:t>
            </a:r>
          </a:p>
          <a:p>
            <a:pPr>
              <a:lnSpc>
                <a:spcPts val="3500"/>
              </a:lnSpc>
            </a:pPr>
            <a:r>
              <a:rPr lang="en-US" altLang="zh-CN" i="1" u="sng" dirty="0" smtClean="0">
                <a:solidFill>
                  <a:srgbClr val="FF0000"/>
                </a:solidFill>
              </a:rPr>
              <a:t>It is immutable.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It can contain any type elements.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54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a tuple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7283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           </a:t>
            </a:r>
            <a:r>
              <a:rPr lang="en-US" altLang="zh-CN" sz="3600" dirty="0" smtClean="0"/>
              <a:t>my_tuple  =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3600" dirty="0" smtClean="0"/>
              <a:t> 1,  2,  3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5" y="2554014"/>
            <a:ext cx="7138550" cy="4177862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463862" y="2554014"/>
            <a:ext cx="5360276" cy="3988676"/>
          </a:xfrm>
          <a:prstGeom prst="wedgeRoundRectCallout">
            <a:avLst>
              <a:gd name="adj1" fmla="val -75419"/>
              <a:gd name="adj2" fmla="val -9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2400" dirty="0" smtClean="0"/>
              <a:t>①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he </a:t>
            </a:r>
            <a:r>
              <a:rPr lang="en-US" altLang="zh-CN" sz="2400" i="1" dirty="0"/>
              <a:t>comma</a:t>
            </a:r>
            <a:r>
              <a:rPr lang="en-US" altLang="zh-CN" sz="2400" dirty="0"/>
              <a:t>, not the parentheses, is the operator that </a:t>
            </a:r>
            <a:r>
              <a:rPr lang="en-US" altLang="zh-CN" sz="2400" dirty="0" smtClean="0"/>
              <a:t>creates the </a:t>
            </a:r>
            <a:r>
              <a:rPr lang="en-US" altLang="zh-CN" sz="2400" dirty="0"/>
              <a:t>tuple. </a:t>
            </a:r>
            <a:endParaRPr lang="en-US" altLang="zh-CN" sz="2400" dirty="0" smtClean="0"/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 </a:t>
            </a:r>
            <a:r>
              <a:rPr lang="zh-CN" altLang="en-US" sz="2400" dirty="0" smtClean="0"/>
              <a:t>②</a:t>
            </a:r>
            <a:r>
              <a:rPr lang="en-US" altLang="zh-CN" sz="2400" dirty="0"/>
              <a:t> To create a </a:t>
            </a:r>
            <a:r>
              <a:rPr lang="en-US" altLang="zh-CN" sz="2400" dirty="0" smtClean="0"/>
              <a:t>single-element tuple,  one </a:t>
            </a:r>
            <a:r>
              <a:rPr lang="en-US" altLang="zh-CN" sz="2400" i="1" dirty="0"/>
              <a:t>cannot </a:t>
            </a:r>
            <a:r>
              <a:rPr lang="en-US" altLang="zh-CN" sz="2400" dirty="0"/>
              <a:t>create it with </a:t>
            </a:r>
            <a:r>
              <a:rPr lang="en-US" altLang="zh-CN" sz="2400" dirty="0" smtClean="0"/>
              <a:t>the expression </a:t>
            </a:r>
            <a:r>
              <a:rPr lang="en-US" altLang="zh-CN" sz="2400" dirty="0"/>
              <a:t>(1), which simply yields 1</a:t>
            </a:r>
            <a:br>
              <a:rPr lang="en-US" altLang="zh-CN" sz="2400" dirty="0"/>
            </a:br>
            <a:r>
              <a:rPr lang="en-US" altLang="zh-CN" sz="2400" dirty="0"/>
              <a:t>in the interpreter. The expression (1,) </a:t>
            </a:r>
            <a:r>
              <a:rPr lang="en-US" altLang="zh-CN" sz="2400" i="1" dirty="0"/>
              <a:t>does </a:t>
            </a:r>
            <a:r>
              <a:rPr lang="en-US" altLang="zh-CN" sz="2400" dirty="0"/>
              <a:t>create a single-element tuple. 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4455368" y="6114063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Rockwell Extra Bold" charset="0"/>
              </a:rPr>
              <a:t>逗号是创建元组的关键</a:t>
            </a:r>
          </a:p>
        </p:txBody>
      </p:sp>
    </p:spTree>
    <p:extLst>
      <p:ext uri="{BB962C8B-B14F-4D97-AF65-F5344CB8AC3E}">
        <p14:creationId xmlns:p14="http://schemas.microsoft.com/office/powerpoint/2010/main" val="17009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The operations familiar from other sequences (lists and strings) are available, except, </a:t>
            </a:r>
            <a:r>
              <a:rPr lang="en-US" altLang="zh-CN" dirty="0" smtClean="0"/>
              <a:t>those </a:t>
            </a:r>
            <a:r>
              <a:rPr lang="en-US" altLang="zh-CN" dirty="0"/>
              <a:t>operators that violate immutability.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84208"/>
            <a:ext cx="10254320" cy="27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Collection Type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04434" y="3845679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Built-in type?</a:t>
            </a:r>
            <a:endParaRPr lang="zh-CN" altLang="en-US" sz="2400" dirty="0"/>
          </a:p>
        </p:txBody>
      </p:sp>
      <p:sp>
        <p:nvSpPr>
          <p:cNvPr id="5" name="左大括号 4"/>
          <p:cNvSpPr/>
          <p:nvPr/>
        </p:nvSpPr>
        <p:spPr>
          <a:xfrm>
            <a:off x="2748631" y="1560781"/>
            <a:ext cx="869121" cy="4997669"/>
          </a:xfrm>
          <a:prstGeom prst="leftBrac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7758" y="1341711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Integer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617756" y="2791577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Floating-point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617756" y="2039410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Boolean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617755" y="3447628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Strings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617755" y="4139488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Tuple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7754" y="4897494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List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17753" y="5608055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Set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7753" y="6299915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Dictionary</a:t>
            </a:r>
            <a:endParaRPr lang="zh-CN" altLang="en-US" sz="2400" dirty="0"/>
          </a:p>
        </p:txBody>
      </p:sp>
      <p:sp>
        <p:nvSpPr>
          <p:cNvPr id="14" name="右大括号 13"/>
          <p:cNvSpPr/>
          <p:nvPr/>
        </p:nvSpPr>
        <p:spPr>
          <a:xfrm>
            <a:off x="5727704" y="3678460"/>
            <a:ext cx="688862" cy="1449866"/>
          </a:xfrm>
          <a:prstGeom prst="rightBrac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27704" y="5784377"/>
            <a:ext cx="688862" cy="752167"/>
          </a:xfrm>
          <a:prstGeom prst="rightBrac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07951" y="4172560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Sequence Type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607951" y="5784377"/>
            <a:ext cx="210995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Unordered Collection</a:t>
            </a:r>
            <a:endParaRPr lang="zh-CN" altLang="en-US" sz="2400" dirty="0"/>
          </a:p>
        </p:txBody>
      </p:sp>
      <p:sp>
        <p:nvSpPr>
          <p:cNvPr id="19" name="右大括号 18"/>
          <p:cNvSpPr/>
          <p:nvPr/>
        </p:nvSpPr>
        <p:spPr>
          <a:xfrm>
            <a:off x="8717902" y="4478477"/>
            <a:ext cx="688862" cy="1742609"/>
          </a:xfrm>
          <a:prstGeom prst="rightBrac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598149" y="5118948"/>
            <a:ext cx="2109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Collection Type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61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9095" y="0"/>
            <a:ext cx="5506036" cy="6968359"/>
            <a:chOff x="1288903" y="180297"/>
            <a:chExt cx="3780952" cy="49142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903" y="180297"/>
              <a:ext cx="3780952" cy="102857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903" y="1208868"/>
              <a:ext cx="3438095" cy="3885714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57" y="134683"/>
            <a:ext cx="5045483" cy="37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20" y="0"/>
            <a:ext cx="10749367" cy="1208868"/>
          </a:xfrm>
        </p:spPr>
        <p:txBody>
          <a:bodyPr/>
          <a:lstStyle/>
          <a:p>
            <a:r>
              <a:rPr lang="en-US" altLang="zh-CN" b="1" dirty="0" smtClean="0"/>
              <a:t>Getting </a:t>
            </a:r>
            <a:r>
              <a:rPr lang="en-US" altLang="zh-CN" b="1" dirty="0"/>
              <a:t>Tuples from </a:t>
            </a:r>
            <a:r>
              <a:rPr lang="en-US" altLang="zh-CN" b="1" dirty="0" smtClean="0"/>
              <a:t>Lists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and vice versa 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784" y="2327153"/>
            <a:ext cx="10819253" cy="13389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110" y="1356993"/>
            <a:ext cx="6454990" cy="52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sort() method vs. sorted() function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551" y="1466706"/>
            <a:ext cx="9281002" cy="17179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96" y="3035934"/>
            <a:ext cx="8251743" cy="3822066"/>
          </a:xfrm>
          <a:prstGeom prst="rect">
            <a:avLst/>
          </a:prstGeom>
        </p:spPr>
      </p:pic>
      <p:sp>
        <p:nvSpPr>
          <p:cNvPr id="6" name="线形标注 1(带边框和强调线) 5"/>
          <p:cNvSpPr/>
          <p:nvPr/>
        </p:nvSpPr>
        <p:spPr>
          <a:xfrm>
            <a:off x="9291839" y="2005232"/>
            <a:ext cx="2485002" cy="583324"/>
          </a:xfrm>
          <a:prstGeom prst="accentBorderCallout1">
            <a:avLst>
              <a:gd name="adj1" fmla="val 18750"/>
              <a:gd name="adj2" fmla="val -8333"/>
              <a:gd name="adj3" fmla="val 153040"/>
              <a:gd name="adj4" fmla="val -230127"/>
            </a:avLst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sort() method</a:t>
            </a:r>
            <a:endParaRPr lang="zh-CN" altLang="en-US" sz="2400" dirty="0"/>
          </a:p>
        </p:txBody>
      </p:sp>
      <p:sp>
        <p:nvSpPr>
          <p:cNvPr id="7" name="线形标注 1(带边框和强调线) 6"/>
          <p:cNvSpPr/>
          <p:nvPr/>
        </p:nvSpPr>
        <p:spPr>
          <a:xfrm>
            <a:off x="9428474" y="5168846"/>
            <a:ext cx="2485002" cy="583324"/>
          </a:xfrm>
          <a:prstGeom prst="accentBorderCallout1">
            <a:avLst>
              <a:gd name="adj1" fmla="val 18750"/>
              <a:gd name="adj2" fmla="val -8333"/>
              <a:gd name="adj3" fmla="val -125338"/>
              <a:gd name="adj4" fmla="val -154630"/>
            </a:avLst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sort() function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49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the sorted() function?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04434" y="1825625"/>
            <a:ext cx="9506435" cy="4081936"/>
            <a:chOff x="441607" y="3389"/>
            <a:chExt cx="9506435" cy="40819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3389"/>
              <a:ext cx="8904889" cy="364447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07" y="3647861"/>
              <a:ext cx="9506435" cy="437464"/>
            </a:xfrm>
            <a:prstGeom prst="rect">
              <a:avLst/>
            </a:prstGeom>
          </p:spPr>
        </p:pic>
      </p:grpSp>
      <p:sp>
        <p:nvSpPr>
          <p:cNvPr id="7" name="流程图: 可选过程 6"/>
          <p:cNvSpPr/>
          <p:nvPr/>
        </p:nvSpPr>
        <p:spPr>
          <a:xfrm>
            <a:off x="3557796" y="4975339"/>
            <a:ext cx="2421321" cy="49475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8868"/>
            <a:ext cx="6082861" cy="53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Why Tuples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8999" cy="473283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When we have the mutable 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why dose we need the immutable list——tuple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en-US" altLang="zh-CN" dirty="0"/>
              <a:t>The reason is </a:t>
            </a:r>
            <a:r>
              <a:rPr lang="en-US" altLang="zh-CN" dirty="0" smtClean="0"/>
              <a:t>that an </a:t>
            </a:r>
            <a:r>
              <a:rPr lang="en-US" altLang="zh-CN" dirty="0"/>
              <a:t>immutable list provides a data structure with </a:t>
            </a:r>
            <a:r>
              <a:rPr lang="en-US" altLang="zh-CN" dirty="0" smtClean="0"/>
              <a:t>some integrity </a:t>
            </a:r>
            <a:r>
              <a:rPr lang="en-US" altLang="zh-CN" dirty="0"/>
              <a:t>and some persistence. </a:t>
            </a:r>
            <a:r>
              <a:rPr lang="en-US" altLang="zh-CN" dirty="0">
                <a:solidFill>
                  <a:srgbClr val="FF0000"/>
                </a:solidFill>
              </a:rPr>
              <a:t>It </a:t>
            </a:r>
            <a:r>
              <a:rPr lang="en-US" altLang="zh-CN" dirty="0" smtClean="0">
                <a:solidFill>
                  <a:srgbClr val="FF0000"/>
                </a:solidFill>
              </a:rPr>
              <a:t>is not </a:t>
            </a:r>
            <a:r>
              <a:rPr lang="en-US" altLang="zh-CN" dirty="0">
                <a:solidFill>
                  <a:srgbClr val="FF0000"/>
                </a:solidFill>
              </a:rPr>
              <a:t>possible to accidentally change a tuple</a:t>
            </a:r>
            <a:r>
              <a:rPr lang="en-US" altLang="zh-CN" dirty="0" smtClean="0"/>
              <a:t>.(</a:t>
            </a:r>
            <a:r>
              <a:rPr lang="zh-CN" altLang="en-US" dirty="0" smtClean="0"/>
              <a:t>元组不会被意外地改变）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en-US" altLang="zh-CN" dirty="0" smtClean="0"/>
              <a:t>Also</a:t>
            </a:r>
            <a:r>
              <a:rPr lang="en-US" altLang="zh-CN" dirty="0"/>
              <a:t>, because tuples are immutable, they can be used in a few places where </a:t>
            </a:r>
            <a:r>
              <a:rPr lang="en-US" altLang="zh-CN" dirty="0" smtClean="0"/>
              <a:t>mutable object are not allowed.</a:t>
            </a:r>
            <a:r>
              <a:rPr lang="zh-CN" altLang="en-US" dirty="0" smtClean="0"/>
              <a:t>（比如，后续将介绍的字典的键）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7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Sequence Type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9551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Sequence Type is an ordered collection type.</a:t>
            </a:r>
          </a:p>
          <a:p>
            <a:pPr>
              <a:lnSpc>
                <a:spcPts val="3500"/>
              </a:lnSpc>
            </a:pPr>
            <a:r>
              <a:rPr lang="en-US" altLang="zh-CN" dirty="0"/>
              <a:t>A </a:t>
            </a:r>
            <a:r>
              <a:rPr lang="en-US" altLang="zh-CN" b="1" i="1" dirty="0">
                <a:solidFill>
                  <a:srgbClr val="FF0000"/>
                </a:solidFill>
              </a:rPr>
              <a:t>sequence</a:t>
            </a:r>
            <a:r>
              <a:rPr lang="en-US" altLang="zh-CN" i="1" dirty="0"/>
              <a:t> </a:t>
            </a:r>
            <a:r>
              <a:rPr lang="en-US" altLang="zh-CN" dirty="0"/>
              <a:t>type is one that supports the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membership operator (in</a:t>
            </a:r>
            <a:r>
              <a:rPr lang="en-US" altLang="zh-CN" u="sng" dirty="0" smtClean="0">
                <a:solidFill>
                  <a:schemeClr val="accent1">
                    <a:lumMod val="75000"/>
                  </a:schemeClr>
                </a:solidFill>
              </a:rPr>
              <a:t>),  </a:t>
            </a:r>
            <a:r>
              <a:rPr lang="en-US" altLang="zh-CN" dirty="0"/>
              <a:t>the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size function (</a:t>
            </a: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()),  </a:t>
            </a:r>
            <a:r>
              <a:rPr lang="en-US" altLang="zh-CN" b="1" i="1" dirty="0">
                <a:solidFill>
                  <a:srgbClr val="FF0000"/>
                </a:solidFill>
              </a:rPr>
              <a:t>slices ([]), </a:t>
            </a:r>
            <a:r>
              <a:rPr lang="en-US" altLang="zh-CN" dirty="0"/>
              <a:t>and is</a:t>
            </a:r>
            <a:r>
              <a:rPr lang="en-US" altLang="zh-CN" b="1" dirty="0"/>
              <a:t> </a:t>
            </a:r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/>
              <a:t>Python provides five built-in sequence types: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bytearray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, bytes</a:t>
            </a:r>
            <a:r>
              <a:rPr lang="en-US" altLang="zh-CN" dirty="0"/>
              <a:t>, list, </a:t>
            </a:r>
            <a:r>
              <a:rPr lang="en-US" altLang="zh-CN" dirty="0" err="1"/>
              <a:t>str</a:t>
            </a:r>
            <a:r>
              <a:rPr lang="en-US" altLang="zh-CN" dirty="0"/>
              <a:t>, and </a:t>
            </a:r>
            <a:r>
              <a:rPr lang="en-US" altLang="zh-CN" dirty="0" smtClean="0"/>
              <a:t>tuple. </a:t>
            </a:r>
          </a:p>
          <a:p>
            <a:pPr>
              <a:lnSpc>
                <a:spcPts val="35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set</a:t>
            </a:r>
            <a:r>
              <a:rPr lang="en-US" altLang="zh-CN" dirty="0" smtClean="0"/>
              <a:t> type and </a:t>
            </a:r>
            <a:r>
              <a:rPr lang="en-US" altLang="zh-CN" b="1" i="1" dirty="0" err="1">
                <a:solidFill>
                  <a:srgbClr val="FF0000"/>
                </a:solidFill>
              </a:rPr>
              <a:t>dict</a:t>
            </a:r>
            <a:r>
              <a:rPr lang="en-US" altLang="zh-CN" dirty="0" smtClean="0"/>
              <a:t> type is unordered collection type, which </a:t>
            </a:r>
            <a:r>
              <a:rPr lang="en-US" altLang="zh-CN" dirty="0"/>
              <a:t>supports the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membership operator (in) and the </a:t>
            </a:r>
            <a:r>
              <a:rPr lang="en-US" altLang="zh-CN" u="sng" dirty="0" smtClean="0">
                <a:solidFill>
                  <a:schemeClr val="accent1">
                    <a:lumMod val="75000"/>
                  </a:schemeClr>
                </a:solidFill>
              </a:rPr>
              <a:t>size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function (</a:t>
            </a: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()), and is </a:t>
            </a:r>
            <a:r>
              <a:rPr lang="en-US" altLang="zh-CN" b="1" u="sng" dirty="0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The characteristics of list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3200" dirty="0" smtClean="0"/>
              <a:t>It is a collection type.</a:t>
            </a:r>
          </a:p>
          <a:p>
            <a:pPr lvl="1">
              <a:lnSpc>
                <a:spcPts val="3500"/>
              </a:lnSpc>
            </a:pPr>
            <a:r>
              <a:rPr lang="en-US" altLang="zh-CN" sz="2800" dirty="0" smtClean="0"/>
              <a:t>It is a sequence type.</a:t>
            </a:r>
          </a:p>
          <a:p>
            <a:pPr>
              <a:lnSpc>
                <a:spcPts val="3500"/>
              </a:lnSpc>
            </a:pPr>
            <a:r>
              <a:rPr lang="en-US" altLang="zh-CN" sz="3200" dirty="0" smtClean="0"/>
              <a:t>It is a iterable type.</a:t>
            </a:r>
          </a:p>
          <a:p>
            <a:pPr>
              <a:lnSpc>
                <a:spcPts val="35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It is mutable.</a:t>
            </a:r>
          </a:p>
          <a:p>
            <a:pPr>
              <a:lnSpc>
                <a:spcPts val="35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It can contain any type elements.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Constructing a list</a:t>
            </a:r>
            <a:endParaRPr lang="zh-CN" altLang="en-US" sz="4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79" y="1384522"/>
            <a:ext cx="11441236" cy="4827092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5139559" y="3594538"/>
            <a:ext cx="7052441" cy="3026979"/>
          </a:xfrm>
          <a:prstGeom prst="wedgeRoundRectCallout">
            <a:avLst>
              <a:gd name="adj1" fmla="val -65424"/>
              <a:gd name="adj2" fmla="val -46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altLang="zh-CN" dirty="0" smtClean="0"/>
              <a:t>Lists </a:t>
            </a:r>
            <a:r>
              <a:rPr lang="en-US" altLang="zh-CN" dirty="0"/>
              <a:t>can be created </a:t>
            </a:r>
            <a:r>
              <a:rPr lang="en-US" altLang="zh-CN" dirty="0" smtClean="0"/>
              <a:t>with the square </a:t>
            </a:r>
            <a:r>
              <a:rPr lang="en-US" altLang="zh-CN" dirty="0"/>
              <a:t>brackets ([ </a:t>
            </a:r>
            <a:r>
              <a:rPr lang="en-US" altLang="zh-CN" dirty="0" smtClean="0"/>
              <a:t>]).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Different </a:t>
            </a:r>
            <a:r>
              <a:rPr lang="en-US" altLang="zh-CN" dirty="0"/>
              <a:t>types can be in the </a:t>
            </a:r>
            <a:r>
              <a:rPr lang="en-US" altLang="zh-CN" dirty="0" smtClean="0"/>
              <a:t>same list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/>
              <a:t>Any Python type can be a list </a:t>
            </a:r>
            <a:r>
              <a:rPr lang="en-US" altLang="zh-CN" dirty="0" smtClean="0"/>
              <a:t>element, such as a list, or a tuple, etc.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empty list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How to use the constructor of list?</a:t>
            </a:r>
          </a:p>
          <a:p>
            <a:r>
              <a:rPr lang="en-US" altLang="zh-CN" dirty="0" smtClean="0"/>
              <a:t>      This </a:t>
            </a:r>
            <a:r>
              <a:rPr lang="en-US" altLang="zh-CN" dirty="0"/>
              <a:t>constructor </a:t>
            </a:r>
            <a:r>
              <a:rPr lang="en-US" altLang="zh-CN" b="1" i="1" u="sng" dirty="0">
                <a:solidFill>
                  <a:srgbClr val="FFFF00"/>
                </a:solidFill>
              </a:rPr>
              <a:t>takes a single argument </a:t>
            </a:r>
            <a:r>
              <a:rPr lang="en-US" altLang="zh-CN" dirty="0"/>
              <a:t>and that </a:t>
            </a:r>
            <a:r>
              <a:rPr lang="en-US" altLang="zh-CN" dirty="0" smtClean="0"/>
              <a:t> </a:t>
            </a:r>
            <a:r>
              <a:rPr lang="en-US" altLang="zh-CN" b="1" i="1" u="sng" dirty="0" smtClean="0">
                <a:solidFill>
                  <a:srgbClr val="FFFF00"/>
                </a:solidFill>
              </a:rPr>
              <a:t>argument </a:t>
            </a:r>
            <a:r>
              <a:rPr lang="en-US" altLang="zh-CN" b="1" i="1" u="sng" dirty="0">
                <a:solidFill>
                  <a:srgbClr val="FFFF00"/>
                </a:solidFill>
              </a:rPr>
              <a:t>must </a:t>
            </a:r>
            <a:r>
              <a:rPr lang="en-US" altLang="zh-CN" b="1" i="1" u="sng" dirty="0" smtClean="0">
                <a:solidFill>
                  <a:srgbClr val="FFFF00"/>
                </a:solidFill>
              </a:rPr>
              <a:t>be an </a:t>
            </a:r>
            <a:r>
              <a:rPr lang="en-US" altLang="zh-CN" b="1" i="1" u="sng" dirty="0">
                <a:solidFill>
                  <a:srgbClr val="FFFF00"/>
                </a:solidFill>
              </a:rPr>
              <a:t>iterable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       Non-iterable </a:t>
            </a:r>
            <a:r>
              <a:rPr lang="en-US" altLang="zh-CN" dirty="0"/>
              <a:t>types (integers, floats, Booleans, etc.) </a:t>
            </a:r>
            <a:r>
              <a:rPr lang="en-US" altLang="zh-CN" dirty="0" smtClean="0"/>
              <a:t> cannot</a:t>
            </a:r>
            <a:r>
              <a:rPr lang="en-US" altLang="zh-CN" dirty="0"/>
              <a:t> </a:t>
            </a:r>
            <a:r>
              <a:rPr lang="en-US" altLang="zh-CN" dirty="0" smtClean="0"/>
              <a:t>be </a:t>
            </a:r>
            <a:r>
              <a:rPr lang="en-US" altLang="zh-CN" dirty="0"/>
              <a:t>used as an argument to the list </a:t>
            </a:r>
            <a:r>
              <a:rPr lang="en-US" altLang="zh-CN" dirty="0" smtClean="0"/>
              <a:t>constructor.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1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How to get elements of a list?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different usage of </a:t>
            </a:r>
            <a:r>
              <a:rPr lang="en-US" altLang="zh-CN" dirty="0"/>
              <a:t>square brackets ([ </a:t>
            </a:r>
            <a:r>
              <a:rPr lang="en-US" altLang="zh-CN" dirty="0" smtClean="0"/>
              <a:t>])</a:t>
            </a:r>
          </a:p>
          <a:p>
            <a:pPr lvl="1"/>
            <a:r>
              <a:rPr lang="en-US" altLang="zh-CN" dirty="0"/>
              <a:t> T</a:t>
            </a:r>
            <a:r>
              <a:rPr lang="en-US" altLang="zh-CN" dirty="0" smtClean="0"/>
              <a:t>he index operator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To construct to list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320609"/>
            <a:ext cx="9172902" cy="51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1243</Words>
  <Application>Microsoft Office PowerPoint</Application>
  <PresentationFormat>宽屏</PresentationFormat>
  <Paragraphs>193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Microsoft YaHei UI</vt:lpstr>
      <vt:lpstr>ＭＳ Ｐゴシック</vt:lpstr>
      <vt:lpstr>宋体</vt:lpstr>
      <vt:lpstr>Arial</vt:lpstr>
      <vt:lpstr>Calibri</vt:lpstr>
      <vt:lpstr>Cambria</vt:lpstr>
      <vt:lpstr>Rockwell Extra Bold</vt:lpstr>
      <vt:lpstr>Times New Roman</vt:lpstr>
      <vt:lpstr>Wingdings</vt:lpstr>
      <vt:lpstr>WelcomeDoc</vt:lpstr>
      <vt:lpstr>Chapter 7 Lists and Tuples</vt:lpstr>
      <vt:lpstr>Outline</vt:lpstr>
      <vt:lpstr>7.1 What is a List </vt:lpstr>
      <vt:lpstr>What is a list？ </vt:lpstr>
      <vt:lpstr>Collection Type</vt:lpstr>
      <vt:lpstr>Sequence Type</vt:lpstr>
      <vt:lpstr>The characteristics of list</vt:lpstr>
      <vt:lpstr>Constructing a list</vt:lpstr>
      <vt:lpstr>How to get elements of a list?</vt:lpstr>
      <vt:lpstr>A  nested   list</vt:lpstr>
      <vt:lpstr>2-D data sets </vt:lpstr>
      <vt:lpstr>PowerPoint 演示文稿</vt:lpstr>
      <vt:lpstr>例子</vt:lpstr>
      <vt:lpstr>7.2  Operating of lists</vt:lpstr>
      <vt:lpstr>Similarities with strings</vt:lpstr>
      <vt:lpstr>Indexing and Slicing</vt:lpstr>
      <vt:lpstr>PowerPoint 演示文稿</vt:lpstr>
      <vt:lpstr>Operators </vt:lpstr>
      <vt:lpstr>Functions </vt:lpstr>
      <vt:lpstr>List Iteration</vt:lpstr>
      <vt:lpstr>7.3   Lists are different than Strings</vt:lpstr>
      <vt:lpstr>Same with Strings</vt:lpstr>
      <vt:lpstr>Difference with Strings</vt:lpstr>
      <vt:lpstr>PowerPoint 演示文稿</vt:lpstr>
      <vt:lpstr>List Methods Function </vt:lpstr>
      <vt:lpstr>Non-modifying methods </vt:lpstr>
      <vt:lpstr>Methods that Modify the List </vt:lpstr>
      <vt:lpstr>PowerPoint 演示文稿</vt:lpstr>
      <vt:lpstr>PowerPoint 演示文稿</vt:lpstr>
      <vt:lpstr>More about list methods</vt:lpstr>
      <vt:lpstr>PowerPoint 演示文稿</vt:lpstr>
      <vt:lpstr>练习</vt:lpstr>
      <vt:lpstr>7.4  Split and other functions and methods </vt:lpstr>
      <vt:lpstr>Split and Multiple Assignment </vt:lpstr>
      <vt:lpstr>Using join </vt:lpstr>
      <vt:lpstr>The sorted Function </vt:lpstr>
      <vt:lpstr>PowerPoint 演示文稿</vt:lpstr>
      <vt:lpstr>7.5 Working with some examples other functions and methods </vt:lpstr>
      <vt:lpstr>Example: File Analysis( p305) </vt:lpstr>
      <vt:lpstr>Strategy ( Algorithm )</vt:lpstr>
      <vt:lpstr>PowerPoint 演示文稿</vt:lpstr>
      <vt:lpstr>Unique Words in the Gettysburg Address </vt:lpstr>
      <vt:lpstr>PowerPoint 演示文稿</vt:lpstr>
      <vt:lpstr>Better Idea of Unique </vt:lpstr>
      <vt:lpstr>PowerPoint 演示文稿</vt:lpstr>
      <vt:lpstr>7.7  Tuples</vt:lpstr>
      <vt:lpstr>The Definition of Tuple</vt:lpstr>
      <vt:lpstr>Creating a tuple</vt:lpstr>
      <vt:lpstr>The Operations</vt:lpstr>
      <vt:lpstr>PowerPoint 演示文稿</vt:lpstr>
      <vt:lpstr>Getting Tuples from Lists，and vice versa </vt:lpstr>
      <vt:lpstr>sort() method vs. sorted() function</vt:lpstr>
      <vt:lpstr>回顾：the sorted() function?</vt:lpstr>
      <vt:lpstr>PowerPoint 演示文稿</vt:lpstr>
      <vt:lpstr>Why Tuples？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2020-12-31T08:12:15Z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