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sldIdLst>
    <p:sldId id="256" r:id="rId5"/>
    <p:sldId id="265" r:id="rId6"/>
    <p:sldId id="289" r:id="rId7"/>
    <p:sldId id="306" r:id="rId8"/>
    <p:sldId id="309" r:id="rId9"/>
    <p:sldId id="308" r:id="rId10"/>
    <p:sldId id="307" r:id="rId11"/>
    <p:sldId id="310" r:id="rId12"/>
    <p:sldId id="313" r:id="rId13"/>
    <p:sldId id="314" r:id="rId14"/>
    <p:sldId id="311" r:id="rId15"/>
    <p:sldId id="315" r:id="rId16"/>
    <p:sldId id="316" r:id="rId17"/>
    <p:sldId id="312" r:id="rId18"/>
    <p:sldId id="317" r:id="rId19"/>
    <p:sldId id="318" r:id="rId20"/>
    <p:sldId id="319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D24726"/>
    <a:srgbClr val="3B3026"/>
    <a:srgbClr val="D2B4A6"/>
    <a:srgbClr val="734F29"/>
    <a:srgbClr val="DD462F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957420"/>
            <a:ext cx="10938639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Chapter8  More on Functions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3" y="129721"/>
            <a:ext cx="10444389" cy="65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34" y="2396358"/>
            <a:ext cx="11650628" cy="18445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tx1"/>
                </a:solidFill>
              </a:rPr>
              <a:t>8.1.1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 Arguments</a:t>
            </a:r>
            <a:r>
              <a:rPr lang="en-US" altLang="zh-CN" sz="4400" b="1" dirty="0">
                <a:solidFill>
                  <a:schemeClr val="tx1"/>
                </a:solidFill>
              </a:rPr>
              <a:t>, Parameters,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and Namespaces</a:t>
            </a:r>
            <a:br>
              <a:rPr lang="en-US" altLang="zh-CN" sz="4400" b="1" dirty="0" smtClean="0">
                <a:solidFill>
                  <a:schemeClr val="tx1"/>
                </a:solidFill>
              </a:rPr>
            </a:br>
            <a:r>
              <a:rPr lang="en-US" altLang="zh-CN" sz="4400" b="1" dirty="0">
                <a:solidFill>
                  <a:schemeClr val="tx1"/>
                </a:solidFill>
              </a:rPr>
              <a:t>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  <a:t>实参、形参和命名空间</a:t>
            </a:r>
            <a:r>
              <a:rPr lang="en-US" altLang="zh-CN" sz="4400" dirty="0" smtClean="0">
                <a:solidFill>
                  <a:schemeClr val="tx1"/>
                </a:solidFill>
              </a:rPr>
              <a:t> 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6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93215"/>
            <a:ext cx="10770381" cy="42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49" y="22009"/>
            <a:ext cx="9680063" cy="64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54" y="2790496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8.1.2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  Passing </a:t>
            </a:r>
            <a:r>
              <a:rPr lang="en-US" altLang="zh-CN" sz="4400" b="1" dirty="0">
                <a:solidFill>
                  <a:schemeClr val="tx1"/>
                </a:solidFill>
              </a:rPr>
              <a:t>Mutable Objects</a:t>
            </a:r>
            <a:r>
              <a:rPr lang="en-US" altLang="zh-CN" sz="4400" dirty="0">
                <a:solidFill>
                  <a:schemeClr val="tx1"/>
                </a:solidFill>
              </a:rPr>
              <a:t> 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1387365"/>
            <a:ext cx="11913585" cy="49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7" y="150455"/>
            <a:ext cx="10511226" cy="59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8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138" y="2648607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8.1.3   Returning </a:t>
            </a:r>
            <a:r>
              <a:rPr lang="en-US" altLang="zh-CN" sz="4400" b="1" dirty="0">
                <a:solidFill>
                  <a:schemeClr val="tx1"/>
                </a:solidFill>
              </a:rPr>
              <a:t>a Complex Object</a:t>
            </a:r>
            <a:r>
              <a:rPr lang="en-US" altLang="zh-CN" sz="4400" dirty="0">
                <a:solidFill>
                  <a:schemeClr val="tx1"/>
                </a:solidFill>
              </a:rPr>
              <a:t> 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0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4" y="0"/>
            <a:ext cx="7794122" cy="6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2014811"/>
            <a:ext cx="1027377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/>
              <a:t>8.1   Scope: a first cut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8.2   Default Values and Parameters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8.3   Function as Objects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8.4   Examples: Determining Final Grade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8.5  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Esoterica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: “ By value” or “By reference” </a:t>
            </a:r>
            <a:endParaRPr lang="pt-BR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b="1" dirty="0" smtClean="0">
                <a:solidFill>
                  <a:schemeClr val="bg2">
                    <a:lumMod val="75000"/>
                  </a:schemeClr>
                </a:solidFill>
              </a:rPr>
              <a:t>9.6  Scopy: The full story</a:t>
            </a:r>
            <a:r>
              <a:rPr lang="pt-BR" altLang="zh-CN" dirty="0"/>
              <a:t/>
            </a:r>
            <a:br>
              <a:rPr lang="pt-BR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199" y="231753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8.1  Scope</a:t>
            </a:r>
            <a:r>
              <a:rPr lang="en-US" altLang="zh-CN" sz="4400" b="1" dirty="0">
                <a:solidFill>
                  <a:schemeClr val="tx1"/>
                </a:solidFill>
              </a:rPr>
              <a:t>: a first cut</a:t>
            </a:r>
          </a:p>
        </p:txBody>
      </p:sp>
    </p:spTree>
    <p:extLst>
      <p:ext uri="{BB962C8B-B14F-4D97-AF65-F5344CB8AC3E}">
        <p14:creationId xmlns:p14="http://schemas.microsoft.com/office/powerpoint/2010/main" val="23304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Scope——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函数的调用过程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r>
              <a:rPr lang="zh-CN" altLang="en-US" dirty="0" smtClean="0"/>
              <a:t>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90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什么是局部变量？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zh-CN" altLang="en-US" dirty="0"/>
              <a:t>在函数内部定义的（赋值）的变量，包括形式参数都属于局部变量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zh-CN" altLang="en-US" dirty="0"/>
              <a:t>局部变量的作用域，只局限在函数内部。出了函数，就不再有效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3500"/>
              </a:lnSpc>
            </a:pPr>
            <a:r>
              <a:rPr lang="zh-CN" altLang="en-US" dirty="0" smtClean="0"/>
              <a:t>怎样理解局部变量的作用域？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zh-CN" altLang="en-US" dirty="0" smtClean="0"/>
              <a:t>从函数运行的过程，来讲局部变量的作用域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局部变量的两个例子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9" y="1514467"/>
            <a:ext cx="11470774" cy="40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5" y="0"/>
            <a:ext cx="6234812" cy="66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什么是全局变量？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在所有函数外面定义的变量就是全局变量。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全局变量的作用域，在所有函数内部都有效。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64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4102"/>
            <a:ext cx="8626832" cy="57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725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171</Words>
  <Application>Microsoft Office PowerPoint</Application>
  <PresentationFormat>宽屏</PresentationFormat>
  <Paragraphs>32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Microsoft YaHei UI</vt:lpstr>
      <vt:lpstr>宋体</vt:lpstr>
      <vt:lpstr>Arial</vt:lpstr>
      <vt:lpstr>Calibri</vt:lpstr>
      <vt:lpstr>Cambria</vt:lpstr>
      <vt:lpstr>Times New Roman</vt:lpstr>
      <vt:lpstr>Wingdings</vt:lpstr>
      <vt:lpstr>WelcomeDoc</vt:lpstr>
      <vt:lpstr>Chapter8  More on Functions</vt:lpstr>
      <vt:lpstr>Outline</vt:lpstr>
      <vt:lpstr>8.1  Scope: a first cut</vt:lpstr>
      <vt:lpstr>Scope——作用域</vt:lpstr>
      <vt:lpstr>局部变量</vt:lpstr>
      <vt:lpstr>局部变量的两个例子</vt:lpstr>
      <vt:lpstr>PowerPoint 演示文稿</vt:lpstr>
      <vt:lpstr>全局变量</vt:lpstr>
      <vt:lpstr>PowerPoint 演示文稿</vt:lpstr>
      <vt:lpstr>PowerPoint 演示文稿</vt:lpstr>
      <vt:lpstr>8.1.1  Arguments, Parameters, and Namespaces          实参、形参和命名空间 </vt:lpstr>
      <vt:lpstr>例子</vt:lpstr>
      <vt:lpstr>PowerPoint 演示文稿</vt:lpstr>
      <vt:lpstr>8.1.2   Passing Mutable Objects </vt:lpstr>
      <vt:lpstr>例子</vt:lpstr>
      <vt:lpstr>PowerPoint 演示文稿</vt:lpstr>
      <vt:lpstr>8.1.3   Returning a Complex Object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