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9"/>
  </p:notesMasterIdLst>
  <p:sldIdLst>
    <p:sldId id="256" r:id="rId5"/>
    <p:sldId id="265" r:id="rId6"/>
    <p:sldId id="289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1" r:id="rId22"/>
    <p:sldId id="315" r:id="rId23"/>
    <p:sldId id="292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2" r:id="rId36"/>
    <p:sldId id="340" r:id="rId37"/>
    <p:sldId id="34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FFFF"/>
    <a:srgbClr val="AEB785"/>
    <a:srgbClr val="3B3026"/>
    <a:srgbClr val="D2B4A6"/>
    <a:srgbClr val="734F29"/>
    <a:srgbClr val="DD462F"/>
    <a:srgbClr val="EFD5A2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280" autoAdjust="0"/>
  </p:normalViewPr>
  <p:slideViewPr>
    <p:cSldViewPr snapToGrid="0">
      <p:cViewPr varScale="1">
        <p:scale>
          <a:sx n="61" d="100"/>
          <a:sy n="61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2020/12/31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2020/12/31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12/31/2020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20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 smtClean="0"/>
              <a:t>Chapter 9  </a:t>
            </a:r>
            <a:br>
              <a:rPr lang="en-US" altLang="zh-CN" sz="6600" b="1" dirty="0" smtClean="0"/>
            </a:br>
            <a:r>
              <a:rPr lang="en-US" altLang="zh-CN" sz="6600" b="1" dirty="0" smtClean="0"/>
              <a:t>Dictionaries and Sets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 smtClean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字典的索引和赋值（字典的特性）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字典的索引操作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可以使用索引运算符</a:t>
            </a:r>
            <a:r>
              <a:rPr lang="en-US" altLang="zh-CN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，但是不使用顺序数字作为索引，而是使用键</a:t>
            </a:r>
            <a:r>
              <a:rPr lang="en-US" altLang="zh-CN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作为索引值。</a:t>
            </a:r>
            <a:endParaRPr lang="en-US" altLang="zh-CN" sz="2400" b="1" dirty="0" smtClean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/>
              <a:t>mutable——</a:t>
            </a:r>
            <a:r>
              <a:rPr lang="zh-CN" altLang="en-US" dirty="0" smtClean="0"/>
              <a:t>字典的赋值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可以使用对索引赋值的方式，修改字典。</a:t>
            </a:r>
          </a:p>
        </p:txBody>
      </p:sp>
    </p:spTree>
    <p:extLst>
      <p:ext uri="{BB962C8B-B14F-4D97-AF65-F5344CB8AC3E}">
        <p14:creationId xmlns:p14="http://schemas.microsoft.com/office/powerpoint/2010/main" val="40529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5" y="173421"/>
            <a:ext cx="1148054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Attention</a:t>
            </a:r>
            <a:r>
              <a:rPr lang="zh-CN" altLang="en-US" sz="4400" b="1" dirty="0" smtClean="0"/>
              <a:t>：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值：任何类型的数据结构（字符串、元组、列表、字典等）</a:t>
            </a:r>
            <a:endParaRPr lang="en-US" altLang="zh-CN" dirty="0" smtClean="0"/>
          </a:p>
          <a:p>
            <a:r>
              <a:rPr lang="zh-CN" altLang="en-US" dirty="0" smtClean="0"/>
              <a:t>键：不可变类型的对象（元组，字符串、简单数值）。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个字典里，可以有</a:t>
            </a:r>
            <a:r>
              <a:rPr lang="zh-CN" altLang="en-US" dirty="0" smtClean="0">
                <a:solidFill>
                  <a:srgbClr val="FF0000"/>
                </a:solidFill>
              </a:rPr>
              <a:t>不同类型</a:t>
            </a:r>
            <a:r>
              <a:rPr lang="zh-CN" altLang="en-US" dirty="0" smtClean="0"/>
              <a:t>的键。</a:t>
            </a:r>
            <a:endParaRPr lang="en-US" altLang="zh-CN" dirty="0" smtClean="0"/>
          </a:p>
          <a:p>
            <a:r>
              <a:rPr lang="zh-CN" altLang="en-US" dirty="0" smtClean="0"/>
              <a:t>一个字典里，可以有</a:t>
            </a:r>
            <a:r>
              <a:rPr lang="zh-CN" altLang="en-US" dirty="0" smtClean="0">
                <a:solidFill>
                  <a:srgbClr val="FF0000"/>
                </a:solidFill>
              </a:rPr>
              <a:t>不同类型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144111" y="4745421"/>
            <a:ext cx="6400799" cy="1734207"/>
          </a:xfrm>
          <a:prstGeom prst="cloudCallout">
            <a:avLst>
              <a:gd name="adj1" fmla="val -25267"/>
              <a:gd name="adj2" fmla="val -78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同一字典里，可以有相同</a:t>
            </a:r>
            <a:r>
              <a:rPr lang="en-US" altLang="zh-CN" sz="2800" b="1" dirty="0" smtClean="0"/>
              <a:t>key</a:t>
            </a:r>
            <a:r>
              <a:rPr lang="zh-CN" altLang="en-US" sz="2800" b="1" dirty="0" smtClean="0"/>
              <a:t>的不同项吗？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805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261" y="3294994"/>
            <a:ext cx="10040006" cy="318463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不</a:t>
            </a:r>
            <a:r>
              <a:rPr lang="zh-CN" altLang="en-US" dirty="0">
                <a:latin typeface="+mn-ea"/>
                <a:ea typeface="+mn-ea"/>
              </a:rPr>
              <a:t>允许一个键对应多个值</a:t>
            </a:r>
            <a:r>
              <a:rPr lang="zh-CN" altLang="en-US" dirty="0" smtClean="0">
                <a:latin typeface="+mn-ea"/>
                <a:ea typeface="+mn-ea"/>
              </a:rPr>
              <a:t>。每个</a:t>
            </a:r>
            <a:r>
              <a:rPr lang="zh-CN" altLang="en-US" dirty="0">
                <a:latin typeface="+mn-ea"/>
                <a:ea typeface="+mn-ea"/>
              </a:rPr>
              <a:t>键只能对应一个项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也就是说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：一键对应多个值是不允许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的。</a:t>
            </a:r>
            <a:endParaRPr lang="en-US" altLang="zh-CN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lvl="1"/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当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有键发生冲突（即字典键重复赋值），取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最后的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赋值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。</a:t>
            </a:r>
            <a:endParaRPr lang="en-US" altLang="zh-CN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+mn-ea"/>
              </a:rPr>
              <a:t>并不会因字典中的键存在冲突而产生一个</a:t>
            </a:r>
            <a:r>
              <a:rPr lang="zh-CN" altLang="en-US" dirty="0" smtClean="0">
                <a:solidFill>
                  <a:srgbClr val="0070C0"/>
                </a:solidFill>
                <a:latin typeface="+mn-ea"/>
                <a:ea typeface="+mn-ea"/>
              </a:rPr>
              <a:t>错误。</a:t>
            </a:r>
            <a:endParaRPr lang="en-US" altLang="zh-CN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zh-CN" altLang="en-US" dirty="0" smtClean="0">
                <a:latin typeface="+mn-ea"/>
                <a:ea typeface="+mn-ea"/>
              </a:rPr>
              <a:t>键</a:t>
            </a:r>
            <a:r>
              <a:rPr lang="zh-CN" altLang="en-US" dirty="0">
                <a:latin typeface="+mn-ea"/>
                <a:ea typeface="+mn-ea"/>
              </a:rPr>
              <a:t>必须是可哈希</a:t>
            </a:r>
            <a:r>
              <a:rPr lang="zh-CN" altLang="en-US" dirty="0" smtClean="0">
                <a:latin typeface="+mn-ea"/>
                <a:ea typeface="+mn-ea"/>
              </a:rPr>
              <a:t>的（</a:t>
            </a:r>
            <a:r>
              <a:rPr lang="en-US" altLang="zh-CN" dirty="0" smtClean="0">
                <a:latin typeface="+mn-ea"/>
                <a:ea typeface="+mn-ea"/>
              </a:rPr>
              <a:t>immutable</a:t>
            </a:r>
            <a:r>
              <a:rPr lang="zh-CN" altLang="en-US" dirty="0" smtClean="0">
                <a:latin typeface="+mn-ea"/>
                <a:ea typeface="+mn-ea"/>
              </a:rPr>
              <a:t>）。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1" y="1345680"/>
            <a:ext cx="10139886" cy="14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9.1.4 </a:t>
            </a:r>
            <a:r>
              <a:rPr lang="en-US" altLang="zh-CN" sz="4800" b="1" dirty="0" smtClean="0"/>
              <a:t>  Operators</a:t>
            </a:r>
            <a:r>
              <a:rPr lang="en-US" altLang="zh-CN" sz="4800" dirty="0" smtClean="0"/>
              <a:t> 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u="sng" dirty="0" smtClean="0">
                <a:solidFill>
                  <a:srgbClr val="0070C0"/>
                </a:solidFill>
              </a:rPr>
              <a:t>Most operators for collection </a:t>
            </a:r>
            <a:r>
              <a:rPr lang="en-US" altLang="zh-CN" dirty="0" smtClean="0"/>
              <a:t>can be used for Dictionaries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such as </a:t>
            </a:r>
            <a:r>
              <a:rPr lang="en-US" altLang="zh-CN" u="sng" dirty="0" smtClean="0">
                <a:solidFill>
                  <a:srgbClr val="FF0000"/>
                </a:solidFill>
              </a:rPr>
              <a:t>in operator</a:t>
            </a:r>
            <a:r>
              <a:rPr lang="zh-CN" altLang="en-US" dirty="0" smtClean="0"/>
              <a:t>，</a:t>
            </a:r>
            <a:r>
              <a:rPr lang="en-US" altLang="zh-CN" u="sng" dirty="0" err="1">
                <a:solidFill>
                  <a:srgbClr val="FF0000"/>
                </a:solidFill>
              </a:rPr>
              <a:t>len</a:t>
            </a:r>
            <a:r>
              <a:rPr lang="en-US" altLang="zh-CN" u="sng" dirty="0">
                <a:solidFill>
                  <a:srgbClr val="FF0000"/>
                </a:solidFill>
              </a:rPr>
              <a:t>()</a:t>
            </a:r>
            <a:r>
              <a:rPr lang="zh-CN" altLang="en-US" dirty="0" smtClean="0"/>
              <a:t>，</a:t>
            </a:r>
            <a:r>
              <a:rPr lang="en-US" altLang="zh-CN" u="sng" dirty="0">
                <a:solidFill>
                  <a:srgbClr val="FF0000"/>
                </a:solidFill>
              </a:rPr>
              <a:t>for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iterable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Dictionaries are mutable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 the methods of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will change the  dictionary object itself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just like the lists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7" y="4187360"/>
            <a:ext cx="7555455" cy="1989603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8166538" y="4776952"/>
            <a:ext cx="3909848" cy="2016768"/>
          </a:xfrm>
          <a:prstGeom prst="wedgeRoundRectCallout">
            <a:avLst>
              <a:gd name="adj1" fmla="val -65239"/>
              <a:gd name="adj2" fmla="val 35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dirty="0" smtClean="0"/>
              <a:t>in operator </a:t>
            </a:r>
            <a:r>
              <a:rPr lang="en-US" altLang="zh-CN" sz="2400" dirty="0"/>
              <a:t>is an operation on keys, not </a:t>
            </a:r>
            <a:r>
              <a:rPr lang="en-US" altLang="zh-CN" sz="2400" dirty="0" smtClean="0"/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Iteration </a:t>
            </a:r>
            <a:r>
              <a:rPr lang="en-US" altLang="zh-CN" sz="2400" dirty="0"/>
              <a:t>yields the keys in the dictionary </a:t>
            </a:r>
            <a:r>
              <a:rPr lang="en-US" altLang="zh-CN" sz="2400" dirty="0" smtClean="0"/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55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3" y="0"/>
            <a:ext cx="8108009" cy="6441979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497614" y="819807"/>
            <a:ext cx="2856187" cy="1497724"/>
          </a:xfrm>
          <a:prstGeom prst="wedgeEllipseCallout">
            <a:avLst>
              <a:gd name="adj1" fmla="val -90382"/>
              <a:gd name="adj2" fmla="val 48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操作作用于“</a:t>
            </a:r>
            <a:r>
              <a:rPr lang="zh-CN" altLang="en-US" sz="2400" dirty="0"/>
              <a:t>键</a:t>
            </a:r>
            <a:r>
              <a:rPr lang="zh-CN" altLang="en-US" sz="2400" dirty="0" smtClean="0"/>
              <a:t>” ，而不是“</a:t>
            </a:r>
            <a:r>
              <a:rPr lang="zh-CN" altLang="en-US" sz="2400" dirty="0"/>
              <a:t>值</a:t>
            </a:r>
            <a:r>
              <a:rPr lang="zh-CN" altLang="en-US" sz="2400" dirty="0" smtClean="0"/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731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Some Dictionary Methods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sz="3600" b="1" dirty="0"/>
              <a:t>keys()</a:t>
            </a:r>
            <a:r>
              <a:rPr lang="en-US" altLang="zh-CN" sz="3600" dirty="0"/>
              <a:t>: all the keys as </a:t>
            </a:r>
            <a:r>
              <a:rPr lang="en-US" altLang="zh-CN" sz="3600" dirty="0">
                <a:solidFill>
                  <a:srgbClr val="FF0000"/>
                </a:solidFill>
              </a:rPr>
              <a:t>a list</a:t>
            </a:r>
          </a:p>
          <a:p>
            <a:pPr>
              <a:lnSpc>
                <a:spcPts val="3500"/>
              </a:lnSpc>
            </a:pPr>
            <a:r>
              <a:rPr lang="en-US" altLang="zh-CN" sz="3600" b="1" dirty="0"/>
              <a:t>values()</a:t>
            </a:r>
            <a:r>
              <a:rPr lang="en-US" altLang="zh-CN" sz="3600" dirty="0"/>
              <a:t>: all the values as </a:t>
            </a:r>
            <a:r>
              <a:rPr lang="en-US" altLang="zh-CN" sz="3600" dirty="0">
                <a:solidFill>
                  <a:srgbClr val="FF0000"/>
                </a:solidFill>
              </a:rPr>
              <a:t>a list</a:t>
            </a:r>
          </a:p>
          <a:p>
            <a:pPr>
              <a:lnSpc>
                <a:spcPts val="3500"/>
              </a:lnSpc>
            </a:pPr>
            <a:r>
              <a:rPr lang="en-US" altLang="zh-CN" sz="3600" b="1" dirty="0" smtClean="0"/>
              <a:t>items</a:t>
            </a:r>
            <a:r>
              <a:rPr lang="en-US" altLang="zh-CN" sz="3600" b="1" dirty="0"/>
              <a:t>()</a:t>
            </a:r>
            <a:r>
              <a:rPr lang="en-US" altLang="zh-CN" sz="3600" dirty="0"/>
              <a:t>: all the key-value pairs as </a:t>
            </a:r>
            <a:r>
              <a:rPr lang="en-US" altLang="zh-CN" sz="3600" dirty="0">
                <a:solidFill>
                  <a:srgbClr val="FF0000"/>
                </a:solidFill>
              </a:rPr>
              <a:t>a list of </a:t>
            </a:r>
            <a:r>
              <a:rPr lang="en-US" altLang="zh-CN" sz="3600" dirty="0" smtClean="0">
                <a:solidFill>
                  <a:srgbClr val="FF0000"/>
                </a:solidFill>
              </a:rPr>
              <a:t>tuples</a:t>
            </a:r>
          </a:p>
          <a:p>
            <a:pPr>
              <a:lnSpc>
                <a:spcPts val="3500"/>
              </a:lnSpc>
            </a:pPr>
            <a:r>
              <a:rPr lang="en-US" altLang="zh-CN" sz="3600" dirty="0"/>
              <a:t>copy(): </a:t>
            </a:r>
            <a:r>
              <a:rPr lang="en-US" altLang="zh-CN" sz="3600" dirty="0">
                <a:solidFill>
                  <a:srgbClr val="FF0000"/>
                </a:solidFill>
              </a:rPr>
              <a:t>shallow copy </a:t>
            </a:r>
            <a:r>
              <a:rPr lang="en-US" altLang="zh-CN" sz="3600" dirty="0"/>
              <a:t>of a </a:t>
            </a:r>
            <a:r>
              <a:rPr lang="en-US" altLang="zh-CN" sz="3600" dirty="0" err="1"/>
              <a:t>dict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4" y="240437"/>
            <a:ext cx="7981109" cy="532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64" y="942394"/>
            <a:ext cx="6024847" cy="5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1666" cy="44931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61666" y="797184"/>
            <a:ext cx="5192110" cy="6001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</a:t>
            </a:r>
            <a:r>
              <a:rPr lang="en-US" altLang="zh-CN" sz="2400" dirty="0" smtClean="0"/>
              <a:t>tems(),  keys(), values()</a:t>
            </a:r>
          </a:p>
          <a:p>
            <a:r>
              <a:rPr lang="en-US" altLang="zh-CN" sz="2400" dirty="0"/>
              <a:t>if you type an </a:t>
            </a:r>
            <a:r>
              <a:rPr lang="en-US" altLang="zh-CN" sz="2400" dirty="0" smtClean="0"/>
              <a:t>invocation of </a:t>
            </a:r>
            <a:r>
              <a:rPr lang="en-US" altLang="zh-CN" sz="2400" dirty="0"/>
              <a:t>one of those methods you get </a:t>
            </a:r>
            <a:r>
              <a:rPr lang="en-US" altLang="zh-CN" sz="2400" dirty="0" smtClean="0"/>
              <a:t> </a:t>
            </a:r>
            <a:r>
              <a:rPr lang="en-US" altLang="zh-CN" sz="2400" u="sng" dirty="0" smtClean="0">
                <a:solidFill>
                  <a:schemeClr val="accent1">
                    <a:lumMod val="75000"/>
                  </a:schemeClr>
                </a:solidFill>
              </a:rPr>
              <a:t>an </a:t>
            </a:r>
            <a:r>
              <a:rPr lang="en-US" altLang="zh-CN" sz="2400" u="sng" dirty="0">
                <a:solidFill>
                  <a:schemeClr val="accent1">
                    <a:lumMod val="75000"/>
                  </a:schemeClr>
                </a:solidFill>
              </a:rPr>
              <a:t>“odd” type </a:t>
            </a:r>
            <a:r>
              <a:rPr lang="en-US" altLang="zh-CN" sz="2400" dirty="0"/>
              <a:t>back. Not a list, but one of </a:t>
            </a:r>
            <a:r>
              <a:rPr lang="en-US" altLang="zh-CN" sz="2400" dirty="0" err="1" smtClean="0"/>
              <a:t>dict</a:t>
            </a:r>
            <a:r>
              <a:rPr lang="en-US" altLang="zh-CN" sz="2400" dirty="0" err="1"/>
              <a:t>_</a:t>
            </a:r>
            <a:r>
              <a:rPr lang="en-US" altLang="zh-CN" sz="2400" dirty="0" err="1" smtClean="0"/>
              <a:t>values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dict</a:t>
            </a:r>
            <a:r>
              <a:rPr lang="en-US" altLang="zh-CN" sz="2400" dirty="0" err="1"/>
              <a:t>_</a:t>
            </a:r>
            <a:r>
              <a:rPr lang="en-US" altLang="zh-CN" sz="2400" dirty="0" err="1" smtClean="0"/>
              <a:t>keys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r>
              <a:rPr lang="en-US" altLang="zh-CN" sz="2400" dirty="0" smtClean="0"/>
              <a:t>Python </a:t>
            </a:r>
            <a:r>
              <a:rPr lang="en-US" altLang="zh-CN" sz="2400" dirty="0"/>
              <a:t>calls these types </a:t>
            </a:r>
            <a:r>
              <a:rPr lang="en-US" altLang="zh-CN" sz="2400" b="1" i="1" dirty="0">
                <a:solidFill>
                  <a:srgbClr val="FF0000"/>
                </a:solidFill>
              </a:rPr>
              <a:t>view objects</a:t>
            </a:r>
            <a:r>
              <a:rPr lang="en-US" altLang="zh-CN" sz="2400" b="1" dirty="0">
                <a:solidFill>
                  <a:srgbClr val="FF0000"/>
                </a:solidFill>
              </a:rPr>
              <a:t>.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 view object is </a:t>
            </a:r>
            <a:r>
              <a:rPr lang="en-US" altLang="zh-CN" sz="2400" b="1" i="1" dirty="0">
                <a:solidFill>
                  <a:srgbClr val="FF0000"/>
                </a:solidFill>
              </a:rPr>
              <a:t>iterable</a:t>
            </a:r>
            <a:r>
              <a:rPr lang="en-US" altLang="zh-CN" sz="2400" dirty="0"/>
              <a:t>. Thus we can use them in a </a:t>
            </a:r>
            <a:r>
              <a:rPr lang="en-US" altLang="zh-CN" sz="2400" b="1" dirty="0"/>
              <a:t>for </a:t>
            </a:r>
            <a:r>
              <a:rPr lang="en-US" altLang="zh-CN" sz="2400" dirty="0"/>
              <a:t>loop. 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Though </a:t>
            </a:r>
            <a:r>
              <a:rPr lang="en-US" altLang="zh-CN" sz="2400" dirty="0"/>
              <a:t>the order of keys and values in a dictionary cannot be determined, views </a:t>
            </a:r>
            <a:r>
              <a:rPr lang="en-US" altLang="zh-CN" sz="2400" dirty="0" smtClean="0"/>
              <a:t>of keys </a:t>
            </a:r>
            <a:r>
              <a:rPr lang="en-US" altLang="zh-CN" sz="2400" dirty="0"/>
              <a:t>and values will correspond. 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View </a:t>
            </a:r>
            <a:r>
              <a:rPr lang="en-US" altLang="zh-CN" sz="2400" dirty="0"/>
              <a:t>objects are </a:t>
            </a:r>
            <a:r>
              <a:rPr lang="en-US" altLang="zh-CN" sz="2400" b="1" i="1" dirty="0">
                <a:solidFill>
                  <a:srgbClr val="FF0000"/>
                </a:solidFill>
              </a:rPr>
              <a:t>dynamic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 if </a:t>
            </a:r>
            <a:r>
              <a:rPr lang="en-US" altLang="zh-CN" sz="2400" dirty="0"/>
              <a:t>the dictionary is updated in some way, </a:t>
            </a:r>
            <a:r>
              <a:rPr lang="en-US" altLang="zh-CN" sz="2400" dirty="0" smtClean="0"/>
              <a:t>the view </a:t>
            </a:r>
            <a:r>
              <a:rPr lang="en-US" altLang="zh-CN" sz="2400" dirty="0"/>
              <a:t>object reflects that update.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3172"/>
            <a:ext cx="4414345" cy="2305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27714" y="1741714"/>
            <a:ext cx="2460172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元组的列表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83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990" y="-1"/>
            <a:ext cx="6988564" cy="64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5" y="1825625"/>
            <a:ext cx="5222208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 smtClean="0"/>
              <a:t>Dictionaries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Word Count Example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Periodic Table Example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Sets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Set Applications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Scope: The Full Story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79117" y="1825625"/>
            <a:ext cx="52222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3500"/>
              </a:lnSpc>
              <a:buFont typeface="+mj-lt"/>
              <a:buAutoNum type="arabicPeriod" startAt="7"/>
            </a:pPr>
            <a:r>
              <a:rPr lang="en-US" altLang="zh-CN" dirty="0"/>
              <a:t>Python Pointer</a:t>
            </a:r>
            <a:r>
              <a:rPr lang="zh-CN" altLang="en-US" dirty="0"/>
              <a:t>：</a:t>
            </a:r>
            <a:r>
              <a:rPr lang="en-US" altLang="zh-CN" dirty="0"/>
              <a:t>Using zip to Create </a:t>
            </a:r>
            <a:r>
              <a:rPr lang="en-US" altLang="zh-CN" dirty="0" smtClean="0"/>
              <a:t>Dictionaries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7"/>
            </a:pPr>
            <a:r>
              <a:rPr lang="en-US" altLang="zh-CN" dirty="0" smtClean="0"/>
              <a:t>Python Diversion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Dictionary and Set Comprehension</a:t>
            </a:r>
          </a:p>
          <a:p>
            <a:pPr marL="514350" indent="-514350">
              <a:lnSpc>
                <a:spcPts val="3500"/>
              </a:lnSpc>
              <a:buFont typeface="+mj-lt"/>
              <a:buAutoNum type="arabicPeriod" startAt="7"/>
            </a:pPr>
            <a:r>
              <a:rPr lang="en-US" altLang="zh-CN" dirty="0" smtClean="0"/>
              <a:t>Visual Vignette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Bar Graph of Word Frequency</a:t>
            </a:r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199" y="231753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9.4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Sets</a:t>
            </a:r>
            <a:endParaRPr lang="en-US" altLang="zh-C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4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set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21" y="0"/>
            <a:ext cx="11309191" cy="291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6289" y="2900855"/>
            <a:ext cx="96011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集合的特性：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1" dirty="0" smtClean="0"/>
              <a:t>一个对象的</a:t>
            </a:r>
            <a:r>
              <a:rPr lang="en-US" altLang="zh-CN" sz="2000" b="1" dirty="0" smtClean="0"/>
              <a:t>collection</a:t>
            </a:r>
            <a:r>
              <a:rPr lang="zh-CN" altLang="en-US" sz="2000" b="1" dirty="0" smtClean="0"/>
              <a:t>（有序</a:t>
            </a:r>
            <a:r>
              <a:rPr lang="en-US" altLang="zh-CN" sz="2000" b="1" dirty="0" smtClean="0"/>
              <a:t>/</a:t>
            </a:r>
            <a:r>
              <a:rPr lang="zh-CN" altLang="en-US" sz="2000" b="1" dirty="0" smtClean="0"/>
              <a:t>无序，</a:t>
            </a:r>
            <a:r>
              <a:rPr lang="en-US" altLang="zh-CN" sz="2000" b="1" dirty="0" smtClean="0"/>
              <a:t>in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len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iterable:for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1" dirty="0" smtClean="0"/>
              <a:t>无序的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1" dirty="0" smtClean="0"/>
              <a:t>可以</a:t>
            </a:r>
            <a:r>
              <a:rPr lang="en-US" altLang="zh-CN" sz="2000" b="1" dirty="0" smtClean="0"/>
              <a:t>iterable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1" dirty="0" smtClean="0"/>
              <a:t>集合元素的类型，可以不相同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1" dirty="0" smtClean="0"/>
              <a:t>mutable</a:t>
            </a:r>
            <a:r>
              <a:rPr lang="zh-CN" altLang="en-US" sz="2000" b="1" dirty="0" smtClean="0"/>
              <a:t>（类似于</a:t>
            </a:r>
            <a:r>
              <a:rPr lang="en-US" altLang="zh-CN" sz="2000" b="1" dirty="0" smtClean="0"/>
              <a:t>list</a:t>
            </a:r>
            <a:r>
              <a:rPr lang="en-US" altLang="zh-CN" sz="2000" b="1" dirty="0"/>
              <a:t>/</a:t>
            </a:r>
            <a:r>
              <a:rPr lang="en-US" altLang="zh-CN" sz="2000" b="1" dirty="0" err="1" smtClean="0"/>
              <a:t>dict</a:t>
            </a:r>
            <a:r>
              <a:rPr lang="zh-CN" altLang="en-US" sz="2000" b="1" dirty="0" smtClean="0"/>
              <a:t>，但和</a:t>
            </a:r>
            <a:r>
              <a:rPr lang="en-US" altLang="zh-CN" sz="2000" b="1" dirty="0" err="1" smtClean="0"/>
              <a:t>str</a:t>
            </a:r>
            <a:r>
              <a:rPr lang="en-US" altLang="zh-CN" sz="2000" b="1" dirty="0" smtClean="0"/>
              <a:t>/tuple</a:t>
            </a:r>
            <a:r>
              <a:rPr lang="zh-CN" altLang="en-US" sz="2000" b="1" dirty="0" smtClean="0"/>
              <a:t>不同）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1" dirty="0" smtClean="0"/>
              <a:t>集合中的元素都是不重复的，只有一个</a:t>
            </a:r>
            <a:r>
              <a:rPr lang="en-US" altLang="zh-CN" sz="2000" b="1" dirty="0" smtClean="0"/>
              <a:t>copy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b="1" dirty="0" smtClean="0"/>
              <a:t>什么是</a:t>
            </a:r>
            <a:r>
              <a:rPr lang="en-US" altLang="zh-CN" sz="2000" b="1" dirty="0" smtClean="0"/>
              <a:t>empty set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null set</a:t>
            </a:r>
            <a:r>
              <a:rPr lang="zh-CN" altLang="en-US" sz="2000" b="1" dirty="0" smtClean="0"/>
              <a:t>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767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构造一个集合变量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直接使用</a:t>
            </a:r>
            <a:r>
              <a:rPr lang="en-US" altLang="zh-CN" dirty="0" smtClean="0"/>
              <a:t>{ 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构造函数。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什么时候必须使用</a:t>
            </a:r>
            <a:r>
              <a:rPr lang="en-US" altLang="zh-CN" dirty="0" smtClean="0">
                <a:solidFill>
                  <a:srgbClr val="0070C0"/>
                </a:solidFill>
              </a:rPr>
              <a:t>set()</a:t>
            </a:r>
            <a:r>
              <a:rPr lang="zh-CN" altLang="en-US" dirty="0" smtClean="0">
                <a:solidFill>
                  <a:srgbClr val="0070C0"/>
                </a:solidFill>
              </a:rPr>
              <a:t>函数构造？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5" y="110359"/>
            <a:ext cx="6856248" cy="6495393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426245" y="252248"/>
            <a:ext cx="5765755" cy="5912069"/>
          </a:xfrm>
          <a:prstGeom prst="wedgeRoundRectCallout">
            <a:avLst>
              <a:gd name="adj1" fmla="val -65248"/>
              <a:gd name="adj2" fmla="val 19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</a:pPr>
            <a:r>
              <a:rPr lang="zh-CN" altLang="en-US" sz="2400" dirty="0" smtClean="0"/>
              <a:t>① 用 </a:t>
            </a:r>
            <a:r>
              <a:rPr lang="en-US" altLang="zh-CN" sz="2400" dirty="0" smtClean="0"/>
              <a:t>{ } </a:t>
            </a:r>
            <a:r>
              <a:rPr lang="zh-CN" altLang="en-US" sz="2400" dirty="0" smtClean="0"/>
              <a:t>构造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，注意和用 </a:t>
            </a:r>
            <a:r>
              <a:rPr lang="en-US" altLang="zh-CN" sz="2400" dirty="0" smtClean="0"/>
              <a:t>{ } </a:t>
            </a:r>
            <a:r>
              <a:rPr lang="zh-CN" altLang="en-US" sz="2400" dirty="0" smtClean="0"/>
              <a:t>构造</a:t>
            </a:r>
            <a:r>
              <a:rPr lang="en-US" altLang="zh-CN" sz="2400" dirty="0" err="1" smtClean="0"/>
              <a:t>dict</a:t>
            </a:r>
            <a:r>
              <a:rPr lang="zh-CN" altLang="en-US" sz="2400" dirty="0" smtClean="0"/>
              <a:t>的区别。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② 集合中的元素类型，可以不相同。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</a:rPr>
              <a:t>③ 用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{ } 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生成集合时，集合中的每个元素必须是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immutable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的，即不能是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list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，或</a:t>
            </a:r>
            <a:r>
              <a:rPr lang="en-US" altLang="zh-CN" sz="2400" b="1" dirty="0" err="1" smtClean="0">
                <a:solidFill>
                  <a:srgbClr val="FFFF00"/>
                </a:solidFill>
              </a:rPr>
              <a:t>dict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④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构造器生成集合时，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函数中的参数只能是一个对象，注意可以是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, tuple, list</a:t>
            </a:r>
            <a:r>
              <a:rPr lang="zh-CN" altLang="en-US" sz="2400" dirty="0" smtClean="0"/>
              <a:t>，或</a:t>
            </a:r>
            <a:r>
              <a:rPr lang="en-US" altLang="zh-CN" sz="2400" dirty="0" err="1" smtClean="0"/>
              <a:t>dict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⑤ 什么情况必须用</a:t>
            </a:r>
            <a:r>
              <a:rPr lang="en-US" altLang="zh-CN" sz="2400" dirty="0" smtClean="0"/>
              <a:t>set()</a:t>
            </a:r>
            <a:r>
              <a:rPr lang="zh-CN" altLang="en-US" sz="2400" dirty="0" smtClean="0"/>
              <a:t>函数，而不能用 </a:t>
            </a:r>
            <a:r>
              <a:rPr lang="en-US" altLang="zh-CN" sz="2400" dirty="0" smtClean="0"/>
              <a:t>{ } </a:t>
            </a:r>
            <a:r>
              <a:rPr lang="zh-CN" altLang="en-US" sz="2400" dirty="0"/>
              <a:t>创建</a:t>
            </a:r>
            <a:r>
              <a:rPr lang="zh-CN" altLang="en-US" sz="2400" dirty="0" smtClean="0"/>
              <a:t>集合？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当需要构造空集时。</a:t>
            </a:r>
            <a:endParaRPr lang="en-US" altLang="zh-CN" sz="2400" b="1" dirty="0" smtClean="0">
              <a:solidFill>
                <a:srgbClr val="FFFF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⑥</a:t>
            </a:r>
            <a:r>
              <a:rPr lang="zh-CN" altLang="en-US" sz="2400" dirty="0"/>
              <a:t>集合中的</a:t>
            </a:r>
            <a:r>
              <a:rPr lang="en-US" altLang="zh-CN" sz="2400" dirty="0"/>
              <a:t>element</a:t>
            </a:r>
            <a:r>
              <a:rPr lang="zh-CN" altLang="en-US" sz="2400" dirty="0"/>
              <a:t>没有</a:t>
            </a:r>
            <a:r>
              <a:rPr lang="en-US" altLang="zh-CN" sz="2400" dirty="0"/>
              <a:t>order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FFFF00"/>
                </a:solidFill>
              </a:rPr>
              <a:t>⑦ 集合变量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对象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) 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是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mutable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的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2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7" y="200125"/>
            <a:ext cx="7069668" cy="59768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19697" y="3373821"/>
            <a:ext cx="3534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Set()</a:t>
            </a:r>
            <a:r>
              <a:rPr lang="zh-CN" altLang="en-US" dirty="0" smtClean="0"/>
              <a:t>构造器的参数只能是一个对象。比如，可以是一个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，构造出来的集合，是这个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组成的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要注意：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对象中的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immutable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6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set</a:t>
            </a:r>
            <a:r>
              <a:rPr lang="zh-CN" altLang="en-US" dirty="0" smtClean="0"/>
              <a:t>的函数、方法和操作符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297" y="1683734"/>
            <a:ext cx="4663965" cy="347159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sz="3600" dirty="0"/>
              <a:t>Typical Operations </a:t>
            </a:r>
            <a:endParaRPr lang="en-US" altLang="zh-CN" sz="3600" dirty="0" smtClean="0"/>
          </a:p>
          <a:p>
            <a:pPr lvl="1">
              <a:lnSpc>
                <a:spcPts val="3500"/>
              </a:lnSpc>
            </a:pPr>
            <a:r>
              <a:rPr lang="en-US" altLang="zh-CN" dirty="0" err="1" smtClean="0"/>
              <a:t>len</a:t>
            </a:r>
            <a:r>
              <a:rPr lang="en-US" altLang="zh-CN" dirty="0"/>
              <a:t>() 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en-US" altLang="zh-CN" dirty="0" smtClean="0"/>
              <a:t>in </a:t>
            </a:r>
            <a:r>
              <a:rPr lang="en-US" altLang="zh-CN" dirty="0"/>
              <a:t>operator </a:t>
            </a:r>
            <a:endParaRPr lang="en-US" altLang="zh-CN" dirty="0" smtClean="0"/>
          </a:p>
          <a:p>
            <a:pPr lvl="1">
              <a:lnSpc>
                <a:spcPts val="3500"/>
              </a:lnSpc>
            </a:pPr>
            <a:r>
              <a:rPr lang="en-US" altLang="zh-CN" dirty="0" smtClean="0"/>
              <a:t>for statement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iterable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308" y="2301955"/>
            <a:ext cx="6499136" cy="41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The Methods of Set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Python implements the typical </a:t>
            </a:r>
            <a:r>
              <a:rPr lang="en-US" altLang="zh-CN" dirty="0">
                <a:solidFill>
                  <a:srgbClr val="D24726"/>
                </a:solidFill>
              </a:rPr>
              <a:t>mathematical set </a:t>
            </a:r>
            <a:r>
              <a:rPr lang="en-US" altLang="zh-CN" dirty="0" smtClean="0">
                <a:solidFill>
                  <a:srgbClr val="D24726"/>
                </a:solidFill>
              </a:rPr>
              <a:t>operations</a:t>
            </a:r>
            <a:r>
              <a:rPr lang="zh-CN" altLang="en-US" dirty="0" smtClean="0">
                <a:solidFill>
                  <a:srgbClr val="D24726"/>
                </a:solidFill>
              </a:rPr>
              <a:t>（并、交、差等）</a:t>
            </a:r>
            <a:r>
              <a:rPr lang="en-US" altLang="zh-CN" dirty="0" smtClean="0"/>
              <a:t>. </a:t>
            </a:r>
          </a:p>
          <a:p>
            <a:pPr marL="914400" lvl="1" indent="-457200">
              <a:lnSpc>
                <a:spcPts val="3500"/>
              </a:lnSpc>
              <a:buFont typeface="+mj-lt"/>
              <a:buAutoNum type="arabicPeriod"/>
            </a:pPr>
            <a:r>
              <a:rPr lang="en-US" altLang="zh-CN" dirty="0" smtClean="0"/>
              <a:t>using </a:t>
            </a:r>
            <a:r>
              <a:rPr lang="en-US" altLang="zh-CN" dirty="0"/>
              <a:t>a binary </a:t>
            </a:r>
            <a:r>
              <a:rPr lang="en-US" altLang="zh-CN" dirty="0" smtClean="0"/>
              <a:t>operator</a:t>
            </a:r>
          </a:p>
          <a:p>
            <a:pPr marL="914400" lvl="1" indent="-457200">
              <a:lnSpc>
                <a:spcPts val="3500"/>
              </a:lnSpc>
              <a:buFont typeface="+mj-lt"/>
              <a:buAutoNum type="arabicPeriod"/>
            </a:pPr>
            <a:r>
              <a:rPr lang="en-US" altLang="zh-CN" dirty="0"/>
              <a:t>using a </a:t>
            </a:r>
            <a:r>
              <a:rPr lang="en-US" altLang="zh-CN" dirty="0" smtClean="0"/>
              <a:t>method</a:t>
            </a:r>
          </a:p>
          <a:p>
            <a:pPr lvl="1">
              <a:lnSpc>
                <a:spcPts val="3500"/>
              </a:lnSpc>
            </a:pPr>
            <a:r>
              <a:rPr lang="zh-CN" altLang="en-US" dirty="0" smtClean="0"/>
              <a:t>两种方法的比较（第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种方法更常用）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11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Intersection </a:t>
            </a:r>
            <a:r>
              <a:rPr lang="zh-CN" altLang="en-US" dirty="0" smtClean="0"/>
              <a:t>（交集）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62882" y="1781502"/>
            <a:ext cx="8772148" cy="3752195"/>
            <a:chOff x="762882" y="1781502"/>
            <a:chExt cx="8772148" cy="375219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882" y="3840491"/>
              <a:ext cx="7694443" cy="169320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82" y="1781502"/>
              <a:ext cx="8772148" cy="205898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4610103" y="5533697"/>
            <a:ext cx="640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参与</a:t>
            </a:r>
            <a:r>
              <a:rPr lang="en-US" altLang="zh-CN" sz="2400" dirty="0" smtClean="0"/>
              <a:t>intersection</a:t>
            </a:r>
            <a:r>
              <a:rPr lang="zh-CN" altLang="en-US" sz="2400" dirty="0" smtClean="0"/>
              <a:t>运算的两个集合的顺序，</a:t>
            </a:r>
            <a:r>
              <a:rPr lang="en-US" altLang="zh-CN" sz="2400" dirty="0" smtClean="0"/>
              <a:t>doesn’t 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462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 </a:t>
            </a:r>
            <a:r>
              <a:rPr lang="en-US" altLang="zh-CN" dirty="0" smtClean="0"/>
              <a:t>(</a:t>
            </a:r>
            <a:r>
              <a:rPr lang="zh-CN" altLang="en-US" dirty="0" smtClean="0"/>
              <a:t>并集）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2697" y="5411766"/>
            <a:ext cx="837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参与</a:t>
            </a:r>
            <a:r>
              <a:rPr lang="en-US" altLang="zh-CN" sz="2400" dirty="0" smtClean="0"/>
              <a:t>Union</a:t>
            </a:r>
            <a:r>
              <a:rPr lang="zh-CN" altLang="en-US" sz="2400" dirty="0" smtClean="0"/>
              <a:t>运算的两个集合的顺序，</a:t>
            </a:r>
            <a:r>
              <a:rPr lang="en-US" altLang="zh-CN" sz="2400" dirty="0" smtClean="0"/>
              <a:t>doesn’t matter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6" y="1591435"/>
            <a:ext cx="9344916" cy="331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 </a:t>
            </a:r>
            <a:r>
              <a:rPr lang="en-US" altLang="zh-CN" dirty="0" smtClean="0"/>
              <a:t>(</a:t>
            </a:r>
            <a:r>
              <a:rPr lang="zh-CN" altLang="en-US" dirty="0" smtClean="0"/>
              <a:t>集合的差运算）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10040006" cy="151666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dirty="0" smtClean="0"/>
              <a:t>Difference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>creates </a:t>
            </a:r>
            <a:r>
              <a:rPr lang="en-US" altLang="zh-CN" dirty="0" smtClean="0"/>
              <a:t>a new </a:t>
            </a:r>
            <a:r>
              <a:rPr lang="en-US" altLang="zh-CN" dirty="0"/>
              <a:t>set whose elements are in the first (calling) set and </a:t>
            </a:r>
            <a:r>
              <a:rPr lang="en-US" altLang="zh-CN" i="1" dirty="0"/>
              <a:t>not </a:t>
            </a:r>
            <a:r>
              <a:rPr lang="en-US" altLang="zh-CN" dirty="0"/>
              <a:t>in the second (argument) </a:t>
            </a:r>
            <a:r>
              <a:rPr lang="en-US" altLang="zh-CN" dirty="0" smtClean="0"/>
              <a:t>set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8201" y="3010846"/>
            <a:ext cx="7024902" cy="3881493"/>
            <a:chOff x="838201" y="3010846"/>
            <a:chExt cx="7024902" cy="388149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4023013"/>
              <a:ext cx="7024902" cy="286932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3010846"/>
              <a:ext cx="5483771" cy="1356202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7375634" y="5808088"/>
            <a:ext cx="3502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Difference( operator -) </a:t>
            </a:r>
            <a:r>
              <a:rPr lang="zh-CN" altLang="en-US" sz="2400" dirty="0" smtClean="0"/>
              <a:t>操作数的顺序很重要。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212" y="2992175"/>
            <a:ext cx="3393044" cy="18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199" y="231753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solidFill>
                  <a:schemeClr val="tx1"/>
                </a:solidFill>
              </a:rPr>
              <a:t>9.1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Dictionaries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Symmetric Difference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481959"/>
            <a:ext cx="10040006" cy="4695004"/>
          </a:xfrm>
        </p:spPr>
        <p:txBody>
          <a:bodyPr/>
          <a:lstStyle/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symmetric </a:t>
            </a:r>
            <a:r>
              <a:rPr lang="en-US" altLang="zh-CN" dirty="0"/>
              <a:t>difference is the opposite of intersection. It creates a new set of values that are </a:t>
            </a:r>
            <a:r>
              <a:rPr lang="en-US" altLang="zh-CN" i="1" dirty="0"/>
              <a:t>different</a:t>
            </a:r>
            <a:r>
              <a:rPr lang="en-US" altLang="zh-CN" dirty="0" smtClean="0"/>
              <a:t>, </a:t>
            </a:r>
            <a:r>
              <a:rPr lang="en-US" altLang="zh-CN" u="sng" dirty="0" smtClean="0">
                <a:solidFill>
                  <a:srgbClr val="D24726"/>
                </a:solidFill>
              </a:rPr>
              <a:t>not </a:t>
            </a:r>
            <a:r>
              <a:rPr lang="en-US" altLang="zh-CN" u="sng" dirty="0">
                <a:solidFill>
                  <a:srgbClr val="D24726"/>
                </a:solidFill>
              </a:rPr>
              <a:t>in either of the two sets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u="sng" dirty="0" smtClean="0">
                <a:solidFill>
                  <a:srgbClr val="D24726"/>
                </a:solidFill>
              </a:rPr>
              <a:t>The </a:t>
            </a:r>
            <a:r>
              <a:rPr lang="en-US" altLang="zh-CN" u="sng" dirty="0">
                <a:solidFill>
                  <a:srgbClr val="D24726"/>
                </a:solidFill>
              </a:rPr>
              <a:t>order of the sets does not matter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22" y="3200899"/>
            <a:ext cx="8542763" cy="349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Subset and Superset </a:t>
            </a:r>
            <a:endParaRPr lang="zh-CN" alt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20" y="1516162"/>
            <a:ext cx="8982947" cy="4966344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977352" y="604434"/>
            <a:ext cx="4035972" cy="2863980"/>
          </a:xfrm>
          <a:prstGeom prst="wedgeRoundRectCallout">
            <a:avLst>
              <a:gd name="adj1" fmla="val -83693"/>
              <a:gd name="adj2" fmla="val 48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① 判断子集运算符是 </a:t>
            </a:r>
            <a:r>
              <a:rPr lang="en-US" altLang="zh-CN" sz="2000" dirty="0" smtClean="0"/>
              <a:t>&lt;=</a:t>
            </a:r>
            <a:r>
              <a:rPr lang="zh-CN" altLang="en-US" sz="2000" dirty="0" smtClean="0"/>
              <a:t>， 判断超级运算符是 </a:t>
            </a:r>
            <a:r>
              <a:rPr lang="en-US" altLang="zh-CN" sz="2000" dirty="0" smtClean="0"/>
              <a:t>&gt;=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② </a:t>
            </a:r>
            <a:r>
              <a:rPr lang="zh-CN" altLang="en-US" sz="2000" dirty="0"/>
              <a:t>无论</a:t>
            </a:r>
            <a:r>
              <a:rPr lang="zh-CN" altLang="en-US" sz="2000" dirty="0" smtClean="0"/>
              <a:t>是使用</a:t>
            </a:r>
            <a:r>
              <a:rPr lang="en-US" altLang="zh-CN" sz="2000" dirty="0" smtClean="0"/>
              <a:t>method</a:t>
            </a:r>
            <a:r>
              <a:rPr lang="zh-CN" altLang="en-US" sz="2000" dirty="0" smtClean="0"/>
              <a:t>，还是使用运算符，结果都是</a:t>
            </a:r>
            <a:r>
              <a:rPr lang="en-US" altLang="zh-CN" sz="2000" dirty="0" err="1" smtClean="0"/>
              <a:t>bool</a:t>
            </a:r>
            <a:r>
              <a:rPr lang="zh-CN" altLang="en-US" sz="2000" dirty="0" smtClean="0"/>
              <a:t>量（</a:t>
            </a:r>
            <a:r>
              <a:rPr lang="en-US" altLang="zh-CN" sz="2000" dirty="0" smtClean="0"/>
              <a:t>True/False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 smtClean="0"/>
              <a:t>③ 操作数的顺序很重要，是不可以随便交换的。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60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add(element)</a:t>
            </a:r>
          </a:p>
          <a:p>
            <a:r>
              <a:rPr lang="en-US" altLang="zh-CN" dirty="0" smtClean="0"/>
              <a:t>clear()</a:t>
            </a:r>
          </a:p>
          <a:p>
            <a:r>
              <a:rPr lang="en-US" altLang="zh-CN" dirty="0" smtClean="0"/>
              <a:t>remove(element) / discard( element)</a:t>
            </a:r>
          </a:p>
          <a:p>
            <a:r>
              <a:rPr lang="en-US" altLang="zh-CN" dirty="0" smtClean="0"/>
              <a:t>copy() :</a:t>
            </a:r>
            <a:r>
              <a:rPr lang="zh-CN" altLang="en-US" dirty="0" smtClean="0"/>
              <a:t>浅拷贝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23" y="156489"/>
            <a:ext cx="5824682" cy="64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6" y="97053"/>
            <a:ext cx="7822583" cy="67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 smtClean="0"/>
              <a:t>Set Application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集合主要的两类应用场合：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如果一个</a:t>
            </a:r>
            <a:r>
              <a:rPr lang="en-US" altLang="zh-CN" dirty="0" smtClean="0"/>
              <a:t>collection</a:t>
            </a:r>
            <a:r>
              <a:rPr lang="zh-CN" altLang="en-US" dirty="0" smtClean="0"/>
              <a:t>中的对象，是独一无二的（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如果需要各种集合的操作，如并、交、差等。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731" y="21938"/>
            <a:ext cx="10749367" cy="1208868"/>
          </a:xfrm>
        </p:spPr>
        <p:txBody>
          <a:bodyPr/>
          <a:lstStyle/>
          <a:p>
            <a:r>
              <a:rPr lang="en-US" altLang="zh-CN" b="1" dirty="0" smtClean="0"/>
              <a:t>Introduction of Dictionaries</a:t>
            </a:r>
            <a:endParaRPr lang="zh-CN" altLang="en-US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88731" y="1045460"/>
            <a:ext cx="8292661" cy="5896132"/>
            <a:chOff x="457200" y="604434"/>
            <a:chExt cx="8292661" cy="5896132"/>
          </a:xfrm>
        </p:grpSpPr>
        <p:sp>
          <p:nvSpPr>
            <p:cNvPr id="9" name="矩形 8"/>
            <p:cNvSpPr/>
            <p:nvPr/>
          </p:nvSpPr>
          <p:spPr>
            <a:xfrm>
              <a:off x="6852745" y="3155265"/>
              <a:ext cx="1860331" cy="740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list</a:t>
              </a:r>
              <a:endParaRPr lang="zh-CN" altLang="en-US" sz="2800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57200" y="604434"/>
              <a:ext cx="8292661" cy="5896132"/>
              <a:chOff x="457200" y="604434"/>
              <a:chExt cx="8292661" cy="589613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7200" y="3599563"/>
                <a:ext cx="1860331" cy="7409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Collection</a:t>
                </a:r>
                <a:endParaRPr lang="zh-CN" altLang="en-US" sz="2800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153103" y="1972858"/>
                <a:ext cx="1860331" cy="7409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Sequence</a:t>
                </a:r>
                <a:endParaRPr lang="zh-CN" altLang="en-US" sz="2800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153103" y="5025697"/>
                <a:ext cx="1860331" cy="95436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tx1"/>
                    </a:solidFill>
                  </a:rPr>
                  <a:t>Unordered </a:t>
                </a:r>
              </a:p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Collection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852745" y="604434"/>
                <a:ext cx="1860331" cy="7409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String</a:t>
                </a:r>
                <a:endParaRPr lang="zh-CN" altLang="en-US" sz="28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889530" y="1841238"/>
                <a:ext cx="1860331" cy="7409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/>
                  <a:t>tuple</a:t>
                </a:r>
                <a:endParaRPr lang="zh-CN" altLang="en-US" sz="28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852744" y="4510443"/>
                <a:ext cx="1860331" cy="74097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Dictionary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852744" y="5759587"/>
                <a:ext cx="1860331" cy="74097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左大括号 12"/>
              <p:cNvSpPr/>
              <p:nvPr/>
            </p:nvSpPr>
            <p:spPr>
              <a:xfrm>
                <a:off x="2317531" y="2343347"/>
                <a:ext cx="835572" cy="3253412"/>
              </a:xfrm>
              <a:prstGeom prst="leftBrac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5155324" y="927268"/>
                <a:ext cx="1596258" cy="2908075"/>
              </a:xfrm>
              <a:prstGeom prst="leftBrac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左大括号 14"/>
              <p:cNvSpPr/>
              <p:nvPr/>
            </p:nvSpPr>
            <p:spPr>
              <a:xfrm>
                <a:off x="5180988" y="4762611"/>
                <a:ext cx="1596258" cy="1480534"/>
              </a:xfrm>
              <a:prstGeom prst="leftBrac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9515191" y="5206843"/>
            <a:ext cx="2427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How to organize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What operation can run in these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71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The </a:t>
            </a:r>
            <a:r>
              <a:rPr lang="en-US" altLang="zh-CN" sz="4400" b="1" u="sng" dirty="0" smtClean="0">
                <a:solidFill>
                  <a:srgbClr val="FFC000"/>
                </a:solidFill>
              </a:rPr>
              <a:t>data structure </a:t>
            </a:r>
            <a:r>
              <a:rPr lang="en-US" altLang="zh-CN" sz="4400" dirty="0" smtClean="0"/>
              <a:t>of Dictionary</a:t>
            </a:r>
            <a:endParaRPr lang="zh-CN" altLang="en-US" sz="4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6746" y="1575264"/>
            <a:ext cx="9737745" cy="2380593"/>
            <a:chOff x="496746" y="1843278"/>
            <a:chExt cx="9737745" cy="2380593"/>
          </a:xfrm>
        </p:grpSpPr>
        <p:sp>
          <p:nvSpPr>
            <p:cNvPr id="4" name="椭圆 3"/>
            <p:cNvSpPr/>
            <p:nvPr/>
          </p:nvSpPr>
          <p:spPr>
            <a:xfrm>
              <a:off x="496746" y="1843278"/>
              <a:ext cx="9737745" cy="2380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718441" y="2065546"/>
              <a:ext cx="7141780" cy="1960003"/>
              <a:chOff x="1718441" y="2065546"/>
              <a:chExt cx="7141780" cy="1960003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718441" y="2719549"/>
                <a:ext cx="2412123" cy="835572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solidFill>
                      <a:schemeClr val="tx1"/>
                    </a:solidFill>
                  </a:rPr>
                  <a:t>‘a’  :   6</a:t>
                </a:r>
                <a:endParaRPr lang="zh-CN" altLang="en-US" sz="4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5365619" y="2065546"/>
                <a:ext cx="1382023" cy="441435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:  ‘Jing’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5315650" y="3584114"/>
                <a:ext cx="1739550" cy="441435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4  :[‘X’, ‘Y’]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731876" y="2840597"/>
                <a:ext cx="2128345" cy="441435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en-US" altLang="zh-CN" sz="2400" dirty="0" err="1" smtClean="0">
                    <a:solidFill>
                      <a:schemeClr val="tx1"/>
                    </a:solidFill>
                  </a:rPr>
                  <a:t>joe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” : ”smith”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718441" y="3153103"/>
            <a:ext cx="1206061" cy="2658642"/>
            <a:chOff x="1718441" y="3421117"/>
            <a:chExt cx="1206061" cy="2658642"/>
          </a:xfrm>
        </p:grpSpPr>
        <p:grpSp>
          <p:nvGrpSpPr>
            <p:cNvPr id="15" name="组合 14"/>
            <p:cNvGrpSpPr/>
            <p:nvPr/>
          </p:nvGrpSpPr>
          <p:grpSpPr>
            <a:xfrm>
              <a:off x="2081048" y="3421117"/>
              <a:ext cx="567559" cy="1458313"/>
              <a:chOff x="2081048" y="3421117"/>
              <a:chExt cx="567559" cy="1458313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>
                <a:off x="2349062" y="3421117"/>
                <a:ext cx="0" cy="14583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2081048" y="3421117"/>
                <a:ext cx="567559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718441" y="4879430"/>
              <a:ext cx="12060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/>
                <a:t>键</a:t>
              </a:r>
              <a:r>
                <a:rPr lang="en-US" altLang="zh-CN" sz="3600" b="1" dirty="0" smtClean="0"/>
                <a:t>key</a:t>
              </a:r>
              <a:endParaRPr lang="zh-CN" altLang="en-US" sz="3600" b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01347" y="3153103"/>
            <a:ext cx="1540413" cy="2658641"/>
            <a:chOff x="2801347" y="3421117"/>
            <a:chExt cx="1540413" cy="2658641"/>
          </a:xfrm>
        </p:grpSpPr>
        <p:grpSp>
          <p:nvGrpSpPr>
            <p:cNvPr id="16" name="组合 15"/>
            <p:cNvGrpSpPr/>
            <p:nvPr/>
          </p:nvGrpSpPr>
          <p:grpSpPr>
            <a:xfrm>
              <a:off x="3280562" y="3421117"/>
              <a:ext cx="567559" cy="1458313"/>
              <a:chOff x="2081048" y="3421117"/>
              <a:chExt cx="567559" cy="1458313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2349062" y="3421117"/>
                <a:ext cx="0" cy="14583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081048" y="3421117"/>
                <a:ext cx="567559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2801347" y="4879429"/>
              <a:ext cx="15404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/>
                <a:t>值</a:t>
              </a:r>
              <a:r>
                <a:rPr lang="en-US" altLang="zh-CN" sz="3600" b="1" dirty="0" smtClean="0"/>
                <a:t>value</a:t>
              </a:r>
              <a:endParaRPr lang="zh-CN" altLang="en-US" sz="3600" b="1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154257" y="3811012"/>
            <a:ext cx="7940653" cy="30469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一个字典的每一个元素都是一个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pair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，键值对（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value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）：可以是任何对象（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mutable/immutable)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，比如数值、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、列表、元组，甚至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又是一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dictionary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键（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：只能是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immutable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对象，如数值、字符串、元组，而不能是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list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，或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dict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字典是无序的。无论是在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dict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），或是创建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pairs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的时候，字典都是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36" y="189186"/>
            <a:ext cx="10749367" cy="81473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{ }</a:t>
            </a:r>
            <a:r>
              <a:rPr lang="zh-CN" altLang="en-US" dirty="0" smtClean="0"/>
              <a:t>创建字典变量（字典对象）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1216914"/>
            <a:ext cx="12192000" cy="5483431"/>
            <a:chOff x="-267033" y="1374569"/>
            <a:chExt cx="12192000" cy="548343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67033" y="1374569"/>
              <a:ext cx="12192000" cy="414336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022" y="5053081"/>
              <a:ext cx="6492321" cy="1804919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/>
        </p:nvCxnSpPr>
        <p:spPr>
          <a:xfrm>
            <a:off x="6385034" y="3563007"/>
            <a:ext cx="2601311" cy="315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构造函数，创建字典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https://blog.csdn.net/taoqick/article/details/82255086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9" y="31093"/>
            <a:ext cx="6436369" cy="68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4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6193220" cy="18568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7" y="4382623"/>
            <a:ext cx="8113485" cy="10313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6290" y="5580993"/>
            <a:ext cx="526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r>
              <a:rPr lang="en-US" altLang="zh-CN" dirty="0" smtClean="0"/>
              <a:t>ip()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函数，具体用法可查百度。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20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key points about Dictionaries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4433" y="1763637"/>
            <a:ext cx="10749367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键的顺序无关紧要</a:t>
            </a:r>
            <a:endParaRPr lang="en-US" altLang="zh-CN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键和值之间的关联（</a:t>
            </a:r>
            <a:r>
              <a:rPr lang="en-US" altLang="zh-CN" sz="4000" dirty="0" smtClean="0"/>
              <a:t>association</a:t>
            </a:r>
            <a:r>
              <a:rPr lang="zh-CN" altLang="en-US" sz="4000" dirty="0" smtClean="0"/>
              <a:t>）非常重要！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421" y="0"/>
            <a:ext cx="5160579" cy="4253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8" y="4477407"/>
            <a:ext cx="10156308" cy="15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1234</Words>
  <Application>Microsoft Office PowerPoint</Application>
  <PresentationFormat>宽屏</PresentationFormat>
  <Paragraphs>140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Microsoft YaHei UI</vt:lpstr>
      <vt:lpstr>黑体</vt:lpstr>
      <vt:lpstr>华文楷体</vt:lpstr>
      <vt:lpstr>宋体</vt:lpstr>
      <vt:lpstr>Arial</vt:lpstr>
      <vt:lpstr>Calibri</vt:lpstr>
      <vt:lpstr>Cambria</vt:lpstr>
      <vt:lpstr>Times New Roman</vt:lpstr>
      <vt:lpstr>Wingdings</vt:lpstr>
      <vt:lpstr>WelcomeDoc</vt:lpstr>
      <vt:lpstr>Chapter 9   Dictionaries and Sets</vt:lpstr>
      <vt:lpstr>Outline</vt:lpstr>
      <vt:lpstr>9.1  Dictionaries</vt:lpstr>
      <vt:lpstr>Introduction of Dictionaries</vt:lpstr>
      <vt:lpstr>The data structure of Dictionary</vt:lpstr>
      <vt:lpstr>用{ }创建字典变量（字典对象）</vt:lpstr>
      <vt:lpstr>用dict()函数——构造函数，创建字典</vt:lpstr>
      <vt:lpstr>PowerPoint 演示文稿</vt:lpstr>
      <vt:lpstr>The key points about Dictionaries</vt:lpstr>
      <vt:lpstr>字典的索引和赋值（字典的特性）</vt:lpstr>
      <vt:lpstr>PowerPoint 演示文稿</vt:lpstr>
      <vt:lpstr>Attention：</vt:lpstr>
      <vt:lpstr>PowerPoint 演示文稿</vt:lpstr>
      <vt:lpstr>9.1.4   Operators </vt:lpstr>
      <vt:lpstr>PowerPoint 演示文稿</vt:lpstr>
      <vt:lpstr>Some Dictionary Methods </vt:lpstr>
      <vt:lpstr>PowerPoint 演示文稿</vt:lpstr>
      <vt:lpstr>PowerPoint 演示文稿</vt:lpstr>
      <vt:lpstr>练习</vt:lpstr>
      <vt:lpstr>9.4  Sets</vt:lpstr>
      <vt:lpstr>What is set？</vt:lpstr>
      <vt:lpstr>构造一个集合变量/对象</vt:lpstr>
      <vt:lpstr>PowerPoint 演示文稿</vt:lpstr>
      <vt:lpstr>PowerPoint 演示文稿</vt:lpstr>
      <vt:lpstr>Python set的函数、方法和操作符</vt:lpstr>
      <vt:lpstr>The Methods of Set</vt:lpstr>
      <vt:lpstr>Intersection （交集）</vt:lpstr>
      <vt:lpstr>Union (并集）</vt:lpstr>
      <vt:lpstr>Difference (集合的差运算）</vt:lpstr>
      <vt:lpstr>Symmetric Difference </vt:lpstr>
      <vt:lpstr>Subset and Superset </vt:lpstr>
      <vt:lpstr>Other methods</vt:lpstr>
      <vt:lpstr>练习</vt:lpstr>
      <vt:lpstr>Set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2020-12-31T08:10:49Z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