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7" r:id="rId3"/>
    <p:sldId id="259" r:id="rId4"/>
    <p:sldId id="260" r:id="rId5"/>
    <p:sldId id="261" r:id="rId6"/>
    <p:sldId id="263" r:id="rId7"/>
    <p:sldId id="265" r:id="rId8"/>
    <p:sldId id="266" r:id="rId9"/>
    <p:sldId id="267" r:id="rId10"/>
    <p:sldId id="268" r:id="rId11"/>
    <p:sldId id="264" r:id="rId12"/>
    <p:sldId id="269" r:id="rId13"/>
    <p:sldId id="270" r:id="rId14"/>
    <p:sldId id="272" r:id="rId15"/>
    <p:sldId id="273" r:id="rId16"/>
    <p:sldId id="274" r:id="rId17"/>
    <p:sldId id="275" r:id="rId18"/>
    <p:sldId id="276" r:id="rId19"/>
    <p:sldId id="271"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98" d="100"/>
          <a:sy n="98" d="100"/>
        </p:scale>
        <p:origin x="93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一个流程图包括以下几部分。</a:t>
            </a:r>
          </a:p>
          <a:p>
            <a:r>
              <a:rPr lang="en-US" altLang="zh-CN" dirty="0"/>
              <a:t>(1) </a:t>
            </a:r>
            <a:r>
              <a:rPr lang="zh-CN" altLang="en-US" dirty="0"/>
              <a:t>表示相应操作的框；</a:t>
            </a:r>
          </a:p>
          <a:p>
            <a:r>
              <a:rPr lang="en-US" altLang="zh-CN" dirty="0"/>
              <a:t>(2) </a:t>
            </a:r>
            <a:r>
              <a:rPr lang="zh-CN" altLang="en-US" dirty="0"/>
              <a:t>带箭头的流程线；</a:t>
            </a:r>
          </a:p>
          <a:p>
            <a:r>
              <a:rPr lang="en-US" altLang="zh-CN" dirty="0"/>
              <a:t>(3) </a:t>
            </a:r>
            <a:r>
              <a:rPr lang="zh-CN" altLang="en-US" dirty="0"/>
              <a:t>框内外必要的文字说明。</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377977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41543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32243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3.xml"/><Relationship Id="rId7" Type="http://schemas.openxmlformats.org/officeDocument/2006/relationships/image" Target="../media/image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1.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s>
</file>

<file path=ppt/slides/_rels/slide1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2.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0.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6.xml"/><Relationship Id="rId7" Type="http://schemas.openxmlformats.org/officeDocument/2006/relationships/tags" Target="../tags/tag11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17.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slideLayout" Target="../slideLayouts/slideLayout2.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10" Type="http://schemas.openxmlformats.org/officeDocument/2006/relationships/image" Target="../media/image15.png"/><Relationship Id="rId4" Type="http://schemas.openxmlformats.org/officeDocument/2006/relationships/tags" Target="../tags/tag146.xml"/><Relationship Id="rId9"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Layout" Target="../slideLayouts/slideLayout2.xml"/><Relationship Id="rId5" Type="http://schemas.openxmlformats.org/officeDocument/2006/relationships/tags" Target="../tags/tag154.xml"/><Relationship Id="rId4" Type="http://schemas.openxmlformats.org/officeDocument/2006/relationships/tags" Target="../tags/tag153.xml"/></Relationships>
</file>

<file path=ppt/slides/_rels/slide27.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16.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s>
</file>

<file path=ppt/slides/_rels/slide2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slideLayout" Target="../slideLayouts/slideLayout2.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s>
</file>

<file path=ppt/slides/_rels/slide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slideLayout" Target="../slideLayouts/slideLayout2.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算法</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程序的灵魂</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a:solidFill>
                <a:schemeClr val="accent1"/>
              </a:solidFill>
            </a:endParaRPr>
          </a:p>
        </p:txBody>
      </p:sp>
      <p:grpSp>
        <p:nvGrpSpPr>
          <p:cNvPr id="14" name="组合 13"/>
          <p:cNvGrpSpPr/>
          <p:nvPr/>
        </p:nvGrpSpPr>
        <p:grpSpPr>
          <a:xfrm>
            <a:off x="2481609" y="3019302"/>
            <a:ext cx="3929351" cy="3544058"/>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a:t>解题思路</a:t>
            </a:r>
            <a:r>
              <a:rPr lang="en-US" altLang="zh-CN" sz="2000" b="1" dirty="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p>
        </p:txBody>
      </p:sp>
      <mc:AlternateContent xmlns:mc="http://schemas.openxmlformats.org/markup-compatibility/2006" xmlns:a14="http://schemas.microsoft.com/office/drawing/2010/main">
        <mc:Choice Requires="a14">
          <p:sp>
            <p:nvSpPr>
              <p:cNvPr id="4" name="圆角矩形标注 3"/>
              <p:cNvSpPr/>
              <p:nvPr/>
            </p:nvSpPr>
            <p:spPr>
              <a:xfrm>
                <a:off x="7020560"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xmlns="">
          <p:sp>
            <p:nvSpPr>
              <p:cNvPr id="4" name="圆角矩形标注 3"/>
              <p:cNvSpPr>
                <a:spLocks noRot="1" noChangeAspect="1" noMove="1" noResize="1" noEditPoints="1" noAdjustHandles="1" noChangeArrowheads="1" noChangeShapeType="1" noTextEdit="1"/>
              </p:cNvSpPr>
              <p:nvPr/>
            </p:nvSpPr>
            <p:spPr>
              <a:xfrm>
                <a:off x="7020560" y="3498004"/>
                <a:ext cx="3068319" cy="1827318"/>
              </a:xfrm>
              <a:prstGeom prst="wedgeRoundRectCallout">
                <a:avLst>
                  <a:gd name="adj1" fmla="val -42687"/>
                  <a:gd name="adj2" fmla="val 75288"/>
                  <a:gd name="adj3" fmla="val 16667"/>
                </a:avLst>
              </a:prstGeom>
              <a:blipFill>
                <a:blip r:embed="rId7" cstate="print"/>
                <a:stretch>
                  <a:fillRect/>
                </a:stretch>
              </a:blipFill>
              <a:effectLst>
                <a:outerShdw blurRad="152400" dist="317500" dir="5400000" sx="90000" sy="-19000" rotWithShape="0">
                  <a:prstClr val="black">
                    <a:alpha val="15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28155" y="5802878"/>
                <a:ext cx="652559" cy="23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a:solidFill>
                    <a:schemeClr val="tx1">
                      <a:lumMod val="65000"/>
                      <a:lumOff val="35000"/>
                    </a:schemeClr>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428155" y="5802878"/>
                <a:ext cx="652559" cy="232162"/>
              </a:xfrm>
              <a:prstGeom prst="rect">
                <a:avLst/>
              </a:prstGeom>
              <a:blipFill>
                <a:blip r:embed="rId8" cstate="print"/>
                <a:stretch>
                  <a:fillRect/>
                </a:stretch>
              </a:blipFill>
              <a:ln>
                <a:noFill/>
              </a:ln>
              <a:effectLst>
                <a:outerShdw blurRad="50800" dist="38100" dir="2700000" algn="tl" rotWithShape="0">
                  <a:prstClr val="black">
                    <a:alpha val="40000"/>
                  </a:prstClr>
                </a:outerShdw>
                <a:softEdge rad="38100"/>
              </a:effectLst>
            </p:spPr>
            <p:txBody>
              <a:bodyPr/>
              <a:lstStyle/>
              <a:p>
                <a:r>
                  <a:rPr lang="zh-CN" altLang="en-US">
                    <a:noFill/>
                  </a:rPr>
                  <a:t> </a:t>
                </a:r>
              </a:p>
            </p:txBody>
          </p:sp>
        </mc:Fallback>
      </mc:AlternateContent>
    </p:spTree>
    <p:extLst>
      <p:ext uri="{BB962C8B-B14F-4D97-AF65-F5344CB8AC3E}">
        <p14:creationId xmlns:p14="http://schemas.microsoft.com/office/powerpoint/2010/main" val="4518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算法的特性</a:t>
            </a:r>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有穷性</a:t>
              </a:r>
              <a:r>
                <a:rPr lang="en-US" altLang="zh-CN" b="1" dirty="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确定性</a:t>
              </a:r>
              <a:r>
                <a:rPr lang="en-US" altLang="zh-CN" b="1" dirty="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Tree>
    <p:extLst>
      <p:ext uri="{BB962C8B-B14F-4D97-AF65-F5344CB8AC3E}">
        <p14:creationId xmlns:p14="http://schemas.microsoft.com/office/powerpoint/2010/main" val="301442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Tree>
    <p:extLst>
      <p:ext uri="{BB962C8B-B14F-4D97-AF65-F5344CB8AC3E}">
        <p14:creationId xmlns:p14="http://schemas.microsoft.com/office/powerpoint/2010/main" val="238696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a:t>用流程图表示算法</a:t>
            </a:r>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156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r>
                <a:rPr lang="en-US" altLang="zh-CN" dirty="0" err="1"/>
                <a:t>i</a:t>
              </a:r>
              <a:r>
                <a:rPr lang="en-US" altLang="zh-CN" dirty="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5" name="MH_Desc_1"/>
          <p:cNvSpPr/>
          <p:nvPr>
            <p:custDataLst>
              <p:tags r:id="rId1"/>
            </p:custDataLst>
          </p:nvPr>
        </p:nvSpPr>
        <p:spPr>
          <a:xfrm>
            <a:off x="2263641" y="304198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Tree>
    <p:extLst>
      <p:ext uri="{BB962C8B-B14F-4D97-AF65-F5344CB8AC3E}">
        <p14:creationId xmlns:p14="http://schemas.microsoft.com/office/powerpoint/2010/main" val="167602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400" dirty="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16" name="组合 15"/>
          <p:cNvGrpSpPr/>
          <p:nvPr/>
        </p:nvGrpSpPr>
        <p:grpSpPr>
          <a:xfrm>
            <a:off x="7591917" y="243383"/>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a:t>
              </a:r>
              <a:r>
                <a:rPr lang="en-US" altLang="zh-CN" dirty="0" err="1"/>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&gt;50</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a:t>i</a:t>
              </a:r>
              <a:r>
                <a:rPr lang="zh-CN" altLang="en-US" dirty="0"/>
                <a:t>≥</a:t>
              </a:r>
              <a:r>
                <a:rPr lang="en-US" altLang="zh-CN" dirty="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1" name="MH_Desc_1"/>
          <p:cNvSpPr/>
          <p:nvPr>
            <p:custDataLst>
              <p:tags r:id="rId1"/>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extLst>
      <p:ext uri="{BB962C8B-B14F-4D97-AF65-F5344CB8AC3E}">
        <p14:creationId xmlns:p14="http://schemas.microsoft.com/office/powerpoint/2010/main" val="28823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3010"/>
          </a:xfrm>
        </p:spPr>
        <p:txBody>
          <a:bodyPr/>
          <a:lstStyle/>
          <a:p>
            <a:r>
              <a:rPr lang="zh-CN" altLang="en-US" dirty="0"/>
              <a:t>算法的流程图表示举例</a:t>
            </a:r>
          </a:p>
        </p:txBody>
      </p:sp>
      <p:sp>
        <p:nvSpPr>
          <p:cNvPr id="3" name="内容占位符 2"/>
          <p:cNvSpPr>
            <a:spLocks noGrp="1"/>
          </p:cNvSpPr>
          <p:nvPr>
            <p:ph idx="1"/>
          </p:nvPr>
        </p:nvSpPr>
        <p:spPr>
          <a:xfrm>
            <a:off x="737413" y="1287382"/>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a:solidFill>
                <a:schemeClr val="accent1"/>
              </a:solidFill>
            </a:endParaRPr>
          </a:p>
        </p:txBody>
      </p:sp>
      <p:grpSp>
        <p:nvGrpSpPr>
          <p:cNvPr id="20" name="组合 19"/>
          <p:cNvGrpSpPr/>
          <p:nvPr/>
        </p:nvGrpSpPr>
        <p:grpSpPr>
          <a:xfrm>
            <a:off x="1403109" y="243383"/>
            <a:ext cx="10260751"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Year</a:t>
              </a:r>
              <a:r>
                <a:rPr lang="zh-CN" altLang="en-US" dirty="0"/>
                <a:t>不能被</a:t>
              </a:r>
              <a:r>
                <a:rPr lang="en-US" altLang="zh-CN" dirty="0"/>
                <a:t>4</a:t>
              </a:r>
              <a:r>
                <a:rPr lang="zh-CN" altLang="en-US" dirty="0"/>
                <a:t>整除</a:t>
              </a:r>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74104" y="1448355"/>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a:solidFill>
                    <a:schemeClr val="bg1"/>
                  </a:solidFill>
                </a:rPr>
                <a:t>year</a:t>
              </a:r>
            </a:p>
            <a:p>
              <a:pPr algn="ctr"/>
              <a:r>
                <a:rPr lang="zh-CN" altLang="en-US" dirty="0">
                  <a:solidFill>
                    <a:schemeClr val="bg1"/>
                  </a:solidFill>
                </a:rPr>
                <a:t>“是闰年”</a:t>
              </a:r>
              <a:endParaRPr lang="zh-CN" altLang="en-US"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774104" y="2483733"/>
              <a:ext cx="620118"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t>Year</a:t>
              </a:r>
              <a:r>
                <a:rPr lang="zh-CN" altLang="en-US" dirty="0"/>
                <a:t>不能被</a:t>
              </a:r>
              <a:r>
                <a:rPr lang="en-US" altLang="zh-CN" dirty="0"/>
                <a:t>100</a:t>
              </a:r>
              <a:r>
                <a:rPr lang="zh-CN" altLang="en-US" dirty="0"/>
                <a:t>整除</a:t>
              </a:r>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altLang="zh-CN" dirty="0"/>
                  <a:t>Year</a:t>
                </a:r>
                <a:r>
                  <a:rPr lang="zh-CN" altLang="en-US" dirty="0"/>
                  <a:t>不能被</a:t>
                </a:r>
                <a:r>
                  <a:rPr lang="en-US" altLang="zh-CN" dirty="0"/>
                  <a:t>400</a:t>
                </a:r>
                <a:r>
                  <a:rPr lang="zh-CN" altLang="en-US" dirty="0"/>
                  <a:t>整除</a:t>
                </a:r>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sp>
            <p:nvSpPr>
              <p:cNvPr id="56" name="文本框 55"/>
              <p:cNvSpPr txBox="1"/>
              <p:nvPr/>
            </p:nvSpPr>
            <p:spPr>
              <a:xfrm>
                <a:off x="3401002" y="3252229"/>
                <a:ext cx="620118"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“是闰年”</a:t>
                </a:r>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5" name="流程图: 过程 64"/>
            <p:cNvSpPr/>
            <p:nvPr/>
          </p:nvSpPr>
          <p:spPr>
            <a:xfrm>
              <a:off x="6951186" y="5080004"/>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t>Year&gt;2500</a:t>
              </a:r>
              <a:endParaRPr lang="zh-CN" altLang="en-US" dirty="0"/>
            </a:p>
          </p:txBody>
        </p:sp>
        <p:sp>
          <p:nvSpPr>
            <p:cNvPr id="68" name="文本框 67"/>
            <p:cNvSpPr txBox="1"/>
            <p:nvPr/>
          </p:nvSpPr>
          <p:spPr>
            <a:xfrm>
              <a:off x="9954979" y="3133044"/>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2219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9" name="直接连接符 18"/>
            <p:cNvCxnSpPr>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89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000" dirty="0">
                    <a:solidFill>
                      <a:schemeClr val="accent1"/>
                    </a:solidFill>
                  </a:rPr>
                  <a:t>  </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2211"/>
                <a:ext cx="8470765" cy="589584"/>
              </a:xfrm>
              <a:blipFill>
                <a:blip r:embed="rId7" cstate="print"/>
                <a:stretch>
                  <a:fillRect l="-1152" t="-2062" b="-121649"/>
                </a:stretch>
              </a:blipFill>
            </p:spPr>
            <p:txBody>
              <a:bodyPr/>
              <a:lstStyle/>
              <a:p>
                <a:r>
                  <a:rPr lang="zh-CN" altLang="en-US">
                    <a:noFill/>
                  </a:rPr>
                  <a:t> </a:t>
                </a:r>
              </a:p>
            </p:txBody>
          </p:sp>
        </mc:Fallback>
      </mc:AlternateContent>
      <p:grpSp>
        <p:nvGrpSpPr>
          <p:cNvPr id="46" name="组合 45"/>
          <p:cNvGrpSpPr/>
          <p:nvPr/>
        </p:nvGrpSpPr>
        <p:grpSpPr>
          <a:xfrm>
            <a:off x="3890485" y="2961489"/>
            <a:ext cx="3929351"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1079994" y="3089859"/>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8739393" y="200982"/>
            <a:ext cx="2929104" cy="6516093"/>
            <a:chOff x="8782936" y="114707"/>
            <a:chExt cx="2929104"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1=&gt;sum</a:t>
              </a:r>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deno</a:t>
              </a:r>
              <a:r>
                <a:rPr lang="en-US" altLang="zh-CN" dirty="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5" name="文本框 44"/>
            <p:cNvSpPr txBox="1"/>
            <p:nvPr/>
          </p:nvSpPr>
          <p:spPr>
            <a:xfrm>
              <a:off x="11219998" y="4785454"/>
              <a:ext cx="492042"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deno</a:t>
              </a:r>
              <a:endParaRPr lang="en-US" altLang="zh-CN" dirty="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sign*(1/</a:t>
              </a:r>
              <a:r>
                <a:rPr lang="en-US" altLang="zh-CN" dirty="0" err="1"/>
                <a:t>deno</a:t>
              </a:r>
              <a:r>
                <a:rPr lang="en-US" altLang="zh-CN" dirty="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sum+term</a:t>
              </a:r>
              <a:r>
                <a:rPr lang="en-US" altLang="zh-CN" dirty="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deno+1=&gt;</a:t>
              </a:r>
              <a:r>
                <a:rPr lang="en-US" altLang="zh-CN" dirty="0" err="1"/>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738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对一个大于或等于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xmlns:a14="http://schemas.microsoft.com/office/drawing/2010/main">
          <mc:Choice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mc:Choice>
          <mc:Fallback xmlns="">
            <p:sp>
              <p:nvSpPr>
                <p:cNvPr id="16" name="MH_Text_1"/>
                <p:cNvSpPr>
                  <a:spLocks noRot="1" noChangeAspect="1" noMove="1" noResize="1" noEditPoints="1" noAdjustHandles="1" noChangeArrowheads="1" noChangeShapeType="1" noTextEdit="1"/>
                </p:cNvSpPr>
                <p:nvPr>
                  <p:custDataLst>
                    <p:tags r:id="rId7"/>
                  </p:custDataLst>
                </p:nvPr>
              </p:nvSpPr>
              <p:spPr>
                <a:xfrm>
                  <a:off x="4030664" y="1916113"/>
                  <a:ext cx="3717925" cy="4504336"/>
                </a:xfrm>
                <a:prstGeom prst="roundRect">
                  <a:avLst>
                    <a:gd name="adj" fmla="val 1429"/>
                  </a:avLst>
                </a:prstGeom>
                <a:blipFill>
                  <a:blip r:embed="rId8" cstate="print"/>
                  <a:stretch>
                    <a:fillRect/>
                  </a:stretch>
                </a:blipFill>
                <a:ln w="3175">
                  <a:solidFill>
                    <a:srgbClr val="D5D5D5"/>
                  </a:solidFill>
                  <a:prstDash val="solid"/>
                </a:ln>
              </p:spPr>
              <p:txBody>
                <a:bodyPr/>
                <a:lstStyle/>
                <a:p>
                  <a:r>
                    <a:rPr lang="zh-CN" altLang="en-US">
                      <a:noFill/>
                    </a:rPr>
                    <a:t> </a:t>
                  </a:r>
                </a:p>
              </p:txBody>
            </p:sp>
          </mc:Fallback>
        </mc:AlternateContent>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5" name="组合 4"/>
          <p:cNvGrpSpPr/>
          <p:nvPr/>
        </p:nvGrpSpPr>
        <p:grpSpPr>
          <a:xfrm>
            <a:off x="5746735" y="758298"/>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r>
                <a:rPr lang="en-US" altLang="zh-CN" dirty="0" err="1"/>
                <a:t>i</a:t>
              </a:r>
              <a:r>
                <a:rPr lang="zh-CN" altLang="en-US" dirty="0"/>
                <a:t>的余数</a:t>
              </a:r>
              <a:r>
                <a:rPr lang="en-US" altLang="zh-CN" dirty="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“是素数</a:t>
              </a:r>
              <a:r>
                <a:rPr lang="en-US" altLang="zh-CN" dirty="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a:t>
                  </a:r>
                  <a14:m>
                    <m:oMath xmlns:m="http://schemas.openxmlformats.org/officeDocument/2006/math">
                      <m:rad>
                        <m:radPr>
                          <m:degHide m:val="on"/>
                          <m:ctrlPr>
                            <a:rPr lang="zh-CN" altLang="zh-CN" i="1" smtClean="0">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xmlns="">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a:blip r:embed="rId9" cstate="print"/>
                  <a:stretch>
                    <a:fillRect b="-4706"/>
                  </a:stretch>
                </a:blipFill>
              </p:spPr>
              <p:txBody>
                <a:bodyPr/>
                <a:lstStyle/>
                <a:p>
                  <a:r>
                    <a:rPr lang="zh-CN" altLang="en-US">
                      <a:noFill/>
                    </a:rPr>
                    <a:t> </a:t>
                  </a:r>
                </a:p>
              </p:txBody>
            </p:sp>
          </mc:Fallback>
        </mc:AlternateContent>
        <p:sp>
          <p:nvSpPr>
            <p:cNvPr id="31" name="文本框 30"/>
            <p:cNvSpPr txBox="1"/>
            <p:nvPr/>
          </p:nvSpPr>
          <p:spPr>
            <a:xfrm>
              <a:off x="10075461" y="4833921"/>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32" name="文本框 31"/>
            <p:cNvSpPr txBox="1"/>
            <p:nvPr/>
          </p:nvSpPr>
          <p:spPr>
            <a:xfrm>
              <a:off x="11170017" y="4336887"/>
              <a:ext cx="492042"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en-US" altLang="zh-CN" dirty="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“不是素数</a:t>
              </a:r>
              <a:r>
                <a:rPr lang="en-US" altLang="zh-CN" dirty="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spTree>
    <p:extLst>
      <p:ext uri="{BB962C8B-B14F-4D97-AF65-F5344CB8AC3E}">
        <p14:creationId xmlns:p14="http://schemas.microsoft.com/office/powerpoint/2010/main" val="385606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传统流程图的弊端</a:t>
            </a:r>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0" y="2416402"/>
            <a:ext cx="4629452" cy="2024969"/>
          </a:xfrm>
          <a:prstGeom prst="rect">
            <a:avLst/>
          </a:prstGeom>
        </p:spPr>
      </p:pic>
    </p:spTree>
    <p:extLst>
      <p:ext uri="{BB962C8B-B14F-4D97-AF65-F5344CB8AC3E}">
        <p14:creationId xmlns:p14="http://schemas.microsoft.com/office/powerpoint/2010/main" val="29525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a:solidFill>
                  <a:schemeClr val="accent1"/>
                </a:solidFill>
              </a:rPr>
              <a:t>数据结构</a:t>
            </a:r>
            <a:endParaRPr lang="en-US" altLang="zh-CN" dirty="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endParaRPr lang="en-US" altLang="zh-CN" dirty="0"/>
          </a:p>
          <a:p>
            <a:pPr>
              <a:lnSpc>
                <a:spcPct val="150000"/>
              </a:lnSpc>
              <a:spcAft>
                <a:spcPts val="600"/>
              </a:spcAft>
              <a:defRPr/>
            </a:pPr>
            <a:r>
              <a:rPr lang="zh-CN" altLang="en-US" dirty="0">
                <a:solidFill>
                  <a:schemeClr val="accent1"/>
                </a:solidFill>
              </a:rPr>
              <a:t>算法</a:t>
            </a:r>
            <a:endParaRPr lang="en-US" altLang="zh-CN" dirty="0">
              <a:solidFill>
                <a:schemeClr val="accent1"/>
              </a:solidFill>
            </a:endParaRPr>
          </a:p>
          <a:p>
            <a:pPr>
              <a:lnSpc>
                <a:spcPct val="150000"/>
              </a:lnSpc>
              <a:spcAft>
                <a:spcPts val="600"/>
              </a:spcAft>
              <a:defRPr/>
            </a:pPr>
            <a:r>
              <a:rPr lang="zh-CN" altLang="en-US" dirty="0"/>
              <a:t>对操作的描述。即要求计算机进行操作的步骤</a:t>
            </a:r>
          </a:p>
        </p:txBody>
      </p:sp>
      <p:sp>
        <p:nvSpPr>
          <p:cNvPr id="26" name="MH_SubTitle_1"/>
          <p:cNvSpPr txBox="1"/>
          <p:nvPr>
            <p:custDataLst>
              <p:tags r:id="rId2"/>
            </p:custDataLst>
          </p:nvPr>
        </p:nvSpPr>
        <p:spPr>
          <a:xfrm>
            <a:off x="5956778"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a:t>沃思</a:t>
            </a: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sp>
        <p:nvSpPr>
          <p:cNvPr id="6" name="Rectangle 4"/>
          <p:cNvSpPr>
            <a:spLocks noChangeArrowheads="1"/>
          </p:cNvSpPr>
          <p:nvPr/>
        </p:nvSpPr>
        <p:spPr bwMode="auto">
          <a:xfrm>
            <a:off x="2295072" y="25288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p>
        </p:txBody>
      </p:sp>
      <p:sp>
        <p:nvSpPr>
          <p:cNvPr id="14" name="Rectangle 5"/>
          <p:cNvSpPr>
            <a:spLocks noChangeArrowheads="1"/>
          </p:cNvSpPr>
          <p:nvPr/>
        </p:nvSpPr>
        <p:spPr bwMode="auto">
          <a:xfrm>
            <a:off x="48813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p>
        </p:txBody>
      </p:sp>
      <p:sp>
        <p:nvSpPr>
          <p:cNvPr id="26" name="AutoShape 6"/>
          <p:cNvSpPr>
            <a:spLocks noChangeArrowheads="1"/>
          </p:cNvSpPr>
          <p:nvPr/>
        </p:nvSpPr>
        <p:spPr bwMode="auto">
          <a:xfrm>
            <a:off x="9744414" y="2374900"/>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65242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三种基本结构的特点</a:t>
            </a:r>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12067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val="54709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a:t>用伪代码表示算法</a:t>
            </a:r>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0149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endParaRPr lang="en-US" altLang="zh-CN" sz="2400" dirty="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grpSp>
        <p:nvGrpSpPr>
          <p:cNvPr id="7" name="组合 6"/>
          <p:cNvGrpSpPr/>
          <p:nvPr/>
        </p:nvGrpSpPr>
        <p:grpSpPr>
          <a:xfrm>
            <a:off x="7521396" y="783771"/>
            <a:ext cx="4114799" cy="4704913"/>
            <a:chOff x="7731903" y="783771"/>
            <a:chExt cx="4114799" cy="4704913"/>
          </a:xfrm>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0" y="927993"/>
              <a:ext cx="3799697" cy="3498864"/>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p>
            <a:p>
              <a:pPr algn="just">
                <a:spcBef>
                  <a:spcPts val="600"/>
                </a:spcBef>
                <a:spcAft>
                  <a:spcPts val="600"/>
                </a:spcAft>
                <a:defRPr/>
              </a:pPr>
              <a:r>
                <a:rPr lang="en-US" altLang="zh-CN" sz="1400" dirty="0">
                  <a:solidFill>
                    <a:schemeClr val="bg1"/>
                  </a:solidFill>
                </a:rPr>
                <a:t>    1=&gt;p</a:t>
              </a:r>
            </a:p>
            <a:p>
              <a:pPr algn="just">
                <a:spcBef>
                  <a:spcPts val="600"/>
                </a:spcBef>
                <a:spcAft>
                  <a:spcPts val="600"/>
                </a:spcAft>
                <a:defRPr/>
              </a:pPr>
              <a:r>
                <a:rPr lang="en-US" altLang="zh-CN" sz="1400" dirty="0">
                  <a:solidFill>
                    <a:schemeClr val="bg1"/>
                  </a:solidFill>
                </a:rPr>
                <a:t>    2=&gt;</a:t>
              </a:r>
              <a:r>
                <a:rPr lang="en-US" altLang="zh-CN" sz="1400" dirty="0" err="1">
                  <a:solidFill>
                    <a:schemeClr val="bg1"/>
                  </a:solidFill>
                </a:rPr>
                <a: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i</a:t>
              </a:r>
              <a:r>
                <a:rPr lang="zh-CN" altLang="en-US" sz="1400" dirty="0">
                  <a:solidFill>
                    <a:schemeClr val="bg1"/>
                  </a:solidFill>
                </a:rPr>
                <a:t>≤</a:t>
              </a:r>
              <a:r>
                <a:rPr lang="en-US" altLang="zh-CN" sz="1400" dirty="0">
                  <a:solidFill>
                    <a:schemeClr val="bg1"/>
                  </a:solidFill>
                </a:rPr>
                <a:t>5</a:t>
              </a:r>
            </a:p>
            <a:p>
              <a:pPr algn="just">
                <a:spcBef>
                  <a:spcPts val="600"/>
                </a:spcBef>
                <a:spcAft>
                  <a:spcPts val="600"/>
                </a:spcAft>
                <a:defRPr/>
              </a:pPr>
              <a:r>
                <a:rPr lang="en-US" altLang="zh-CN" sz="1400" dirty="0">
                  <a:solidFill>
                    <a:schemeClr val="bg1"/>
                  </a:solidFill>
                </a:rPr>
                <a:t>    {    p*</a:t>
              </a:r>
              <a:r>
                <a:rPr lang="en-US" altLang="zh-CN" sz="1400" dirty="0" err="1">
                  <a:solidFill>
                    <a:schemeClr val="bg1"/>
                  </a:solidFill>
                </a:rPr>
                <a:t>i</a:t>
              </a:r>
              <a:r>
                <a:rPr lang="en-US" altLang="zh-CN" sz="1400" dirty="0">
                  <a:solidFill>
                    <a:schemeClr val="bg1"/>
                  </a:solidFill>
                </a:rPr>
                <a:t>=&gt;p</a:t>
              </a:r>
            </a:p>
            <a:p>
              <a:pPr algn="just">
                <a:spcBef>
                  <a:spcPts val="600"/>
                </a:spcBef>
                <a:spcAft>
                  <a:spcPts val="600"/>
                </a:spcAft>
                <a:defRPr/>
              </a:pPr>
              <a:r>
                <a:rPr lang="en-US" altLang="zh-CN" sz="1400" dirty="0">
                  <a:solidFill>
                    <a:schemeClr val="bg1"/>
                  </a:solidFill>
                </a:rPr>
                <a:t>         i+1=&gt;</a:t>
              </a:r>
              <a:r>
                <a:rPr lang="en-US" altLang="zh-CN" sz="1400" dirty="0" err="1">
                  <a:solidFill>
                    <a:schemeClr val="bg1"/>
                  </a:solidFill>
                </a:rPr>
                <a: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print p</a:t>
              </a: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668000" y="4587407"/>
              <a:ext cx="1038217" cy="400110"/>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spTree>
    <p:extLst>
      <p:ext uri="{BB962C8B-B14F-4D97-AF65-F5344CB8AC3E}">
        <p14:creationId xmlns:p14="http://schemas.microsoft.com/office/powerpoint/2010/main" val="271624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53651" y="1545182"/>
                <a:ext cx="8286750" cy="589584"/>
              </a:xfrm>
              <a:blipFill>
                <a:blip r:embed="rId10" cstate="print"/>
                <a:stretch>
                  <a:fillRect l="-1103" b="-25773"/>
                </a:stretch>
              </a:blipFill>
            </p:spPr>
            <p:txBody>
              <a:bodyPr/>
              <a:lstStyle/>
              <a:p>
                <a:r>
                  <a:rPr lang="zh-CN" altLang="en-US">
                    <a:noFill/>
                  </a:rPr>
                  <a:t> </a:t>
                </a:r>
              </a:p>
            </p:txBody>
          </p:sp>
        </mc:Fallback>
      </mc:AlternateContent>
      <p:grpSp>
        <p:nvGrpSpPr>
          <p:cNvPr id="7" name="组合 6"/>
          <p:cNvGrpSpPr/>
          <p:nvPr/>
        </p:nvGrpSpPr>
        <p:grpSpPr>
          <a:xfrm>
            <a:off x="8434443" y="654122"/>
            <a:ext cx="3549470" cy="5584073"/>
            <a:chOff x="7731903" y="783771"/>
            <a:chExt cx="4114799" cy="4562972"/>
          </a:xfrm>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p>
            <a:p>
              <a:pPr algn="just">
                <a:spcBef>
                  <a:spcPts val="600"/>
                </a:spcBef>
                <a:spcAft>
                  <a:spcPts val="600"/>
                </a:spcAft>
                <a:defRPr/>
              </a:pPr>
              <a:r>
                <a:rPr lang="en-US" altLang="zh-CN" sz="1400" dirty="0">
                  <a:solidFill>
                    <a:schemeClr val="bg1"/>
                  </a:solidFill>
                </a:rPr>
                <a:t>    1=&gt;sign</a:t>
              </a:r>
            </a:p>
            <a:p>
              <a:pPr algn="just">
                <a:spcBef>
                  <a:spcPts val="600"/>
                </a:spcBef>
                <a:spcAft>
                  <a:spcPts val="600"/>
                </a:spcAft>
                <a:defRPr/>
              </a:pPr>
              <a:r>
                <a:rPr lang="en-US" altLang="zh-CN" sz="1400" dirty="0">
                  <a:solidFill>
                    <a:schemeClr val="bg1"/>
                  </a:solidFill>
                </a:rPr>
                <a:t>    1=&gt;sum</a:t>
              </a:r>
            </a:p>
            <a:p>
              <a:pPr algn="just">
                <a:spcBef>
                  <a:spcPts val="600"/>
                </a:spcBef>
                <a:spcAft>
                  <a:spcPts val="600"/>
                </a:spcAft>
                <a:defRPr/>
              </a:pPr>
              <a:r>
                <a:rPr lang="en-US" altLang="zh-CN" sz="1400" dirty="0">
                  <a:solidFill>
                    <a:schemeClr val="bg1"/>
                  </a:solidFill>
                </a:rPr>
                <a:t>    2=&gt;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deno</a:t>
              </a:r>
              <a:r>
                <a:rPr lang="zh-CN" altLang="en-US" sz="1400" dirty="0">
                  <a:solidFill>
                    <a:schemeClr val="bg1"/>
                  </a:solidFill>
                </a:rPr>
                <a:t>≤</a:t>
              </a:r>
              <a:r>
                <a:rPr lang="en-US" altLang="zh-CN" sz="1400" dirty="0">
                  <a:solidFill>
                    <a:schemeClr val="bg1"/>
                  </a:solidFill>
                </a:rPr>
                <a:t>100</a:t>
              </a:r>
            </a:p>
            <a:p>
              <a:pPr algn="just">
                <a:spcBef>
                  <a:spcPts val="600"/>
                </a:spcBef>
                <a:spcAft>
                  <a:spcPts val="600"/>
                </a:spcAft>
                <a:defRPr/>
              </a:pPr>
              <a:r>
                <a:rPr lang="en-US" altLang="zh-CN" sz="1400" dirty="0">
                  <a:solidFill>
                    <a:schemeClr val="bg1"/>
                  </a:solidFill>
                </a:rPr>
                <a:t>    {    (-1)*sign=&gt;sign</a:t>
              </a:r>
            </a:p>
            <a:p>
              <a:pPr algn="just">
                <a:spcBef>
                  <a:spcPts val="600"/>
                </a:spcBef>
                <a:spcAft>
                  <a:spcPts val="600"/>
                </a:spcAft>
                <a:defRPr/>
              </a:pPr>
              <a:r>
                <a:rPr lang="en-US" altLang="zh-CN" sz="1400" dirty="0">
                  <a:solidFill>
                    <a:schemeClr val="bg1"/>
                  </a:solidFill>
                </a:rPr>
                <a:t>         sign*(1/</a:t>
              </a:r>
              <a:r>
                <a:rPr lang="en-US" altLang="zh-CN" sz="1400" dirty="0" err="1">
                  <a:solidFill>
                    <a:schemeClr val="bg1"/>
                  </a:solidFill>
                </a:rPr>
                <a:t>deno</a:t>
              </a:r>
              <a:r>
                <a:rPr lang="en-US" altLang="zh-CN" sz="1400" dirty="0">
                  <a:solidFill>
                    <a:schemeClr val="bg1"/>
                  </a:solidFill>
                </a:rPr>
                <a:t>)=&gt;term</a:t>
              </a:r>
            </a:p>
            <a:p>
              <a:pPr algn="just">
                <a:spcBef>
                  <a:spcPts val="600"/>
                </a:spcBef>
                <a:spcAft>
                  <a:spcPts val="600"/>
                </a:spcAft>
                <a:defRPr/>
              </a:pPr>
              <a:r>
                <a:rPr lang="en-US" altLang="zh-CN" sz="1400" dirty="0">
                  <a:solidFill>
                    <a:schemeClr val="bg1"/>
                  </a:solidFill>
                </a:rPr>
                <a:t>         </a:t>
              </a:r>
              <a:r>
                <a:rPr lang="en-US" altLang="zh-CN" sz="1400" dirty="0" err="1">
                  <a:solidFill>
                    <a:schemeClr val="bg1"/>
                  </a:solidFill>
                </a:rPr>
                <a:t>sum+term</a:t>
              </a:r>
              <a:r>
                <a:rPr lang="en-US" altLang="zh-CN" sz="1400" dirty="0">
                  <a:solidFill>
                    <a:schemeClr val="bg1"/>
                  </a:solidFill>
                </a:rPr>
                <a:t>=&gt;sum</a:t>
              </a:r>
            </a:p>
            <a:p>
              <a:pPr algn="just">
                <a:spcBef>
                  <a:spcPts val="600"/>
                </a:spcBef>
                <a:spcAft>
                  <a:spcPts val="600"/>
                </a:spcAft>
                <a:defRPr/>
              </a:pPr>
              <a:r>
                <a:rPr lang="en-US" altLang="zh-CN" sz="1400" dirty="0">
                  <a:solidFill>
                    <a:schemeClr val="bg1"/>
                  </a:solidFill>
                </a:rPr>
                <a:t>         deno+1=&gt;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print sum</a:t>
              </a: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grpSp>
        <p:nvGrpSpPr>
          <p:cNvPr id="14" name="组合 13"/>
          <p:cNvGrpSpPr/>
          <p:nvPr/>
        </p:nvGrpSpPr>
        <p:grpSpPr>
          <a:xfrm>
            <a:off x="4100580" y="2568607"/>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 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0"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71358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
        <p:nvSpPr>
          <p:cNvPr id="11" name="圆角矩形 10"/>
          <p:cNvSpPr/>
          <p:nvPr/>
        </p:nvSpPr>
        <p:spPr>
          <a:xfrm>
            <a:off x="7962899" y="2183763"/>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a:t>int</a:t>
            </a:r>
            <a:r>
              <a:rPr lang="en-US" altLang="zh-CN" sz="1600" dirty="0"/>
              <a:t> main()</a:t>
            </a:r>
          </a:p>
          <a:p>
            <a:r>
              <a:rPr lang="en-US" altLang="zh-CN" sz="1600" dirty="0"/>
              <a:t>{</a:t>
            </a:r>
          </a:p>
          <a:p>
            <a:pPr defTabSz="361950"/>
            <a:r>
              <a:rPr lang="en-US" altLang="zh-CN" sz="1600" dirty="0"/>
              <a:t>	</a:t>
            </a:r>
            <a:r>
              <a:rPr lang="en-US" altLang="zh-CN" sz="1600" dirty="0" err="1"/>
              <a:t>int</a:t>
            </a:r>
            <a:r>
              <a:rPr lang="en-US" altLang="zh-CN" sz="1600" dirty="0"/>
              <a:t> </a:t>
            </a:r>
            <a:r>
              <a:rPr lang="en-US" altLang="zh-CN" sz="1600" dirty="0" err="1"/>
              <a:t>i,p</a:t>
            </a:r>
            <a:r>
              <a:rPr lang="en-US" altLang="zh-CN" sz="1600" dirty="0"/>
              <a:t>;</a:t>
            </a:r>
          </a:p>
          <a:p>
            <a:pPr defTabSz="361950"/>
            <a:r>
              <a:rPr lang="en-US" altLang="zh-CN" sz="1600" dirty="0"/>
              <a:t>	p=1;</a:t>
            </a:r>
          </a:p>
          <a:p>
            <a:pPr defTabSz="361950"/>
            <a:r>
              <a:rPr lang="en-US" altLang="zh-CN" sz="1600" dirty="0"/>
              <a:t>	</a:t>
            </a:r>
            <a:r>
              <a:rPr lang="en-US" altLang="zh-CN" sz="1600" dirty="0" err="1"/>
              <a:t>i</a:t>
            </a:r>
            <a:r>
              <a:rPr lang="en-US" altLang="zh-CN" sz="1600" dirty="0"/>
              <a:t>=2;</a:t>
            </a:r>
          </a:p>
          <a:p>
            <a:pPr defTabSz="361950"/>
            <a:r>
              <a:rPr lang="en-US" altLang="zh-CN" sz="1600" dirty="0"/>
              <a:t>	while(</a:t>
            </a:r>
            <a:r>
              <a:rPr lang="en-US" altLang="zh-CN" sz="1600" dirty="0" err="1"/>
              <a:t>i</a:t>
            </a:r>
            <a:r>
              <a:rPr lang="en-US" altLang="zh-CN" sz="1600" dirty="0"/>
              <a:t>&lt;=5)</a:t>
            </a:r>
          </a:p>
          <a:p>
            <a:pPr defTabSz="361950"/>
            <a:r>
              <a:rPr lang="en-US" altLang="zh-CN" sz="1600" dirty="0"/>
              <a:t>		{</a:t>
            </a:r>
          </a:p>
          <a:p>
            <a:pPr defTabSz="361950"/>
            <a:r>
              <a:rPr lang="en-US" altLang="zh-CN" sz="1600" dirty="0"/>
              <a:t>			p=p*</a:t>
            </a:r>
            <a:r>
              <a:rPr lang="en-US" altLang="zh-CN" sz="1600" dirty="0" err="1"/>
              <a:t>i</a:t>
            </a:r>
            <a:r>
              <a:rPr lang="en-US" altLang="zh-CN" sz="1600" dirty="0"/>
              <a:t>;</a:t>
            </a:r>
          </a:p>
          <a:p>
            <a:pPr defTabSz="361950"/>
            <a:r>
              <a:rPr lang="en-US" altLang="zh-CN" sz="1600" dirty="0"/>
              <a:t>			</a:t>
            </a:r>
            <a:r>
              <a:rPr lang="en-US" altLang="zh-CN" sz="1600" dirty="0" err="1"/>
              <a:t>i</a:t>
            </a:r>
            <a:r>
              <a:rPr lang="en-US" altLang="zh-CN" sz="1600" dirty="0"/>
              <a:t>=i+1;</a:t>
            </a:r>
          </a:p>
          <a:p>
            <a:pPr defTabSz="361950"/>
            <a:r>
              <a:rPr lang="en-US" altLang="zh-CN" sz="1600" dirty="0"/>
              <a:t>		}</a:t>
            </a:r>
          </a:p>
          <a:p>
            <a:pPr defTabSz="361950"/>
            <a:r>
              <a:rPr lang="en-US" altLang="zh-CN" sz="1600" dirty="0"/>
              <a:t>	</a:t>
            </a:r>
            <a:r>
              <a:rPr lang="en-US" altLang="zh-CN" sz="1600" dirty="0" err="1"/>
              <a:t>printf</a:t>
            </a:r>
            <a:r>
              <a:rPr lang="en-US" altLang="zh-CN" sz="1600" dirty="0"/>
              <a:t>(″%d\</a:t>
            </a:r>
            <a:r>
              <a:rPr lang="en-US" altLang="zh-CN" sz="1600" dirty="0" err="1"/>
              <a:t>n″,p</a:t>
            </a:r>
            <a:r>
              <a:rPr lang="en-US" altLang="zh-CN" sz="1600" dirty="0"/>
              <a:t>);</a:t>
            </a:r>
          </a:p>
          <a:p>
            <a:pPr defTabSz="361950"/>
            <a:r>
              <a:rPr lang="en-US" altLang="zh-CN" sz="1600" dirty="0"/>
              <a:t>	return 0;</a:t>
            </a:r>
          </a:p>
          <a:p>
            <a:r>
              <a:rPr lang="en-US" altLang="zh-CN" sz="1600" dirty="0"/>
              <a:t>}</a:t>
            </a:r>
          </a:p>
        </p:txBody>
      </p:sp>
    </p:spTree>
    <p:extLst>
      <p:ext uri="{BB962C8B-B14F-4D97-AF65-F5344CB8AC3E}">
        <p14:creationId xmlns:p14="http://schemas.microsoft.com/office/powerpoint/2010/main" val="361871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838200" y="1562211"/>
                <a:ext cx="10791825" cy="589584"/>
              </a:xfrm>
              <a:blipFill>
                <a:blip r:embed="rId7" cstate="print"/>
                <a:stretch>
                  <a:fillRect l="-904" r="-3672" b="-25773"/>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a:t>int</a:t>
            </a:r>
            <a:r>
              <a:rPr lang="en-US" altLang="zh-CN" sz="1600" dirty="0"/>
              <a:t> main()</a:t>
            </a:r>
          </a:p>
          <a:p>
            <a:r>
              <a:rPr lang="en-US" altLang="zh-CN" sz="1600" dirty="0"/>
              <a:t>{</a:t>
            </a:r>
          </a:p>
          <a:p>
            <a:pPr defTabSz="361950"/>
            <a:r>
              <a:rPr lang="en-US" altLang="zh-CN" sz="1600" dirty="0"/>
              <a:t>	</a:t>
            </a:r>
            <a:r>
              <a:rPr lang="en-US" altLang="zh-CN" sz="1600" dirty="0" err="1"/>
              <a:t>int</a:t>
            </a:r>
            <a:r>
              <a:rPr lang="en-US" altLang="zh-CN" sz="1600" dirty="0"/>
              <a:t> sign=1;</a:t>
            </a:r>
          </a:p>
          <a:p>
            <a:pPr defTabSz="361950"/>
            <a:r>
              <a:rPr lang="en-US" altLang="zh-CN" sz="1600" dirty="0"/>
              <a:t>	double </a:t>
            </a:r>
            <a:r>
              <a:rPr lang="en-US" altLang="zh-CN" sz="1600" dirty="0" err="1"/>
              <a:t>deno</a:t>
            </a:r>
            <a:r>
              <a:rPr lang="en-US" altLang="zh-CN" sz="1600" dirty="0"/>
              <a:t>=2.0,sum=1.0,term;</a:t>
            </a:r>
          </a:p>
          <a:p>
            <a:pPr defTabSz="361950"/>
            <a:r>
              <a:rPr lang="en-US" altLang="zh-CN" sz="1600" dirty="0"/>
              <a:t>	while(</a:t>
            </a:r>
            <a:r>
              <a:rPr lang="en-US" altLang="zh-CN" sz="1600" dirty="0" err="1"/>
              <a:t>deno</a:t>
            </a:r>
            <a:r>
              <a:rPr lang="en-US" altLang="zh-CN" sz="1600" dirty="0"/>
              <a:t>&lt;=100)</a:t>
            </a:r>
          </a:p>
          <a:p>
            <a:pPr defTabSz="361950"/>
            <a:r>
              <a:rPr lang="en-US" altLang="zh-CN" sz="1600" dirty="0"/>
              <a:t>		{</a:t>
            </a:r>
          </a:p>
          <a:p>
            <a:pPr defTabSz="361950"/>
            <a:r>
              <a:rPr lang="en-US" altLang="zh-CN" sz="1600" dirty="0"/>
              <a:t>			sign=-sign;</a:t>
            </a:r>
          </a:p>
          <a:p>
            <a:pPr defTabSz="361950"/>
            <a:r>
              <a:rPr lang="en-US" altLang="zh-CN" sz="1600" dirty="0"/>
              <a:t>			term=sign/</a:t>
            </a:r>
            <a:r>
              <a:rPr lang="en-US" altLang="zh-CN" sz="1600" dirty="0" err="1"/>
              <a:t>deno</a:t>
            </a:r>
            <a:r>
              <a:rPr lang="en-US" altLang="zh-CN" sz="1600" dirty="0"/>
              <a:t>;</a:t>
            </a:r>
          </a:p>
          <a:p>
            <a:pPr defTabSz="361950"/>
            <a:r>
              <a:rPr lang="en-US" altLang="zh-CN" sz="1600" dirty="0"/>
              <a:t>			sum=</a:t>
            </a:r>
            <a:r>
              <a:rPr lang="en-US" altLang="zh-CN" sz="1600" dirty="0" err="1"/>
              <a:t>sum+term</a:t>
            </a:r>
            <a:r>
              <a:rPr lang="en-US" altLang="zh-CN" sz="1600" dirty="0"/>
              <a:t>;</a:t>
            </a:r>
          </a:p>
          <a:p>
            <a:pPr defTabSz="361950"/>
            <a:r>
              <a:rPr lang="en-US" altLang="zh-CN" sz="1600" dirty="0"/>
              <a:t>			</a:t>
            </a:r>
            <a:r>
              <a:rPr lang="en-US" altLang="zh-CN" sz="1600" dirty="0" err="1"/>
              <a:t>deno</a:t>
            </a:r>
            <a:r>
              <a:rPr lang="en-US" altLang="zh-CN" sz="1600" dirty="0"/>
              <a:t>=deno+1;</a:t>
            </a:r>
          </a:p>
          <a:p>
            <a:pPr defTabSz="361950"/>
            <a:r>
              <a:rPr lang="en-US" altLang="zh-CN" sz="1600" dirty="0"/>
              <a:t>		}</a:t>
            </a:r>
          </a:p>
          <a:p>
            <a:pPr defTabSz="361950"/>
            <a:r>
              <a:rPr lang="en-US" altLang="zh-CN" sz="1600" dirty="0"/>
              <a:t>	</a:t>
            </a:r>
            <a:r>
              <a:rPr lang="en-US" altLang="zh-CN" sz="1600" dirty="0" err="1"/>
              <a:t>printf</a:t>
            </a:r>
            <a:r>
              <a:rPr lang="en-US" altLang="zh-CN" sz="1600" dirty="0"/>
              <a:t>(″%f\</a:t>
            </a:r>
            <a:r>
              <a:rPr lang="en-US" altLang="zh-CN" sz="1600" dirty="0" err="1"/>
              <a:t>n″,sum</a:t>
            </a:r>
            <a:r>
              <a:rPr lang="en-US" altLang="zh-CN" sz="1600" dirty="0"/>
              <a:t>);</a:t>
            </a:r>
          </a:p>
          <a:p>
            <a:pPr defTabSz="361950"/>
            <a:r>
              <a:rPr lang="en-US" altLang="zh-CN" sz="1600" dirty="0"/>
              <a:t>	return 0;</a:t>
            </a:r>
          </a:p>
          <a:p>
            <a:r>
              <a:rPr lang="en-US" altLang="zh-CN" sz="1600" dirty="0"/>
              <a:t>}</a:t>
            </a:r>
          </a:p>
        </p:txBody>
      </p:sp>
      <p:grpSp>
        <p:nvGrpSpPr>
          <p:cNvPr id="12" name="组合 11"/>
          <p:cNvGrpSpPr/>
          <p:nvPr/>
        </p:nvGrpSpPr>
        <p:grpSpPr>
          <a:xfrm>
            <a:off x="4100580" y="2568607"/>
            <a:ext cx="3929351"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 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7"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1057637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结构化程序设计方法</a:t>
            </a:r>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a:effectLst>
                  <a:outerShdw blurRad="75057" dist="38100" dir="5400000" sy="-20000" rotWithShape="0">
                    <a:prstClr val="black">
                      <a:alpha val="25000"/>
                    </a:prstClr>
                  </a:outerShdw>
                </a:effectLst>
                <a:latin typeface="+mn-lt"/>
                <a:ea typeface="+mn-ea"/>
              </a:rPr>
              <a:t>自顶向下</a:t>
            </a: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val="9646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a:t>
            </a:r>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a:solidFill>
                  <a:schemeClr val="bg1"/>
                </a:solidFill>
              </a:rPr>
              <a:t>程序员</a:t>
            </a: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语言工具</a:t>
            </a:r>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程序设计方法</a:t>
            </a:r>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8129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a:t>算法</a:t>
            </a:r>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a:latin typeface="+mn-ea"/>
                <a:ea typeface="+mn-ea"/>
              </a:rPr>
              <a:t>对同一个问题，可以有不同的解题方法和步骤。</a:t>
            </a:r>
            <a:endParaRPr lang="en-US" altLang="zh-CN" sz="2000" dirty="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cstate="print">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cstate="print">
            <a:extLst>
              <a:ext uri="{BEBA8EAE-BF5A-486C-A8C5-ECC9F3942E4B}">
                <a14:imgProps xmlns:a14="http://schemas.microsoft.com/office/drawing/2010/main">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92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a:solidFill>
                  <a:srgbClr val="FFFFFF"/>
                </a:solidFill>
              </a:rPr>
              <a:t>非数值运算算法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a:solidFill>
                  <a:srgbClr val="FFFFFF"/>
                </a:solidFill>
                <a:latin typeface="+mn-lt"/>
                <a:ea typeface="+mn-ea"/>
              </a:rPr>
              <a:t>数值运算算法</a:t>
            </a: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数值运算的目的是求数值解。</a:t>
            </a: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计算机在非数值运算方面的应用远超在数值运算方面的应用。</a:t>
            </a:r>
            <a:endParaRPr lang="en-US" altLang="zh-CN" sz="1600" dirty="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非数值运算的种类繁多，要求各异，需要使用者参考已有的类似算法，重新设计解决特定问题的专门算法。</a:t>
            </a:r>
          </a:p>
        </p:txBody>
      </p:sp>
    </p:spTree>
    <p:extLst>
      <p:ext uri="{BB962C8B-B14F-4D97-AF65-F5344CB8AC3E}">
        <p14:creationId xmlns:p14="http://schemas.microsoft.com/office/powerpoint/2010/main" val="413461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a:t>
            </a:r>
            <a:r>
              <a:rPr lang="zh-CN" altLang="en-US" sz="2400" dirty="0">
                <a:solidFill>
                  <a:schemeClr val="accent1"/>
                </a:solidFill>
              </a:rPr>
              <a:t>求</a:t>
            </a:r>
            <a:r>
              <a:rPr lang="en-US" altLang="zh-CN" sz="2400" dirty="0">
                <a:solidFill>
                  <a:schemeClr val="accent1"/>
                </a:solidFill>
              </a:rPr>
              <a:t>1×2×3×4×5</a:t>
            </a: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a:solidFill>
                    <a:srgbClr val="454545"/>
                  </a:solidFill>
                </a:rPr>
                <a:t>120</a:t>
              </a:r>
              <a:endParaRPr lang="zh-CN" altLang="en-US" sz="1400" dirty="0">
                <a:solidFill>
                  <a:srgbClr val="454545"/>
                </a:solidFill>
              </a:endParaRPr>
            </a:p>
          </p:txBody>
        </p:sp>
        <p:sp>
          <p:nvSpPr>
            <p:cNvPr id="19"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a:solidFill>
                    <a:srgbClr val="454545"/>
                  </a:solidFill>
                </a:rPr>
                <a:t>1=&gt;p(</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a:solidFill>
                    <a:srgbClr val="454545"/>
                  </a:solidFill>
                </a:rPr>
                <a:t>2=&gt;</a:t>
              </a:r>
              <a:r>
                <a:rPr lang="en-US" altLang="zh-CN" sz="1400" dirty="0" err="1">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p*</a:t>
              </a:r>
              <a:r>
                <a:rPr lang="en-US" altLang="zh-CN" sz="1400" dirty="0" err="1">
                  <a:solidFill>
                    <a:srgbClr val="454545"/>
                  </a:solidFill>
                </a:rPr>
                <a:t>i</a:t>
              </a:r>
              <a:r>
                <a:rPr lang="en-US" altLang="zh-CN" sz="1400" dirty="0">
                  <a:solidFill>
                    <a:srgbClr val="454545"/>
                  </a:solidFill>
                </a:rPr>
                <a:t>=&gt;p</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a:solidFill>
                    <a:srgbClr val="454545"/>
                  </a:solidFill>
                </a:rPr>
                <a:t>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p>
          </p:txBody>
        </p:sp>
        <p:sp>
          <p:nvSpPr>
            <p:cNvPr id="2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7026965" y="3699419"/>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3=&gt;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lumMod val="65000"/>
                      <a:lumOff val="35000"/>
                    </a:schemeClr>
                  </a:solidFill>
                </a:rPr>
                <a:t>i+2=&gt;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lumMod val="65000"/>
                      <a:lumOff val="35000"/>
                    </a:schemeClr>
                  </a:solidFill>
                </a:rPr>
                <a:t>若</a:t>
              </a:r>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11</a:t>
              </a:r>
              <a:r>
                <a:rPr lang="zh-CN" altLang="en-US" sz="1400" dirty="0">
                  <a:solidFill>
                    <a:schemeClr val="tx1">
                      <a:lumMod val="65000"/>
                      <a:lumOff val="35000"/>
                    </a:schemeClr>
                  </a:solidFill>
                </a:rPr>
                <a:t>，返回</a:t>
              </a:r>
              <a:r>
                <a:rPr lang="en-US" altLang="zh-CN" sz="1400" dirty="0">
                  <a:solidFill>
                    <a:schemeClr val="tx1">
                      <a:lumMod val="65000"/>
                      <a:lumOff val="35000"/>
                    </a:schemeClr>
                  </a:solidFill>
                </a:rPr>
                <a:t>S3</a:t>
              </a:r>
              <a:r>
                <a:rPr lang="zh-CN" altLang="en-US" sz="1400" dirty="0">
                  <a:solidFill>
                    <a:schemeClr val="tx1">
                      <a:lumMod val="65000"/>
                      <a:lumOff val="35000"/>
                    </a:schemeClr>
                  </a:solidFill>
                </a:rPr>
                <a:t>；否则，结束</a:t>
              </a:r>
              <a:endParaRPr lang="en-US" altLang="zh-CN" sz="1400" dirty="0">
                <a:solidFill>
                  <a:schemeClr val="tx1">
                    <a:lumMod val="65000"/>
                    <a:lumOff val="35000"/>
                  </a:schemeClr>
                </a:solidFill>
              </a:endParaRPr>
            </a:p>
            <a:p>
              <a:r>
                <a:rPr lang="zh-CN" altLang="en-US" sz="1400" dirty="0">
                  <a:solidFill>
                    <a:schemeClr val="tx1">
                      <a:lumMod val="65000"/>
                      <a:lumOff val="35000"/>
                    </a:schemeClr>
                  </a:solidFill>
                </a:rPr>
                <a:t>或者 若</a:t>
              </a: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&gt;11</a:t>
              </a:r>
              <a:r>
                <a:rPr lang="zh-CN" altLang="en-US" sz="1400" dirty="0">
                  <a:solidFill>
                    <a:schemeClr val="tx1">
                      <a:lumMod val="65000"/>
                      <a:lumOff val="35000"/>
                    </a:schemeClr>
                  </a:solidFill>
                </a:rPr>
                <a:t>，结束；否则，返回</a:t>
              </a:r>
              <a:r>
                <a:rPr lang="en-US" altLang="zh-CN" sz="1400" dirty="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p>
        </p:txBody>
      </p:sp>
    </p:spTree>
    <p:extLst>
      <p:ext uri="{BB962C8B-B14F-4D97-AF65-F5344CB8AC3E}">
        <p14:creationId xmlns:p14="http://schemas.microsoft.com/office/powerpoint/2010/main" val="197870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7" name="MH_Desc_1"/>
          <p:cNvSpPr/>
          <p:nvPr>
            <p:custDataLst>
              <p:tags r:id="rId1"/>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extLst>
      <p:ext uri="{BB962C8B-B14F-4D97-AF65-F5344CB8AC3E}">
        <p14:creationId xmlns:p14="http://schemas.microsoft.com/office/powerpoint/2010/main" val="364344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2000=&gt;year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a:solidFill>
                    <a:srgbClr val="454545"/>
                  </a:solidFill>
                </a:rPr>
                <a:t>S6: year+1=&gt;year</a:t>
              </a:r>
            </a:p>
            <a:p>
              <a:pPr algn="just">
                <a:spcBef>
                  <a:spcPts val="600"/>
                </a:spcBef>
                <a:spcAft>
                  <a:spcPts val="600"/>
                </a:spcAft>
                <a:defRPr/>
              </a:pPr>
              <a:r>
                <a:rPr lang="en-US" altLang="zh-CN" sz="1400" dirty="0">
                  <a:solidFill>
                    <a:srgbClr val="454545"/>
                  </a:solidFill>
                </a:rPr>
                <a:t>S7: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继续执行，否则算法停止</a:t>
              </a: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accent1"/>
                  </a:solidFill>
                  <a:latin typeface="+mn-lt"/>
                  <a:ea typeface="+mn-ea"/>
                </a:rPr>
                <a:t>Year</a:t>
              </a:r>
              <a:r>
                <a:rPr lang="zh-CN" altLang="en-US" sz="1600" dirty="0">
                  <a:solidFill>
                    <a:schemeClr val="accent1"/>
                  </a:solidFill>
                  <a:latin typeface="+mn-lt"/>
                  <a:ea typeface="+mn-ea"/>
                </a:rPr>
                <a:t>被</a:t>
              </a:r>
              <a:r>
                <a:rPr lang="en-US" altLang="zh-CN" sz="1600" dirty="0">
                  <a:solidFill>
                    <a:schemeClr val="accent1"/>
                  </a:solidFill>
                  <a:latin typeface="+mn-lt"/>
                  <a:ea typeface="+mn-ea"/>
                </a:rPr>
                <a:t>4</a:t>
              </a:r>
              <a:r>
                <a:rPr lang="zh-CN" altLang="en-US" sz="1600" dirty="0">
                  <a:solidFill>
                    <a:schemeClr val="accent1"/>
                  </a:solidFill>
                  <a:latin typeface="+mn-lt"/>
                  <a:ea typeface="+mn-ea"/>
                </a:rPr>
                <a:t>整除，</a:t>
              </a:r>
              <a:endParaRPr lang="en-US" altLang="zh-CN" sz="1600" dirty="0">
                <a:solidFill>
                  <a:schemeClr val="accent1"/>
                </a:solidFill>
                <a:latin typeface="+mn-lt"/>
                <a:ea typeface="+mn-ea"/>
              </a:endParaRPr>
            </a:p>
            <a:p>
              <a:pPr eaLnBrk="1" hangingPunct="1">
                <a:buFont typeface="Arial" panose="020B0604020202020204" pitchFamily="34" charset="0"/>
                <a:buNone/>
                <a:defRPr/>
              </a:pPr>
              <a:r>
                <a:rPr lang="zh-CN" altLang="en-US" sz="1600" dirty="0">
                  <a:solidFill>
                    <a:schemeClr val="accent1"/>
                  </a:solidFill>
                  <a:latin typeface="+mn-lt"/>
                  <a:ea typeface="+mn-ea"/>
                </a:rPr>
                <a:t>但不能被</a:t>
              </a:r>
              <a:r>
                <a:rPr lang="en-US" altLang="zh-CN" sz="1600" dirty="0">
                  <a:solidFill>
                    <a:schemeClr val="accent1"/>
                  </a:solidFill>
                  <a:latin typeface="+mn-lt"/>
                  <a:ea typeface="+mn-ea"/>
                </a:rPr>
                <a:t>100</a:t>
              </a:r>
              <a:r>
                <a:rPr lang="zh-CN" altLang="en-US" sz="1600" dirty="0">
                  <a:solidFill>
                    <a:schemeClr val="accent1"/>
                  </a:solidFill>
                  <a:latin typeface="+mn-lt"/>
                  <a:ea typeface="+mn-ea"/>
                </a:rPr>
                <a:t>整除</a:t>
              </a: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tx1">
                      <a:lumMod val="75000"/>
                      <a:lumOff val="25000"/>
                    </a:schemeClr>
                  </a:solidFill>
                  <a:latin typeface="+mn-lt"/>
                  <a:ea typeface="+mn-ea"/>
                </a:rPr>
                <a:t>Year</a:t>
              </a:r>
              <a:r>
                <a:rPr lang="zh-CN" altLang="en-US" sz="1600" dirty="0">
                  <a:solidFill>
                    <a:schemeClr val="tx1">
                      <a:lumMod val="75000"/>
                      <a:lumOff val="25000"/>
                    </a:schemeClr>
                  </a:solidFill>
                  <a:latin typeface="+mn-lt"/>
                  <a:ea typeface="+mn-ea"/>
                </a:rPr>
                <a:t>不能被</a:t>
              </a:r>
              <a:r>
                <a:rPr lang="en-US" altLang="zh-CN" sz="1600" dirty="0">
                  <a:solidFill>
                    <a:schemeClr val="tx1">
                      <a:lumMod val="75000"/>
                      <a:lumOff val="25000"/>
                    </a:schemeClr>
                  </a:solidFill>
                  <a:latin typeface="+mn-lt"/>
                  <a:ea typeface="+mn-ea"/>
                </a:rPr>
                <a:t>4</a:t>
              </a:r>
              <a:r>
                <a:rPr lang="zh-CN" altLang="en-US" sz="1600" dirty="0">
                  <a:solidFill>
                    <a:schemeClr val="tx1">
                      <a:lumMod val="75000"/>
                      <a:lumOff val="25000"/>
                    </a:schemeClr>
                  </a:solidFill>
                  <a:latin typeface="+mn-lt"/>
                  <a:ea typeface="+mn-ea"/>
                </a:rPr>
                <a:t>整除</a:t>
              </a: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p>
          </p:txBody>
        </p:sp>
      </p:grpSp>
    </p:spTree>
    <p:extLst>
      <p:ext uri="{BB962C8B-B14F-4D97-AF65-F5344CB8AC3E}">
        <p14:creationId xmlns:p14="http://schemas.microsoft.com/office/powerpoint/2010/main" val="416135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67943" y="1513573"/>
                <a:ext cx="6607422"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2.4】</a:t>
                </a:r>
                <a:r>
                  <a:rPr lang="zh-CN" altLang="en-US" sz="2400" dirty="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67943" y="1513573"/>
                <a:ext cx="6607422" cy="589584"/>
              </a:xfrm>
              <a:blipFill>
                <a:blip r:embed="rId7" cstate="print"/>
                <a:stretch>
                  <a:fillRect l="-1384" b="-38144"/>
                </a:stretch>
              </a:blipFill>
            </p:spPr>
            <p:txBody>
              <a:bodyPr/>
              <a:lstStyle/>
              <a:p>
                <a:r>
                  <a:rPr lang="zh-CN" altLang="en-US">
                    <a:noFill/>
                  </a:rPr>
                  <a:t> </a:t>
                </a:r>
              </a:p>
            </p:txBody>
          </p:sp>
        </mc:Fallback>
      </mc:AlternateContent>
      <p:grpSp>
        <p:nvGrpSpPr>
          <p:cNvPr id="14" name="组合 13"/>
          <p:cNvGrpSpPr/>
          <p:nvPr/>
        </p:nvGrpSpPr>
        <p:grpSpPr>
          <a:xfrm>
            <a:off x="6114781" y="2564264"/>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a:solidFill>
                    <a:srgbClr val="454545"/>
                  </a:solidFill>
                </a:rPr>
                <a:t>S2: sum=1</a:t>
              </a: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a:solidFill>
                    <a:srgbClr val="454545"/>
                  </a:solidFill>
                </a:rPr>
                <a:t>S4: sign=(-1)sign</a:t>
              </a: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7" name="MH_Desc_1"/>
          <p:cNvSpPr/>
          <p:nvPr>
            <p:custDataLst>
              <p:tags r:id="rId1"/>
            </p:custDataLst>
          </p:nvPr>
        </p:nvSpPr>
        <p:spPr>
          <a:xfrm>
            <a:off x="2287732" y="2656716"/>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val="7526278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2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2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6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6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6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6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6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7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7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7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7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17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17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17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17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18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3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1543</TotalTime>
  <Words>2762</Words>
  <Application>Microsoft Office PowerPoint</Application>
  <PresentationFormat>宽屏</PresentationFormat>
  <Paragraphs>422</Paragraphs>
  <Slides>28</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Adobe Gothic Std B</vt:lpstr>
      <vt:lpstr>等线</vt:lpstr>
      <vt:lpstr>等线 Light</vt:lpstr>
      <vt:lpstr>黑体</vt:lpstr>
      <vt:lpstr>华文中宋</vt:lpstr>
      <vt:lpstr>微软雅黑</vt:lpstr>
      <vt:lpstr>Arial</vt:lpstr>
      <vt:lpstr>Arial Narrow</vt:lpstr>
      <vt:lpstr>Baskerville Old Face</vt:lpstr>
      <vt:lpstr>Bodoni MT Black</vt:lpstr>
      <vt:lpstr>Calibri</vt:lpstr>
      <vt:lpstr>Cambria Math</vt:lpstr>
      <vt:lpstr>Times New Roman</vt:lpstr>
      <vt:lpstr>Office 主题​​</vt:lpstr>
      <vt:lpstr>PowerPoint 演示文稿</vt:lpstr>
      <vt:lpstr>PowerPoint 演示文稿</vt:lpstr>
      <vt:lpstr>PowerPoint 演示文稿</vt:lpstr>
      <vt:lpstr>算法</vt:lpstr>
      <vt:lpstr>PowerPoint 演示文稿</vt:lpstr>
      <vt:lpstr>简单的算法举例</vt:lpstr>
      <vt:lpstr>简单的算法举例</vt:lpstr>
      <vt:lpstr>简单的算法举例</vt:lpstr>
      <vt:lpstr>简单的算法举例</vt:lpstr>
      <vt:lpstr>简单的算法举例</vt:lpstr>
      <vt:lpstr>算法的特性</vt:lpstr>
      <vt:lpstr>PowerPoint 演示文稿</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用伪代码表示算法</vt:lpstr>
      <vt:lpstr>算法的流程图表示举例</vt:lpstr>
      <vt:lpstr>算法的流程图表示举例</vt:lpstr>
      <vt:lpstr>用计算机语言表示算法</vt:lpstr>
      <vt:lpstr>用计算机语言表示算法</vt:lpstr>
      <vt:lpstr>结构化程序设计方法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Rui Chen</cp:lastModifiedBy>
  <cp:revision>119</cp:revision>
  <dcterms:created xsi:type="dcterms:W3CDTF">2017-08-03T06:51:45Z</dcterms:created>
  <dcterms:modified xsi:type="dcterms:W3CDTF">2020-02-29T07:04:51Z</dcterms:modified>
</cp:coreProperties>
</file>