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88811" autoAdjust="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2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18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float a[3][4];</a:t>
            </a:r>
            <a:r>
              <a:rPr lang="zh-CN" altLang="en-US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个元素：</a:t>
            </a:r>
            <a:r>
              <a:rPr lang="en-US" altLang="zh-CN" dirty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个元素的一维数组：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a[1] ——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float</a:t>
            </a:r>
            <a:r>
              <a:rPr lang="zh-CN" altLang="en-US" sz="1600"/>
              <a:t>型二维数组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 dirty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数组第二维有</a:t>
            </a:r>
            <a:r>
              <a:rPr lang="en-US" altLang="zh-CN" sz="1600" dirty="0"/>
              <a:t>6</a:t>
            </a:r>
            <a:r>
              <a:rPr lang="zh-CN" altLang="en-US" sz="1600"/>
              <a:t>个元素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数组第一维有</a:t>
            </a:r>
            <a:r>
              <a:rPr lang="en-US" altLang="zh-CN" sz="1600" dirty="0"/>
              <a:t>3</a:t>
            </a:r>
            <a:r>
              <a:rPr lang="zh-CN" altLang="en-US" sz="1600"/>
              <a:t>个元素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8" y="2802463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a[3, 4], b[5, 10];</a:t>
            </a:r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在一对方括号内不能写两个下标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语言中，二维数组中元素排列的顺序是按行存放的。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矩阵形式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列形式）表示二维数组，是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00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01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02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10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20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 dirty="0"/>
              <a:t>0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1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2</a:t>
            </a:r>
            <a:r>
              <a:rPr lang="zh-CN" altLang="en-US"/>
              <a:t>行元素</a:t>
            </a:r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4];</a:t>
            </a:r>
            <a:r>
              <a:rPr lang="zh-CN" altLang="en-US">
                <a:solidFill>
                  <a:srgbClr val="000000"/>
                </a:solidFill>
              </a:rPr>
              <a:t>在内存中的排列顺序为：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引用二维数组元素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>
                <a:solidFill>
                  <a:schemeClr val="tx1"/>
                </a:solidFill>
              </a:rPr>
              <a:t>表达式。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数组元素可以出现在表达式中，也可以被赋值，如：</a:t>
            </a:r>
            <a:r>
              <a:rPr lang="en-US" altLang="zh-CN" dirty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的元素（行序号和列序号均从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/>
              <a:t> a[3][4];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a[3][4]=3;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>
                <a:solidFill>
                  <a:srgbClr val="008000"/>
                </a:solidFill>
              </a:rPr>
              <a:t>a[3][4]</a:t>
            </a:r>
            <a:r>
              <a:rPr lang="zh-CN" altLang="en-US" sz="1600">
                <a:solidFill>
                  <a:srgbClr val="008000"/>
                </a:solidFill>
              </a:rPr>
              <a:t>元素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>
                <a:solidFill>
                  <a:srgbClr val="008000"/>
                </a:solidFill>
              </a:rPr>
              <a:t>0~3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</a:t>
            </a:r>
            <a:r>
              <a:rPr lang="zh-CN" altLang="en-US" sz="1600">
                <a:solidFill>
                  <a:schemeClr val="tx1"/>
                </a:solidFill>
              </a:rPr>
              <a:t>分行给二维数组赋初值。（最清楚直观）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</a:t>
            </a:r>
            <a:r>
              <a:rPr lang="zh-CN" altLang="en-US" sz="1600">
                <a:solidFill>
                  <a:schemeClr val="tx1"/>
                </a:solidFill>
              </a:rPr>
              <a:t>可以将所有数据写在一个花括号内，按数组元素在内存中的排列顺序对各元素赋初值。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</a:t>
            </a:r>
            <a:r>
              <a:rPr lang="zh-CN" altLang="en-US" sz="1600">
                <a:solidFill>
                  <a:schemeClr val="tx1"/>
                </a:solidFill>
              </a:rPr>
              <a:t>可以对部分元素赋初值。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</a:t>
            </a:r>
            <a:r>
              <a:rPr lang="zh-CN" altLang="en-US" sz="16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维的长度不能省。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维的长度，但应分行赋初值。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7954" y="3351340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a[3][4]={{1},{5},{9}};			</a:t>
            </a:r>
            <a:r>
              <a:rPr lang="zh-CN" altLang="en-US" sz="160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3828425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a[3][4]={{1},{0,6},{0,0,11}};		</a:t>
            </a:r>
            <a:r>
              <a:rPr lang="zh-CN" altLang="en-US" sz="160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4305510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a[3][4]={{1},{5,6}};				</a:t>
            </a:r>
            <a:r>
              <a:rPr lang="zh-CN" altLang="en-US" sz="160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①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②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③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37953" y="4782596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a[3][4]={{1},{},{9}};				</a:t>
            </a:r>
            <a:r>
              <a:rPr lang="zh-CN" altLang="en-US" sz="160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④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7955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385470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b[3][2],i,j;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for(i=0;i&lt;=1;i++)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 (j=0;j&lt;=2;j++)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printf("%5d",a[i][j]);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>
                <a:solidFill>
                  <a:schemeClr val="accent6"/>
                </a:solidFill>
              </a:rPr>
              <a:t>b[j][i]=a[i][j];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数组元素的值赋给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b:\n");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for(j=0;j&lt;=1;j++)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printf("%5d",b[i][j]);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i,j,row=0,colum=0,max;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a[3][4]={{1,2,3,4},{9,8,7,6},{-10,10,-5,2}};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max=a[0][0];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if(a[i][j]&gt;max)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	row=i;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colum=j;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printf("max=%d\nrow=%d\ncolum=%d\n",max,row,colum);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max=a[i][j]</a:t>
                      </a:r>
                    </a:p>
                    <a:p>
                      <a:r>
                        <a:rPr lang="en-US" altLang="zh-CN" sz="1400"/>
                        <a:t>row=i</a:t>
                      </a:r>
                    </a:p>
                    <a:p>
                      <a:r>
                        <a:rPr lang="en-US" altLang="zh-CN" sz="140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max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row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找最大最小值</a:t>
              </a:r>
              <a:endParaRPr lang="en-US" altLang="zh-CN" sz="2400" b="1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由于字符型数据是以整数形式(ASCII代码)存放的，因此也可以用整型数组来存放字符数据。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c[0]='a';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如果在定义字符数组时不进行初始化，则数组中各元素的值是</a:t>
            </a:r>
            <a:r>
              <a:rPr lang="zh-CN" altLang="en-US" sz="1600" b="1">
                <a:solidFill>
                  <a:schemeClr val="tx1"/>
                </a:solidFill>
              </a:rPr>
              <a:t>不可预料</a:t>
            </a:r>
            <a:r>
              <a:rPr lang="zh-CN" altLang="en-US" sz="1600">
                <a:solidFill>
                  <a:schemeClr val="tx1"/>
                </a:solidFill>
              </a:rPr>
              <a:t>的。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</a:t>
            </a:r>
            <a:r>
              <a:rPr lang="en-US" altLang="zh-CN" sz="1600">
                <a:solidFill>
                  <a:schemeClr val="tx1"/>
                </a:solidFill>
              </a:rPr>
              <a:t>′\0′)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</a:t>
            </a:r>
            <a:r>
              <a:rPr lang="en-US" altLang="zh-CN" sz="1600"/>
              <a:t>[]</a:t>
            </a:r>
            <a:r>
              <a:rPr lang="pt-BR" altLang="zh-CN" sz="1600"/>
              <a:t>={′I′,′ ′,′a′,′m′,′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引用字符数组中的元素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输出一个已知的字符串。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在实际工作中，人们关心的往往是字符串的有效长度而不是字符数组的长度。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为了测定字符串的实际长度，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′\0′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program″  </a:t>
            </a:r>
            <a:r>
              <a:rPr lang="zh-CN" altLang="en-US" sz="160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个字节，字符占</a:t>
            </a:r>
            <a:r>
              <a:rPr lang="en-US" altLang="zh-CN" sz="1600">
                <a:solidFill>
                  <a:srgbClr val="0070C0"/>
                </a:solidFill>
              </a:rPr>
              <a:t>9</a:t>
            </a:r>
            <a:r>
              <a:rPr lang="zh-CN" altLang="en-US" sz="160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printf("How do you do?\n");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c[]={"I  am  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/>
              <a:t>或 </a:t>
            </a:r>
            <a:r>
              <a:rPr lang="en-US" altLang="zh-CN" sz="1600"/>
              <a:t>char c[]="I am happy";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而不是单引号括起来的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′,′h′,′a′,′p′,′p′,′y′,′\0′};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[10]</a:t>
            </a:r>
            <a:r>
              <a:rPr lang="pt-BR" altLang="zh-CN" sz="160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个元素也自动设定为空字符。</a:t>
            </a:r>
            <a:endParaRPr lang="en-US" altLang="zh-CN" sz="160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6723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输入或输出一个字符。</a:t>
            </a: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794227"/>
            <a:ext cx="7965831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输出的字符中不包括结束符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用“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如果数组长度大于字符串的实际长度，也只输出到遇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(4) </a:t>
            </a:r>
            <a:r>
              <a:rPr lang="zh-CN" altLang="en-US">
                <a:solidFill>
                  <a:srgbClr val="000000"/>
                </a:solidFill>
              </a:rPr>
              <a:t>如果一个字符数组中包含一个以上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c[6];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China↙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系统会自动在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分隔。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str</a:t>
            </a:r>
            <a:r>
              <a:rPr lang="en-US" altLang="zh-CN" sz="1600">
                <a:solidFill>
                  <a:schemeClr val="tx1"/>
                </a:solidFill>
              </a:rPr>
              <a:t>[</a:t>
            </a:r>
            <a:r>
              <a:rPr lang="pt-BR" altLang="zh-CN" sz="1600">
                <a:solidFill>
                  <a:schemeClr val="tx1"/>
                </a:solidFill>
              </a:rPr>
              <a:t>13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r>
              <a:rPr lang="pt-BR" altLang="zh-CN" sz="1600">
                <a:solidFill>
                  <a:schemeClr val="tx1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scanf("%s"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pt-BR" altLang="zh-CN" sz="160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若数组占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实际上是这样执行的：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scanf("%s", &amp;str);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printf("%o",c);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s”,c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用字符串形式输出数组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的字符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数组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输出字符串的函数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puts(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作用：将一个字符串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结束的字符序列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输出到终端。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函数输出的字符串中可以包含转义字符。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在用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输出时将字符串结束标志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转换成</a:t>
            </a:r>
            <a:r>
              <a:rPr lang="en-US" altLang="zh-CN">
                <a:solidFill>
                  <a:schemeClr val="tx1"/>
                </a:solidFill>
              </a:rPr>
              <a:t>′\n′</a:t>
            </a:r>
            <a:r>
              <a:rPr lang="zh-CN" altLang="en-US">
                <a:solidFill>
                  <a:schemeClr val="tx1"/>
                </a:solidFill>
              </a:rPr>
              <a:t>，即输出完字符串后换行。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输入字符串的函数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gets(str);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Computer↙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函数只能输出或输入一个字符串。</a:t>
              </a: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字符数组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连接前两个字符串的后面都有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9565" y="4437781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str1[30]={"People′s Republic of 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str2[]={"China"};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printf("%s", 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9186"/>
              </p:ext>
            </p:extLst>
          </p:nvPr>
        </p:nvGraphicFramePr>
        <p:xfrm>
          <a:off x="4474434" y="5154340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若在复制前未对字符数组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初始化或赋值，则其各字节中的内容无法预知，复制时将字符串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和其后的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中前面的字符，未被取代的字符保持原有内容。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9200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strncpy(str1,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strcmp(</a:t>
            </a:r>
            <a:r>
              <a:rPr lang="zh-CN" altLang="en-US" b="1"/>
              <a:t>字符串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字符串比较的</a:t>
            </a:r>
            <a:r>
              <a:rPr lang="zh-CN" altLang="en-US" b="1">
                <a:solidFill>
                  <a:schemeClr val="tx1"/>
                </a:solidFill>
              </a:rPr>
              <a:t>规则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zh-CN">
                <a:solidFill>
                  <a:schemeClr val="tx1"/>
                </a:solidFill>
              </a:rPr>
              <a:t>ASCII</a:t>
            </a:r>
            <a:r>
              <a:rPr lang="zh-CN" altLang="en-US">
                <a:solidFill>
                  <a:schemeClr val="tx1"/>
                </a:solidFill>
              </a:rPr>
              <a:t>码值大小比较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对不相同的字符的比较结果为准。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比较的</a:t>
            </a:r>
            <a:r>
              <a:rPr lang="zh-CN" altLang="en-US" b="1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由函数值带回。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相同，则函数值为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1&gt;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1&lt;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，则函数值为一个负整数。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对两个字符串比较不能直接用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代表地址而不代表数组中全部元素，而只能用 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str2)&gt;0)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测字符串长度的函数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strlen(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printf("%d,%d\n",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转换为大小写的函数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：用于存放字符串。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：用于统计单词数。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0299"/>
              </p:ext>
            </p:extLst>
          </p:nvPr>
        </p:nvGraphicFramePr>
        <p:xfrm>
          <a:off x="7651532" y="1146323"/>
          <a:ext cx="4193626" cy="286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:a16="http://schemas.microsoft.com/office/drawing/2014/main" val="81599492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3754875169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输入一个字符串给</a:t>
                      </a:r>
                      <a:r>
                        <a:rPr lang="en-US" altLang="zh-CN" sz="140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((c=string[i])</a:t>
                      </a:r>
                      <a:r>
                        <a:rPr lang="zh-CN" altLang="en-US" sz="1400"/>
                        <a:t>≠</a:t>
                      </a:r>
                      <a:r>
                        <a:rPr lang="en-US" altLang="zh-CN" sz="140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word=0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word=1</a:t>
                      </a:r>
                    </a:p>
                    <a:p>
                      <a:r>
                        <a:rPr lang="en-US" altLang="zh-CN" sz="140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0134064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/>
              <a:t>等于</a:t>
            </a:r>
            <a:r>
              <a:rPr lang="en-US" altLang="zh-CN" sz="1400"/>
              <a:t>0?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i,num=0,word=0;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gets(string);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for(i=0;(c=string[i])!='\0';i++)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只要字符不是</a:t>
            </a:r>
            <a:r>
              <a:rPr lang="en-US" altLang="zh-CN" sz="1400">
                <a:solidFill>
                  <a:srgbClr val="008000"/>
                </a:solidFill>
              </a:rPr>
              <a:t>'\0'</a:t>
            </a:r>
            <a:r>
              <a:rPr lang="zh-CN" altLang="en-US" sz="140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if(c==' ') word=0;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若是空格字符，使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else if(word==0)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原值为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{	word=1;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num++; 		</a:t>
            </a:r>
            <a:r>
              <a:rPr lang="en-US" altLang="zh-CN" sz="1400">
                <a:solidFill>
                  <a:srgbClr val="008000"/>
                </a:solidFill>
              </a:rPr>
              <a:t>//num</a:t>
            </a:r>
            <a:r>
              <a:rPr lang="zh-CN" altLang="en-US" sz="1400">
                <a:solidFill>
                  <a:srgbClr val="008000"/>
                </a:solidFill>
              </a:rPr>
              <a:t>累加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printf("There are %d words in this line.\n",num);	  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str[3][20];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char string[20];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gets(str[i]);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读入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个字符串，分别给</a:t>
            </a:r>
            <a:r>
              <a:rPr lang="en-US" altLang="zh-CN" sz="140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strcmp(str[0],str[1])&gt;0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strcpy(string,str[0]);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else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小于等于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strcpy(string,str[1]);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strcmp(str[2],string)&gt;0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strcpy(string,str[2]);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printf("\nthe largest string is:\n%s\n",string);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读入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个字符串给</a:t>
                      </a:r>
                      <a:r>
                        <a:rPr lang="en-US" altLang="zh-CN" sz="140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str[1]=&gt;string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str[2]=&gt;string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string</a:t>
                      </a:r>
                      <a:r>
                        <a:rPr lang="zh-CN" altLang="en-US" sz="1400"/>
                        <a:t>中的字符串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4727275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前面有</a:t>
            </a:r>
            <a:r>
              <a:rPr lang="en-US" altLang="zh-CN" sz="1600">
                <a:solidFill>
                  <a:srgbClr val="008000"/>
                </a:solidFill>
              </a:rPr>
              <a:t>int,</a:t>
            </a:r>
            <a:r>
              <a:rPr lang="zh-CN" altLang="en-US" sz="1600">
                <a:solidFill>
                  <a:srgbClr val="008000"/>
                </a:solidFill>
              </a:rPr>
              <a:t>这是定义数组</a:t>
            </a:r>
            <a:r>
              <a:rPr lang="en-US" altLang="zh-CN" sz="1600">
                <a:solidFill>
                  <a:srgbClr val="008000"/>
                </a:solidFill>
              </a:rPr>
              <a:t>,</a:t>
            </a:r>
            <a:r>
              <a:rPr lang="zh-CN" altLang="en-US" sz="1600">
                <a:solidFill>
                  <a:srgbClr val="008000"/>
                </a:solidFill>
              </a:rPr>
              <a:t>指定数组包含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这里的</a:t>
            </a:r>
            <a:r>
              <a:rPr lang="en-US" altLang="zh-CN" sz="1600">
                <a:solidFill>
                  <a:srgbClr val="008000"/>
                </a:solidFill>
              </a:rPr>
              <a:t>a[6]</a:t>
            </a:r>
            <a:r>
              <a:rPr lang="zh-CN" altLang="en-US" sz="1600">
                <a:solidFill>
                  <a:srgbClr val="008000"/>
                </a:solidFill>
              </a:rPr>
              <a:t>表示引用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数组中序号为</a:t>
            </a:r>
            <a:r>
              <a:rPr lang="en-US" altLang="zh-CN" sz="1600">
                <a:solidFill>
                  <a:srgbClr val="008000"/>
                </a:solidFill>
              </a:rPr>
              <a:t>6</a:t>
            </a:r>
            <a:r>
              <a:rPr lang="zh-CN" altLang="en-US" sz="1600">
                <a:solidFill>
                  <a:srgbClr val="008000"/>
                </a:solidFill>
              </a:rPr>
              <a:t>的元素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2401"/>
              </p:ext>
            </p:extLst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 </a:t>
            </a:r>
            <a:r>
              <a:rPr lang="zh-CN" altLang="en-US" sz="160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>
                <a:solidFill>
                  <a:schemeClr val="tx1"/>
                </a:solidFill>
              </a:rPr>
              <a:t>初始化列表</a:t>
            </a:r>
            <a:r>
              <a:rPr lang="zh-CN" altLang="en-US" sz="160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 </a:t>
            </a:r>
            <a:r>
              <a:rPr lang="zh-CN" altLang="en-US" sz="160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定义</a:t>
            </a:r>
            <a:r>
              <a:rPr lang="en-US" altLang="zh-CN" sz="1600">
                <a:solidFill>
                  <a:schemeClr val="tx1"/>
                </a:solidFill>
              </a:rPr>
              <a:t>a</a:t>
            </a:r>
            <a:r>
              <a:rPr lang="zh-CN" altLang="en-US" sz="1600">
                <a:solidFill>
                  <a:schemeClr val="tx1"/>
                </a:solidFill>
              </a:rPr>
              <a:t>数组有</a:t>
            </a:r>
            <a:r>
              <a:rPr lang="en-US" altLang="zh-CN" sz="1600">
                <a:solidFill>
                  <a:schemeClr val="tx1"/>
                </a:solidFill>
              </a:rPr>
              <a:t>10</a:t>
            </a:r>
            <a:r>
              <a:rPr lang="zh-CN" altLang="en-US" sz="160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 </a:t>
            </a:r>
            <a:r>
              <a:rPr lang="zh-CN" altLang="en-US" sz="160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 </a:t>
            </a:r>
            <a:r>
              <a:rPr lang="zh-CN" altLang="en-US" sz="160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33967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18250" y="4549027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89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0108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238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1168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77229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i,j,t;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scanf("%d",&amp;a[i]);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for(j=0;j&lt;9;j++)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进行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次循环，实现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for(i=0;i&lt;9-j;i++)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在每一趟中进行</a:t>
            </a:r>
            <a:r>
              <a:rPr lang="en-US" altLang="zh-CN" sz="1400">
                <a:solidFill>
                  <a:srgbClr val="008000"/>
                </a:solidFill>
              </a:rPr>
              <a:t>9-j</a:t>
            </a:r>
            <a:r>
              <a:rPr lang="zh-CN" altLang="en-US" sz="140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if(a[i]&gt;a[i+1])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	</a:t>
            </a:r>
            <a:r>
              <a:rPr lang="en-US" altLang="zh-CN" sz="140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a[i]&gt;a[i+1]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</TotalTime>
  <Words>7780</Words>
  <Application>Microsoft Office PowerPoint</Application>
  <PresentationFormat>宽屏</PresentationFormat>
  <Paragraphs>985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Office 主题​​</vt:lpstr>
      <vt:lpstr>PowerPoint 演示文稿</vt:lpstr>
      <vt:lpstr>为什么需要循环控制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引用一维数组元素</vt:lpstr>
      <vt:lpstr>二维数组的初始化</vt:lpstr>
      <vt:lpstr>二维数组程序举例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Rui Chen</cp:lastModifiedBy>
  <cp:revision>270</cp:revision>
  <dcterms:created xsi:type="dcterms:W3CDTF">2017-08-03T06:51:45Z</dcterms:created>
  <dcterms:modified xsi:type="dcterms:W3CDTF">2020-03-28T06:52:24Z</dcterms:modified>
</cp:coreProperties>
</file>