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7" r:id="rId4"/>
    <p:sldId id="280" r:id="rId5"/>
    <p:sldId id="278" r:id="rId6"/>
    <p:sldId id="27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1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7A8D9-992D-4978-96A0-067549C483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801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A53F1-465D-4D9A-AF6D-3B57E9C449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69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D82EF-12C3-4AE3-8643-0D50847328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08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0FBB2-B48D-4AA6-A202-B27C4E80F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1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6C2E3-A447-4E97-8371-F03AB6CD74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859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00813-88D0-44DE-BE78-59915BDA4C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24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D6861-3928-424E-A40D-330F81B417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75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E4160-C9A4-4A19-BE3E-AA10A204BC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3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C538A-D59C-4A5F-A4A2-9B609FF89F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16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7A0BA-5A12-4469-A019-6D7DC45B4B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63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59257-F666-4C65-B26C-37515EE146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66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3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33" name="图片 8"/>
          <p:cNvPicPr>
            <a:picLocks noChangeAspect="1"/>
          </p:cNvPicPr>
          <p:nvPr/>
        </p:nvPicPr>
        <p:blipFill>
          <a:blip r:embed="rId14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1063CAC-1522-4B70-9052-91A73F0C3F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0" r:id="rId2"/>
    <p:sldLayoutId id="214748371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anose="05020102010507070707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_anchor_1','_com_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196975"/>
            <a:ext cx="7631112" cy="3887788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第一章 </a:t>
            </a:r>
            <a:r>
              <a:rPr lang="en-US" altLang="zh-CN" dirty="0"/>
              <a:t>MATLAB</a:t>
            </a:r>
            <a:r>
              <a:rPr lang="zh-CN" altLang="en-US" dirty="0"/>
              <a:t>语言概述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68413"/>
            <a:ext cx="8964612" cy="5589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b="1" dirty="0"/>
              <a:t>例如，用一个简单命令求解如下线性系统：</a:t>
            </a:r>
            <a:endParaRPr lang="zh-CN" altLang="en-US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4000" b="1" dirty="0"/>
              <a:t>             </a:t>
            </a:r>
            <a:r>
              <a:rPr lang="en-US" altLang="zh-CN" sz="2800" b="1" dirty="0"/>
              <a:t>3x1+ x2 - x3 = 3.6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b="1" dirty="0"/>
              <a:t>                  x1+2x2+4x3 = 2.1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b="1" dirty="0"/>
              <a:t>                 -x1+4x2+5x3 = -1.4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/>
              <a:t>在</a:t>
            </a:r>
            <a:r>
              <a:rPr lang="en-US" altLang="zh-CN" sz="2800" b="1" dirty="0"/>
              <a:t>MATLAB</a:t>
            </a:r>
            <a:r>
              <a:rPr lang="zh-CN" altLang="en-US" sz="2800" b="1" dirty="0"/>
              <a:t>命令窗口输入：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b="1" dirty="0"/>
              <a:t>                 A=[3 1 -1;1 2 4;-1 4 5]; b=[3.6;2.1;-1.4];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b="1" dirty="0"/>
              <a:t>                 x=A\b</a:t>
            </a:r>
            <a:endParaRPr lang="en-US" altLang="zh-CN" sz="2800" b="1" dirty="0">
              <a:hlinkClick r:id="" action="ppaction://noaction"/>
              <a:hlinkMouseOver r:id="rId2" action="ppaction://hlinkfile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/>
              <a:t>运行后的结果为：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             x =1.4818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                   -0.4606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                   0.3848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tx1"/>
                </a:solidFill>
              </a:rPr>
              <a:t>例如，用简短命令计算并绘制在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/>
                </a:solidFill>
              </a:rPr>
              <a:t>6</a:t>
            </a:r>
            <a:r>
              <a:rPr lang="zh-CN" altLang="en-US" sz="2400" dirty="0">
                <a:solidFill>
                  <a:schemeClr val="tx1"/>
                </a:solidFill>
              </a:rPr>
              <a:t>范围内的</a:t>
            </a:r>
            <a:r>
              <a:rPr lang="en-US" altLang="zh-CN" sz="2400" dirty="0">
                <a:solidFill>
                  <a:schemeClr val="tx1"/>
                </a:solidFill>
              </a:rPr>
              <a:t/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sin(2x)</a:t>
            </a:r>
            <a:r>
              <a:rPr lang="zh-CN" altLang="en-US" sz="2400" dirty="0">
                <a:solidFill>
                  <a:schemeClr val="tx1"/>
                </a:solidFill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</a:rPr>
              <a:t>sin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）、</a:t>
            </a:r>
            <a:r>
              <a:rPr lang="en-US" altLang="zh-CN" sz="2400" dirty="0">
                <a:solidFill>
                  <a:schemeClr val="tx1"/>
                </a:solidFill>
              </a:rPr>
              <a:t> (sin(x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z="2800" dirty="0"/>
              <a:t>在</a:t>
            </a:r>
            <a:r>
              <a:rPr lang="en-US" altLang="zh-CN" sz="2800" dirty="0"/>
              <a:t>MATLAB</a:t>
            </a:r>
            <a:r>
              <a:rPr lang="zh-CN" altLang="en-US" sz="2800" dirty="0"/>
              <a:t>命令窗口输入：</a:t>
            </a:r>
            <a:endParaRPr lang="zh-CN" altLang="es-ES" sz="2800" dirty="0"/>
          </a:p>
          <a:p>
            <a:pPr eaLnBrk="1" hangingPunct="1"/>
            <a:r>
              <a:rPr lang="es-ES" altLang="zh-CN" sz="2800" dirty="0"/>
              <a:t>x=linspace(0,6)</a:t>
            </a:r>
          </a:p>
          <a:p>
            <a:pPr eaLnBrk="1" hangingPunct="1"/>
            <a:r>
              <a:rPr lang="es-ES" altLang="zh-CN" sz="2800" dirty="0"/>
              <a:t>y1=sin(2*x),y2=sin(x.^2),y3=(sin(x)).^2;</a:t>
            </a:r>
          </a:p>
          <a:p>
            <a:pPr eaLnBrk="1" hangingPunct="1"/>
            <a:r>
              <a:rPr lang="es-ES" altLang="zh-CN" sz="2800" dirty="0"/>
              <a:t>plot(x,y1,x, y2,x, y3)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zh-CN" altLang="es-ES" sz="3200" dirty="0">
                <a:solidFill>
                  <a:schemeClr val="tx1"/>
                </a:solidFill>
              </a:rPr>
              <a:t>运行命令语句得到图形如图</a:t>
            </a:r>
            <a:r>
              <a:rPr lang="es-ES" altLang="zh-CN" sz="3200" dirty="0">
                <a:solidFill>
                  <a:schemeClr val="tx1"/>
                </a:solidFill>
              </a:rPr>
              <a:t>1.2</a:t>
            </a:r>
            <a:r>
              <a:rPr lang="zh-CN" altLang="es-ES" sz="3200" dirty="0">
                <a:solidFill>
                  <a:schemeClr val="tx1"/>
                </a:solidFill>
              </a:rPr>
              <a:t>所示</a:t>
            </a:r>
            <a:r>
              <a:rPr lang="zh-CN" altLang="es-E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484313"/>
            <a:ext cx="6265863" cy="4699000"/>
          </a:xfrm>
          <a:noFill/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600200" y="5998647"/>
            <a:ext cx="50866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图</a:t>
            </a:r>
            <a:r>
              <a:rPr lang="en-US" altLang="zh-CN" dirty="0"/>
              <a:t>1.2 </a:t>
            </a:r>
            <a:r>
              <a:rPr lang="zh-CN" altLang="en-US" dirty="0"/>
              <a:t>函数</a:t>
            </a:r>
            <a:r>
              <a:rPr lang="en-US" altLang="zh-CN" dirty="0"/>
              <a:t>sin(2x)</a:t>
            </a:r>
            <a:r>
              <a:rPr lang="zh-CN" altLang="en-US" dirty="0"/>
              <a:t>，</a:t>
            </a:r>
            <a:r>
              <a:rPr lang="en-US" altLang="zh-CN" dirty="0"/>
              <a:t>sin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zh-CN" altLang="en-US" dirty="0"/>
              <a:t>），</a:t>
            </a:r>
            <a:r>
              <a:rPr lang="en-US" altLang="zh-CN" dirty="0"/>
              <a:t>(sin(x</a:t>
            </a:r>
            <a:r>
              <a:rPr lang="zh-CN" altLang="en-US" dirty="0"/>
              <a:t>）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  <a:r>
              <a:rPr lang="zh-CN" altLang="en-US" dirty="0"/>
              <a:t>的图形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1.2  MATLAB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操作界面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000" b="1"/>
              <a:t>1.2.1  </a:t>
            </a:r>
            <a:r>
              <a:rPr lang="zh-CN" altLang="en-US" sz="4000" b="1"/>
              <a:t>主窗口</a:t>
            </a:r>
            <a:br>
              <a:rPr lang="zh-CN" altLang="en-US" sz="4000" b="1"/>
            </a:br>
            <a:r>
              <a:rPr lang="en-US" altLang="zh-CN" b="1">
                <a:latin typeface="Times New Roman" panose="02020603050405020304" pitchFamily="18" charset="0"/>
              </a:rPr>
              <a:t>MATLAB</a:t>
            </a:r>
            <a:r>
              <a:rPr lang="zh-CN" altLang="en-US" b="1">
                <a:latin typeface="Times New Roman" panose="02020603050405020304" pitchFamily="18" charset="0"/>
              </a:rPr>
              <a:t>主窗口是</a:t>
            </a:r>
            <a:r>
              <a:rPr lang="en-US" altLang="zh-CN" b="1">
                <a:latin typeface="Times New Roman" panose="02020603050405020304" pitchFamily="18" charset="0"/>
              </a:rPr>
              <a:t>MATLAB</a:t>
            </a:r>
            <a:r>
              <a:rPr lang="zh-CN" altLang="en-US" b="1">
                <a:latin typeface="Times New Roman" panose="02020603050405020304" pitchFamily="18" charset="0"/>
              </a:rPr>
              <a:t>的主要工作界面。主窗口除了嵌入一些子窗口外，还主要包括菜单栏和工具栏。</a:t>
            </a:r>
            <a:br>
              <a:rPr lang="zh-CN" altLang="en-US" b="1">
                <a:latin typeface="Times New Roman" panose="02020603050405020304" pitchFamily="18" charset="0"/>
              </a:rPr>
            </a:br>
            <a:r>
              <a:rPr lang="zh-CN" altLang="en-US" b="1">
                <a:latin typeface="Times New Roman" panose="02020603050405020304" pitchFamily="18" charset="0"/>
              </a:rPr>
              <a:t>在</a:t>
            </a:r>
            <a:r>
              <a:rPr lang="en-US" altLang="zh-CN" b="1">
                <a:latin typeface="Times New Roman" panose="02020603050405020304" pitchFamily="18" charset="0"/>
              </a:rPr>
              <a:t>MATLAB 7.5</a:t>
            </a:r>
            <a:r>
              <a:rPr lang="zh-CN" altLang="en-US" b="1">
                <a:latin typeface="Times New Roman" panose="02020603050405020304" pitchFamily="18" charset="0"/>
              </a:rPr>
              <a:t>主窗口的菜单栏，包含</a:t>
            </a:r>
            <a:r>
              <a:rPr lang="en-US" altLang="zh-CN" b="1">
                <a:latin typeface="Times New Roman" panose="02020603050405020304" pitchFamily="18" charset="0"/>
              </a:rPr>
              <a:t>File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latin typeface="Times New Roman" panose="02020603050405020304" pitchFamily="18" charset="0"/>
              </a:rPr>
              <a:t>Edit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latin typeface="Times New Roman" panose="02020603050405020304" pitchFamily="18" charset="0"/>
              </a:rPr>
              <a:t>Debug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latin typeface="Times New Roman" panose="02020603050405020304" pitchFamily="18" charset="0"/>
              </a:rPr>
              <a:t>Desktop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latin typeface="Times New Roman" panose="02020603050405020304" pitchFamily="18" charset="0"/>
              </a:rPr>
              <a:t>Window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en-US" altLang="zh-CN" b="1">
                <a:latin typeface="Times New Roman" panose="02020603050405020304" pitchFamily="18" charset="0"/>
              </a:rPr>
              <a:t>Help</a:t>
            </a:r>
            <a:r>
              <a:rPr lang="zh-CN" altLang="en-US" b="1">
                <a:latin typeface="Times New Roman" panose="02020603050405020304" pitchFamily="18" charset="0"/>
              </a:rPr>
              <a:t>共</a:t>
            </a:r>
            <a:r>
              <a:rPr lang="en-US" altLang="zh-CN" b="1">
                <a:latin typeface="Times New Roman" panose="02020603050405020304" pitchFamily="18" charset="0"/>
              </a:rPr>
              <a:t>6</a:t>
            </a:r>
            <a:r>
              <a:rPr lang="zh-CN" altLang="en-US" b="1">
                <a:latin typeface="Times New Roman" panose="02020603050405020304" pitchFamily="18" charset="0"/>
              </a:rPr>
              <a:t>个菜单项。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</a:t>
            </a:r>
            <a:r>
              <a:rPr lang="en-US" altLang="zh-CN" b="1">
                <a:latin typeface="Times New Roman" panose="02020603050405020304" pitchFamily="18" charset="0"/>
              </a:rPr>
              <a:t>MATLAB 7.5</a:t>
            </a:r>
            <a:r>
              <a:rPr lang="zh-CN" altLang="en-US" b="1">
                <a:latin typeface="Times New Roman" panose="02020603050405020304" pitchFamily="18" charset="0"/>
              </a:rPr>
              <a:t>主窗口的工具栏共提供了</a:t>
            </a:r>
            <a:r>
              <a:rPr lang="en-US" altLang="zh-CN" b="1">
                <a:latin typeface="Times New Roman" panose="02020603050405020304" pitchFamily="18" charset="0"/>
              </a:rPr>
              <a:t>12</a:t>
            </a:r>
            <a:r>
              <a:rPr lang="zh-CN" altLang="en-US" b="1">
                <a:latin typeface="Times New Roman" panose="02020603050405020304" pitchFamily="18" charset="0"/>
              </a:rPr>
              <a:t>个命令按钮和一个当前路径列表框。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0" y="1338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2484438" y="6242050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MATLAB 7.11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主窗口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7315200" cy="619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4000" b="1" dirty="0"/>
              <a:t>1.2.2  </a:t>
            </a:r>
            <a:r>
              <a:rPr lang="zh-CN" altLang="en-US" sz="4000" b="1" dirty="0"/>
              <a:t>命令窗口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>
                <a:latin typeface="Times New Roman" panose="02020603050405020304" pitchFamily="18" charset="0"/>
              </a:rPr>
              <a:t>命令窗口是</a:t>
            </a:r>
            <a:r>
              <a:rPr lang="en-US" altLang="zh-CN" b="1" dirty="0">
                <a:latin typeface="Times New Roman" panose="02020603050405020304" pitchFamily="18" charset="0"/>
              </a:rPr>
              <a:t>MATLAB</a:t>
            </a:r>
            <a:r>
              <a:rPr lang="zh-CN" altLang="en-US" b="1" dirty="0">
                <a:latin typeface="Times New Roman" panose="02020603050405020304" pitchFamily="18" charset="0"/>
              </a:rPr>
              <a:t>的主要交互窗口，用于输入命令并显示除图形以外的所有执行结果。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MATLAB</a:t>
            </a:r>
            <a:r>
              <a:rPr lang="zh-CN" altLang="en-US" b="1" dirty="0">
                <a:latin typeface="Times New Roman" panose="02020603050405020304" pitchFamily="18" charset="0"/>
              </a:rPr>
              <a:t>命令窗口中的“</a:t>
            </a:r>
            <a:r>
              <a:rPr lang="en-US" altLang="zh-CN" b="1" dirty="0">
                <a:latin typeface="Times New Roman" panose="02020603050405020304" pitchFamily="18" charset="0"/>
              </a:rPr>
              <a:t>&gt;&gt;”</a:t>
            </a:r>
            <a:r>
              <a:rPr lang="zh-CN" altLang="en-US" b="1" dirty="0">
                <a:latin typeface="Times New Roman" panose="02020603050405020304" pitchFamily="18" charset="0"/>
              </a:rPr>
              <a:t>为命令提示符，表示</a:t>
            </a:r>
            <a:r>
              <a:rPr lang="en-US" altLang="zh-CN" b="1" dirty="0">
                <a:latin typeface="Times New Roman" panose="02020603050405020304" pitchFamily="18" charset="0"/>
              </a:rPr>
              <a:t>MATLAB</a:t>
            </a:r>
            <a:r>
              <a:rPr lang="zh-CN" altLang="en-US" b="1" dirty="0">
                <a:latin typeface="Times New Roman" panose="02020603050405020304" pitchFamily="18" charset="0"/>
              </a:rPr>
              <a:t>正在处于准备状态。在命令提示符后键入命令并按下回车键后，</a:t>
            </a:r>
            <a:r>
              <a:rPr lang="en-US" altLang="zh-CN" b="1" dirty="0">
                <a:latin typeface="Times New Roman" panose="02020603050405020304" pitchFamily="18" charset="0"/>
              </a:rPr>
              <a:t>MATLAB</a:t>
            </a:r>
            <a:r>
              <a:rPr lang="zh-CN" altLang="en-US" b="1" dirty="0">
                <a:latin typeface="Times New Roman" panose="02020603050405020304" pitchFamily="18" charset="0"/>
              </a:rPr>
              <a:t>就会解释执行所输入的命令，并在命令后面给出计算结果。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可以自己设置命令窗口的显示方式。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38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一般来说，一个命令行输入一条命令，命令行以回车结束。但一个命令行也可以输入若干条命令，各命令之间以逗号分隔，若前一命令后带有分号，则逗号可以省略。例如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p=15,m=35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p=15;m=35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如果一个命令行很长，一个物理行之内写不下，可以在第一个物理行之后加上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个小黑点并按下回车键，然后接着下一个物理行继续写命令的其他部分。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个小黑点称为</a:t>
            </a:r>
            <a:r>
              <a:rPr lang="zh-CN" altLang="en-US" b="1" dirty="0">
                <a:latin typeface="Times New Roman" panose="02020603050405020304" pitchFamily="18" charset="0"/>
              </a:rPr>
              <a:t>续行符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，即把下面的物理行看作该行的逻辑继续。</a:t>
            </a:r>
            <a:b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里，有很多的控制键和方向键可用于命令行的编辑。</a:t>
            </a:r>
            <a:r>
              <a:rPr lang="en-US" altLang="zh-CN" b="1" dirty="0">
                <a:latin typeface="Times New Roman" panose="02020603050405020304" pitchFamily="18" charset="0"/>
              </a:rPr>
              <a:t>Esc, </a:t>
            </a:r>
            <a:r>
              <a:rPr lang="zh-CN" altLang="en-US" b="1" dirty="0">
                <a:latin typeface="Times New Roman" panose="02020603050405020304" pitchFamily="18" charset="0"/>
              </a:rPr>
              <a:t>向上箭头，向下箭头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/>
              <a:t>1.2.3  </a:t>
            </a:r>
            <a:r>
              <a:rPr lang="zh-CN" altLang="en-US" sz="4000" b="1" dirty="0"/>
              <a:t>工作空间窗口</a:t>
            </a:r>
            <a:br>
              <a:rPr lang="zh-CN" altLang="en-US" sz="4000" b="1" dirty="0"/>
            </a:br>
            <a:r>
              <a:rPr lang="zh-CN" altLang="en-US" b="1" dirty="0">
                <a:latin typeface="Times New Roman" panose="02020603050405020304" pitchFamily="18" charset="0"/>
              </a:rPr>
              <a:t>工作空间（</a:t>
            </a:r>
            <a:r>
              <a:rPr lang="en-US" altLang="zh-CN" b="1" dirty="0">
                <a:latin typeface="Times New Roman" panose="02020603050405020304" pitchFamily="18" charset="0"/>
              </a:rPr>
              <a:t>Workspace</a:t>
            </a:r>
            <a:r>
              <a:rPr lang="zh-CN" altLang="en-US" b="1" dirty="0">
                <a:latin typeface="Times New Roman" panose="02020603050405020304" pitchFamily="18" charset="0"/>
              </a:rPr>
              <a:t>）是</a:t>
            </a:r>
            <a:r>
              <a:rPr lang="en-US" altLang="zh-CN" b="1" dirty="0" err="1">
                <a:latin typeface="Times New Roman" panose="02020603050405020304" pitchFamily="18" charset="0"/>
              </a:rPr>
              <a:t>Matlab</a:t>
            </a:r>
            <a:r>
              <a:rPr lang="zh-CN" altLang="en-US" b="1" dirty="0">
                <a:latin typeface="Times New Roman" panose="02020603050405020304" pitchFamily="18" charset="0"/>
              </a:rPr>
              <a:t>用于存储各种变量和结果的内存空间。在该窗口中显示工作空间中所有变量的名称、大小、字节数和变量类型说明，可对变量进行观察、编辑、保存和删除。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4000" b="1" dirty="0"/>
              <a:t>1.2.4  </a:t>
            </a:r>
            <a:r>
              <a:rPr lang="zh-CN" altLang="en-US" sz="4000" b="1" dirty="0"/>
              <a:t>命令历史记录窗口</a:t>
            </a:r>
            <a:br>
              <a:rPr lang="zh-CN" altLang="en-US" sz="4000" b="1" dirty="0"/>
            </a:br>
            <a:r>
              <a:rPr lang="zh-CN" altLang="en-US" b="1" dirty="0">
                <a:latin typeface="Times New Roman" panose="02020603050405020304" pitchFamily="18" charset="0"/>
              </a:rPr>
              <a:t>在默认设置下，历史记录窗口中会自动保留自安装起所有用过的命令的历史记录，并且还标明了使用时间，从而方便用户查询。而且，通过双击命令可进行历史命令的再运行。如果要清除这些历史记录，可以选择</a:t>
            </a:r>
            <a:r>
              <a:rPr lang="en-US" altLang="zh-CN" b="1" dirty="0">
                <a:latin typeface="Times New Roman" panose="02020603050405020304" pitchFamily="18" charset="0"/>
              </a:rPr>
              <a:t>Edit</a:t>
            </a:r>
            <a:r>
              <a:rPr lang="zh-CN" altLang="en-US" b="1" dirty="0">
                <a:latin typeface="Times New Roman" panose="02020603050405020304" pitchFamily="18" charset="0"/>
              </a:rPr>
              <a:t>菜单中的</a:t>
            </a:r>
            <a:r>
              <a:rPr lang="en-US" altLang="zh-CN" b="1" dirty="0">
                <a:latin typeface="Times New Roman" panose="02020603050405020304" pitchFamily="18" charset="0"/>
              </a:rPr>
              <a:t>Clear Command History</a:t>
            </a:r>
            <a:r>
              <a:rPr lang="zh-CN" altLang="en-US" b="1" dirty="0">
                <a:latin typeface="Times New Roman" panose="02020603050405020304" pitchFamily="18" charset="0"/>
              </a:rPr>
              <a:t>命令。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1.1 </a:t>
            </a:r>
            <a:r>
              <a:rPr lang="zh-CN" altLang="en-US">
                <a:solidFill>
                  <a:schemeClr val="accent2"/>
                </a:solidFill>
              </a:rPr>
              <a:t>什么是</a:t>
            </a:r>
            <a:r>
              <a:rPr lang="en-US" altLang="zh-CN">
                <a:solidFill>
                  <a:schemeClr val="accent2"/>
                </a:solidFill>
              </a:rPr>
              <a:t>MATLAB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435975" cy="54006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</a:rPr>
              <a:t>MATLAB</a:t>
            </a:r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</a:rPr>
              <a:t>：</a:t>
            </a:r>
            <a:r>
              <a:rPr lang="en-US" altLang="zh-CN" b="1" dirty="0" err="1">
                <a:solidFill>
                  <a:srgbClr val="0000CC"/>
                </a:solidFill>
                <a:latin typeface="Times New Roman" pitchFamily="18" charset="0"/>
              </a:rPr>
              <a:t>MATrix</a:t>
            </a:r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latin typeface="Times New Roman" pitchFamily="18" charset="0"/>
              </a:rPr>
              <a:t>LABoratory</a:t>
            </a:r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</a:rPr>
              <a:t>。</a:t>
            </a:r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</a:rPr>
              <a:t>1980</a:t>
            </a:r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</a:rPr>
              <a:t>年前后，</a:t>
            </a:r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</a:rPr>
              <a:t>Cleve </a:t>
            </a:r>
            <a:r>
              <a:rPr lang="en-US" altLang="zh-CN" b="1" dirty="0" err="1">
                <a:solidFill>
                  <a:srgbClr val="0000CC"/>
                </a:solidFill>
                <a:latin typeface="Times New Roman" pitchFamily="18" charset="0"/>
              </a:rPr>
              <a:t>Moler</a:t>
            </a:r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</a:rPr>
              <a:t>教授编写的</a:t>
            </a:r>
            <a:r>
              <a:rPr lang="en-US" altLang="zh-CN" b="1" dirty="0" err="1">
                <a:solidFill>
                  <a:srgbClr val="0000CC"/>
                </a:solidFill>
                <a:latin typeface="Times New Roman" pitchFamily="18" charset="0"/>
              </a:rPr>
              <a:t>Linpack</a:t>
            </a:r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</a:rPr>
              <a:t>和</a:t>
            </a:r>
            <a:r>
              <a:rPr lang="en-US" altLang="zh-CN" b="1" dirty="0" err="1">
                <a:solidFill>
                  <a:srgbClr val="0000CC"/>
                </a:solidFill>
                <a:latin typeface="Times New Roman" pitchFamily="18" charset="0"/>
              </a:rPr>
              <a:t>Eispack</a:t>
            </a:r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</a:rPr>
              <a:t>的接口程序。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        1984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年，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MATLAB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第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版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(DOS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版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)</a:t>
            </a:r>
            <a:b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</a:b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    1992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年，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MATLAB4.0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版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       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1997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年，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MATLAB 5.0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版</a:t>
            </a:r>
            <a:b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</a:b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1999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年，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MATLAB 5.3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版</a:t>
            </a:r>
            <a:b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</a:b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2000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年，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MATLAB 6.0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版</a:t>
            </a:r>
            <a:b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</a:b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2002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年，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MATLAB 6.5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版</a:t>
            </a:r>
            <a:b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</a:b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2004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年，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MATLAB 7.0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版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       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2007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年，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MATLAB 7.5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版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      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2010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年，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MATLAB 7.11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版</a:t>
            </a:r>
            <a:endParaRPr lang="en-US" altLang="zh-CN" sz="28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       2016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年，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MATLAB R2016b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eaLnBrk="1" hangingPunct="1"/>
            <a:r>
              <a:rPr lang="en-US" altLang="zh-CN" sz="4000" b="1" dirty="0"/>
              <a:t>1.2.5  Start</a:t>
            </a:r>
            <a:r>
              <a:rPr lang="zh-CN" altLang="en-US" sz="4000" b="1" dirty="0"/>
              <a:t>菜单</a:t>
            </a:r>
            <a:br>
              <a:rPr lang="zh-CN" altLang="en-US" sz="4000" b="1" dirty="0"/>
            </a:br>
            <a:r>
              <a:rPr lang="en-US" altLang="zh-CN" b="1" dirty="0">
                <a:latin typeface="Times New Roman" panose="02020603050405020304" pitchFamily="18" charset="0"/>
              </a:rPr>
              <a:t>MATLAB 7.11</a:t>
            </a:r>
            <a:r>
              <a:rPr lang="zh-CN" altLang="en-US" b="1" dirty="0">
                <a:latin typeface="Times New Roman" panose="02020603050405020304" pitchFamily="18" charset="0"/>
              </a:rPr>
              <a:t>的主窗口左下角有一个</a:t>
            </a:r>
            <a:r>
              <a:rPr lang="en-US" altLang="zh-CN" b="1" dirty="0">
                <a:latin typeface="Times New Roman" panose="02020603050405020304" pitchFamily="18" charset="0"/>
              </a:rPr>
              <a:t>Start</a:t>
            </a:r>
            <a:r>
              <a:rPr lang="zh-CN" altLang="en-US" b="1" dirty="0">
                <a:latin typeface="Times New Roman" panose="02020603050405020304" pitchFamily="18" charset="0"/>
              </a:rPr>
              <a:t>按钮，单击该按钮会弹出一个菜单，选择其中的命令可以执行</a:t>
            </a:r>
            <a:r>
              <a:rPr lang="en-US" altLang="zh-CN" b="1" dirty="0">
                <a:latin typeface="Times New Roman" panose="02020603050405020304" pitchFamily="18" charset="0"/>
              </a:rPr>
              <a:t>MATLAB</a:t>
            </a:r>
            <a:r>
              <a:rPr lang="zh-CN" altLang="en-US" b="1" dirty="0">
                <a:latin typeface="Times New Roman" panose="02020603050405020304" pitchFamily="18" charset="0"/>
              </a:rPr>
              <a:t>产品的各种工具，并且可以查阅</a:t>
            </a:r>
            <a:r>
              <a:rPr lang="en-US" altLang="zh-CN" b="1" dirty="0">
                <a:latin typeface="Times New Roman" panose="02020603050405020304" pitchFamily="18" charset="0"/>
              </a:rPr>
              <a:t>MATLAB</a:t>
            </a:r>
            <a:r>
              <a:rPr lang="zh-CN" altLang="en-US" b="1" dirty="0">
                <a:latin typeface="Times New Roman" panose="02020603050405020304" pitchFamily="18" charset="0"/>
              </a:rPr>
              <a:t>包含的各种资源。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1.3  MATLAB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帮助系统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 eaLnBrk="1" hangingPunct="1"/>
            <a:r>
              <a:rPr lang="en-US" altLang="zh-CN" sz="4000" b="1" dirty="0"/>
              <a:t>1.3.1  </a:t>
            </a:r>
            <a:r>
              <a:rPr lang="zh-CN" altLang="en-US" sz="4000" b="1" dirty="0"/>
              <a:t>帮助命令</a:t>
            </a:r>
            <a:br>
              <a:rPr lang="zh-CN" altLang="en-US" sz="4000" b="1" dirty="0"/>
            </a:br>
            <a:r>
              <a:rPr lang="en-US" altLang="zh-CN" b="1" dirty="0">
                <a:latin typeface="Times New Roman" panose="02020603050405020304" pitchFamily="18" charset="0"/>
              </a:rPr>
              <a:t>MATLAB</a:t>
            </a:r>
            <a:r>
              <a:rPr lang="zh-CN" altLang="en-US" b="1" dirty="0">
                <a:latin typeface="Times New Roman" panose="02020603050405020304" pitchFamily="18" charset="0"/>
              </a:rPr>
              <a:t>帮助命令包括</a:t>
            </a:r>
            <a:r>
              <a:rPr lang="en-US" altLang="zh-CN" b="1" dirty="0">
                <a:latin typeface="Times New Roman" panose="02020603050405020304" pitchFamily="18" charset="0"/>
              </a:rPr>
              <a:t>help</a:t>
            </a:r>
            <a:r>
              <a:rPr lang="zh-CN" altLang="en-US" b="1" dirty="0">
                <a:latin typeface="Times New Roman" panose="02020603050405020304" pitchFamily="18" charset="0"/>
              </a:rPr>
              <a:t>命令和</a:t>
            </a:r>
            <a:r>
              <a:rPr lang="en-US" altLang="zh-CN" b="1" dirty="0" err="1">
                <a:latin typeface="Times New Roman" panose="02020603050405020304" pitchFamily="18" charset="0"/>
              </a:rPr>
              <a:t>lookfor</a:t>
            </a:r>
            <a:r>
              <a:rPr lang="zh-CN" altLang="en-US" b="1" dirty="0">
                <a:latin typeface="Times New Roman" panose="02020603050405020304" pitchFamily="18" charset="0"/>
              </a:rPr>
              <a:t>命令。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．</a:t>
            </a:r>
            <a:r>
              <a:rPr lang="en-US" altLang="zh-CN" b="1" dirty="0">
                <a:latin typeface="Times New Roman" panose="02020603050405020304" pitchFamily="18" charset="0"/>
              </a:rPr>
              <a:t>help</a:t>
            </a:r>
            <a:r>
              <a:rPr lang="zh-CN" altLang="en-US" b="1" dirty="0">
                <a:latin typeface="Times New Roman" panose="02020603050405020304" pitchFamily="18" charset="0"/>
              </a:rPr>
              <a:t>命令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en-US" altLang="zh-CN" b="1" dirty="0">
                <a:latin typeface="Times New Roman" panose="02020603050405020304" pitchFamily="18" charset="0"/>
              </a:rPr>
              <a:t>MATLAB </a:t>
            </a:r>
            <a:r>
              <a:rPr lang="zh-CN" altLang="en-US" b="1" dirty="0">
                <a:latin typeface="Times New Roman" panose="02020603050405020304" pitchFamily="18" charset="0"/>
              </a:rPr>
              <a:t>命令窗口中直接输入</a:t>
            </a:r>
            <a:r>
              <a:rPr lang="en-US" altLang="zh-CN" b="1" dirty="0">
                <a:latin typeface="Times New Roman" panose="02020603050405020304" pitchFamily="18" charset="0"/>
              </a:rPr>
              <a:t>help</a:t>
            </a:r>
            <a:r>
              <a:rPr lang="zh-CN" altLang="en-US" b="1" dirty="0">
                <a:latin typeface="Times New Roman" panose="02020603050405020304" pitchFamily="18" charset="0"/>
              </a:rPr>
              <a:t>命令将会显示当前帮助系统中所包含的所有项目，即搜索路径中所有的目录名称。同样，可以通过</a:t>
            </a:r>
            <a:r>
              <a:rPr lang="en-US" altLang="zh-CN" b="1" dirty="0">
                <a:latin typeface="Times New Roman" panose="02020603050405020304" pitchFamily="18" charset="0"/>
              </a:rPr>
              <a:t>help</a:t>
            </a:r>
            <a:r>
              <a:rPr lang="zh-CN" altLang="en-US" b="1" dirty="0">
                <a:latin typeface="Times New Roman" panose="02020603050405020304" pitchFamily="18" charset="0"/>
              </a:rPr>
              <a:t>加函数名来显示该函数的帮助说明。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．</a:t>
            </a:r>
            <a:r>
              <a:rPr lang="en-US" altLang="zh-CN" b="1" dirty="0" err="1">
                <a:latin typeface="Times New Roman" panose="02020603050405020304" pitchFamily="18" charset="0"/>
              </a:rPr>
              <a:t>lookfor</a:t>
            </a:r>
            <a:r>
              <a:rPr lang="zh-CN" altLang="en-US" b="1" dirty="0">
                <a:latin typeface="Times New Roman" panose="02020603050405020304" pitchFamily="18" charset="0"/>
              </a:rPr>
              <a:t>命令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help</a:t>
            </a:r>
            <a:r>
              <a:rPr lang="zh-CN" altLang="en-US" b="1" dirty="0">
                <a:latin typeface="Times New Roman" panose="02020603050405020304" pitchFamily="18" charset="0"/>
              </a:rPr>
              <a:t>命令只搜索出那些关键字完全匹配的结果，</a:t>
            </a:r>
            <a:r>
              <a:rPr lang="en-US" altLang="zh-CN" b="1" dirty="0" err="1">
                <a:latin typeface="Times New Roman" panose="02020603050405020304" pitchFamily="18" charset="0"/>
              </a:rPr>
              <a:t>lookfor</a:t>
            </a:r>
            <a:r>
              <a:rPr lang="zh-CN" altLang="en-US" b="1" dirty="0">
                <a:latin typeface="Times New Roman" panose="02020603050405020304" pitchFamily="18" charset="0"/>
              </a:rPr>
              <a:t>命令对搜索范围内的</a:t>
            </a:r>
            <a:r>
              <a:rPr lang="en-US" altLang="zh-CN" b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文件进行关键字搜索，条件比较宽松。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en-US" altLang="zh-CN" b="1" dirty="0" err="1">
                <a:latin typeface="Times New Roman" panose="02020603050405020304" pitchFamily="18" charset="0"/>
              </a:rPr>
              <a:t>lookfor</a:t>
            </a:r>
            <a:r>
              <a:rPr lang="zh-CN" altLang="en-US" b="1" dirty="0">
                <a:latin typeface="Times New Roman" panose="02020603050405020304" pitchFamily="18" charset="0"/>
              </a:rPr>
              <a:t>命令只对</a:t>
            </a:r>
            <a:r>
              <a:rPr lang="en-US" altLang="zh-CN" b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文件的第一行进行关键字搜索。若在</a:t>
            </a:r>
            <a:r>
              <a:rPr lang="en-US" altLang="zh-CN" b="1" dirty="0" err="1">
                <a:latin typeface="Times New Roman" panose="02020603050405020304" pitchFamily="18" charset="0"/>
              </a:rPr>
              <a:t>lookfor</a:t>
            </a:r>
            <a:r>
              <a:rPr lang="zh-CN" altLang="en-US" b="1" dirty="0">
                <a:latin typeface="Times New Roman" panose="02020603050405020304" pitchFamily="18" charset="0"/>
              </a:rPr>
              <a:t>命令加上</a:t>
            </a:r>
            <a:r>
              <a:rPr lang="en-US" altLang="zh-CN" b="1" dirty="0">
                <a:latin typeface="Times New Roman" panose="02020603050405020304" pitchFamily="18" charset="0"/>
              </a:rPr>
              <a:t>-all</a:t>
            </a:r>
            <a:r>
              <a:rPr lang="zh-CN" altLang="en-US" b="1" dirty="0">
                <a:latin typeface="Times New Roman" panose="02020603050405020304" pitchFamily="18" charset="0"/>
              </a:rPr>
              <a:t>选项，则可对</a:t>
            </a:r>
            <a:r>
              <a:rPr lang="en-US" altLang="zh-CN" b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文件进行全文搜索。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/>
              <a:t>1.3.2  </a:t>
            </a:r>
            <a:r>
              <a:rPr lang="zh-CN" altLang="en-US" sz="4000" b="1" dirty="0"/>
              <a:t>帮助窗口</a:t>
            </a:r>
            <a:br>
              <a:rPr lang="zh-CN" altLang="en-US" sz="4000" b="1" dirty="0"/>
            </a:br>
            <a:r>
              <a:rPr lang="zh-CN" altLang="en-US" b="1" dirty="0">
                <a:latin typeface="Times New Roman" panose="02020603050405020304" pitchFamily="18" charset="0"/>
              </a:rPr>
              <a:t>进入帮助窗口可以通过以下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种方法：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单击</a:t>
            </a:r>
            <a:r>
              <a:rPr lang="en-US" altLang="zh-CN" b="1" dirty="0">
                <a:latin typeface="Times New Roman" panose="02020603050405020304" pitchFamily="18" charset="0"/>
              </a:rPr>
              <a:t>MATLAB</a:t>
            </a:r>
            <a:r>
              <a:rPr lang="zh-CN" altLang="en-US" b="1" dirty="0">
                <a:latin typeface="Times New Roman" panose="02020603050405020304" pitchFamily="18" charset="0"/>
              </a:rPr>
              <a:t>主窗口工具栏中的</a:t>
            </a:r>
            <a:r>
              <a:rPr lang="en-US" altLang="zh-CN" b="1" dirty="0">
                <a:latin typeface="Times New Roman" panose="02020603050405020304" pitchFamily="18" charset="0"/>
              </a:rPr>
              <a:t>Help</a:t>
            </a:r>
            <a:r>
              <a:rPr lang="zh-CN" altLang="en-US" b="1" dirty="0">
                <a:latin typeface="Times New Roman" panose="02020603050405020304" pitchFamily="18" charset="0"/>
              </a:rPr>
              <a:t>按钮。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在命令窗口中输入</a:t>
            </a:r>
            <a:r>
              <a:rPr lang="en-US" altLang="zh-CN" b="1" dirty="0" err="1">
                <a:latin typeface="Times New Roman" panose="02020603050405020304" pitchFamily="18" charset="0"/>
              </a:rPr>
              <a:t>helpwin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helpdesk</a:t>
            </a: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r>
              <a:rPr lang="en-US" altLang="zh-CN" b="1" dirty="0">
                <a:latin typeface="Times New Roman" panose="02020603050405020304" pitchFamily="18" charset="0"/>
              </a:rPr>
              <a:t>doc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</a:rPr>
              <a:t>选择</a:t>
            </a:r>
            <a:r>
              <a:rPr lang="en-US" altLang="zh-CN" b="1" dirty="0">
                <a:latin typeface="Times New Roman" panose="02020603050405020304" pitchFamily="18" charset="0"/>
              </a:rPr>
              <a:t>Help</a:t>
            </a:r>
            <a:r>
              <a:rPr lang="zh-CN" altLang="en-US" b="1" dirty="0">
                <a:latin typeface="Times New Roman" panose="02020603050405020304" pitchFamily="18" charset="0"/>
              </a:rPr>
              <a:t>菜单中的“</a:t>
            </a:r>
            <a:r>
              <a:rPr lang="en-US" altLang="zh-CN" b="1" dirty="0">
                <a:latin typeface="Times New Roman" panose="02020603050405020304" pitchFamily="18" charset="0"/>
              </a:rPr>
              <a:t>MATLAB Help”</a:t>
            </a:r>
            <a:r>
              <a:rPr lang="zh-CN" altLang="en-US" b="1" dirty="0">
                <a:latin typeface="Times New Roman" panose="02020603050405020304" pitchFamily="18" charset="0"/>
              </a:rPr>
              <a:t>选项。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/>
              <a:t>1.3.3  </a:t>
            </a:r>
            <a:r>
              <a:rPr lang="zh-CN" altLang="en-US" sz="4000" b="1" dirty="0"/>
              <a:t>演示系统</a:t>
            </a:r>
            <a:br>
              <a:rPr lang="zh-CN" altLang="en-US" sz="4000" b="1" dirty="0"/>
            </a:br>
            <a:r>
              <a:rPr lang="zh-CN" altLang="en-US" b="1" dirty="0">
                <a:latin typeface="Times New Roman" panose="02020603050405020304" pitchFamily="18" charset="0"/>
              </a:rPr>
              <a:t>在帮助窗口中选择演示系统</a:t>
            </a:r>
            <a:r>
              <a:rPr lang="en-US" altLang="zh-CN" b="1" dirty="0">
                <a:latin typeface="Times New Roman" panose="02020603050405020304" pitchFamily="18" charset="0"/>
              </a:rPr>
              <a:t>(Demos)</a:t>
            </a:r>
            <a:r>
              <a:rPr lang="zh-CN" altLang="en-US" b="1" dirty="0">
                <a:latin typeface="Times New Roman" panose="02020603050405020304" pitchFamily="18" charset="0"/>
              </a:rPr>
              <a:t>选项卡，然后在其中选择相应的演示模块，或者在命令窗口输入</a:t>
            </a:r>
            <a:r>
              <a:rPr lang="en-US" altLang="zh-CN" b="1" dirty="0">
                <a:latin typeface="Times New Roman" panose="02020603050405020304" pitchFamily="18" charset="0"/>
              </a:rPr>
              <a:t>Demos</a:t>
            </a:r>
            <a:r>
              <a:rPr lang="zh-CN" altLang="en-US" b="1" dirty="0">
                <a:latin typeface="Times New Roman" panose="02020603050405020304" pitchFamily="18" charset="0"/>
              </a:rPr>
              <a:t>，或者选择主窗口</a:t>
            </a:r>
            <a:r>
              <a:rPr lang="en-US" altLang="zh-CN" b="1" dirty="0">
                <a:latin typeface="Times New Roman" panose="02020603050405020304" pitchFamily="18" charset="0"/>
              </a:rPr>
              <a:t>Help</a:t>
            </a:r>
            <a:r>
              <a:rPr lang="zh-CN" altLang="en-US" b="1" dirty="0">
                <a:latin typeface="Times New Roman" panose="02020603050405020304" pitchFamily="18" charset="0"/>
              </a:rPr>
              <a:t>菜单中的</a:t>
            </a:r>
            <a:r>
              <a:rPr lang="en-US" altLang="zh-CN" b="1" dirty="0">
                <a:latin typeface="Times New Roman" panose="02020603050405020304" pitchFamily="18" charset="0"/>
              </a:rPr>
              <a:t>Demos</a:t>
            </a:r>
            <a:r>
              <a:rPr lang="zh-CN" altLang="en-US" b="1" dirty="0">
                <a:latin typeface="Times New Roman" panose="02020603050405020304" pitchFamily="18" charset="0"/>
              </a:rPr>
              <a:t>子菜单，打开演示系统。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990600"/>
            <a:ext cx="2605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P239</a:t>
            </a:r>
            <a:r>
              <a:rPr lang="zh-CN" altLang="en-US" sz="3200" b="1" dirty="0"/>
              <a:t>，实验</a:t>
            </a:r>
            <a:r>
              <a:rPr lang="en-US" altLang="zh-CN" sz="3200" b="1" dirty="0"/>
              <a:t>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6E22A1-0FF9-4279-9571-FE712CAFEA91}"/>
              </a:ext>
            </a:extLst>
          </p:cNvPr>
          <p:cNvSpPr/>
          <p:nvPr/>
        </p:nvSpPr>
        <p:spPr>
          <a:xfrm>
            <a:off x="609600" y="1676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+mj-ea"/>
              <a:buAutoNum type="ea1JpnKorPlain"/>
            </a:pP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实验目和要求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熟悉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MATLAB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的用户界面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熟悉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MATLAB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的操作环境及基本操作方法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熟悉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MATLAB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的基本命令和操作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A2CB71-7761-4720-B222-563CEDFA7B89}"/>
              </a:ext>
            </a:extLst>
          </p:cNvPr>
          <p:cNvSpPr/>
          <p:nvPr/>
        </p:nvSpPr>
        <p:spPr>
          <a:xfrm>
            <a:off x="609600" y="3416174"/>
            <a:ext cx="4572000" cy="19697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二、实验要求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</a:rPr>
              <a:t> 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完成课本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P239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实验</a:t>
            </a:r>
            <a:r>
              <a:rPr lang="en-US" altLang="zh-CN" kern="100" smtClean="0">
                <a:latin typeface="Times New Roman" panose="02020603050405020304" pitchFamily="18" charset="0"/>
                <a:ea typeface="等线" panose="02010600030101010101" pitchFamily="2" charset="-122"/>
              </a:rPr>
              <a:t>1,2,3</a:t>
            </a:r>
            <a:r>
              <a:rPr lang="zh-CN" altLang="zh-CN" kern="1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，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执行其指令，观察其运算结果并理解其意义。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掌握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MATLAB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的基本运算符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尝试编辑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文件（包括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脚本文件和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函数文件）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9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"/>
            <a:ext cx="6026787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9" t="15430" r="20000" b="5714"/>
          <a:stretch>
            <a:fillRect/>
          </a:stretch>
        </p:blipFill>
        <p:spPr bwMode="auto">
          <a:xfrm>
            <a:off x="1066800" y="457200"/>
            <a:ext cx="6934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r="16429" b="7430"/>
          <a:stretch>
            <a:fillRect/>
          </a:stretch>
        </p:blipFill>
        <p:spPr bwMode="auto">
          <a:xfrm>
            <a:off x="228600" y="0"/>
            <a:ext cx="7543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762000"/>
            <a:ext cx="7696200" cy="112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</a:rPr>
              <a:t>Matlab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语言是一种以矩阵运算为基础的交互式程序语言。集成度高，实用方便，输入简洁，运算高效，内容丰富。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21322" y="1899371"/>
            <a:ext cx="8141677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4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/>
              <a:t>特点：</a:t>
            </a:r>
            <a:endParaRPr lang="en-US" altLang="zh-CN" sz="2400" b="1" dirty="0"/>
          </a:p>
          <a:p>
            <a:pPr marL="457200" indent="-457200" eaLnBrk="1" fontAlgn="auto" hangingPunct="1">
              <a:lnSpc>
                <a:spcPct val="14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b="1" dirty="0" err="1"/>
              <a:t>Matlab</a:t>
            </a:r>
            <a:r>
              <a:rPr lang="zh-CN" altLang="en-US" sz="2400" b="1" dirty="0"/>
              <a:t>是一种解释性语言：输入算式即得结果，无编译</a:t>
            </a:r>
            <a:endParaRPr lang="en-US" altLang="zh-CN" sz="2400" b="1" dirty="0"/>
          </a:p>
          <a:p>
            <a:pPr marL="457200" indent="-457200" eaLnBrk="1" fontAlgn="auto" hangingPunct="1">
              <a:lnSpc>
                <a:spcPct val="14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b="1" dirty="0"/>
              <a:t>变量的多功能性</a:t>
            </a:r>
            <a:endParaRPr lang="en-US" altLang="zh-CN" sz="2400" b="1" dirty="0"/>
          </a:p>
          <a:p>
            <a:pPr marL="457200" indent="-457200" eaLnBrk="1" fontAlgn="auto" hangingPunct="1">
              <a:lnSpc>
                <a:spcPct val="14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b="1" dirty="0"/>
              <a:t>运算符号的多功能性</a:t>
            </a:r>
            <a:endParaRPr lang="en-US" altLang="zh-CN" sz="2400" b="1" dirty="0"/>
          </a:p>
          <a:p>
            <a:pPr marL="457200" indent="-457200" eaLnBrk="1" fontAlgn="auto" hangingPunct="1">
              <a:lnSpc>
                <a:spcPct val="14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b="1" dirty="0"/>
              <a:t>语言规则与笔算式相似</a:t>
            </a:r>
            <a:endParaRPr lang="en-US" altLang="zh-CN" sz="2400" b="1" dirty="0"/>
          </a:p>
          <a:p>
            <a:pPr marL="457200" indent="-457200" eaLnBrk="1" fontAlgn="auto" hangingPunct="1">
              <a:lnSpc>
                <a:spcPct val="14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b="1" dirty="0"/>
              <a:t>强大而又简易的作图功能</a:t>
            </a:r>
            <a:endParaRPr lang="en-US" altLang="zh-CN" sz="2400" b="1" dirty="0"/>
          </a:p>
          <a:p>
            <a:pPr marL="457200" indent="-457200" eaLnBrk="1" fontAlgn="auto" hangingPunct="1">
              <a:lnSpc>
                <a:spcPct val="14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b="1" dirty="0"/>
              <a:t>智能程度高</a:t>
            </a:r>
            <a:endParaRPr lang="en-US" altLang="zh-CN" sz="2400" b="1" dirty="0"/>
          </a:p>
          <a:p>
            <a:pPr marL="457200" indent="-457200" eaLnBrk="1" fontAlgn="auto" hangingPunct="1">
              <a:lnSpc>
                <a:spcPct val="14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b="1" dirty="0"/>
              <a:t>功能丰富，可扩展性强：基础部分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扩展部分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6613"/>
            <a:ext cx="8229600" cy="5400675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accent2"/>
                </a:solidFill>
              </a:rPr>
              <a:t>MATLAB</a:t>
            </a:r>
            <a:r>
              <a:rPr lang="zh-CN" altLang="en-US" sz="4000" b="1" dirty="0">
                <a:solidFill>
                  <a:schemeClr val="accent2"/>
                </a:solidFill>
              </a:rPr>
              <a:t>的主要功能</a:t>
            </a:r>
            <a:r>
              <a:rPr lang="zh-CN" altLang="en-US" sz="4000" b="1" dirty="0">
                <a:solidFill>
                  <a:srgbClr val="800000"/>
                </a:solidFill>
              </a:rPr>
              <a:t/>
            </a:r>
            <a:br>
              <a:rPr lang="zh-CN" altLang="en-US" sz="4000" b="1" dirty="0">
                <a:solidFill>
                  <a:srgbClr val="800000"/>
                </a:solidFill>
              </a:rPr>
            </a:br>
            <a:r>
              <a:rPr lang="en-US" altLang="zh-CN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．数值计算和符号计算功能</a:t>
            </a:r>
            <a:br>
              <a:rPr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</a:br>
            <a:r>
              <a:rPr lang="en-US" altLang="zh-CN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以矩阵作为数据操作的基本单位，还提供了十分丰富的数值计算函数。</a:t>
            </a:r>
            <a:br>
              <a:rPr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</a:br>
            <a:r>
              <a:rPr lang="en-US" altLang="zh-CN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和著名的符号计算语言</a:t>
            </a:r>
            <a:r>
              <a:rPr lang="en-US" altLang="zh-CN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Maple</a:t>
            </a:r>
            <a:r>
              <a:rPr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相结合，使得</a:t>
            </a:r>
            <a:r>
              <a:rPr lang="en-US" altLang="zh-CN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具有符号计算功能。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4000" b="1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4000" b="1">
                <a:solidFill>
                  <a:srgbClr val="0000CC"/>
                </a:solidFill>
                <a:latin typeface="Times New Roman" panose="02020603050405020304" pitchFamily="18" charset="0"/>
              </a:rPr>
              <a:t>．绘图功能</a:t>
            </a:r>
            <a:br>
              <a:rPr lang="zh-CN" altLang="en-US" sz="4000" b="1">
                <a:solidFill>
                  <a:srgbClr val="0000CC"/>
                </a:solidFill>
                <a:latin typeface="Times New Roman" panose="02020603050405020304" pitchFamily="18" charset="0"/>
              </a:rPr>
            </a:br>
            <a:r>
              <a:rPr lang="en-US" altLang="zh-CN" sz="4000" b="1">
                <a:solidFill>
                  <a:srgbClr val="0000CC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4000" b="1">
                <a:solidFill>
                  <a:srgbClr val="0000CC"/>
                </a:solidFill>
                <a:latin typeface="Times New Roman" panose="02020603050405020304" pitchFamily="18" charset="0"/>
              </a:rPr>
              <a:t>提供了两个层次的绘图操作：一种是对图形句柄进行的低层绘图操作，另一种是建立在低层绘图操作之上的高层绘图操作。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620713"/>
            <a:ext cx="8218487" cy="58324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>
                <a:solidFill>
                  <a:srgbClr val="0000CC"/>
                </a:solidFill>
                <a:latin typeface="Times New Roman" panose="02020603050405020304" pitchFamily="18" charset="0"/>
              </a:rPr>
              <a:t>   3</a:t>
            </a:r>
            <a:r>
              <a:rPr lang="zh-CN" altLang="en-US" sz="4000" b="1">
                <a:solidFill>
                  <a:srgbClr val="0000CC"/>
                </a:solidFill>
                <a:latin typeface="Times New Roman" panose="02020603050405020304" pitchFamily="18" charset="0"/>
              </a:rPr>
              <a:t>．编程语言</a:t>
            </a:r>
            <a:br>
              <a:rPr lang="zh-CN" altLang="en-US" sz="4000" b="1">
                <a:solidFill>
                  <a:srgbClr val="0000CC"/>
                </a:solidFill>
                <a:latin typeface="Times New Roman" panose="02020603050405020304" pitchFamily="18" charset="0"/>
              </a:rPr>
            </a:br>
            <a:r>
              <a:rPr lang="en-US" altLang="zh-CN" sz="4000" b="1">
                <a:solidFill>
                  <a:srgbClr val="0000CC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4000" b="1">
                <a:solidFill>
                  <a:srgbClr val="0000CC"/>
                </a:solidFill>
                <a:latin typeface="Times New Roman" panose="02020603050405020304" pitchFamily="18" charset="0"/>
              </a:rPr>
              <a:t>具有程序结构控制、函数调用、数据结构、输入输出、面向对象等程序语言特征，而且简单易学、编程效率高。</a:t>
            </a:r>
            <a:br>
              <a:rPr lang="zh-CN" altLang="en-US" sz="4000" b="1">
                <a:solidFill>
                  <a:srgbClr val="0000CC"/>
                </a:solidFill>
                <a:latin typeface="Times New Roman" panose="02020603050405020304" pitchFamily="18" charset="0"/>
              </a:rPr>
            </a:br>
            <a:r>
              <a:rPr lang="en-US" altLang="zh-CN" sz="4000" b="1">
                <a:solidFill>
                  <a:srgbClr val="0000CC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4000" b="1">
                <a:solidFill>
                  <a:srgbClr val="0000CC"/>
                </a:solidFill>
                <a:latin typeface="Times New Roman" panose="02020603050405020304" pitchFamily="18" charset="0"/>
              </a:rPr>
              <a:t>．</a:t>
            </a:r>
            <a:r>
              <a:rPr lang="en-US" altLang="zh-CN" sz="4000" b="1">
                <a:solidFill>
                  <a:srgbClr val="0000CC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4000" b="1">
                <a:solidFill>
                  <a:srgbClr val="0000CC"/>
                </a:solidFill>
                <a:latin typeface="Times New Roman" panose="02020603050405020304" pitchFamily="18" charset="0"/>
              </a:rPr>
              <a:t>工具箱</a:t>
            </a:r>
            <a:br>
              <a:rPr lang="zh-CN" altLang="en-US" sz="4000" b="1">
                <a:solidFill>
                  <a:srgbClr val="0000CC"/>
                </a:solidFill>
                <a:latin typeface="Times New Roman" panose="02020603050405020304" pitchFamily="18" charset="0"/>
              </a:rPr>
            </a:br>
            <a:r>
              <a:rPr lang="en-US" altLang="zh-CN" sz="4000" b="1">
                <a:solidFill>
                  <a:srgbClr val="0000CC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4000" b="1">
                <a:solidFill>
                  <a:srgbClr val="0000CC"/>
                </a:solidFill>
                <a:latin typeface="Times New Roman" panose="02020603050405020304" pitchFamily="18" charset="0"/>
              </a:rPr>
              <a:t>工具分为两大类：功能性工具箱和学科性工具箱。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146</TotalTime>
  <Words>1286</Words>
  <Application>Microsoft Office PowerPoint</Application>
  <PresentationFormat>全屏显示(4:3)</PresentationFormat>
  <Paragraphs>64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等线</vt:lpstr>
      <vt:lpstr>黑体</vt:lpstr>
      <vt:lpstr>华文楷体</vt:lpstr>
      <vt:lpstr>华文新魏</vt:lpstr>
      <vt:lpstr>隶书</vt:lpstr>
      <vt:lpstr>宋体</vt:lpstr>
      <vt:lpstr>Arial</vt:lpstr>
      <vt:lpstr>Cambria</vt:lpstr>
      <vt:lpstr>Maiandra GD</vt:lpstr>
      <vt:lpstr>Symbol</vt:lpstr>
      <vt:lpstr>Times New Roman</vt:lpstr>
      <vt:lpstr>Wingdings 2</vt:lpstr>
      <vt:lpstr>龙腾四海</vt:lpstr>
      <vt:lpstr>第一章 MATLAB语言概述  </vt:lpstr>
      <vt:lpstr>1.1 什么是MATLAB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例如，用简短命令计算并绘制在0x6范围内的 sin(2x)、 sin（x2）、 (sin(x）)2</vt:lpstr>
      <vt:lpstr>运行命令语句得到图形如图1.2所示 </vt:lpstr>
      <vt:lpstr>1.2  MATLAB操作界面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1.3  MATLAB帮助系统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</dc:creator>
  <cp:lastModifiedBy>Windows 用户</cp:lastModifiedBy>
  <cp:revision>25</cp:revision>
  <cp:lastPrinted>1601-01-01T00:00:00Z</cp:lastPrinted>
  <dcterms:created xsi:type="dcterms:W3CDTF">1601-01-01T00:00:00Z</dcterms:created>
  <dcterms:modified xsi:type="dcterms:W3CDTF">2020-10-09T03:56:45Z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