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318" r:id="rId2"/>
    <p:sldId id="321" r:id="rId3"/>
    <p:sldId id="320" r:id="rId4"/>
    <p:sldId id="330" r:id="rId5"/>
    <p:sldId id="332" r:id="rId6"/>
    <p:sldId id="331" r:id="rId7"/>
    <p:sldId id="334" r:id="rId8"/>
    <p:sldId id="333" r:id="rId9"/>
    <p:sldId id="335" r:id="rId10"/>
    <p:sldId id="336" r:id="rId11"/>
    <p:sldId id="341" r:id="rId12"/>
    <p:sldId id="340" r:id="rId13"/>
    <p:sldId id="339" r:id="rId14"/>
    <p:sldId id="338" r:id="rId15"/>
    <p:sldId id="337" r:id="rId16"/>
    <p:sldId id="346" r:id="rId17"/>
    <p:sldId id="345" r:id="rId18"/>
    <p:sldId id="344" r:id="rId19"/>
    <p:sldId id="343" r:id="rId20"/>
    <p:sldId id="342" r:id="rId21"/>
    <p:sldId id="350" r:id="rId22"/>
    <p:sldId id="349" r:id="rId23"/>
    <p:sldId id="348" r:id="rId24"/>
    <p:sldId id="347" r:id="rId25"/>
    <p:sldId id="355" r:id="rId26"/>
    <p:sldId id="415" r:id="rId27"/>
    <p:sldId id="414" r:id="rId28"/>
    <p:sldId id="413" r:id="rId29"/>
    <p:sldId id="412" r:id="rId30"/>
    <p:sldId id="416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1" autoAdjust="0"/>
    <p:restoredTop sz="90929" autoAdjust="0"/>
  </p:normalViewPr>
  <p:slideViewPr>
    <p:cSldViewPr>
      <p:cViewPr varScale="1">
        <p:scale>
          <a:sx n="58" d="100"/>
          <a:sy n="58" d="100"/>
        </p:scale>
        <p:origin x="79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2E0BFE-614A-404B-93CE-6EFE59CB3386}" type="datetimeFigureOut">
              <a:rPr lang="zh-CN" altLang="en-US"/>
              <a:pPr>
                <a:defRPr/>
              </a:pPr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C98B5A-4EE6-45B0-97E3-BD8EE9476E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E0CDF-B6B5-4BB3-BBE7-CDF7114FB8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4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25A6A-9C92-4FA3-AB34-60F28BD35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524805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E3B42-450E-4890-886F-9D27665AC3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790288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722A7-02F0-440A-8098-0D1F92DA36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55717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68F5249A-5E33-4DFA-BC2B-6B31C87DAC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57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B3292-8E40-4004-BD43-29421D95D3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763761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9A302-2592-4177-9672-81E656768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96590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6CD80-3286-4699-B16B-E925A7C88E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078104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207B1-0016-4784-AF2A-04D67DC17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14227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45E2F-43DD-427A-8A4F-EB68ED279E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335122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70AF1FB5-3389-4903-AB6F-AF2E95B52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3575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14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4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fld id="{2DEF3888-5330-47F5-B039-04DDB13D22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4" r:id="rId2"/>
    <p:sldLayoutId id="2147483792" r:id="rId3"/>
    <p:sldLayoutId id="2147483785" r:id="rId4"/>
    <p:sldLayoutId id="2147483786" r:id="rId5"/>
    <p:sldLayoutId id="2147483787" r:id="rId6"/>
    <p:sldLayoutId id="2147483788" r:id="rId7"/>
    <p:sldLayoutId id="2147483793" r:id="rId8"/>
    <p:sldLayoutId id="2147483794" r:id="rId9"/>
    <p:sldLayoutId id="2147483789" r:id="rId10"/>
    <p:sldLayoutId id="2147483790" r:id="rId11"/>
  </p:sldLayoutIdLst>
  <p:transition>
    <p:blinds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2895600" y="868363"/>
            <a:ext cx="3444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2.5  </a:t>
            </a:r>
            <a:r>
              <a:rPr lang="zh-CN" altLang="en-US" sz="3200" b="1" dirty="0">
                <a:latin typeface="宋体" panose="02010600030101010101" pitchFamily="2" charset="-122"/>
              </a:rPr>
              <a:t>程序设计技术</a:t>
            </a:r>
            <a:r>
              <a:rPr lang="zh-CN" altLang="en-US" sz="3200" b="1" dirty="0"/>
              <a:t> </a:t>
            </a: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84582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2.2.1  </a:t>
            </a:r>
            <a:r>
              <a:rPr lang="zh-CN" altLang="en-US" b="1">
                <a:ea typeface="华文中宋" panose="02010600040101010101" pitchFamily="2" charset="-122"/>
              </a:rPr>
              <a:t>循环的向量化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</a:t>
            </a:r>
            <a:r>
              <a:rPr lang="en-US" altLang="zh-CN"/>
              <a:t>MATLAB</a:t>
            </a:r>
            <a:r>
              <a:rPr lang="zh-CN" altLang="en-US"/>
              <a:t>是以矩阵为基础的算法，它特别适用于矩阵处理。在实际运用中，有些循环可直接转换成向量操作，这样可大大提高程序的执行速度，这种技术称为循环的向量化。因此在编写程序时，应尽量避免采用循环，而是将它转变成向量来进行处理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　　为测试程序执行的效率，可采用</a:t>
            </a:r>
            <a:r>
              <a:rPr lang="en-US" altLang="zh-CN"/>
              <a:t>tic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toc</a:t>
            </a:r>
            <a:r>
              <a:rPr lang="zh-CN" altLang="en-US">
                <a:latin typeface="宋体" panose="02010600030101010101" pitchFamily="2" charset="-122"/>
              </a:rPr>
              <a:t>函数。例如，我们可编写名为</a:t>
            </a:r>
            <a:r>
              <a:rPr lang="en-US" altLang="zh-CN"/>
              <a:t>tech1.m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tech2.m</a:t>
            </a:r>
            <a:r>
              <a:rPr lang="zh-CN" altLang="en-US">
                <a:latin typeface="宋体" panose="02010600030101010101" pitchFamily="2" charset="-122"/>
              </a:rPr>
              <a:t>的脚本文件，用两种不同方法来产生正弦函数：</a:t>
            </a:r>
            <a:r>
              <a:rPr lang="zh-CN" altLang="en-US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493346-81B1-4541-8985-6A4AEAB58C7E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457200" y="685800"/>
            <a:ext cx="84582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● 在</a:t>
            </a:r>
            <a:r>
              <a:rPr lang="en-US" altLang="zh-CN" dirty="0"/>
              <a:t>M</a:t>
            </a:r>
            <a:r>
              <a:rPr lang="zh-CN" altLang="en-US" dirty="0"/>
              <a:t>文件的适当位置加上</a:t>
            </a:r>
            <a:r>
              <a:rPr lang="en-US" altLang="zh-CN" dirty="0"/>
              <a:t>keyboard</a:t>
            </a:r>
            <a:r>
              <a:rPr lang="zh-CN" altLang="en-US" dirty="0"/>
              <a:t>语句，当执行到这条语句时，</a:t>
            </a:r>
            <a:r>
              <a:rPr lang="en-US" altLang="zh-CN" dirty="0"/>
              <a:t>MATLAB</a:t>
            </a:r>
            <a:r>
              <a:rPr lang="zh-CN" altLang="en-US" dirty="0"/>
              <a:t>会暂停执行，并将控制权交给用户，这时我们可检查和修改局部工作空间的内容，从中找到出错的线索。利用</a:t>
            </a:r>
            <a:r>
              <a:rPr lang="en-US" altLang="zh-CN" dirty="0"/>
              <a:t>return</a:t>
            </a:r>
            <a:r>
              <a:rPr lang="zh-CN" altLang="en-US" dirty="0"/>
              <a:t>命令可恢复程序的执行。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● 注释掉</a:t>
            </a:r>
            <a:r>
              <a:rPr lang="en-US" altLang="zh-CN" dirty="0"/>
              <a:t>M</a:t>
            </a:r>
            <a:r>
              <a:rPr lang="zh-CN" altLang="en-US" dirty="0"/>
              <a:t>函数文件中的函数定义行，即在该行之前加上％，将</a:t>
            </a:r>
            <a:r>
              <a:rPr lang="en-US" altLang="zh-CN" dirty="0"/>
              <a:t>M</a:t>
            </a:r>
            <a:r>
              <a:rPr lang="zh-CN" altLang="en-US" dirty="0"/>
              <a:t>函数文件转变成</a:t>
            </a:r>
            <a:r>
              <a:rPr lang="en-US" altLang="zh-CN" dirty="0"/>
              <a:t>M</a:t>
            </a:r>
            <a:r>
              <a:rPr lang="zh-CN" altLang="en-US" dirty="0"/>
              <a:t>脚本文件，这样，在程序运行出错时就可查看</a:t>
            </a:r>
            <a:r>
              <a:rPr lang="en-US" altLang="zh-CN" dirty="0"/>
              <a:t>M</a:t>
            </a:r>
            <a:r>
              <a:rPr lang="zh-CN" altLang="en-US" dirty="0"/>
              <a:t>文件中产生的变量。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● 使用</a:t>
            </a:r>
            <a:r>
              <a:rPr lang="en-US" altLang="zh-CN" dirty="0"/>
              <a:t>MATLAB</a:t>
            </a:r>
            <a:r>
              <a:rPr lang="zh-CN" altLang="en-US" dirty="0"/>
              <a:t>调试器可查找</a:t>
            </a:r>
            <a:r>
              <a:rPr lang="en-US" altLang="zh-CN" dirty="0"/>
              <a:t>MATLAB</a:t>
            </a:r>
            <a:r>
              <a:rPr lang="zh-CN" altLang="en-US" dirty="0"/>
              <a:t>程序的运行错误，因为它允许用户访问函数空间，可设置和清除运行断点，还可以单步执行</a:t>
            </a:r>
            <a:r>
              <a:rPr lang="en-US" altLang="zh-CN" dirty="0"/>
              <a:t>M</a:t>
            </a:r>
            <a:r>
              <a:rPr lang="zh-CN" altLang="en-US" dirty="0"/>
              <a:t>文件，这些功能都有助于找到出错的</a:t>
            </a:r>
            <a:r>
              <a:rPr lang="zh-CN" altLang="en-US" dirty="0">
                <a:latin typeface="宋体" panose="02010600030101010101" pitchFamily="2" charset="-122"/>
              </a:rPr>
              <a:t>位置。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75CDA4-12C7-45D3-A175-AAE16841A01E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10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028"/>
          <p:cNvSpPr txBox="1">
            <a:spLocks noChangeArrowheads="1"/>
          </p:cNvSpPr>
          <p:nvPr/>
        </p:nvSpPr>
        <p:spPr bwMode="auto">
          <a:xfrm>
            <a:off x="746125" y="727075"/>
            <a:ext cx="8093075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ea typeface="华文中宋" panose="02010600040101010101" pitchFamily="2" charset="-122"/>
              </a:rPr>
              <a:t>2.5.1  M</a:t>
            </a:r>
            <a:r>
              <a:rPr lang="zh-CN" altLang="en-US" b="1" dirty="0">
                <a:ea typeface="华文中宋" panose="02010600040101010101" pitchFamily="2" charset="-122"/>
              </a:rPr>
              <a:t>函数简单示例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编写</a:t>
            </a:r>
            <a:r>
              <a:rPr lang="en-US" altLang="zh-CN" dirty="0" err="1"/>
              <a:t>variance.m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函数，它用于估计输入向量的无偏方差，其内容为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/>
              <a:t>function y=variance(x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mu=sum(x)/length(x);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tot=</a:t>
            </a:r>
            <a:r>
              <a:rPr lang="en-US" altLang="zh-CN" dirty="0" err="1">
                <a:solidFill>
                  <a:srgbClr val="000000"/>
                </a:solidFill>
              </a:rPr>
              <a:t>sqsum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x,mu</a:t>
            </a:r>
            <a:r>
              <a:rPr lang="en-US" altLang="zh-CN" dirty="0">
                <a:solidFill>
                  <a:srgbClr val="000000"/>
                </a:solidFill>
              </a:rPr>
              <a:t>);  % </a:t>
            </a:r>
            <a:r>
              <a:rPr lang="zh-CN" altLang="en-US" dirty="0">
                <a:solidFill>
                  <a:srgbClr val="000000"/>
                </a:solidFill>
              </a:rPr>
              <a:t>按照第二维的顺序求和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y=tot/(length(x)</a:t>
            </a:r>
            <a:r>
              <a:rPr lang="en-US" altLang="zh-CN" dirty="0"/>
              <a:t> </a:t>
            </a:r>
            <a:r>
              <a:rPr lang="fr-FR" altLang="zh-CN" dirty="0">
                <a:ea typeface="方正细圆简体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</a:rPr>
              <a:t>1);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045F98-3B8D-49BE-BECD-3ACE35FBF219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11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8"/>
          <p:cNvSpPr txBox="1">
            <a:spLocks noChangeArrowheads="1"/>
          </p:cNvSpPr>
          <p:nvPr/>
        </p:nvSpPr>
        <p:spPr bwMode="auto">
          <a:xfrm>
            <a:off x="457200" y="762000"/>
            <a:ext cx="8382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　　其中它又调用了另一个函数</a:t>
            </a:r>
            <a:r>
              <a:rPr lang="en-US" altLang="zh-CN" dirty="0" err="1"/>
              <a:t>sqsum</a:t>
            </a:r>
            <a:r>
              <a:rPr lang="zh-CN" altLang="en-US" dirty="0"/>
              <a:t>，用于计算输入向量的均方和：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/>
              <a:t>function</a:t>
            </a:r>
            <a:r>
              <a:rPr lang="en-US" altLang="zh-CN" dirty="0">
                <a:solidFill>
                  <a:srgbClr val="000000"/>
                </a:solidFill>
              </a:rPr>
              <a:t> tot=</a:t>
            </a:r>
            <a:r>
              <a:rPr lang="en-US" altLang="zh-CN" dirty="0" err="1">
                <a:solidFill>
                  <a:srgbClr val="000000"/>
                </a:solidFill>
              </a:rPr>
              <a:t>sqsum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x,mu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altLang="zh-CN" dirty="0"/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tot=0;</a:t>
            </a:r>
            <a:endParaRPr lang="en-US" altLang="zh-CN" dirty="0"/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 length(mu)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/>
              <a:t>    tot=tot+((x(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fr-FR" altLang="zh-CN" dirty="0">
                <a:ea typeface="方正细圆简体" charset="-122"/>
              </a:rPr>
              <a:t>-</a:t>
            </a:r>
            <a:r>
              <a:rPr lang="en-US" altLang="zh-CN" dirty="0"/>
              <a:t>mu).^2);</a:t>
            </a:r>
            <a:endParaRPr lang="en-US" altLang="zh-CN" dirty="0">
              <a:ea typeface="黑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/>
              <a:t>end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　　注意，这一示例仅用作调试器用法说明，因此采用了效率不高的循环算法，而且有意包含了错误。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D02161-78CB-4348-B98B-9AB494503EC1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12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028"/>
          <p:cNvSpPr txBox="1">
            <a:spLocks noChangeArrowheads="1"/>
          </p:cNvSpPr>
          <p:nvPr/>
        </p:nvSpPr>
        <p:spPr bwMode="auto">
          <a:xfrm>
            <a:off x="457200" y="762000"/>
            <a:ext cx="83820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2.5.2  </a:t>
            </a:r>
            <a:r>
              <a:rPr lang="zh-CN" altLang="en-US" b="1">
                <a:ea typeface="华文中宋" panose="02010600040101010101" pitchFamily="2" charset="-122"/>
              </a:rPr>
              <a:t>首次运行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</a:t>
            </a:r>
            <a:r>
              <a:rPr lang="en-US" altLang="zh-CN"/>
              <a:t>MATLAB</a:t>
            </a:r>
            <a:r>
              <a:rPr lang="zh-CN" altLang="en-US"/>
              <a:t>提供了计算方差的标准函数</a:t>
            </a:r>
            <a:r>
              <a:rPr lang="en-US" altLang="zh-CN"/>
              <a:t>std</a:t>
            </a:r>
            <a:r>
              <a:rPr lang="zh-CN" altLang="en-US"/>
              <a:t>，可利用</a:t>
            </a:r>
            <a:r>
              <a:rPr lang="en-US" altLang="zh-CN"/>
              <a:t>std</a:t>
            </a:r>
            <a:r>
              <a:rPr lang="zh-CN" altLang="en-US"/>
              <a:t>计算出正确结果。在实际运用中，我们只能通过分析和手工计算，得到典型示例的结果。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首先产生输入向量，为简单起见，假设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</a:t>
            </a:r>
            <a:r>
              <a:rPr lang="en-US" altLang="zh-CN"/>
              <a:t>v=[1 2 3 4 5];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9CAF93-04AA-4632-AE7B-EF421BFF24BD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13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028"/>
          <p:cNvSpPr txBox="1">
            <a:spLocks noChangeArrowheads="1"/>
          </p:cNvSpPr>
          <p:nvPr/>
        </p:nvSpPr>
        <p:spPr bwMode="auto">
          <a:xfrm>
            <a:off x="1447800" y="623888"/>
            <a:ext cx="5786438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利用</a:t>
            </a:r>
            <a:r>
              <a:rPr lang="en-US" altLang="zh-CN"/>
              <a:t>std</a:t>
            </a:r>
            <a:r>
              <a:rPr lang="zh-CN" altLang="en-US"/>
              <a:t>计算正确的方差：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var1=std(v).^2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var1=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     2.5000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现在，我们试着利用</a:t>
            </a:r>
            <a:r>
              <a:rPr lang="en-US" altLang="zh-CN"/>
              <a:t>variance</a:t>
            </a:r>
            <a:r>
              <a:rPr lang="zh-CN" altLang="en-US"/>
              <a:t>函数来计算：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myvar1=variance(v)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myvar1=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         1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4D1540-1326-4240-80F0-C6943733B9D9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14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457200" y="685800"/>
            <a:ext cx="8382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2.5.3   </a:t>
            </a:r>
            <a:r>
              <a:rPr lang="zh-CN" altLang="en-US" b="1">
                <a:ea typeface="华文中宋" panose="02010600040101010101" pitchFamily="2" charset="-122"/>
              </a:rPr>
              <a:t>启动</a:t>
            </a:r>
            <a:r>
              <a:rPr lang="en-US" altLang="zh-CN" b="1">
                <a:ea typeface="华文中宋" panose="02010600040101010101" pitchFamily="2" charset="-122"/>
              </a:rPr>
              <a:t>DEBUG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在</a:t>
            </a:r>
            <a:r>
              <a:rPr lang="en-US" altLang="zh-CN"/>
              <a:t>MATLAB</a:t>
            </a:r>
            <a:r>
              <a:rPr lang="zh-CN" altLang="en-US"/>
              <a:t>下，利用</a:t>
            </a:r>
            <a:r>
              <a:rPr lang="en-US" altLang="zh-CN"/>
              <a:t>File(</a:t>
            </a:r>
            <a:r>
              <a:rPr lang="zh-CN" altLang="en-US"/>
              <a:t>文件</a:t>
            </a:r>
            <a:r>
              <a:rPr lang="en-US" altLang="zh-CN"/>
              <a:t>)</a:t>
            </a:r>
            <a:r>
              <a:rPr lang="zh-CN" altLang="en-US"/>
              <a:t>菜单中的</a:t>
            </a:r>
            <a:r>
              <a:rPr lang="en-US" altLang="zh-CN"/>
              <a:t>Open(</a:t>
            </a:r>
            <a:r>
              <a:rPr lang="zh-CN" altLang="en-US"/>
              <a:t>打开</a:t>
            </a:r>
            <a:r>
              <a:rPr lang="en-US" altLang="zh-CN"/>
              <a:t>)</a:t>
            </a:r>
            <a:r>
              <a:rPr lang="zh-CN" altLang="en-US"/>
              <a:t>或</a:t>
            </a:r>
            <a:r>
              <a:rPr lang="en-US" altLang="zh-CN"/>
              <a:t>New(</a:t>
            </a:r>
            <a:r>
              <a:rPr lang="zh-CN" altLang="en-US"/>
              <a:t>新建</a:t>
            </a:r>
            <a:r>
              <a:rPr lang="en-US" altLang="zh-CN"/>
              <a:t>)</a:t>
            </a:r>
            <a:r>
              <a:rPr lang="zh-CN" altLang="en-US"/>
              <a:t>命令，打开已建的</a:t>
            </a:r>
            <a:r>
              <a:rPr lang="en-US" altLang="zh-CN"/>
              <a:t>M</a:t>
            </a:r>
            <a:r>
              <a:rPr lang="zh-CN" altLang="en-US"/>
              <a:t>文件或新建</a:t>
            </a:r>
            <a:r>
              <a:rPr lang="en-US" altLang="zh-CN"/>
              <a:t>M</a:t>
            </a:r>
            <a:r>
              <a:rPr lang="zh-CN" altLang="en-US"/>
              <a:t>文件，这时在</a:t>
            </a:r>
            <a:r>
              <a:rPr lang="en-US" altLang="zh-CN"/>
              <a:t>MATLAB Editor</a:t>
            </a:r>
            <a:r>
              <a:rPr lang="zh-CN" altLang="en-US"/>
              <a:t>窗口中包含有如图</a:t>
            </a:r>
            <a:r>
              <a:rPr lang="en-US" altLang="zh-CN"/>
              <a:t>2.4</a:t>
            </a:r>
            <a:r>
              <a:rPr lang="zh-CN" altLang="en-US"/>
              <a:t>所示的调试工具</a:t>
            </a:r>
            <a:r>
              <a:rPr lang="zh-CN" altLang="en-US">
                <a:latin typeface="宋体" panose="02010600030101010101" pitchFamily="2" charset="-122"/>
              </a:rPr>
              <a:t>图标。</a:t>
            </a:r>
            <a:r>
              <a:rPr lang="zh-CN" altLang="en-US"/>
              <a:t> </a:t>
            </a:r>
          </a:p>
        </p:txBody>
      </p:sp>
      <p:pic>
        <p:nvPicPr>
          <p:cNvPr id="93187" name="Picture 5" descr="ꌰꌸ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9144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 Box 7"/>
          <p:cNvSpPr txBox="1">
            <a:spLocks noChangeArrowheads="1"/>
          </p:cNvSpPr>
          <p:nvPr/>
        </p:nvSpPr>
        <p:spPr bwMode="auto">
          <a:xfrm>
            <a:off x="3352800" y="51816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图</a:t>
            </a:r>
            <a:r>
              <a:rPr lang="en-US" altLang="zh-CN" dirty="0"/>
              <a:t>2.4  </a:t>
            </a:r>
            <a:r>
              <a:rPr lang="zh-CN" altLang="en-US" dirty="0">
                <a:latin typeface="宋体" panose="02010600030101010101" pitchFamily="2" charset="-122"/>
              </a:rPr>
              <a:t>调试工具图标</a:t>
            </a:r>
            <a:r>
              <a:rPr lang="zh-CN" altLang="en-US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BF1C28-A4FE-4245-A4BD-F577B3B234C2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15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28"/>
          <p:cNvSpPr txBox="1">
            <a:spLocks noChangeArrowheads="1"/>
          </p:cNvSpPr>
          <p:nvPr/>
        </p:nvSpPr>
        <p:spPr bwMode="auto">
          <a:xfrm>
            <a:off x="3389313" y="685800"/>
            <a:ext cx="255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表</a:t>
            </a:r>
            <a:r>
              <a:rPr lang="en-US" altLang="zh-CN" b="1"/>
              <a:t>2.2  </a:t>
            </a:r>
            <a:r>
              <a:rPr lang="zh-CN" altLang="en-US" b="1">
                <a:latin typeface="宋体" panose="02010600030101010101" pitchFamily="2" charset="-122"/>
              </a:rPr>
              <a:t>调</a:t>
            </a:r>
            <a:r>
              <a:rPr lang="zh-CN" altLang="en-US" b="1"/>
              <a:t> </a:t>
            </a:r>
            <a:r>
              <a:rPr lang="zh-CN" altLang="en-US" b="1">
                <a:latin typeface="宋体" panose="02010600030101010101" pitchFamily="2" charset="-122"/>
              </a:rPr>
              <a:t>试</a:t>
            </a:r>
            <a:r>
              <a:rPr lang="zh-CN" altLang="en-US" b="1"/>
              <a:t> </a:t>
            </a:r>
            <a:r>
              <a:rPr lang="zh-CN" altLang="en-US" b="1">
                <a:latin typeface="宋体" panose="02010600030101010101" pitchFamily="2" charset="-122"/>
              </a:rPr>
              <a:t>工</a:t>
            </a:r>
            <a:r>
              <a:rPr lang="zh-CN" altLang="en-US" b="1"/>
              <a:t> </a:t>
            </a:r>
            <a:r>
              <a:rPr lang="zh-CN" altLang="en-US" b="1">
                <a:latin typeface="宋体" panose="02010600030101010101" pitchFamily="2" charset="-122"/>
              </a:rPr>
              <a:t>具</a:t>
            </a:r>
            <a:r>
              <a:rPr lang="zh-CN" altLang="en-US" b="1"/>
              <a:t> 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0" y="1476375"/>
          <a:ext cx="91440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3" imgW="5423400" imgH="3146400" progId="Word.Document.8">
                  <p:embed/>
                </p:oleObj>
              </mc:Choice>
              <mc:Fallback>
                <p:oleObj name="Document" r:id="rId3" imgW="5423400" imgH="31464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76375"/>
                        <a:ext cx="9144000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F3E6C6-7B2A-4437-871C-980630E793D6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16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028"/>
          <p:cNvSpPr txBox="1">
            <a:spLocks noChangeArrowheads="1"/>
          </p:cNvSpPr>
          <p:nvPr/>
        </p:nvSpPr>
        <p:spPr bwMode="auto">
          <a:xfrm>
            <a:off x="381000" y="533400"/>
            <a:ext cx="84582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2.5.4  </a:t>
            </a:r>
            <a:r>
              <a:rPr lang="zh-CN" altLang="en-US" b="1">
                <a:ea typeface="华文中宋" panose="02010600040101010101" pitchFamily="2" charset="-122"/>
              </a:rPr>
              <a:t>设置断点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大多数调试任务都从设置断点开始。在打开</a:t>
            </a:r>
            <a:r>
              <a:rPr lang="en-US" altLang="zh-CN"/>
              <a:t>M</a:t>
            </a:r>
            <a:r>
              <a:rPr lang="zh-CN" altLang="en-US"/>
              <a:t>文件的前提下，光标移至要设置断点的行，然后点击工具栏上的断点图标，或者在</a:t>
            </a:r>
            <a:r>
              <a:rPr lang="en-US" altLang="zh-CN"/>
              <a:t>Debug</a:t>
            </a:r>
            <a:r>
              <a:rPr lang="zh-CN" altLang="en-US"/>
              <a:t>菜单中选择</a:t>
            </a:r>
            <a:r>
              <a:rPr lang="en-US" altLang="zh-CN"/>
              <a:t>Set Breakpoint(</a:t>
            </a:r>
            <a:r>
              <a:rPr lang="zh-CN" altLang="en-US"/>
              <a:t>设置断点</a:t>
            </a:r>
            <a:r>
              <a:rPr lang="en-US" altLang="zh-CN"/>
              <a:t>)</a:t>
            </a:r>
            <a:r>
              <a:rPr lang="zh-CN" altLang="en-US"/>
              <a:t>，这样可在指定行设置断点，这时在行左边有一大红点，表示该行之前为一个断点。如果在已设置了断点的行上，再次点击工具栏上的断点图标，则可清除该断点。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　　在调试之前，我们不能肯定错误所在，也不知道哪个函数有问题，因此总是按照执行顺序分段加以查找。在本例中，我们在</a:t>
            </a:r>
            <a:r>
              <a:rPr lang="en-US" altLang="zh-CN"/>
              <a:t>variance</a:t>
            </a:r>
            <a:r>
              <a:rPr lang="zh-CN" altLang="en-US">
                <a:latin typeface="宋体" panose="02010600030101010101" pitchFamily="2" charset="-122"/>
              </a:rPr>
              <a:t>文件的最后一行设置断点，这时</a:t>
            </a:r>
            <a:r>
              <a:rPr lang="en-US" altLang="zh-CN"/>
              <a:t>Editor/debugger</a:t>
            </a:r>
            <a:r>
              <a:rPr lang="zh-CN" altLang="en-US">
                <a:latin typeface="宋体" panose="02010600030101010101" pitchFamily="2" charset="-122"/>
              </a:rPr>
              <a:t>窗口如图</a:t>
            </a:r>
            <a:r>
              <a:rPr lang="en-US" altLang="zh-CN"/>
              <a:t>2.5</a:t>
            </a:r>
            <a:r>
              <a:rPr lang="zh-CN" altLang="en-US">
                <a:latin typeface="宋体" panose="02010600030101010101" pitchFamily="2" charset="-122"/>
              </a:rPr>
              <a:t>所示。</a:t>
            </a:r>
            <a:r>
              <a:rPr lang="zh-CN" altLang="en-US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00B085-D671-4D51-AABE-047D354DFD26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17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028" descr="௬௬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8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Text Box 1030"/>
          <p:cNvSpPr txBox="1">
            <a:spLocks noChangeArrowheads="1"/>
          </p:cNvSpPr>
          <p:nvPr/>
        </p:nvSpPr>
        <p:spPr bwMode="auto">
          <a:xfrm>
            <a:off x="1905000" y="4953000"/>
            <a:ext cx="548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2.5  </a:t>
            </a:r>
            <a:r>
              <a:rPr lang="zh-CN" altLang="en-US">
                <a:latin typeface="宋体" panose="02010600030101010101" pitchFamily="2" charset="-122"/>
              </a:rPr>
              <a:t>设置了断点后的</a:t>
            </a:r>
            <a:r>
              <a:rPr lang="en-US" altLang="zh-CN"/>
              <a:t>variance</a:t>
            </a:r>
            <a:r>
              <a:rPr lang="zh-CN" altLang="en-US">
                <a:latin typeface="宋体" panose="02010600030101010101" pitchFamily="2" charset="-122"/>
              </a:rPr>
              <a:t>函数窗口</a:t>
            </a:r>
            <a:r>
              <a:rPr lang="zh-CN" altLang="en-US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FD2318-3D87-4AC5-AD46-9A1AF0098470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18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028"/>
          <p:cNvSpPr txBox="1">
            <a:spLocks noChangeArrowheads="1"/>
          </p:cNvSpPr>
          <p:nvPr/>
        </p:nvSpPr>
        <p:spPr bwMode="auto">
          <a:xfrm>
            <a:off x="381000" y="762000"/>
            <a:ext cx="85344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2.5.5  </a:t>
            </a:r>
            <a:r>
              <a:rPr lang="zh-CN" altLang="en-US" b="1">
                <a:ea typeface="华文中宋" panose="02010600040101010101" pitchFamily="2" charset="-122"/>
              </a:rPr>
              <a:t>检查变量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设置了断点后，可执行</a:t>
            </a:r>
            <a:r>
              <a:rPr lang="en-US" altLang="zh-CN"/>
              <a:t>M</a:t>
            </a:r>
            <a:r>
              <a:rPr lang="zh-CN" altLang="en-US"/>
              <a:t>程序，使之在断点处暂停，即在</a:t>
            </a:r>
            <a:r>
              <a:rPr lang="en-US" altLang="zh-CN"/>
              <a:t>MATLAB</a:t>
            </a:r>
            <a:r>
              <a:rPr lang="zh-CN" altLang="en-US"/>
              <a:t>环境下输入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</a:t>
            </a:r>
            <a:r>
              <a:rPr lang="en-US" altLang="zh-CN"/>
              <a:t>myvar1=variance(v)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　　则</a:t>
            </a:r>
            <a:r>
              <a:rPr lang="en-US" altLang="zh-CN"/>
              <a:t>MATLAB</a:t>
            </a:r>
            <a:r>
              <a:rPr lang="zh-CN" altLang="en-US">
                <a:latin typeface="宋体" panose="02010600030101010101" pitchFamily="2" charset="-122"/>
              </a:rPr>
              <a:t>执行相应的</a:t>
            </a:r>
            <a:r>
              <a:rPr lang="en-US" altLang="zh-CN"/>
              <a:t>variance</a:t>
            </a:r>
            <a:r>
              <a:rPr lang="zh-CN" altLang="en-US">
                <a:latin typeface="宋体" panose="02010600030101010101" pitchFamily="2" charset="-122"/>
              </a:rPr>
              <a:t>函数，并在断点处暂停，这时在断点行有一个向右的绿色实心箭头，表示该行为接着要执行的命令，如图</a:t>
            </a:r>
            <a:r>
              <a:rPr lang="en-US" altLang="zh-CN"/>
              <a:t>2.6</a:t>
            </a:r>
            <a:r>
              <a:rPr lang="zh-CN" altLang="en-US">
                <a:latin typeface="宋体" panose="02010600030101010101" pitchFamily="2" charset="-122"/>
              </a:rPr>
              <a:t>所示。</a:t>
            </a:r>
            <a:r>
              <a:rPr lang="zh-CN" altLang="en-US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D0A140-B8FE-4410-BB0E-90BD2D029700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19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1651000" y="474663"/>
            <a:ext cx="2768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tech1.m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tic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for t=0:.01:100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=i+1;y(</a:t>
            </a:r>
            <a:r>
              <a:rPr lang="en-US" altLang="zh-CN" dirty="0" err="1"/>
              <a:t>i</a:t>
            </a:r>
            <a:r>
              <a:rPr lang="en-US" altLang="zh-CN" dirty="0"/>
              <a:t>)=sin(t);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end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toc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 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tech2.m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tic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t=0:.01:100;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y=sin(t);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toc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1858C0-2D3F-4397-A5CB-730250CE7C6B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4" descr="ી௷ૈ௷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296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2743200" y="4953000"/>
            <a:ext cx="421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2.6  MATLAB</a:t>
            </a:r>
            <a:r>
              <a:rPr lang="zh-CN" altLang="en-US">
                <a:latin typeface="宋体" panose="02010600030101010101" pitchFamily="2" charset="-122"/>
              </a:rPr>
              <a:t>在断点处暂停</a:t>
            </a:r>
            <a:r>
              <a:rPr lang="zh-CN" altLang="en-US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8A110E-8063-4BC2-B3C8-17B7600588F3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20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028"/>
          <p:cNvSpPr txBox="1">
            <a:spLocks noChangeArrowheads="1"/>
          </p:cNvSpPr>
          <p:nvPr/>
        </p:nvSpPr>
        <p:spPr bwMode="auto">
          <a:xfrm>
            <a:off x="381000" y="609600"/>
            <a:ext cx="84582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这时可在函数工作空间中检查变量的内容，为此可以选中变量名</a:t>
            </a:r>
            <a:r>
              <a:rPr lang="en-US" altLang="zh-CN"/>
              <a:t>mu</a:t>
            </a:r>
            <a:r>
              <a:rPr lang="zh-CN" altLang="en-US"/>
              <a:t>，按鼠标右键，并在其菜单上选择</a:t>
            </a:r>
            <a:r>
              <a:rPr lang="en-US" altLang="zh-CN"/>
              <a:t>Evaluate Selection</a:t>
            </a:r>
            <a:r>
              <a:rPr lang="zh-CN" altLang="en-US"/>
              <a:t>，则在</a:t>
            </a:r>
            <a:r>
              <a:rPr lang="en-US" altLang="zh-CN"/>
              <a:t>MATLAB</a:t>
            </a:r>
            <a:r>
              <a:rPr lang="zh-CN" altLang="en-US"/>
              <a:t>窗口中可以得到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K&gt;&gt; mu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mu =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     3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zh-CN" altLang="en-US"/>
              <a:t>同样可以检查</a:t>
            </a:r>
            <a:r>
              <a:rPr lang="en-US" altLang="zh-CN"/>
              <a:t>tot</a:t>
            </a:r>
            <a:r>
              <a:rPr lang="zh-CN" altLang="en-US"/>
              <a:t>的内容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K&gt;&gt; tot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tot =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/>
              <a:t>     4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1F41C-78C3-449F-AFD2-455859411F0E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21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028"/>
          <p:cNvSpPr txBox="1">
            <a:spLocks noChangeArrowheads="1"/>
          </p:cNvSpPr>
          <p:nvPr/>
        </p:nvSpPr>
        <p:spPr bwMode="auto">
          <a:xfrm>
            <a:off x="457200" y="533400"/>
            <a:ext cx="8382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2.5.6  </a:t>
            </a:r>
            <a:r>
              <a:rPr lang="zh-CN" altLang="en-US" b="1">
                <a:ea typeface="华文中宋" panose="02010600040101010101" pitchFamily="2" charset="-122"/>
              </a:rPr>
              <a:t>调试嵌套函数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　　现在我们先清除</a:t>
            </a:r>
            <a:r>
              <a:rPr lang="en-US" altLang="zh-CN"/>
              <a:t>variance</a:t>
            </a:r>
            <a:r>
              <a:rPr lang="zh-CN" altLang="en-US">
                <a:latin typeface="宋体" panose="02010600030101010101" pitchFamily="2" charset="-122"/>
              </a:rPr>
              <a:t>中的断点，然后在</a:t>
            </a:r>
            <a:r>
              <a:rPr lang="en-US" altLang="zh-CN"/>
              <a:t>sqsum</a:t>
            </a:r>
            <a:r>
              <a:rPr lang="zh-CN" altLang="en-US">
                <a:latin typeface="宋体" panose="02010600030101010101" pitchFamily="2" charset="-122"/>
              </a:rPr>
              <a:t>中的第</a:t>
            </a:r>
            <a:r>
              <a:rPr lang="en-US" altLang="zh-CN"/>
              <a:t>4</a:t>
            </a:r>
            <a:r>
              <a:rPr lang="zh-CN" altLang="en-US">
                <a:latin typeface="宋体" panose="02010600030101010101" pitchFamily="2" charset="-122"/>
              </a:rPr>
              <a:t>行上设置断点。重新调用</a:t>
            </a:r>
            <a:r>
              <a:rPr lang="en-US" altLang="zh-CN"/>
              <a:t>variance(v)</a:t>
            </a:r>
            <a:r>
              <a:rPr lang="zh-CN" altLang="en-US">
                <a:latin typeface="宋体" panose="02010600030101010101" pitchFamily="2" charset="-122"/>
              </a:rPr>
              <a:t>，则</a:t>
            </a:r>
            <a:r>
              <a:rPr lang="en-US" altLang="zh-CN"/>
              <a:t>MATLAB</a:t>
            </a:r>
            <a:r>
              <a:rPr lang="zh-CN" altLang="en-US">
                <a:latin typeface="宋体" panose="02010600030101010101" pitchFamily="2" charset="-122"/>
              </a:rPr>
              <a:t>暂停在</a:t>
            </a:r>
            <a:r>
              <a:rPr lang="en-US" altLang="zh-CN"/>
              <a:t>sqsum</a:t>
            </a:r>
            <a:r>
              <a:rPr lang="zh-CN" altLang="en-US">
                <a:latin typeface="宋体" panose="02010600030101010101" pitchFamily="2" charset="-122"/>
              </a:rPr>
              <a:t>函数中，如图</a:t>
            </a:r>
            <a:r>
              <a:rPr lang="en-US" altLang="zh-CN"/>
              <a:t>2.7</a:t>
            </a:r>
            <a:r>
              <a:rPr lang="zh-CN" altLang="en-US">
                <a:latin typeface="宋体" panose="02010600030101010101" pitchFamily="2" charset="-122"/>
              </a:rPr>
              <a:t>所示。</a:t>
            </a:r>
            <a:r>
              <a:rPr lang="zh-CN" altLang="en-US"/>
              <a:t> </a:t>
            </a:r>
          </a:p>
        </p:txBody>
      </p:sp>
      <p:sp>
        <p:nvSpPr>
          <p:cNvPr id="99331" name="Text Box 1029"/>
          <p:cNvSpPr txBox="1">
            <a:spLocks noChangeArrowheads="1"/>
          </p:cNvSpPr>
          <p:nvPr/>
        </p:nvSpPr>
        <p:spPr bwMode="auto">
          <a:xfrm>
            <a:off x="2895600" y="6096000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2.7  </a:t>
            </a:r>
            <a:r>
              <a:rPr lang="zh-CN" altLang="en-US">
                <a:latin typeface="宋体" panose="02010600030101010101" pitchFamily="2" charset="-122"/>
              </a:rPr>
              <a:t>函数嵌套时的断点暂停</a:t>
            </a:r>
            <a:r>
              <a:rPr lang="zh-CN" altLang="en-US"/>
              <a:t> </a:t>
            </a:r>
          </a:p>
        </p:txBody>
      </p:sp>
      <p:pic>
        <p:nvPicPr>
          <p:cNvPr id="99332" name="Picture 1030" descr="﹈﹐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20A475-D818-423D-967E-2D4B18DDCBDB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22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028"/>
          <p:cNvSpPr txBox="1">
            <a:spLocks noChangeArrowheads="1"/>
          </p:cNvSpPr>
          <p:nvPr/>
        </p:nvSpPr>
        <p:spPr bwMode="auto">
          <a:xfrm>
            <a:off x="609600" y="609600"/>
            <a:ext cx="8078788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/>
              <a:t>计算循环变量</a:t>
            </a:r>
            <a:r>
              <a:rPr lang="en-US" altLang="zh-CN"/>
              <a:t>i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K&gt;&gt; i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i =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   1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然后在工具栏中点击单步，执行第</a:t>
            </a:r>
            <a:r>
              <a:rPr lang="en-US" altLang="zh-CN"/>
              <a:t>4</a:t>
            </a:r>
            <a:r>
              <a:rPr lang="zh-CN" altLang="en-US"/>
              <a:t>行，然后检查</a:t>
            </a:r>
            <a:r>
              <a:rPr lang="en-US" altLang="zh-CN"/>
              <a:t>tot</a:t>
            </a:r>
            <a:r>
              <a:rPr lang="zh-CN" altLang="en-US"/>
              <a:t>变量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K&gt;&gt; tot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tot =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　 </a:t>
            </a:r>
            <a:r>
              <a:rPr lang="en-US" altLang="zh-CN"/>
              <a:t>4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　　再选择单步，发现</a:t>
            </a:r>
            <a:r>
              <a:rPr lang="en-US" altLang="zh-CN"/>
              <a:t>sqsum</a:t>
            </a:r>
            <a:r>
              <a:rPr lang="zh-CN" altLang="en-US"/>
              <a:t>的循环只执行一次，这与设计不符，仔细检查发现下列语句有错：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　　　</a:t>
            </a:r>
            <a:r>
              <a:rPr lang="en-US" altLang="zh-CN"/>
              <a:t>for i=1: length(mu)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660A85-25A7-4103-B68C-493421CA5EC0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23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实际上，应该对变量</a:t>
            </a:r>
            <a:r>
              <a:rPr lang="en-US" altLang="zh-CN"/>
              <a:t>x</a:t>
            </a:r>
            <a:r>
              <a:rPr lang="zh-CN" altLang="en-US"/>
              <a:t>的每个元素进行计算，因此正确的语句应该写成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	</a:t>
            </a:r>
            <a:r>
              <a:rPr lang="en-US" altLang="zh-CN"/>
              <a:t>for i=1: length(x)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在工具栏中选择</a:t>
            </a:r>
            <a:r>
              <a:rPr lang="en-US" altLang="zh-CN"/>
              <a:t>Quit(</a:t>
            </a:r>
            <a:r>
              <a:rPr lang="zh-CN" altLang="en-US"/>
              <a:t>退出</a:t>
            </a:r>
            <a:r>
              <a:rPr lang="en-US" altLang="zh-CN"/>
              <a:t>)</a:t>
            </a:r>
            <a:r>
              <a:rPr lang="zh-CN" altLang="en-US"/>
              <a:t>图标，结束</a:t>
            </a:r>
            <a:r>
              <a:rPr lang="en-US" altLang="zh-CN"/>
              <a:t>M</a:t>
            </a:r>
            <a:r>
              <a:rPr lang="zh-CN" altLang="en-US"/>
              <a:t>程序调试，并修改程序。再次执行程序得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&gt;&gt; myvar1=variance(v)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myvar1 =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zh-CN"/>
              <a:t>          2.5000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这说明计算结果正确。</a:t>
            </a:r>
            <a:r>
              <a:rPr lang="zh-CN" altLang="en-US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85E1F7-E6DC-434A-99C4-1E4802518489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24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1828800" y="723900"/>
            <a:ext cx="5105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再次产生更大的向量进行检验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&gt;&gt; v=2.1+6*rand(1,100);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var2=std(v).^2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var2 =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        2.9614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&gt;&gt; myvar2=variance(v)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myvar2 =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        2.9614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这说明调试后的程序正确。</a:t>
            </a:r>
            <a:r>
              <a:rPr lang="zh-CN" altLang="en-US"/>
              <a:t> </a:t>
            </a:r>
          </a:p>
        </p:txBody>
      </p:sp>
      <p:sp>
        <p:nvSpPr>
          <p:cNvPr id="10240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2863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A3F2E9-5D9B-4355-B1B2-CCD63CDBFE44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25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028"/>
          <p:cNvSpPr txBox="1">
            <a:spLocks noChangeArrowheads="1"/>
          </p:cNvSpPr>
          <p:nvPr/>
        </p:nvSpPr>
        <p:spPr bwMode="auto">
          <a:xfrm>
            <a:off x="3810000" y="685800"/>
            <a:ext cx="150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习</a:t>
            </a:r>
            <a:r>
              <a:rPr lang="zh-CN" altLang="en-US" sz="3200" b="1" dirty="0"/>
              <a:t>    </a:t>
            </a:r>
            <a:r>
              <a:rPr lang="zh-CN" altLang="en-US" sz="3200" b="1" dirty="0">
                <a:latin typeface="宋体" panose="02010600030101010101" pitchFamily="2" charset="-122"/>
              </a:rPr>
              <a:t>题</a:t>
            </a:r>
            <a:r>
              <a:rPr lang="zh-CN" altLang="en-US" sz="3200" b="1" dirty="0"/>
              <a:t> </a:t>
            </a:r>
          </a:p>
        </p:txBody>
      </p:sp>
      <p:sp>
        <p:nvSpPr>
          <p:cNvPr id="103427" name="Text Box 1029"/>
          <p:cNvSpPr txBox="1">
            <a:spLocks noChangeArrowheads="1"/>
          </p:cNvSpPr>
          <p:nvPr/>
        </p:nvSpPr>
        <p:spPr bwMode="auto">
          <a:xfrm>
            <a:off x="304800" y="1295400"/>
            <a:ext cx="86106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　　</a:t>
            </a:r>
            <a:r>
              <a:rPr lang="en-US" altLang="zh-CN">
                <a:ea typeface="仿宋_GB2312" panose="02010609030101010101" pitchFamily="49" charset="-122"/>
              </a:rPr>
              <a:t>1</a:t>
            </a:r>
            <a:r>
              <a:rPr lang="zh-CN" altLang="en-US">
                <a:ea typeface="仿宋_GB2312" panose="02010609030101010101" pitchFamily="49" charset="-122"/>
              </a:rPr>
              <a:t>．编写</a:t>
            </a:r>
            <a:r>
              <a:rPr lang="en-US" altLang="zh-CN">
                <a:ea typeface="仿宋_GB2312" panose="02010609030101010101" pitchFamily="49" charset="-122"/>
              </a:rPr>
              <a:t>M</a:t>
            </a:r>
            <a:r>
              <a:rPr lang="zh-CN" altLang="en-US">
                <a:ea typeface="仿宋_GB2312" panose="02010609030101010101" pitchFamily="49" charset="-122"/>
              </a:rPr>
              <a:t>函数实现：求一个数是否为素数，再编写一主程序</a:t>
            </a:r>
            <a:r>
              <a:rPr lang="en-US" altLang="zh-CN">
                <a:ea typeface="仿宋_GB2312" panose="02010609030101010101" pitchFamily="49" charset="-122"/>
              </a:rPr>
              <a:t>(</a:t>
            </a:r>
            <a:r>
              <a:rPr lang="zh-CN" altLang="en-US">
                <a:ea typeface="仿宋_GB2312" panose="02010609030101010101" pitchFamily="49" charset="-122"/>
              </a:rPr>
              <a:t>脚本文件</a:t>
            </a:r>
            <a:r>
              <a:rPr lang="en-US" altLang="zh-CN">
                <a:ea typeface="仿宋_GB2312" panose="02010609030101010101" pitchFamily="49" charset="-122"/>
              </a:rPr>
              <a:t>)</a:t>
            </a:r>
            <a:r>
              <a:rPr lang="zh-CN" altLang="en-US">
                <a:ea typeface="仿宋_GB2312" panose="02010609030101010101" pitchFamily="49" charset="-122"/>
              </a:rPr>
              <a:t>，要求通过键盘输入一个整数，然后判断其是否为素数。</a:t>
            </a:r>
            <a:endParaRPr lang="zh-CN" altLang="en-US"/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　　</a:t>
            </a:r>
            <a:r>
              <a:rPr lang="en-US" altLang="zh-CN">
                <a:ea typeface="仿宋_GB2312" panose="02010609030101010101" pitchFamily="49" charset="-122"/>
              </a:rPr>
              <a:t>2</a:t>
            </a:r>
            <a:r>
              <a:rPr lang="zh-CN" altLang="en-US">
                <a:ea typeface="仿宋_GB2312" panose="02010609030101010101" pitchFamily="49" charset="-122"/>
              </a:rPr>
              <a:t>．编写程序完成从表示字符的向量</a:t>
            </a:r>
            <a:r>
              <a:rPr lang="en-US" altLang="zh-CN">
                <a:ea typeface="仿宋_GB2312" panose="02010609030101010101" pitchFamily="49" charset="-122"/>
              </a:rPr>
              <a:t>(</a:t>
            </a:r>
            <a:r>
              <a:rPr lang="zh-CN" altLang="en-US">
                <a:ea typeface="仿宋_GB2312" panose="02010609030101010101" pitchFamily="49" charset="-122"/>
              </a:rPr>
              <a:t>每个单元表示一个字符的</a:t>
            </a:r>
            <a:r>
              <a:rPr lang="en-US" altLang="zh-CN">
                <a:ea typeface="仿宋_GB2312" panose="02010609030101010101" pitchFamily="49" charset="-122"/>
              </a:rPr>
              <a:t>ASCII</a:t>
            </a:r>
            <a:r>
              <a:rPr lang="zh-CN" altLang="en-US">
                <a:ea typeface="仿宋_GB2312" panose="02010609030101010101" pitchFamily="49" charset="-122"/>
              </a:rPr>
              <a:t>码</a:t>
            </a:r>
            <a:r>
              <a:rPr lang="en-US" altLang="zh-CN">
                <a:ea typeface="仿宋_GB2312" panose="02010609030101010101" pitchFamily="49" charset="-122"/>
              </a:rPr>
              <a:t>)</a:t>
            </a:r>
            <a:r>
              <a:rPr lang="zh-CN" altLang="en-US">
                <a:ea typeface="仿宋_GB2312" panose="02010609030101010101" pitchFamily="49" charset="-122"/>
              </a:rPr>
              <a:t>中删去空格，并求出字符个数。</a:t>
            </a:r>
            <a:endParaRPr lang="zh-CN" altLang="en-US"/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　　</a:t>
            </a:r>
            <a:r>
              <a:rPr lang="en-US" altLang="zh-CN">
                <a:ea typeface="仿宋_GB2312" panose="02010609030101010101" pitchFamily="49" charset="-122"/>
              </a:rPr>
              <a:t>3</a:t>
            </a:r>
            <a:r>
              <a:rPr lang="zh-CN" altLang="en-US">
                <a:ea typeface="仿宋_GB2312" panose="02010609030101010101" pitchFamily="49" charset="-122"/>
              </a:rPr>
              <a:t>．编写</a:t>
            </a:r>
            <a:r>
              <a:rPr lang="en-US" altLang="zh-CN">
                <a:ea typeface="仿宋_GB2312" panose="02010609030101010101" pitchFamily="49" charset="-122"/>
              </a:rPr>
              <a:t>M</a:t>
            </a:r>
            <a:r>
              <a:rPr lang="zh-CN" altLang="en-US">
                <a:ea typeface="仿宋_GB2312" panose="02010609030101010101" pitchFamily="49" charset="-122"/>
              </a:rPr>
              <a:t>函数统计十进制数值中“</a:t>
            </a:r>
            <a:r>
              <a:rPr lang="en-US" altLang="zh-CN">
                <a:ea typeface="仿宋_GB2312" panose="02010609030101010101" pitchFamily="49" charset="-122"/>
              </a:rPr>
              <a:t>0”</a:t>
            </a:r>
            <a:r>
              <a:rPr lang="zh-CN" altLang="en-US">
                <a:ea typeface="仿宋_GB2312" panose="02010609030101010101" pitchFamily="49" charset="-122"/>
              </a:rPr>
              <a:t>的个数，然后编写脚本文件，实现统计所有自然数</a:t>
            </a:r>
            <a:r>
              <a:rPr lang="en-US" altLang="zh-CN">
                <a:ea typeface="仿宋_GB2312" panose="02010609030101010101" pitchFamily="49" charset="-122"/>
              </a:rPr>
              <a:t>1</a:t>
            </a:r>
            <a:r>
              <a:rPr lang="zh-CN" altLang="en-US"/>
              <a:t>～</a:t>
            </a:r>
            <a:r>
              <a:rPr lang="en-US" altLang="zh-CN">
                <a:ea typeface="仿宋_GB2312" panose="02010609030101010101" pitchFamily="49" charset="-122"/>
              </a:rPr>
              <a:t>2006</a:t>
            </a:r>
            <a:r>
              <a:rPr lang="zh-CN" altLang="en-US">
                <a:ea typeface="仿宋_GB2312" panose="02010609030101010101" pitchFamily="49" charset="-122"/>
              </a:rPr>
              <a:t>中“</a:t>
            </a:r>
            <a:r>
              <a:rPr lang="en-US" altLang="zh-CN">
                <a:ea typeface="仿宋_GB2312" panose="02010609030101010101" pitchFamily="49" charset="-122"/>
              </a:rPr>
              <a:t>0”</a:t>
            </a:r>
            <a:r>
              <a:rPr lang="zh-CN" altLang="en-US">
                <a:ea typeface="仿宋_GB2312" panose="02010609030101010101" pitchFamily="49" charset="-122"/>
              </a:rPr>
              <a:t>的总个数。</a:t>
            </a:r>
            <a:endParaRPr lang="zh-CN" altLang="en-US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　　</a:t>
            </a:r>
            <a:r>
              <a:rPr lang="en-US" altLang="zh-CN">
                <a:ea typeface="仿宋_GB2312" panose="02010609030101010101" pitchFamily="49" charset="-122"/>
              </a:rPr>
              <a:t>2.</a:t>
            </a:r>
            <a:r>
              <a:rPr lang="zh-CN" altLang="en-US">
                <a:ea typeface="仿宋_GB2312" panose="02010609030101010101" pitchFamily="49" charset="-122"/>
              </a:rPr>
              <a:t>编写求解方程</a:t>
            </a:r>
            <a:r>
              <a:rPr lang="en-US" altLang="zh-CN">
                <a:ea typeface="仿宋_GB2312" panose="02010609030101010101" pitchFamily="49" charset="-122"/>
              </a:rPr>
              <a:t>ax</a:t>
            </a:r>
            <a:r>
              <a:rPr lang="en-US" altLang="zh-CN" baseline="30000">
                <a:ea typeface="仿宋_GB2312" panose="02010609030101010101" pitchFamily="49" charset="-122"/>
              </a:rPr>
              <a:t>2</a:t>
            </a:r>
            <a:r>
              <a:rPr lang="en-US" altLang="zh-CN">
                <a:ea typeface="仿宋_GB2312" panose="02010609030101010101" pitchFamily="49" charset="-122"/>
              </a:rPr>
              <a:t>+bx+c=0</a:t>
            </a:r>
            <a:r>
              <a:rPr lang="zh-CN" altLang="en-US">
                <a:ea typeface="仿宋_GB2312" panose="02010609030101010101" pitchFamily="49" charset="-122"/>
              </a:rPr>
              <a:t>的根的函数，这里应根据</a:t>
            </a:r>
            <a:r>
              <a:rPr lang="en-US" altLang="zh-CN">
                <a:ea typeface="仿宋_GB2312" panose="02010609030101010101" pitchFamily="49" charset="-122"/>
              </a:rPr>
              <a:t>b</a:t>
            </a:r>
            <a:r>
              <a:rPr lang="en-US" altLang="zh-CN" baseline="30000">
                <a:ea typeface="仿宋_GB2312" panose="02010609030101010101" pitchFamily="49" charset="-122"/>
              </a:rPr>
              <a:t>2</a:t>
            </a:r>
            <a:r>
              <a:rPr lang="en-US" altLang="zh-CN">
                <a:ea typeface="方正细圆简体" charset="-122"/>
              </a:rPr>
              <a:t>-</a:t>
            </a:r>
            <a:r>
              <a:rPr lang="en-US" altLang="zh-CN">
                <a:ea typeface="仿宋_GB2312" panose="02010609030101010101" pitchFamily="49" charset="-122"/>
              </a:rPr>
              <a:t>4ac</a:t>
            </a:r>
            <a:r>
              <a:rPr lang="zh-CN" altLang="en-US">
                <a:ea typeface="仿宋_GB2312" panose="02010609030101010101" pitchFamily="49" charset="-122"/>
              </a:rPr>
              <a:t>的不同取值分别处理，并输入几组典型值加以检验。</a:t>
            </a:r>
            <a:r>
              <a:rPr lang="zh-CN" altLang="en-US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78E87B-A9BC-4887-9D97-B7120EC5B6D4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26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028"/>
          <p:cNvSpPr txBox="1">
            <a:spLocks noChangeArrowheads="1"/>
          </p:cNvSpPr>
          <p:nvPr/>
        </p:nvSpPr>
        <p:spPr bwMode="auto">
          <a:xfrm>
            <a:off x="1136650" y="609600"/>
            <a:ext cx="495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仿宋_GB2312" panose="02010609030101010101" pitchFamily="49" charset="-122"/>
              </a:rPr>
              <a:t>5</a:t>
            </a:r>
            <a:r>
              <a:rPr lang="zh-CN" altLang="en-US">
                <a:ea typeface="仿宋_GB2312" panose="02010609030101010101" pitchFamily="49" charset="-122"/>
              </a:rPr>
              <a:t>．编写程序计算</a:t>
            </a:r>
            <a:r>
              <a:rPr lang="en-US" altLang="zh-CN">
                <a:ea typeface="仿宋_GB2312" panose="02010609030101010101" pitchFamily="49" charset="-122"/>
              </a:rPr>
              <a:t>([</a:t>
            </a:r>
            <a:r>
              <a:rPr lang="en-US" altLang="zh-CN">
                <a:ea typeface="方正细圆简体" charset="-122"/>
              </a:rPr>
              <a:t>-</a:t>
            </a:r>
            <a:r>
              <a:rPr lang="en-US" altLang="zh-CN">
                <a:ea typeface="仿宋_GB2312" panose="02010609030101010101" pitchFamily="49" charset="-122"/>
              </a:rPr>
              <a:t>3, 3]</a:t>
            </a:r>
            <a:r>
              <a:rPr lang="zh-CN" altLang="en-US">
                <a:ea typeface="仿宋_GB2312" panose="02010609030101010101" pitchFamily="49" charset="-122"/>
              </a:rPr>
              <a:t>，步长</a:t>
            </a:r>
            <a:r>
              <a:rPr lang="en-US" altLang="zh-CN">
                <a:ea typeface="仿宋_GB2312" panose="02010609030101010101" pitchFamily="49" charset="-122"/>
              </a:rPr>
              <a:t>0.01)</a:t>
            </a:r>
            <a:r>
              <a:rPr lang="en-US" altLang="zh-CN"/>
              <a:t> </a:t>
            </a:r>
          </a:p>
        </p:txBody>
      </p:sp>
      <p:sp>
        <p:nvSpPr>
          <p:cNvPr id="3076" name="Text Box 1029"/>
          <p:cNvSpPr txBox="1">
            <a:spLocks noChangeArrowheads="1"/>
          </p:cNvSpPr>
          <p:nvPr/>
        </p:nvSpPr>
        <p:spPr bwMode="auto">
          <a:xfrm>
            <a:off x="2498725" y="2306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438400" y="1158875"/>
          <a:ext cx="42195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位图图像" r:id="rId3" imgW="2038095" imgH="581106" progId="Paint.Picture">
                  <p:embed/>
                </p:oleObj>
              </mc:Choice>
              <mc:Fallback>
                <p:oleObj name="位图图像" r:id="rId3" imgW="2038095" imgH="581106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58875"/>
                        <a:ext cx="421957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031"/>
          <p:cNvSpPr txBox="1">
            <a:spLocks noChangeArrowheads="1"/>
          </p:cNvSpPr>
          <p:nvPr/>
        </p:nvSpPr>
        <p:spPr bwMode="auto">
          <a:xfrm>
            <a:off x="1066800" y="2667000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仿宋_GB2312" panose="02010609030101010101" pitchFamily="49" charset="-122"/>
              </a:rPr>
              <a:t>并画出在</a:t>
            </a:r>
            <a:r>
              <a:rPr lang="en-US" altLang="zh-CN">
                <a:ea typeface="仿宋_GB2312" panose="02010609030101010101" pitchFamily="49" charset="-122"/>
              </a:rPr>
              <a:t>[</a:t>
            </a:r>
            <a:r>
              <a:rPr lang="en-US" altLang="zh-CN">
                <a:ea typeface="方正细圆简体" charset="-122"/>
              </a:rPr>
              <a:t>-</a:t>
            </a:r>
            <a:r>
              <a:rPr lang="en-US" altLang="zh-CN">
                <a:ea typeface="仿宋_GB2312" panose="02010609030101010101" pitchFamily="49" charset="-122"/>
              </a:rPr>
              <a:t>3, 3]</a:t>
            </a:r>
            <a:r>
              <a:rPr lang="zh-CN" altLang="en-US">
                <a:ea typeface="仿宋_GB2312" panose="02010609030101010101" pitchFamily="49" charset="-122"/>
              </a:rPr>
              <a:t>上的曲线。</a:t>
            </a:r>
            <a:r>
              <a:rPr lang="zh-CN" altLang="en-US"/>
              <a:t> </a:t>
            </a:r>
          </a:p>
        </p:txBody>
      </p:sp>
      <p:sp>
        <p:nvSpPr>
          <p:cNvPr id="3078" name="Text Box 1032"/>
          <p:cNvSpPr txBox="1">
            <a:spLocks noChangeArrowheads="1"/>
          </p:cNvSpPr>
          <p:nvPr/>
        </p:nvSpPr>
        <p:spPr bwMode="auto">
          <a:xfrm>
            <a:off x="381000" y="3340100"/>
            <a:ext cx="84582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　　</a:t>
            </a:r>
            <a:r>
              <a:rPr lang="en-US" altLang="zh-CN">
                <a:ea typeface="仿宋_GB2312" panose="02010609030101010101" pitchFamily="49" charset="-122"/>
              </a:rPr>
              <a:t>6</a:t>
            </a:r>
            <a:r>
              <a:rPr lang="zh-CN" altLang="en-US">
                <a:ea typeface="仿宋_GB2312" panose="02010609030101010101" pitchFamily="49" charset="-122"/>
              </a:rPr>
              <a:t>．利用</a:t>
            </a:r>
            <a:r>
              <a:rPr lang="en-US" altLang="zh-CN">
                <a:ea typeface="仿宋_GB2312" panose="02010609030101010101" pitchFamily="49" charset="-122"/>
              </a:rPr>
              <a:t>menu</a:t>
            </a:r>
            <a:r>
              <a:rPr lang="zh-CN" altLang="en-US">
                <a:ea typeface="仿宋_GB2312" panose="02010609030101010101" pitchFamily="49" charset="-122"/>
              </a:rPr>
              <a:t>函数输入选择参数</a:t>
            </a:r>
            <a:r>
              <a:rPr lang="en-US" altLang="zh-CN">
                <a:ea typeface="仿宋_GB2312" panose="02010609030101010101" pitchFamily="49" charset="-122"/>
              </a:rPr>
              <a:t>ch</a:t>
            </a:r>
            <a:r>
              <a:rPr lang="zh-CN" altLang="en-US">
                <a:ea typeface="仿宋_GB2312" panose="02010609030101010101" pitchFamily="49" charset="-122"/>
              </a:rPr>
              <a:t>。当</a:t>
            </a:r>
            <a:r>
              <a:rPr lang="en-US" altLang="zh-CN">
                <a:ea typeface="仿宋_GB2312" panose="02010609030101010101" pitchFamily="49" charset="-122"/>
              </a:rPr>
              <a:t>ch=1</a:t>
            </a:r>
            <a:r>
              <a:rPr lang="zh-CN" altLang="en-US">
                <a:ea typeface="仿宋_GB2312" panose="02010609030101010101" pitchFamily="49" charset="-122"/>
              </a:rPr>
              <a:t>时，产生</a:t>
            </a:r>
            <a:r>
              <a:rPr lang="en-US" altLang="zh-CN">
                <a:ea typeface="仿宋_GB2312" panose="02010609030101010101" pitchFamily="49" charset="-122"/>
              </a:rPr>
              <a:t>[</a:t>
            </a:r>
            <a:r>
              <a:rPr lang="en-US" altLang="zh-CN">
                <a:ea typeface="方正细圆简体" charset="-122"/>
              </a:rPr>
              <a:t>-</a:t>
            </a:r>
            <a:r>
              <a:rPr lang="en-US" altLang="zh-CN">
                <a:ea typeface="仿宋_GB2312" panose="02010609030101010101" pitchFamily="49" charset="-122"/>
              </a:rPr>
              <a:t>10, 10]</a:t>
            </a:r>
            <a:r>
              <a:rPr lang="zh-CN" altLang="en-US">
                <a:ea typeface="仿宋_GB2312" panose="02010609030101010101" pitchFamily="49" charset="-122"/>
              </a:rPr>
              <a:t>之间均匀分布的随机数；当</a:t>
            </a:r>
            <a:r>
              <a:rPr lang="en-US" altLang="zh-CN">
                <a:ea typeface="仿宋_GB2312" panose="02010609030101010101" pitchFamily="49" charset="-122"/>
              </a:rPr>
              <a:t>ch=2</a:t>
            </a:r>
            <a:r>
              <a:rPr lang="zh-CN" altLang="en-US">
                <a:ea typeface="仿宋_GB2312" panose="02010609030101010101" pitchFamily="49" charset="-122"/>
              </a:rPr>
              <a:t>时，产生</a:t>
            </a:r>
            <a:r>
              <a:rPr lang="en-US" altLang="zh-CN">
                <a:ea typeface="仿宋_GB2312" panose="02010609030101010101" pitchFamily="49" charset="-122"/>
              </a:rPr>
              <a:t>[</a:t>
            </a:r>
            <a:r>
              <a:rPr lang="en-US" altLang="zh-CN">
                <a:ea typeface="方正细圆简体" charset="-122"/>
              </a:rPr>
              <a:t>-</a:t>
            </a:r>
            <a:r>
              <a:rPr lang="en-US" altLang="zh-CN">
                <a:ea typeface="仿宋_GB2312" panose="02010609030101010101" pitchFamily="49" charset="-122"/>
              </a:rPr>
              <a:t>5, 5]</a:t>
            </a:r>
            <a:r>
              <a:rPr lang="zh-CN" altLang="en-US">
                <a:ea typeface="仿宋_GB2312" panose="02010609030101010101" pitchFamily="49" charset="-122"/>
              </a:rPr>
              <a:t>之间均匀分布的随机数；当</a:t>
            </a:r>
            <a:r>
              <a:rPr lang="en-US" altLang="zh-CN">
                <a:ea typeface="仿宋_GB2312" panose="02010609030101010101" pitchFamily="49" charset="-122"/>
              </a:rPr>
              <a:t>ch=3</a:t>
            </a:r>
            <a:r>
              <a:rPr lang="zh-CN" altLang="en-US">
                <a:ea typeface="仿宋_GB2312" panose="02010609030101010101" pitchFamily="49" charset="-122"/>
              </a:rPr>
              <a:t>时，产生</a:t>
            </a:r>
            <a:r>
              <a:rPr lang="en-US" altLang="zh-CN">
                <a:ea typeface="仿宋_GB2312" panose="02010609030101010101" pitchFamily="49" charset="-122"/>
              </a:rPr>
              <a:t>[</a:t>
            </a:r>
            <a:r>
              <a:rPr lang="en-US" altLang="zh-CN">
                <a:ea typeface="方正细圆简体" charset="-122"/>
              </a:rPr>
              <a:t>-</a:t>
            </a:r>
            <a:r>
              <a:rPr lang="en-US" altLang="zh-CN">
                <a:ea typeface="仿宋_GB2312" panose="02010609030101010101" pitchFamily="49" charset="-122"/>
              </a:rPr>
              <a:t>1, 1]</a:t>
            </a:r>
            <a:r>
              <a:rPr lang="zh-CN" altLang="en-US">
                <a:ea typeface="仿宋_GB2312" panose="02010609030101010101" pitchFamily="49" charset="-122"/>
              </a:rPr>
              <a:t>之间均匀分布的随机数；当</a:t>
            </a:r>
            <a:r>
              <a:rPr lang="en-US" altLang="zh-CN">
                <a:ea typeface="仿宋_GB2312" panose="02010609030101010101" pitchFamily="49" charset="-122"/>
              </a:rPr>
              <a:t>ch=4</a:t>
            </a:r>
            <a:r>
              <a:rPr lang="zh-CN" altLang="en-US">
                <a:ea typeface="仿宋_GB2312" panose="02010609030101010101" pitchFamily="49" charset="-122"/>
              </a:rPr>
              <a:t>时，产生均值为</a:t>
            </a:r>
            <a:r>
              <a:rPr lang="en-US" altLang="zh-CN">
                <a:ea typeface="仿宋_GB2312" panose="02010609030101010101" pitchFamily="49" charset="-122"/>
              </a:rPr>
              <a:t>0</a:t>
            </a:r>
            <a:r>
              <a:rPr lang="zh-CN" altLang="en-US">
                <a:ea typeface="仿宋_GB2312" panose="02010609030101010101" pitchFamily="49" charset="-122"/>
              </a:rPr>
              <a:t>，方差为</a:t>
            </a:r>
            <a:r>
              <a:rPr lang="en-US" altLang="zh-CN">
                <a:ea typeface="仿宋_GB2312" panose="02010609030101010101" pitchFamily="49" charset="-122"/>
              </a:rPr>
              <a:t>1</a:t>
            </a:r>
            <a:r>
              <a:rPr lang="zh-CN" altLang="en-US">
                <a:ea typeface="仿宋_GB2312" panose="02010609030101010101" pitchFamily="49" charset="-122"/>
              </a:rPr>
              <a:t>的正态分布随机数。要求使用</a:t>
            </a:r>
            <a:r>
              <a:rPr lang="en-US" altLang="zh-CN">
                <a:ea typeface="仿宋_GB2312" panose="02010609030101010101" pitchFamily="49" charset="-122"/>
              </a:rPr>
              <a:t>switch</a:t>
            </a:r>
            <a:r>
              <a:rPr lang="zh-CN" altLang="en-US">
                <a:ea typeface="仿宋_GB2312" panose="02010609030101010101" pitchFamily="49" charset="-122"/>
              </a:rPr>
              <a:t>函数。</a:t>
            </a:r>
            <a:r>
              <a:rPr lang="zh-CN" altLang="en-US"/>
              <a:t>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E4C838-6252-4EE7-9432-4D53C35AFC28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27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0" y="685800"/>
          <a:ext cx="914400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位图图像" r:id="rId3" imgW="5296639" imgH="2057143" progId="Paint.Picture">
                  <p:embed/>
                </p:oleObj>
              </mc:Choice>
              <mc:Fallback>
                <p:oleObj name="位图图像" r:id="rId3" imgW="5296639" imgH="2057143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9144000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1029"/>
          <p:cNvSpPr txBox="1">
            <a:spLocks noChangeArrowheads="1"/>
          </p:cNvSpPr>
          <p:nvPr/>
        </p:nvSpPr>
        <p:spPr bwMode="auto">
          <a:xfrm>
            <a:off x="381000" y="4384675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仿宋_GB2312" panose="02010609030101010101" pitchFamily="49" charset="-122"/>
              </a:rPr>
              <a:t>即如王某完成</a:t>
            </a:r>
            <a:r>
              <a:rPr lang="en-US" altLang="zh-CN" dirty="0">
                <a:ea typeface="仿宋_GB2312" panose="02010609030101010101" pitchFamily="49" charset="-122"/>
              </a:rPr>
              <a:t>25</a:t>
            </a:r>
            <a:r>
              <a:rPr lang="zh-CN" altLang="en-US" dirty="0">
                <a:ea typeface="仿宋_GB2312" panose="02010609030101010101" pitchFamily="49" charset="-122"/>
              </a:rPr>
              <a:t>万元利润时，个人可得</a:t>
            </a:r>
            <a:r>
              <a:rPr lang="zh-CN" altLang="en-US" dirty="0"/>
              <a:t> </a:t>
            </a:r>
          </a:p>
        </p:txBody>
      </p:sp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1971675" y="5105400"/>
          <a:ext cx="51149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5" imgW="2171520" imgH="215640" progId="Equation.3">
                  <p:embed/>
                </p:oleObj>
              </mc:Choice>
              <mc:Fallback>
                <p:oleObj name="Equation" r:id="rId5" imgW="217152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5105400"/>
                        <a:ext cx="51149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1032"/>
          <p:cNvSpPr txBox="1">
            <a:spLocks noChangeArrowheads="1"/>
          </p:cNvSpPr>
          <p:nvPr/>
        </p:nvSpPr>
        <p:spPr bwMode="auto">
          <a:xfrm>
            <a:off x="365125" y="5715000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仿宋_GB2312" panose="02010609030101010101" pitchFamily="49" charset="-122"/>
              </a:rPr>
              <a:t>据此编写程序，求企业职工的奖金。</a:t>
            </a:r>
            <a:r>
              <a:rPr lang="zh-CN" altLang="en-US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CB6B5B-C7BE-46A6-93B6-37DCB516D6B2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28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203325" y="650875"/>
            <a:ext cx="285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仿宋_GB2312" panose="02010609030101010101" pitchFamily="49" charset="-122"/>
              </a:rPr>
              <a:t>9</a:t>
            </a:r>
            <a:r>
              <a:rPr lang="zh-CN" altLang="en-US" dirty="0">
                <a:ea typeface="仿宋_GB2312" panose="02010609030101010101" pitchFamily="49" charset="-122"/>
              </a:rPr>
              <a:t>．有一分数序列：</a:t>
            </a:r>
            <a:r>
              <a:rPr lang="zh-CN" altLang="en-US" dirty="0"/>
              <a:t> </a:t>
            </a:r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3276600" y="1219200"/>
          <a:ext cx="3124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3" imgW="1193800" imgH="355600" progId="Equation.3">
                  <p:embed/>
                </p:oleObj>
              </mc:Choice>
              <mc:Fallback>
                <p:oleObj r:id="rId3" imgW="1193800" imgH="355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19200"/>
                        <a:ext cx="3124200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04800" y="2286000"/>
            <a:ext cx="8610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　　求前</a:t>
            </a:r>
            <a:r>
              <a:rPr lang="en-US" altLang="zh-CN">
                <a:ea typeface="仿宋_GB2312" panose="02010609030101010101" pitchFamily="49" charset="-122"/>
              </a:rPr>
              <a:t>15</a:t>
            </a:r>
            <a:r>
              <a:rPr lang="zh-CN" altLang="en-US">
                <a:ea typeface="仿宋_GB2312" panose="02010609030101010101" pitchFamily="49" charset="-122"/>
              </a:rPr>
              <a:t>项的和。</a:t>
            </a:r>
            <a:endParaRPr lang="zh-CN" altLang="en-US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　　</a:t>
            </a:r>
            <a:r>
              <a:rPr lang="en-US" altLang="zh-CN">
                <a:ea typeface="仿宋_GB2312" panose="02010609030101010101" pitchFamily="49" charset="-122"/>
              </a:rPr>
              <a:t>10</a:t>
            </a:r>
            <a:r>
              <a:rPr lang="zh-CN" altLang="en-US">
                <a:ea typeface="仿宋_GB2312" panose="02010609030101010101" pitchFamily="49" charset="-122"/>
              </a:rPr>
              <a:t>．有</a:t>
            </a:r>
            <a:r>
              <a:rPr lang="en-US" altLang="zh-CN">
                <a:ea typeface="仿宋_GB2312" panose="02010609030101010101" pitchFamily="49" charset="-122"/>
              </a:rPr>
              <a:t>n</a:t>
            </a:r>
            <a:r>
              <a:rPr lang="zh-CN" altLang="en-US">
                <a:ea typeface="仿宋_GB2312" panose="02010609030101010101" pitchFamily="49" charset="-122"/>
              </a:rPr>
              <a:t>个人围成一圈，按序列编号。从第</a:t>
            </a:r>
            <a:r>
              <a:rPr lang="en-US" altLang="zh-CN">
                <a:ea typeface="仿宋_GB2312" panose="02010609030101010101" pitchFamily="49" charset="-122"/>
              </a:rPr>
              <a:t>1</a:t>
            </a:r>
            <a:r>
              <a:rPr lang="zh-CN" altLang="en-US">
                <a:ea typeface="仿宋_GB2312" panose="02010609030101010101" pitchFamily="49" charset="-122"/>
              </a:rPr>
              <a:t>个人开始报数，数到</a:t>
            </a:r>
            <a:r>
              <a:rPr lang="en-US" altLang="zh-CN">
                <a:ea typeface="仿宋_GB2312" panose="02010609030101010101" pitchFamily="49" charset="-122"/>
              </a:rPr>
              <a:t>m</a:t>
            </a:r>
            <a:r>
              <a:rPr lang="zh-CN" altLang="en-US">
                <a:ea typeface="仿宋_GB2312" panose="02010609030101010101" pitchFamily="49" charset="-122"/>
              </a:rPr>
              <a:t>时该人退出，并且下一个从</a:t>
            </a:r>
            <a:r>
              <a:rPr lang="en-US" altLang="zh-CN">
                <a:ea typeface="仿宋_GB2312" panose="02010609030101010101" pitchFamily="49" charset="-122"/>
              </a:rPr>
              <a:t>1</a:t>
            </a:r>
            <a:r>
              <a:rPr lang="zh-CN" altLang="en-US">
                <a:ea typeface="仿宋_GB2312" panose="02010609030101010101" pitchFamily="49" charset="-122"/>
              </a:rPr>
              <a:t>重新开始报数，求出出圈人的顺序</a:t>
            </a:r>
            <a:r>
              <a:rPr lang="en-US" altLang="zh-CN">
                <a:ea typeface="仿宋_GB2312" panose="02010609030101010101" pitchFamily="49" charset="-122"/>
              </a:rPr>
              <a:t>(n&gt;m</a:t>
            </a:r>
            <a:r>
              <a:rPr lang="zh-CN" altLang="en-US">
                <a:ea typeface="仿宋_GB2312" panose="02010609030101010101" pitchFamily="49" charset="-122"/>
              </a:rPr>
              <a:t>，例如</a:t>
            </a:r>
            <a:r>
              <a:rPr lang="en-US" altLang="zh-CN">
                <a:ea typeface="仿宋_GB2312" panose="02010609030101010101" pitchFamily="49" charset="-122"/>
              </a:rPr>
              <a:t>n=20</a:t>
            </a:r>
            <a:r>
              <a:rPr lang="zh-CN" altLang="en-US">
                <a:ea typeface="仿宋_GB2312" panose="02010609030101010101" pitchFamily="49" charset="-122"/>
              </a:rPr>
              <a:t>，</a:t>
            </a:r>
            <a:r>
              <a:rPr lang="en-US" altLang="zh-CN">
                <a:ea typeface="仿宋_GB2312" panose="02010609030101010101" pitchFamily="49" charset="-122"/>
              </a:rPr>
              <a:t>m=7)</a:t>
            </a:r>
            <a:r>
              <a:rPr lang="zh-CN" altLang="en-US">
                <a:ea typeface="仿宋_GB2312" panose="02010609030101010101" pitchFamily="49" charset="-122"/>
              </a:rPr>
              <a:t>。</a:t>
            </a:r>
            <a:r>
              <a:rPr lang="zh-CN" altLang="en-US"/>
              <a:t> </a:t>
            </a:r>
          </a:p>
        </p:txBody>
      </p:sp>
      <p:sp>
        <p:nvSpPr>
          <p:cNvPr id="5125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2863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B84A3-4DEE-44F9-AF25-B96D8E0C320A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29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8534400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执行时两者所用时间差异很大。第一种循环方法所需时间为约</a:t>
            </a:r>
            <a:r>
              <a:rPr lang="en-US" altLang="zh-CN" dirty="0"/>
              <a:t>0.005</a:t>
            </a:r>
            <a:r>
              <a:rPr lang="zh-CN" altLang="en-US" dirty="0"/>
              <a:t>秒，而第二种向量方法所需时间为约</a:t>
            </a:r>
            <a:r>
              <a:rPr lang="en-US" altLang="zh-CN" dirty="0"/>
              <a:t>0.0008</a:t>
            </a:r>
            <a:r>
              <a:rPr lang="zh-CN" altLang="en-US" dirty="0"/>
              <a:t>秒，这足以说明采用向量化方法给编程带来的好处。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如何将循环变换成向量操作是一个比较复杂的问题。简单问题很容易转换为向量操作，但较为复杂的问题可能能够转变成向量操作，也可能根本就无法转变成向量操作，因此在实际问题中应根据具体情况而定。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7B5905-0B50-434E-9C33-45961E61AE8A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3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2863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B84A3-4DEE-44F9-AF25-B96D8E0C320A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30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810000" y="685800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实验 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374650" y="1340768"/>
            <a:ext cx="16466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仿宋_GB2312" panose="02010609030101010101" pitchFamily="49" charset="-122"/>
              </a:rPr>
              <a:t>P240</a:t>
            </a:r>
          </a:p>
          <a:p>
            <a:pPr eaLnBrk="1" hangingPunct="1"/>
            <a:r>
              <a:rPr lang="zh-CN" altLang="en-US" dirty="0">
                <a:ea typeface="仿宋_GB2312" panose="02010609030101010101" pitchFamily="49" charset="-122"/>
              </a:rPr>
              <a:t>实验</a:t>
            </a:r>
            <a:r>
              <a:rPr lang="en-US" altLang="zh-CN" dirty="0">
                <a:ea typeface="仿宋_GB2312" panose="02010609030101010101" pitchFamily="49" charset="-122"/>
              </a:rPr>
              <a:t>3,5,6,7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40914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84582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2.2.3  </a:t>
            </a:r>
            <a:r>
              <a:rPr lang="zh-CN" altLang="en-US" b="1">
                <a:ea typeface="华文中宋" panose="02010600040101010101" pitchFamily="2" charset="-122"/>
              </a:rPr>
              <a:t>内存使用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内存资源历来都是计算机中的宝贵资源，它与</a:t>
            </a:r>
            <a:r>
              <a:rPr lang="en-US" altLang="zh-CN"/>
              <a:t>CPU</a:t>
            </a:r>
            <a:r>
              <a:rPr lang="zh-CN" altLang="en-US"/>
              <a:t>资源具有同等重要的地位。在</a:t>
            </a:r>
            <a:r>
              <a:rPr lang="en-US" altLang="zh-CN"/>
              <a:t>MATLAB</a:t>
            </a:r>
            <a:r>
              <a:rPr lang="zh-CN" altLang="en-US"/>
              <a:t>中合理使用内存资源同样也是非常重要的，</a:t>
            </a:r>
            <a:r>
              <a:rPr lang="en-US" altLang="zh-CN"/>
              <a:t>MATLAB</a:t>
            </a:r>
            <a:r>
              <a:rPr lang="zh-CN" altLang="en-US"/>
              <a:t>提供了</a:t>
            </a:r>
            <a:r>
              <a:rPr lang="en-US" altLang="zh-CN"/>
              <a:t>5</a:t>
            </a:r>
            <a:r>
              <a:rPr lang="zh-CN" altLang="en-US"/>
              <a:t>个函数用于管理和改善内存的使用：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●  </a:t>
            </a:r>
            <a:r>
              <a:rPr lang="en-US" altLang="zh-CN"/>
              <a:t>clear</a:t>
            </a:r>
            <a:r>
              <a:rPr lang="zh-CN" altLang="en-US"/>
              <a:t>函数可从内存中“清除”变量。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●  </a:t>
            </a:r>
            <a:r>
              <a:rPr lang="en-US" altLang="zh-CN"/>
              <a:t>pack</a:t>
            </a:r>
            <a:r>
              <a:rPr lang="zh-CN" altLang="en-US">
                <a:latin typeface="宋体" panose="02010600030101010101" pitchFamily="2" charset="-122"/>
              </a:rPr>
              <a:t>命令可将变量保存到磁盘上，然后再在需要时读入，但出于执行时间上的考虑，一般在循环和</a:t>
            </a:r>
            <a:r>
              <a:rPr lang="en-US" altLang="zh-CN"/>
              <a:t>M</a:t>
            </a:r>
            <a:r>
              <a:rPr lang="zh-CN" altLang="en-US">
                <a:latin typeface="宋体" panose="02010600030101010101" pitchFamily="2" charset="-122"/>
              </a:rPr>
              <a:t>函数文件中不使用</a:t>
            </a:r>
            <a:r>
              <a:rPr lang="en-US" altLang="zh-CN"/>
              <a:t>pack</a:t>
            </a:r>
            <a:r>
              <a:rPr lang="zh-CN" altLang="en-US">
                <a:latin typeface="宋体" panose="02010600030101010101" pitchFamily="2" charset="-122"/>
              </a:rPr>
              <a:t>命令。</a:t>
            </a:r>
            <a:r>
              <a:rPr lang="zh-CN" altLang="en-US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FF8E5F-93D1-4850-B2B1-4AB525CE1626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4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028"/>
          <p:cNvSpPr txBox="1">
            <a:spLocks noChangeArrowheads="1"/>
          </p:cNvSpPr>
          <p:nvPr/>
        </p:nvSpPr>
        <p:spPr bwMode="auto">
          <a:xfrm>
            <a:off x="457200" y="685800"/>
            <a:ext cx="83820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●  </a:t>
            </a:r>
            <a:r>
              <a:rPr lang="en-US" altLang="zh-CN"/>
              <a:t>quit</a:t>
            </a:r>
            <a:r>
              <a:rPr lang="zh-CN" altLang="en-US"/>
              <a:t>命令可退出</a:t>
            </a:r>
            <a:r>
              <a:rPr lang="en-US" altLang="zh-CN"/>
              <a:t>MATLAB</a:t>
            </a:r>
            <a:r>
              <a:rPr lang="zh-CN" altLang="en-US"/>
              <a:t>，并将</a:t>
            </a:r>
            <a:r>
              <a:rPr lang="en-US" altLang="zh-CN"/>
              <a:t>MATLAB</a:t>
            </a:r>
            <a:r>
              <a:rPr lang="zh-CN" altLang="en-US"/>
              <a:t>占用的内存交回给系统。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●  </a:t>
            </a:r>
            <a:r>
              <a:rPr lang="en-US" altLang="zh-CN"/>
              <a:t>save</a:t>
            </a:r>
            <a:r>
              <a:rPr lang="zh-CN" altLang="en-US"/>
              <a:t>函数可有选择性地将变量保存到磁盘。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●  </a:t>
            </a:r>
            <a:r>
              <a:rPr lang="en-US" altLang="zh-CN"/>
              <a:t>load</a:t>
            </a:r>
            <a:r>
              <a:rPr lang="zh-CN" altLang="en-US"/>
              <a:t>函数可重新读入由</a:t>
            </a:r>
            <a:r>
              <a:rPr lang="en-US" altLang="zh-CN"/>
              <a:t>save</a:t>
            </a:r>
            <a:r>
              <a:rPr lang="zh-CN" altLang="en-US"/>
              <a:t>命令保存的变量。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    　</a:t>
            </a:r>
            <a:r>
              <a:rPr lang="zh-CN" altLang="en-US">
                <a:latin typeface="宋体" panose="02010600030101010101" pitchFamily="2" charset="-122"/>
              </a:rPr>
              <a:t>在实际操作中，利用</a:t>
            </a:r>
            <a:r>
              <a:rPr lang="en-US" altLang="zh-CN"/>
              <a:t>clear</a:t>
            </a:r>
            <a:r>
              <a:rPr lang="zh-CN" altLang="en-US">
                <a:latin typeface="宋体" panose="02010600030101010101" pitchFamily="2" charset="-122"/>
              </a:rPr>
              <a:t>函数清除变量并不总能给系统增加可用内存。当被清除的变量正巧处于内存的高端时，清除变量可给其它系统增加可用的内存；当被清除的变量处于其它位置时，虽然减少了</a:t>
            </a:r>
            <a:r>
              <a:rPr lang="en-US" altLang="zh-CN"/>
              <a:t>MATLAB</a:t>
            </a:r>
            <a:r>
              <a:rPr lang="zh-CN" altLang="en-US">
                <a:latin typeface="宋体" panose="02010600030101010101" pitchFamily="2" charset="-122"/>
              </a:rPr>
              <a:t>系统占用的内存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</a:rPr>
              <a:t>即可解决</a:t>
            </a:r>
            <a:r>
              <a:rPr lang="en-US" altLang="zh-CN"/>
              <a:t>Out of memory</a:t>
            </a:r>
            <a:r>
              <a:rPr lang="zh-CN" altLang="en-US">
                <a:latin typeface="宋体" panose="02010600030101010101" pitchFamily="2" charset="-122"/>
              </a:rPr>
              <a:t>问题</a:t>
            </a:r>
            <a:r>
              <a:rPr lang="en-US" altLang="zh-CN"/>
              <a:t>)</a:t>
            </a:r>
            <a:r>
              <a:rPr lang="zh-CN" altLang="en-US">
                <a:latin typeface="宋体" panose="02010600030101010101" pitchFamily="2" charset="-122"/>
              </a:rPr>
              <a:t>，但其它系统可用的内存并未增加。</a:t>
            </a:r>
            <a:r>
              <a:rPr lang="zh-CN" altLang="en-US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4AD1DD-FB5F-4A28-8928-B553214F261B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5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84582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除了变量要占用内存外，调用过的函数也要占用内存，因此，对于不再使用的函数应从内存中清除，这样可释放出由函数占用的内存，这一过程也可由</a:t>
            </a:r>
            <a:r>
              <a:rPr lang="en-US" altLang="zh-CN"/>
              <a:t>clear</a:t>
            </a:r>
            <a:r>
              <a:rPr lang="zh-CN" altLang="en-US"/>
              <a:t>函数完成。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   　 </a:t>
            </a:r>
            <a:r>
              <a:rPr lang="zh-CN" altLang="en-US">
                <a:latin typeface="宋体" panose="02010600030101010101" pitchFamily="2" charset="-122"/>
              </a:rPr>
              <a:t>在一般情况下，内存资源不会成为编程的障碍，现在大部分计算机的内存已达到</a:t>
            </a:r>
            <a:r>
              <a:rPr lang="en-US" altLang="zh-CN"/>
              <a:t>4G</a:t>
            </a:r>
            <a:r>
              <a:rPr lang="zh-CN" altLang="en-US">
                <a:latin typeface="宋体" panose="02010600030101010101" pitchFamily="2" charset="-122"/>
              </a:rPr>
              <a:t>，这足以轻松地应付大多数程序的运行，这时我们不必过多考虑内存资源，但一旦内存资源紧张，我们可从以下几个方面着手改进程序：</a:t>
            </a:r>
            <a:r>
              <a:rPr lang="zh-CN" altLang="en-US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728376-AF8C-40D0-AC81-D24BA8CFE77B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6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8382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　　● 避免使用大的临时变量，而且一旦不再需要，就从内存中将它删除。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　　●</a:t>
            </a:r>
            <a:r>
              <a:rPr lang="zh-CN" altLang="en-US" b="1"/>
              <a:t> </a:t>
            </a:r>
            <a:r>
              <a:rPr lang="zh-CN" altLang="en-US"/>
              <a:t>清除不用的变量：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　　</a:t>
            </a:r>
            <a:r>
              <a:rPr lang="en-US" altLang="zh-CN"/>
              <a:t>clear </a:t>
            </a:r>
            <a:r>
              <a:rPr lang="zh-CN" altLang="en-US"/>
              <a:t>变量名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　　● 重复使用已存在的变量。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● 对于多个函数或子函数都要使用的变量，可定义成全局变量，这样在各个函数或子函数中，就不再需要给它分配内存。但在清除全局变量时，必须采用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  <a:r>
              <a:rPr lang="en-US" altLang="zh-CN"/>
              <a:t>clear  global </a:t>
            </a:r>
            <a:r>
              <a:rPr lang="zh-CN" altLang="en-US">
                <a:latin typeface="宋体" panose="02010600030101010101" pitchFamily="2" charset="-122"/>
              </a:rPr>
              <a:t>变量名</a:t>
            </a:r>
            <a:r>
              <a:rPr lang="zh-CN" altLang="en-US"/>
              <a:t> </a:t>
            </a:r>
          </a:p>
        </p:txBody>
      </p:sp>
      <p:sp>
        <p:nvSpPr>
          <p:cNvPr id="8499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2863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EF6A9B-67E9-4A17-AF43-68EE9B31CC65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7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1547664" y="704850"/>
            <a:ext cx="45288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2.5  MATLAB </a:t>
            </a:r>
            <a:r>
              <a:rPr lang="zh-CN" altLang="en-US" sz="3200" b="1" dirty="0">
                <a:latin typeface="宋体" panose="02010600030101010101" pitchFamily="2" charset="-122"/>
              </a:rPr>
              <a:t>程序调试</a:t>
            </a:r>
            <a:r>
              <a:rPr lang="zh-CN" altLang="en-US" sz="3200" b="1" dirty="0"/>
              <a:t> 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381000" y="1663700"/>
            <a:ext cx="85344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程序调试主要用来纠正两类错误：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● 格式错误，比如函数名的格式错误、缺括号等，</a:t>
            </a:r>
            <a:r>
              <a:rPr lang="en-US" altLang="zh-CN" dirty="0"/>
              <a:t>MATLAB</a:t>
            </a:r>
            <a:r>
              <a:rPr lang="zh-CN" altLang="en-US" dirty="0"/>
              <a:t>可在运行程序时检测出大多数格式错误，并显示出出错信息和出错位置，这类错误可很容易找到，并加以纠正。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● </a:t>
            </a:r>
            <a:r>
              <a:rPr lang="zh-CN" altLang="en-US" dirty="0">
                <a:latin typeface="宋体" panose="02010600030101010101" pitchFamily="2" charset="-122"/>
              </a:rPr>
              <a:t>运行错误，这些情况通常发生在算法错误和程序设计错误上，例如修改了错误的变量，计算不正确等。运行错误一般不易找出位置，因此要利用调试器工具来诊断。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8B468D-3426-49CB-AC82-DEE09A039F2D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8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84582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当程序运行中发生错误时，虽然不会停止程序的执行，也不显示出错误位置，但无法得到正确的执行结果。由于在程序执行结束或者因出错而返回到基本工作空间时，才知道发生了运行错误，这时各个函数的局部工作空间已关闭，因此也就失去了查找出错原因的基础，为查找运行错误，可采用下列技术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　　● </a:t>
            </a:r>
            <a:r>
              <a:rPr lang="zh-CN" altLang="en-US">
                <a:latin typeface="宋体" panose="02010600030101010101" pitchFamily="2" charset="-122"/>
              </a:rPr>
              <a:t>在运行错误可能发生的</a:t>
            </a:r>
            <a:r>
              <a:rPr lang="en-US" altLang="zh-CN"/>
              <a:t>M</a:t>
            </a:r>
            <a:r>
              <a:rPr lang="zh-CN" altLang="en-US">
                <a:latin typeface="宋体" panose="02010600030101010101" pitchFamily="2" charset="-122"/>
              </a:rPr>
              <a:t>函数文件中，删去某些语句句末的分号，这样可显示出一些中间计算结果，从中可发现一些问题。</a:t>
            </a:r>
            <a:r>
              <a:rPr lang="zh-CN" altLang="en-US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AE7908-A0EB-48EA-A2A7-5502AE62353F}" type="slidenum">
              <a:rPr kumimoji="0"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eaLnBrk="1" hangingPunct="1"/>
              <a:t>9</a:t>
            </a:fld>
            <a:endParaRPr kumimoji="0"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1125</TotalTime>
  <Words>312</Words>
  <Application>Microsoft Office PowerPoint</Application>
  <PresentationFormat>全屏显示(4:3)</PresentationFormat>
  <Paragraphs>165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宋体</vt:lpstr>
      <vt:lpstr>Calibri</vt:lpstr>
      <vt:lpstr>Franklin Gothic Book</vt:lpstr>
      <vt:lpstr>Perpetua</vt:lpstr>
      <vt:lpstr>Times New Roman</vt:lpstr>
      <vt:lpstr>Wingdings 2</vt:lpstr>
      <vt:lpstr>平衡</vt:lpstr>
      <vt:lpstr>Document</vt:lpstr>
      <vt:lpstr>位图图像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xiaofang hu</cp:lastModifiedBy>
  <cp:revision>90</cp:revision>
  <dcterms:created xsi:type="dcterms:W3CDTF">2004-03-24T08:08:03Z</dcterms:created>
  <dcterms:modified xsi:type="dcterms:W3CDTF">2019-10-09T09:07:21Z</dcterms:modified>
</cp:coreProperties>
</file>