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4"/>
  </p:notesMasterIdLst>
  <p:sldIdLst>
    <p:sldId id="354" r:id="rId3"/>
    <p:sldId id="301" r:id="rId4"/>
    <p:sldId id="356" r:id="rId5"/>
    <p:sldId id="358" r:id="rId6"/>
    <p:sldId id="324" r:id="rId7"/>
    <p:sldId id="359" r:id="rId8"/>
    <p:sldId id="360" r:id="rId9"/>
    <p:sldId id="361" r:id="rId10"/>
    <p:sldId id="305" r:id="rId11"/>
    <p:sldId id="306" r:id="rId12"/>
    <p:sldId id="314" r:id="rId13"/>
    <p:sldId id="315" r:id="rId14"/>
    <p:sldId id="362" r:id="rId15"/>
    <p:sldId id="342" r:id="rId16"/>
    <p:sldId id="307" r:id="rId17"/>
    <p:sldId id="308" r:id="rId18"/>
    <p:sldId id="309" r:id="rId19"/>
    <p:sldId id="311" r:id="rId20"/>
    <p:sldId id="310" r:id="rId21"/>
    <p:sldId id="363" r:id="rId22"/>
    <p:sldId id="328" r:id="rId23"/>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CC"/>
    <a:srgbClr val="CC6600"/>
    <a:srgbClr val="000099"/>
    <a:srgbClr val="990099"/>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6" autoAdjust="0"/>
  </p:normalViewPr>
  <p:slideViewPr>
    <p:cSldViewPr>
      <p:cViewPr varScale="1">
        <p:scale>
          <a:sx n="89" d="100"/>
          <a:sy n="89" d="100"/>
        </p:scale>
        <p:origin x="855"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9"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5" Type="http://schemas.openxmlformats.org/officeDocument/2006/relationships/image" Target="../media/image4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 Id="rId1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b="0" smtClean="0"/>
            </a:lvl1pPr>
          </a:lstStyle>
          <a:p>
            <a:pPr>
              <a:defRPr/>
            </a:pPr>
            <a:endParaRPr lang="en-US" altLang="zh-CN"/>
          </a:p>
        </p:txBody>
      </p:sp>
      <p:sp>
        <p:nvSpPr>
          <p:cNvPr id="1331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b="0" smtClean="0"/>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b="0" smtClean="0"/>
            </a:lvl1pPr>
          </a:lstStyle>
          <a:p>
            <a:pPr>
              <a:defRPr/>
            </a:pPr>
            <a:endParaRPr lang="en-US" altLang="zh-CN"/>
          </a:p>
        </p:txBody>
      </p:sp>
      <p:sp>
        <p:nvSpPr>
          <p:cNvPr id="1331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b="0" smtClean="0"/>
            </a:lvl1pPr>
          </a:lstStyle>
          <a:p>
            <a:pPr>
              <a:defRPr/>
            </a:pPr>
            <a:fld id="{856A16B9-8E3E-4116-B8F8-6E2DE7D4629F}" type="slidenum">
              <a:rPr lang="en-US" altLang="zh-CN"/>
              <a:pPr>
                <a:defRPr/>
              </a:pPr>
              <a:t>‹#›</a:t>
            </a:fld>
            <a:endParaRPr lang="en-US" altLang="zh-CN"/>
          </a:p>
        </p:txBody>
      </p:sp>
    </p:spTree>
    <p:extLst>
      <p:ext uri="{BB962C8B-B14F-4D97-AF65-F5344CB8AC3E}">
        <p14:creationId xmlns:p14="http://schemas.microsoft.com/office/powerpoint/2010/main" val="3881527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56A16B9-8E3E-4116-B8F8-6E2DE7D4629F}" type="slidenum">
              <a:rPr lang="en-US" altLang="zh-CN" smtClean="0"/>
              <a:pPr>
                <a:defRPr/>
              </a:pPr>
              <a:t>16</a:t>
            </a:fld>
            <a:endParaRPr lang="en-US" altLang="zh-CN"/>
          </a:p>
        </p:txBody>
      </p:sp>
    </p:spTree>
    <p:extLst>
      <p:ext uri="{BB962C8B-B14F-4D97-AF65-F5344CB8AC3E}">
        <p14:creationId xmlns:p14="http://schemas.microsoft.com/office/powerpoint/2010/main" val="123801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hu.edu.cn/"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42D776-9BF7-438A-AE04-984D5282984F}" type="slidenum">
              <a:rPr lang="en-US" altLang="zh-CN"/>
              <a:pPr>
                <a:defRPr/>
              </a:pPr>
              <a:t>‹#›</a:t>
            </a:fld>
            <a:endParaRPr lang="en-US" altLang="zh-CN"/>
          </a:p>
        </p:txBody>
      </p:sp>
    </p:spTree>
    <p:extLst>
      <p:ext uri="{BB962C8B-B14F-4D97-AF65-F5344CB8AC3E}">
        <p14:creationId xmlns:p14="http://schemas.microsoft.com/office/powerpoint/2010/main" val="311691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E76E4A-D1EB-4A6A-8536-29474BA7374C}" type="slidenum">
              <a:rPr lang="en-US" altLang="zh-CN"/>
              <a:pPr>
                <a:defRPr/>
              </a:pPr>
              <a:t>‹#›</a:t>
            </a:fld>
            <a:endParaRPr lang="en-US" altLang="zh-CN"/>
          </a:p>
        </p:txBody>
      </p:sp>
    </p:spTree>
    <p:extLst>
      <p:ext uri="{BB962C8B-B14F-4D97-AF65-F5344CB8AC3E}">
        <p14:creationId xmlns:p14="http://schemas.microsoft.com/office/powerpoint/2010/main" val="363465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4FED30-D3E0-4CFA-B9BF-20A7FFB1E375}" type="slidenum">
              <a:rPr lang="en-US" altLang="zh-CN"/>
              <a:pPr>
                <a:defRPr/>
              </a:pPr>
              <a:t>‹#›</a:t>
            </a:fld>
            <a:endParaRPr lang="en-US" altLang="zh-CN"/>
          </a:p>
        </p:txBody>
      </p:sp>
    </p:spTree>
    <p:extLst>
      <p:ext uri="{BB962C8B-B14F-4D97-AF65-F5344CB8AC3E}">
        <p14:creationId xmlns:p14="http://schemas.microsoft.com/office/powerpoint/2010/main" val="371558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Untitled-3">
            <a:hlinkClick r:id="rId2"/>
          </p:cNvPr>
          <p:cNvPicPr>
            <a:picLocks noChangeAspect="1" noChangeArrowheads="1"/>
          </p:cNvPicPr>
          <p:nvPr userDrawn="1"/>
        </p:nvPicPr>
        <p:blipFill>
          <a:blip r:embed="rId3" cstate="print">
            <a:lum contrast="18000"/>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8" name="Rectangle 2"/>
          <p:cNvSpPr>
            <a:spLocks noGrp="1" noChangeArrowheads="1"/>
          </p:cNvSpPr>
          <p:nvPr>
            <p:ph type="ctrTitle"/>
          </p:nvPr>
        </p:nvSpPr>
        <p:spPr>
          <a:xfrm>
            <a:off x="1066800" y="1219200"/>
            <a:ext cx="7772400" cy="1143000"/>
          </a:xfrm>
        </p:spPr>
        <p:txBody>
          <a:bodyPr/>
          <a:lstStyle>
            <a:lvl1pPr>
              <a:defRPr/>
            </a:lvl1pPr>
          </a:lstStyle>
          <a:p>
            <a:pPr lvl="0"/>
            <a:r>
              <a:rPr lang="zh-CN" altLang="en-US" noProof="0"/>
              <a:t>单击此处编辑母版标题样式</a:t>
            </a:r>
          </a:p>
        </p:txBody>
      </p:sp>
      <p:sp>
        <p:nvSpPr>
          <p:cNvPr id="147459" name="Rectangle 3"/>
          <p:cNvSpPr>
            <a:spLocks noGrp="1" noChangeArrowheads="1"/>
          </p:cNvSpPr>
          <p:nvPr>
            <p:ph type="subTitle" idx="1"/>
          </p:nvPr>
        </p:nvSpPr>
        <p:spPr>
          <a:xfrm>
            <a:off x="1371600" y="3200400"/>
            <a:ext cx="6400800" cy="1752600"/>
          </a:xfrm>
        </p:spPr>
        <p:txBody>
          <a:bodyPr/>
          <a:lstStyle>
            <a:lvl1pPr algn="ctr">
              <a:buFont typeface="Wingdings" panose="05000000000000000000" pitchFamily="2" charset="2"/>
              <a:buNone/>
              <a:defRPr/>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6" name="Rectangle 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7" name="Rectangle 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B198BBC-2590-426D-9149-8073706A83C7}" type="slidenum">
              <a:rPr lang="en-US" altLang="zh-CN"/>
              <a:pPr>
                <a:defRPr/>
              </a:pPr>
              <a:t>‹#›</a:t>
            </a:fld>
            <a:endParaRPr lang="en-US" altLang="zh-CN"/>
          </a:p>
        </p:txBody>
      </p:sp>
    </p:spTree>
    <p:extLst>
      <p:ext uri="{BB962C8B-B14F-4D97-AF65-F5344CB8AC3E}">
        <p14:creationId xmlns:p14="http://schemas.microsoft.com/office/powerpoint/2010/main" val="383226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167CEF-999B-4924-A239-311E5CA5942F}" type="slidenum">
              <a:rPr lang="en-US" altLang="zh-CN"/>
              <a:pPr>
                <a:defRPr/>
              </a:pPr>
              <a:t>‹#›</a:t>
            </a:fld>
            <a:endParaRPr lang="en-US" altLang="zh-CN"/>
          </a:p>
        </p:txBody>
      </p:sp>
    </p:spTree>
    <p:extLst>
      <p:ext uri="{BB962C8B-B14F-4D97-AF65-F5344CB8AC3E}">
        <p14:creationId xmlns:p14="http://schemas.microsoft.com/office/powerpoint/2010/main" val="1396529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699A19-3334-4D12-A32C-1A30EFD2DB71}" type="slidenum">
              <a:rPr lang="en-US" altLang="zh-CN"/>
              <a:pPr>
                <a:defRPr/>
              </a:pPr>
              <a:t>‹#›</a:t>
            </a:fld>
            <a:endParaRPr lang="en-US" altLang="zh-CN"/>
          </a:p>
        </p:txBody>
      </p:sp>
    </p:spTree>
    <p:extLst>
      <p:ext uri="{BB962C8B-B14F-4D97-AF65-F5344CB8AC3E}">
        <p14:creationId xmlns:p14="http://schemas.microsoft.com/office/powerpoint/2010/main" val="191186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524000"/>
            <a:ext cx="3619500" cy="46085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8700" y="1524000"/>
            <a:ext cx="3619500" cy="46085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6AB3A4F-E948-4D7C-A5C4-B726FD219085}" type="slidenum">
              <a:rPr lang="en-US" altLang="zh-CN"/>
              <a:pPr>
                <a:defRPr/>
              </a:pPr>
              <a:t>‹#›</a:t>
            </a:fld>
            <a:endParaRPr lang="en-US" altLang="zh-CN"/>
          </a:p>
        </p:txBody>
      </p:sp>
    </p:spTree>
    <p:extLst>
      <p:ext uri="{BB962C8B-B14F-4D97-AF65-F5344CB8AC3E}">
        <p14:creationId xmlns:p14="http://schemas.microsoft.com/office/powerpoint/2010/main" val="114125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9962993-D563-4721-987C-6093FFC4B8FC}" type="slidenum">
              <a:rPr lang="en-US" altLang="zh-CN"/>
              <a:pPr>
                <a:defRPr/>
              </a:pPr>
              <a:t>‹#›</a:t>
            </a:fld>
            <a:endParaRPr lang="en-US" altLang="zh-CN"/>
          </a:p>
        </p:txBody>
      </p:sp>
    </p:spTree>
    <p:extLst>
      <p:ext uri="{BB962C8B-B14F-4D97-AF65-F5344CB8AC3E}">
        <p14:creationId xmlns:p14="http://schemas.microsoft.com/office/powerpoint/2010/main" val="81781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B6BD4CC-DA1D-4149-88CE-6EDDC46605A8}" type="slidenum">
              <a:rPr lang="en-US" altLang="zh-CN"/>
              <a:pPr>
                <a:defRPr/>
              </a:pPr>
              <a:t>‹#›</a:t>
            </a:fld>
            <a:endParaRPr lang="en-US" altLang="zh-CN"/>
          </a:p>
        </p:txBody>
      </p:sp>
    </p:spTree>
    <p:extLst>
      <p:ext uri="{BB962C8B-B14F-4D97-AF65-F5344CB8AC3E}">
        <p14:creationId xmlns:p14="http://schemas.microsoft.com/office/powerpoint/2010/main" val="3042753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E763AC7-7AD8-4B8C-912D-AA02B990E24A}" type="slidenum">
              <a:rPr lang="en-US" altLang="zh-CN"/>
              <a:pPr>
                <a:defRPr/>
              </a:pPr>
              <a:t>‹#›</a:t>
            </a:fld>
            <a:endParaRPr lang="en-US" altLang="zh-CN"/>
          </a:p>
        </p:txBody>
      </p:sp>
    </p:spTree>
    <p:extLst>
      <p:ext uri="{BB962C8B-B14F-4D97-AF65-F5344CB8AC3E}">
        <p14:creationId xmlns:p14="http://schemas.microsoft.com/office/powerpoint/2010/main" val="3934541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7535CF-9910-4334-AA9E-0CBBB56BE648}" type="slidenum">
              <a:rPr lang="en-US" altLang="zh-CN"/>
              <a:pPr>
                <a:defRPr/>
              </a:pPr>
              <a:t>‹#›</a:t>
            </a:fld>
            <a:endParaRPr lang="en-US" altLang="zh-CN"/>
          </a:p>
        </p:txBody>
      </p:sp>
    </p:spTree>
    <p:extLst>
      <p:ext uri="{BB962C8B-B14F-4D97-AF65-F5344CB8AC3E}">
        <p14:creationId xmlns:p14="http://schemas.microsoft.com/office/powerpoint/2010/main" val="273415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8611D3-BBF8-4604-A02F-61794DD47E55}" type="slidenum">
              <a:rPr lang="en-US" altLang="zh-CN"/>
              <a:pPr>
                <a:defRPr/>
              </a:pPr>
              <a:t>‹#›</a:t>
            </a:fld>
            <a:endParaRPr lang="en-US" altLang="zh-CN"/>
          </a:p>
        </p:txBody>
      </p:sp>
    </p:spTree>
    <p:extLst>
      <p:ext uri="{BB962C8B-B14F-4D97-AF65-F5344CB8AC3E}">
        <p14:creationId xmlns:p14="http://schemas.microsoft.com/office/powerpoint/2010/main" val="111031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2A7A85-FBB3-451B-A1FB-A5747054FE79}" type="slidenum">
              <a:rPr lang="en-US" altLang="zh-CN"/>
              <a:pPr>
                <a:defRPr/>
              </a:pPr>
              <a:t>‹#›</a:t>
            </a:fld>
            <a:endParaRPr lang="en-US" altLang="zh-CN"/>
          </a:p>
        </p:txBody>
      </p:sp>
    </p:spTree>
    <p:extLst>
      <p:ext uri="{BB962C8B-B14F-4D97-AF65-F5344CB8AC3E}">
        <p14:creationId xmlns:p14="http://schemas.microsoft.com/office/powerpoint/2010/main" val="3569677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34FE84-6B34-4A10-9FB9-9370B2E52CE6}" type="slidenum">
              <a:rPr lang="en-US" altLang="zh-CN"/>
              <a:pPr>
                <a:defRPr/>
              </a:pPr>
              <a:t>‹#›</a:t>
            </a:fld>
            <a:endParaRPr lang="en-US" altLang="zh-CN"/>
          </a:p>
        </p:txBody>
      </p:sp>
    </p:spTree>
    <p:extLst>
      <p:ext uri="{BB962C8B-B14F-4D97-AF65-F5344CB8AC3E}">
        <p14:creationId xmlns:p14="http://schemas.microsoft.com/office/powerpoint/2010/main" val="2429386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152400"/>
            <a:ext cx="1866900" cy="5980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152400"/>
            <a:ext cx="5448300" cy="59801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CC394C-74F0-48F1-A8D9-CAB5C260880F}" type="slidenum">
              <a:rPr lang="en-US" altLang="zh-CN"/>
              <a:pPr>
                <a:defRPr/>
              </a:pPr>
              <a:t>‹#›</a:t>
            </a:fld>
            <a:endParaRPr lang="en-US" altLang="zh-CN"/>
          </a:p>
        </p:txBody>
      </p:sp>
    </p:spTree>
    <p:extLst>
      <p:ext uri="{BB962C8B-B14F-4D97-AF65-F5344CB8AC3E}">
        <p14:creationId xmlns:p14="http://schemas.microsoft.com/office/powerpoint/2010/main" val="311880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2E8844-323A-48B8-A00D-D6CD4D8020B1}" type="slidenum">
              <a:rPr lang="en-US" altLang="zh-CN"/>
              <a:pPr>
                <a:defRPr/>
              </a:pPr>
              <a:t>‹#›</a:t>
            </a:fld>
            <a:endParaRPr lang="en-US" altLang="zh-CN"/>
          </a:p>
        </p:txBody>
      </p:sp>
    </p:spTree>
    <p:extLst>
      <p:ext uri="{BB962C8B-B14F-4D97-AF65-F5344CB8AC3E}">
        <p14:creationId xmlns:p14="http://schemas.microsoft.com/office/powerpoint/2010/main" val="152241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11847F-7587-40EA-8978-79E14A38B0CF}" type="slidenum">
              <a:rPr lang="en-US" altLang="zh-CN"/>
              <a:pPr>
                <a:defRPr/>
              </a:pPr>
              <a:t>‹#›</a:t>
            </a:fld>
            <a:endParaRPr lang="en-US" altLang="zh-CN"/>
          </a:p>
        </p:txBody>
      </p:sp>
    </p:spTree>
    <p:extLst>
      <p:ext uri="{BB962C8B-B14F-4D97-AF65-F5344CB8AC3E}">
        <p14:creationId xmlns:p14="http://schemas.microsoft.com/office/powerpoint/2010/main" val="24633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4D140B7-7FB4-4BB5-AF95-1CAADC9A5F33}" type="slidenum">
              <a:rPr lang="en-US" altLang="zh-CN"/>
              <a:pPr>
                <a:defRPr/>
              </a:pPr>
              <a:t>‹#›</a:t>
            </a:fld>
            <a:endParaRPr lang="en-US" altLang="zh-CN"/>
          </a:p>
        </p:txBody>
      </p:sp>
    </p:spTree>
    <p:extLst>
      <p:ext uri="{BB962C8B-B14F-4D97-AF65-F5344CB8AC3E}">
        <p14:creationId xmlns:p14="http://schemas.microsoft.com/office/powerpoint/2010/main" val="128854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B736169-49EA-4EA5-B349-2A3B0C63DE14}" type="slidenum">
              <a:rPr lang="en-US" altLang="zh-CN"/>
              <a:pPr>
                <a:defRPr/>
              </a:pPr>
              <a:t>‹#›</a:t>
            </a:fld>
            <a:endParaRPr lang="en-US" altLang="zh-CN"/>
          </a:p>
        </p:txBody>
      </p:sp>
    </p:spTree>
    <p:extLst>
      <p:ext uri="{BB962C8B-B14F-4D97-AF65-F5344CB8AC3E}">
        <p14:creationId xmlns:p14="http://schemas.microsoft.com/office/powerpoint/2010/main" val="258087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AC6EFA-ECAB-484C-BE53-9F19DCDE3A71}" type="slidenum">
              <a:rPr lang="en-US" altLang="zh-CN"/>
              <a:pPr>
                <a:defRPr/>
              </a:pPr>
              <a:t>‹#›</a:t>
            </a:fld>
            <a:endParaRPr lang="en-US" altLang="zh-CN"/>
          </a:p>
        </p:txBody>
      </p:sp>
    </p:spTree>
    <p:extLst>
      <p:ext uri="{BB962C8B-B14F-4D97-AF65-F5344CB8AC3E}">
        <p14:creationId xmlns:p14="http://schemas.microsoft.com/office/powerpoint/2010/main" val="185568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C48C02-910E-400D-B350-D4360F9CC568}" type="slidenum">
              <a:rPr lang="en-US" altLang="zh-CN"/>
              <a:pPr>
                <a:defRPr/>
              </a:pPr>
              <a:t>‹#›</a:t>
            </a:fld>
            <a:endParaRPr lang="en-US" altLang="zh-CN"/>
          </a:p>
        </p:txBody>
      </p:sp>
    </p:spTree>
    <p:extLst>
      <p:ext uri="{BB962C8B-B14F-4D97-AF65-F5344CB8AC3E}">
        <p14:creationId xmlns:p14="http://schemas.microsoft.com/office/powerpoint/2010/main" val="294688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99737A-E8E3-405F-B36E-0452019431A8}" type="slidenum">
              <a:rPr lang="en-US" altLang="zh-CN"/>
              <a:pPr>
                <a:defRPr/>
              </a:pPr>
              <a:t>‹#›</a:t>
            </a:fld>
            <a:endParaRPr lang="en-US" altLang="zh-CN"/>
          </a:p>
        </p:txBody>
      </p:sp>
    </p:spTree>
    <p:extLst>
      <p:ext uri="{BB962C8B-B14F-4D97-AF65-F5344CB8AC3E}">
        <p14:creationId xmlns:p14="http://schemas.microsoft.com/office/powerpoint/2010/main" val="39981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dhu.edu.cn/"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ea typeface="+mn-ea"/>
              </a:defRPr>
            </a:lvl1pPr>
          </a:lstStyle>
          <a:p>
            <a:pPr>
              <a:defRPr/>
            </a:pPr>
            <a:fld id="{1BF04378-6899-4FFC-ABE8-103DC27C1B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371600" y="152400"/>
            <a:ext cx="716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1066800" y="1524000"/>
            <a:ext cx="73914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146436"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b="0" smtClean="0">
                <a:latin typeface="+mn-lt"/>
                <a:ea typeface="+mn-ea"/>
              </a:defRPr>
            </a:lvl1pPr>
          </a:lstStyle>
          <a:p>
            <a:pPr>
              <a:defRPr/>
            </a:pPr>
            <a:endParaRPr lang="en-US" altLang="zh-CN"/>
          </a:p>
        </p:txBody>
      </p:sp>
      <p:sp>
        <p:nvSpPr>
          <p:cNvPr id="146437"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b="0" smtClean="0">
                <a:latin typeface="+mn-lt"/>
                <a:ea typeface="+mn-ea"/>
              </a:defRPr>
            </a:lvl1pPr>
          </a:lstStyle>
          <a:p>
            <a:pPr>
              <a:defRPr/>
            </a:pPr>
            <a:endParaRPr lang="en-US" altLang="zh-CN"/>
          </a:p>
        </p:txBody>
      </p:sp>
      <p:sp>
        <p:nvSpPr>
          <p:cNvPr id="146438"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b="0" smtClean="0">
                <a:latin typeface="+mn-lt"/>
                <a:ea typeface="+mn-ea"/>
              </a:defRPr>
            </a:lvl1pPr>
          </a:lstStyle>
          <a:p>
            <a:pPr>
              <a:defRPr/>
            </a:pPr>
            <a:fld id="{BDE62974-005A-46BF-881C-933E517C4D72}" type="slidenum">
              <a:rPr lang="en-US" altLang="zh-CN"/>
              <a:pPr>
                <a:defRPr/>
              </a:pPr>
              <a:t>‹#›</a:t>
            </a:fld>
            <a:endParaRPr lang="en-US" altLang="zh-CN"/>
          </a:p>
        </p:txBody>
      </p:sp>
      <p:pic>
        <p:nvPicPr>
          <p:cNvPr id="2055" name="Picture 7" descr="Untitled-3">
            <a:hlinkClick r:id="rId13"/>
          </p:cNvPr>
          <p:cNvPicPr>
            <a:picLocks noChangeAspect="1" noChangeArrowheads="1"/>
          </p:cNvPicPr>
          <p:nvPr userDrawn="1"/>
        </p:nvPicPr>
        <p:blipFill>
          <a:blip r:embed="rId14" cstate="print">
            <a:lum contrast="18000"/>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0" fontAlgn="base" hangingPunct="0">
        <a:spcBef>
          <a:spcPct val="0"/>
        </a:spcBef>
        <a:spcAft>
          <a:spcPct val="0"/>
        </a:spcAft>
        <a:defRPr sz="3200" b="1" kern="1200">
          <a:solidFill>
            <a:srgbClr val="996600"/>
          </a:solidFill>
          <a:latin typeface="+mj-lt"/>
          <a:ea typeface="+mj-ea"/>
          <a:cs typeface="+mj-cs"/>
        </a:defRPr>
      </a:lvl1pPr>
      <a:lvl2pPr algn="l" rtl="0" eaLnBrk="0" fontAlgn="base" hangingPunct="0">
        <a:spcBef>
          <a:spcPct val="0"/>
        </a:spcBef>
        <a:spcAft>
          <a:spcPct val="0"/>
        </a:spcAft>
        <a:defRPr sz="3200" b="1">
          <a:solidFill>
            <a:srgbClr val="996600"/>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rgbClr val="996600"/>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rgbClr val="996600"/>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rgbClr val="996600"/>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rgbClr val="996600"/>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rgbClr val="996600"/>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rgbClr val="996600"/>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rgbClr val="996600"/>
          </a:solidFill>
          <a:latin typeface="Tahoma" panose="020B0604030504040204" pitchFamily="34" charset="0"/>
          <a:ea typeface="宋体" panose="02010600030101010101" pitchFamily="2" charset="-122"/>
        </a:defRPr>
      </a:lvl9pPr>
    </p:titleStyle>
    <p:bodyStyle>
      <a:lvl1pPr algn="l" rtl="0" eaLnBrk="0" fontAlgn="base" hangingPunct="0">
        <a:spcBef>
          <a:spcPct val="20000"/>
        </a:spcBef>
        <a:spcAft>
          <a:spcPct val="0"/>
        </a:spcAft>
        <a:buClr>
          <a:schemeClr val="folHlink"/>
        </a:buClr>
        <a:buSzPct val="60000"/>
        <a:buFont typeface="Wingdings" panose="05000000000000000000" pitchFamily="2" charset="2"/>
        <a:buChar char="n"/>
        <a:defRPr sz="2800" b="1" kern="1200">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84275" indent="-228600" algn="l" rtl="0" eaLnBrk="0" fontAlgn="base" hangingPunct="0">
        <a:spcBef>
          <a:spcPct val="20000"/>
        </a:spcBef>
        <a:spcAft>
          <a:spcPct val="0"/>
        </a:spcAft>
        <a:buClr>
          <a:schemeClr val="folHlink"/>
        </a:buClr>
        <a:buSzPct val="50000"/>
        <a:buFont typeface="Wingdings" panose="05000000000000000000" pitchFamily="2" charset="2"/>
        <a:buChar char="n"/>
        <a:defRPr sz="2800" b="1" kern="1200">
          <a:solidFill>
            <a:schemeClr val="tx1"/>
          </a:solidFill>
          <a:latin typeface="+mn-lt"/>
          <a:ea typeface="+mn-ea"/>
          <a:cs typeface="+mn-cs"/>
        </a:defRPr>
      </a:lvl3pPr>
      <a:lvl4pPr marL="1603375" indent="-228600" algn="l" rtl="0" eaLnBrk="0" fontAlgn="base" hangingPunct="0">
        <a:spcBef>
          <a:spcPct val="20000"/>
        </a:spcBef>
        <a:spcAft>
          <a:spcPct val="0"/>
        </a:spcAft>
        <a:buClr>
          <a:schemeClr val="accent2"/>
        </a:buClr>
        <a:buSzPct val="55000"/>
        <a:buFont typeface="Wingdings" panose="05000000000000000000" pitchFamily="2" charset="2"/>
        <a:buChar char="n"/>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9"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2.bin"/><Relationship Id="rId18" Type="http://schemas.openxmlformats.org/officeDocument/2006/relationships/image" Target="../media/image39.wmf"/><Relationship Id="rId26" Type="http://schemas.openxmlformats.org/officeDocument/2006/relationships/image" Target="../media/image43.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36.wmf"/><Relationship Id="rId17" Type="http://schemas.openxmlformats.org/officeDocument/2006/relationships/oleObject" Target="../embeddings/oleObject34.bin"/><Relationship Id="rId25"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oleObject" Target="../embeddings/oleObject40.bin"/><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1.bin"/><Relationship Id="rId24" Type="http://schemas.openxmlformats.org/officeDocument/2006/relationships/image" Target="../media/image42.wmf"/><Relationship Id="rId32" Type="http://schemas.openxmlformats.org/officeDocument/2006/relationships/image" Target="../media/image46.wmf"/><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oleObject" Target="../embeddings/oleObject37.bin"/><Relationship Id="rId28" Type="http://schemas.openxmlformats.org/officeDocument/2006/relationships/image" Target="../media/image44.wmf"/><Relationship Id="rId10" Type="http://schemas.openxmlformats.org/officeDocument/2006/relationships/image" Target="../media/image35.wmf"/><Relationship Id="rId19" Type="http://schemas.openxmlformats.org/officeDocument/2006/relationships/oleObject" Target="../embeddings/oleObject35.bin"/><Relationship Id="rId31" Type="http://schemas.openxmlformats.org/officeDocument/2006/relationships/oleObject" Target="../embeddings/oleObject41.bin"/><Relationship Id="rId4" Type="http://schemas.openxmlformats.org/officeDocument/2006/relationships/image" Target="../media/image32.wmf"/><Relationship Id="rId9" Type="http://schemas.openxmlformats.org/officeDocument/2006/relationships/oleObject" Target="../embeddings/oleObject30.bin"/><Relationship Id="rId14" Type="http://schemas.openxmlformats.org/officeDocument/2006/relationships/image" Target="../media/image37.wmf"/><Relationship Id="rId22" Type="http://schemas.openxmlformats.org/officeDocument/2006/relationships/image" Target="../media/image41.wmf"/><Relationship Id="rId27" Type="http://schemas.openxmlformats.org/officeDocument/2006/relationships/oleObject" Target="../embeddings/oleObject39.bin"/><Relationship Id="rId30" Type="http://schemas.openxmlformats.org/officeDocument/2006/relationships/image" Target="../media/image45.wmf"/></Relationships>
</file>

<file path=ppt/slides/_rels/slide1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5.bin"/><Relationship Id="rId14"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0.bin"/><Relationship Id="rId5" Type="http://schemas.openxmlformats.org/officeDocument/2006/relationships/image" Target="../media/image52.wmf"/><Relationship Id="rId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1.wmf"/><Relationship Id="rId3" Type="http://schemas.openxmlformats.org/officeDocument/2006/relationships/notesSlide" Target="../notesSlides/notesSlide1.xml"/><Relationship Id="rId7" Type="http://schemas.openxmlformats.org/officeDocument/2006/relationships/image" Target="../media/image58.wmf"/><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3.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9.wmf"/><Relationship Id="rId14" Type="http://schemas.openxmlformats.org/officeDocument/2006/relationships/oleObject" Target="../embeddings/oleObject57.bin"/></Relationships>
</file>

<file path=ppt/slides/_rels/slide1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4.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1.bin"/><Relationship Id="rId14" Type="http://schemas.openxmlformats.org/officeDocument/2006/relationships/image" Target="../media/image6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0.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4.wmf"/><Relationship Id="rId9" Type="http://schemas.openxmlformats.org/officeDocument/2006/relationships/image" Target="../media/image8.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1.bin"/><Relationship Id="rId18" Type="http://schemas.openxmlformats.org/officeDocument/2006/relationships/image" Target="../media/image78.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5.wmf"/><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17.vml"/><Relationship Id="rId6" Type="http://schemas.openxmlformats.org/officeDocument/2006/relationships/image" Target="../media/image72.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4.wmf"/><Relationship Id="rId19" Type="http://schemas.openxmlformats.org/officeDocument/2006/relationships/oleObject" Target="../embeddings/oleObject74.bin"/><Relationship Id="rId4" Type="http://schemas.openxmlformats.org/officeDocument/2006/relationships/image" Target="../media/image71.wmf"/><Relationship Id="rId9" Type="http://schemas.openxmlformats.org/officeDocument/2006/relationships/oleObject" Target="../embeddings/oleObject69.bin"/><Relationship Id="rId14" Type="http://schemas.openxmlformats.org/officeDocument/2006/relationships/image" Target="../media/image7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3.wmf"/><Relationship Id="rId3" Type="http://schemas.openxmlformats.org/officeDocument/2006/relationships/image" Target="../media/image1.jpeg"/><Relationship Id="rId7" Type="http://schemas.openxmlformats.org/officeDocument/2006/relationships/image" Target="../media/image10.wmf"/><Relationship Id="rId12" Type="http://schemas.openxmlformats.org/officeDocument/2006/relationships/oleObject" Target="../embeddings/oleObject9.bin"/><Relationship Id="rId17" Type="http://schemas.openxmlformats.org/officeDocument/2006/relationships/image" Target="../media/image15.wmf"/><Relationship Id="rId2" Type="http://schemas.openxmlformats.org/officeDocument/2006/relationships/slideLayout" Target="../slideLayouts/slideLayout7.xml"/><Relationship Id="rId16"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 Id="rId1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7162800" cy="762000"/>
          </a:xfrm>
        </p:spPr>
        <p:txBody>
          <a:bodyPr/>
          <a:lstStyle/>
          <a:p>
            <a:pPr eaLnBrk="1" hangingPunct="1"/>
            <a:r>
              <a:rPr lang="zh-CN" altLang="en-US" sz="4000">
                <a:solidFill>
                  <a:srgbClr val="000099"/>
                </a:solidFill>
              </a:rPr>
              <a:t>第六章</a:t>
            </a:r>
            <a:r>
              <a:rPr lang="zh-CN" altLang="en-US" sz="4000">
                <a:solidFill>
                  <a:srgbClr val="000099"/>
                </a:solidFill>
                <a:cs typeface="Times New Roman" panose="02020603050405020304" pitchFamily="18" charset="0"/>
              </a:rPr>
              <a:t> </a:t>
            </a:r>
            <a:r>
              <a:rPr lang="zh-CN" altLang="en-US" sz="4000">
                <a:solidFill>
                  <a:srgbClr val="000099"/>
                </a:solidFill>
              </a:rPr>
              <a:t>常微分方程的数值解法</a:t>
            </a:r>
            <a:r>
              <a:rPr lang="zh-CN" altLang="en-US"/>
              <a:t> </a:t>
            </a:r>
          </a:p>
        </p:txBody>
      </p:sp>
      <p:pic>
        <p:nvPicPr>
          <p:cNvPr id="2" name="图片 1"/>
          <p:cNvPicPr>
            <a:picLocks noChangeAspect="1"/>
          </p:cNvPicPr>
          <p:nvPr/>
        </p:nvPicPr>
        <p:blipFill>
          <a:blip r:embed="rId2"/>
          <a:stretch>
            <a:fillRect/>
          </a:stretch>
        </p:blipFill>
        <p:spPr>
          <a:xfrm>
            <a:off x="8163019" y="6824"/>
            <a:ext cx="980981" cy="983776"/>
          </a:xfrm>
          <a:prstGeom prst="rect">
            <a:avLst/>
          </a:prstGeom>
        </p:spPr>
      </p:pic>
      <p:sp>
        <p:nvSpPr>
          <p:cNvPr id="5" name="Rectangle 3">
            <a:extLst>
              <a:ext uri="{FF2B5EF4-FFF2-40B4-BE49-F238E27FC236}">
                <a16:creationId xmlns:a16="http://schemas.microsoft.com/office/drawing/2014/main" id="{A2274223-E5F7-4D7D-B912-CC1534B845F4}"/>
              </a:ext>
            </a:extLst>
          </p:cNvPr>
          <p:cNvSpPr txBox="1">
            <a:spLocks noChangeArrowheads="1"/>
          </p:cNvSpPr>
          <p:nvPr/>
        </p:nvSpPr>
        <p:spPr bwMode="auto">
          <a:xfrm>
            <a:off x="651029" y="1371600"/>
            <a:ext cx="7391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anose="05000000000000000000" pitchFamily="2" charset="2"/>
              <a:buChar char="n"/>
              <a:defRPr sz="2800" b="1" kern="1200">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84275" indent="-228600" algn="l" rtl="0" eaLnBrk="0" fontAlgn="base" hangingPunct="0">
              <a:spcBef>
                <a:spcPct val="20000"/>
              </a:spcBef>
              <a:spcAft>
                <a:spcPct val="0"/>
              </a:spcAft>
              <a:buClr>
                <a:schemeClr val="folHlink"/>
              </a:buClr>
              <a:buSzPct val="50000"/>
              <a:buFont typeface="Wingdings" panose="05000000000000000000" pitchFamily="2" charset="2"/>
              <a:buChar char="n"/>
              <a:defRPr sz="2800" b="1" kern="1200">
                <a:solidFill>
                  <a:schemeClr val="tx1"/>
                </a:solidFill>
                <a:latin typeface="+mn-lt"/>
                <a:ea typeface="+mn-ea"/>
                <a:cs typeface="+mn-cs"/>
              </a:defRPr>
            </a:lvl3pPr>
            <a:lvl4pPr marL="1603375" indent="-228600" algn="l" rtl="0" eaLnBrk="0" fontAlgn="base" hangingPunct="0">
              <a:spcBef>
                <a:spcPct val="20000"/>
              </a:spcBef>
              <a:spcAft>
                <a:spcPct val="0"/>
              </a:spcAft>
              <a:buClr>
                <a:schemeClr val="accent2"/>
              </a:buClr>
              <a:buSzPct val="55000"/>
              <a:buFont typeface="Wingdings" panose="05000000000000000000" pitchFamily="2" charset="2"/>
              <a:buChar char="n"/>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kumimoji="0" lang="zh-CN" altLang="en-US" dirty="0"/>
              <a:t>     许多工程实际问题的</a:t>
            </a:r>
            <a:r>
              <a:rPr kumimoji="0" lang="zh-CN" altLang="en-US" dirty="0">
                <a:solidFill>
                  <a:srgbClr val="FF0000"/>
                </a:solidFill>
              </a:rPr>
              <a:t>数学模型</a:t>
            </a:r>
            <a:r>
              <a:rPr kumimoji="0" lang="zh-CN" altLang="en-US" dirty="0"/>
              <a:t>可以用</a:t>
            </a:r>
            <a:r>
              <a:rPr kumimoji="0" lang="zh-CN" altLang="en-US" dirty="0">
                <a:solidFill>
                  <a:srgbClr val="FF0000"/>
                </a:solidFill>
              </a:rPr>
              <a:t>常微分方程</a:t>
            </a:r>
            <a:r>
              <a:rPr kumimoji="0" lang="zh-CN" altLang="en-US" dirty="0"/>
              <a:t>来描述。但除了常系数线性微分方程和一些特殊的微分方程可以用解析方法求解之外，绝大多数常微分方程都难以求得精确解，主要使用各类</a:t>
            </a:r>
            <a:r>
              <a:rPr kumimoji="0" lang="zh-CN" altLang="en-US" dirty="0">
                <a:solidFill>
                  <a:srgbClr val="FF0000"/>
                </a:solidFill>
              </a:rPr>
              <a:t>差分格式求数值解</a:t>
            </a:r>
            <a:r>
              <a:rPr kumimoji="0" lang="zh-CN" altLang="en-US" dirty="0"/>
              <a:t>。</a:t>
            </a:r>
          </a:p>
        </p:txBody>
      </p:sp>
      <p:sp>
        <p:nvSpPr>
          <p:cNvPr id="7" name="Rectangle 3">
            <a:extLst>
              <a:ext uri="{FF2B5EF4-FFF2-40B4-BE49-F238E27FC236}">
                <a16:creationId xmlns:a16="http://schemas.microsoft.com/office/drawing/2014/main" id="{332DFC77-2198-47A9-91F3-88331B6B175E}"/>
              </a:ext>
            </a:extLst>
          </p:cNvPr>
          <p:cNvSpPr txBox="1">
            <a:spLocks noChangeArrowheads="1"/>
          </p:cNvSpPr>
          <p:nvPr/>
        </p:nvSpPr>
        <p:spPr bwMode="auto">
          <a:xfrm>
            <a:off x="739068" y="3795204"/>
            <a:ext cx="787153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anose="05000000000000000000" pitchFamily="2" charset="2"/>
              <a:buChar char="n"/>
              <a:defRPr sz="2800" b="1" kern="1200">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84275" indent="-228600" algn="l" rtl="0" eaLnBrk="0" fontAlgn="base" hangingPunct="0">
              <a:spcBef>
                <a:spcPct val="20000"/>
              </a:spcBef>
              <a:spcAft>
                <a:spcPct val="0"/>
              </a:spcAft>
              <a:buClr>
                <a:schemeClr val="folHlink"/>
              </a:buClr>
              <a:buSzPct val="50000"/>
              <a:buFont typeface="Wingdings" panose="05000000000000000000" pitchFamily="2" charset="2"/>
              <a:buChar char="n"/>
              <a:defRPr sz="2800" b="1" kern="1200">
                <a:solidFill>
                  <a:schemeClr val="tx1"/>
                </a:solidFill>
                <a:latin typeface="+mn-lt"/>
                <a:ea typeface="+mn-ea"/>
                <a:cs typeface="+mn-cs"/>
              </a:defRPr>
            </a:lvl3pPr>
            <a:lvl4pPr marL="1603375" indent="-228600" algn="l" rtl="0" eaLnBrk="0" fontAlgn="base" hangingPunct="0">
              <a:spcBef>
                <a:spcPct val="20000"/>
              </a:spcBef>
              <a:spcAft>
                <a:spcPct val="0"/>
              </a:spcAft>
              <a:buClr>
                <a:schemeClr val="accent2"/>
              </a:buClr>
              <a:buSzPct val="55000"/>
              <a:buFont typeface="Wingdings" panose="05000000000000000000" pitchFamily="2" charset="2"/>
              <a:buChar char="n"/>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eaLnBrk="1" hangingPunct="1">
              <a:buFont typeface="Wingdings" panose="05000000000000000000" pitchFamily="2" charset="2"/>
              <a:buAutoNum type="arabicPeriod"/>
            </a:pPr>
            <a:r>
              <a:rPr kumimoji="0" lang="zh-CN" altLang="en-US" dirty="0"/>
              <a:t>讨论解常微分方程初值问题的常用数值算法</a:t>
            </a:r>
            <a:endParaRPr kumimoji="0" lang="en-US" altLang="zh-CN" dirty="0"/>
          </a:p>
          <a:p>
            <a:pPr marL="514350" indent="-514350" eaLnBrk="1" hangingPunct="1">
              <a:buFont typeface="Wingdings" panose="05000000000000000000" pitchFamily="2" charset="2"/>
              <a:buAutoNum type="arabicPeriod"/>
            </a:pPr>
            <a:r>
              <a:rPr kumimoji="0" lang="zh-CN" altLang="en-US" dirty="0"/>
              <a:t>分析欧拉系列格式</a:t>
            </a:r>
            <a:endParaRPr kumimoji="0" lang="en-US" altLang="zh-CN" dirty="0"/>
          </a:p>
          <a:p>
            <a:pPr marL="514350" indent="-514350" eaLnBrk="1" hangingPunct="1">
              <a:buFont typeface="Wingdings" panose="05000000000000000000" pitchFamily="2" charset="2"/>
              <a:buAutoNum type="arabicPeriod"/>
            </a:pPr>
            <a:r>
              <a:rPr kumimoji="0" lang="zh-CN" altLang="en-US" dirty="0"/>
              <a:t>龙格</a:t>
            </a:r>
            <a:r>
              <a:rPr kumimoji="0" lang="en-US" altLang="zh-CN" dirty="0"/>
              <a:t>-</a:t>
            </a:r>
            <a:r>
              <a:rPr kumimoji="0" lang="zh-CN" altLang="en-US" dirty="0"/>
              <a:t>库塔系列格式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304800" y="381000"/>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dirty="0">
                <a:sym typeface="Wingdings" panose="05000000000000000000" pitchFamily="2" charset="2"/>
              </a:rPr>
              <a:t>3   </a:t>
            </a:r>
            <a:r>
              <a:rPr lang="zh-CN" altLang="en-US" dirty="0">
                <a:solidFill>
                  <a:srgbClr val="FF0000"/>
                </a:solidFill>
              </a:rPr>
              <a:t>预报</a:t>
            </a:r>
            <a:r>
              <a:rPr lang="en-US" altLang="zh-CN" dirty="0">
                <a:solidFill>
                  <a:srgbClr val="FF0000"/>
                </a:solidFill>
              </a:rPr>
              <a:t>-</a:t>
            </a:r>
            <a:r>
              <a:rPr lang="zh-CN" altLang="en-US" dirty="0">
                <a:solidFill>
                  <a:srgbClr val="FF0000"/>
                </a:solidFill>
              </a:rPr>
              <a:t>校正法</a:t>
            </a:r>
            <a:r>
              <a:rPr lang="en-US" altLang="zh-CN" dirty="0"/>
              <a:t>-----</a:t>
            </a:r>
            <a:r>
              <a:rPr lang="zh-CN" altLang="en-US" dirty="0"/>
              <a:t>改进欧拉</a:t>
            </a:r>
            <a:r>
              <a:rPr lang="en-US" altLang="zh-CN" dirty="0"/>
              <a:t>(Euler)</a:t>
            </a:r>
            <a:r>
              <a:rPr lang="zh-CN" altLang="en-US" dirty="0"/>
              <a:t>格式</a:t>
            </a:r>
          </a:p>
        </p:txBody>
      </p:sp>
      <p:grpSp>
        <p:nvGrpSpPr>
          <p:cNvPr id="55323" name="Group 27"/>
          <p:cNvGrpSpPr>
            <a:grpSpLocks/>
          </p:cNvGrpSpPr>
          <p:nvPr/>
        </p:nvGrpSpPr>
        <p:grpSpPr bwMode="auto">
          <a:xfrm>
            <a:off x="457200" y="1752601"/>
            <a:ext cx="8229600" cy="831852"/>
            <a:chOff x="288" y="528"/>
            <a:chExt cx="4911" cy="524"/>
          </a:xfrm>
        </p:grpSpPr>
        <p:sp>
          <p:nvSpPr>
            <p:cNvPr id="14384" name="Text Box 5"/>
            <p:cNvSpPr txBox="1">
              <a:spLocks noChangeArrowheads="1"/>
            </p:cNvSpPr>
            <p:nvPr/>
          </p:nvSpPr>
          <p:spPr bwMode="auto">
            <a:xfrm>
              <a:off x="288" y="529"/>
              <a:ext cx="329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i="1" dirty="0">
                  <a:solidFill>
                    <a:srgbClr val="008000"/>
                  </a:solidFill>
                </a:rPr>
                <a:t>Step 1</a:t>
              </a:r>
              <a:r>
                <a:rPr lang="en-US" altLang="zh-CN" sz="2400" dirty="0">
                  <a:solidFill>
                    <a:srgbClr val="008000"/>
                  </a:solidFill>
                </a:rPr>
                <a:t>:</a:t>
              </a:r>
              <a:r>
                <a:rPr lang="en-US" altLang="zh-CN" sz="2400" dirty="0"/>
                <a:t> </a:t>
              </a:r>
              <a:r>
                <a:rPr lang="zh-CN" altLang="en-US" sz="2400" dirty="0"/>
                <a:t>先用</a:t>
              </a:r>
              <a:r>
                <a:rPr lang="zh-CN" altLang="en-US" sz="2400" dirty="0">
                  <a:solidFill>
                    <a:schemeClr val="accent2"/>
                  </a:solidFill>
                </a:rPr>
                <a:t>显式</a:t>
              </a:r>
              <a:r>
                <a:rPr lang="zh-CN" altLang="en-US" sz="2400" dirty="0"/>
                <a:t>欧拉格式作</a:t>
              </a:r>
              <a:r>
                <a:rPr lang="zh-CN" altLang="en-US" sz="2400" dirty="0">
                  <a:solidFill>
                    <a:schemeClr val="accent2"/>
                  </a:solidFill>
                </a:rPr>
                <a:t>预报</a:t>
              </a:r>
              <a:r>
                <a:rPr lang="zh-CN" altLang="en-US" sz="2400" dirty="0"/>
                <a:t>，算出</a:t>
              </a:r>
            </a:p>
          </p:txBody>
        </p:sp>
        <p:grpSp>
          <p:nvGrpSpPr>
            <p:cNvPr id="14385" name="Group 25"/>
            <p:cNvGrpSpPr>
              <a:grpSpLocks/>
            </p:cNvGrpSpPr>
            <p:nvPr/>
          </p:nvGrpSpPr>
          <p:grpSpPr bwMode="auto">
            <a:xfrm>
              <a:off x="3652" y="528"/>
              <a:ext cx="1547" cy="407"/>
              <a:chOff x="3124" y="575"/>
              <a:chExt cx="1547" cy="407"/>
            </a:xfrm>
          </p:grpSpPr>
          <p:sp>
            <p:nvSpPr>
              <p:cNvPr id="14386" name="Rectangle 8"/>
              <p:cNvSpPr>
                <a:spLocks noChangeArrowheads="1"/>
              </p:cNvSpPr>
              <p:nvPr/>
            </p:nvSpPr>
            <p:spPr bwMode="auto">
              <a:xfrm>
                <a:off x="4671" y="597"/>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90" name="Rectangle 12"/>
              <p:cNvSpPr>
                <a:spLocks noChangeArrowheads="1"/>
              </p:cNvSpPr>
              <p:nvPr/>
            </p:nvSpPr>
            <p:spPr bwMode="auto">
              <a:xfrm>
                <a:off x="4610" y="711"/>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93" name="Rectangle 15"/>
              <p:cNvSpPr>
                <a:spLocks noChangeArrowheads="1"/>
              </p:cNvSpPr>
              <p:nvPr/>
            </p:nvSpPr>
            <p:spPr bwMode="auto">
              <a:xfrm>
                <a:off x="3212" y="711"/>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394" name="Rectangle 16"/>
              <p:cNvSpPr>
                <a:spLocks noChangeArrowheads="1"/>
              </p:cNvSpPr>
              <p:nvPr/>
            </p:nvSpPr>
            <p:spPr bwMode="auto">
              <a:xfrm>
                <a:off x="4522" y="597"/>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99" name="Rectangle 21"/>
              <p:cNvSpPr>
                <a:spLocks noChangeArrowheads="1"/>
              </p:cNvSpPr>
              <p:nvPr/>
            </p:nvSpPr>
            <p:spPr bwMode="auto">
              <a:xfrm>
                <a:off x="3124" y="597"/>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400" name="Rectangle 22"/>
              <p:cNvSpPr>
                <a:spLocks noChangeArrowheads="1"/>
              </p:cNvSpPr>
              <p:nvPr/>
            </p:nvSpPr>
            <p:spPr bwMode="auto">
              <a:xfrm>
                <a:off x="3779" y="575"/>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p>
            </p:txBody>
          </p:sp>
          <p:sp>
            <p:nvSpPr>
              <p:cNvPr id="14402" name="Rectangle 24"/>
              <p:cNvSpPr>
                <a:spLocks noChangeArrowheads="1"/>
              </p:cNvSpPr>
              <p:nvPr/>
            </p:nvSpPr>
            <p:spPr bwMode="auto">
              <a:xfrm>
                <a:off x="3254" y="700"/>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grpSp>
      </p:grpSp>
      <p:grpSp>
        <p:nvGrpSpPr>
          <p:cNvPr id="55369" name="Group 73"/>
          <p:cNvGrpSpPr>
            <a:grpSpLocks/>
          </p:cNvGrpSpPr>
          <p:nvPr/>
        </p:nvGrpSpPr>
        <p:grpSpPr bwMode="auto">
          <a:xfrm>
            <a:off x="533400" y="2514602"/>
            <a:ext cx="8077200" cy="1282701"/>
            <a:chOff x="432" y="1488"/>
            <a:chExt cx="5088" cy="808"/>
          </a:xfrm>
        </p:grpSpPr>
        <p:sp>
          <p:nvSpPr>
            <p:cNvPr id="14342" name="Text Box 29"/>
            <p:cNvSpPr txBox="1">
              <a:spLocks noChangeArrowheads="1"/>
            </p:cNvSpPr>
            <p:nvPr/>
          </p:nvSpPr>
          <p:spPr bwMode="auto">
            <a:xfrm>
              <a:off x="432" y="1488"/>
              <a:ext cx="5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i="1" dirty="0">
                  <a:solidFill>
                    <a:srgbClr val="008000"/>
                  </a:solidFill>
                </a:rPr>
                <a:t>Step 2</a:t>
              </a:r>
              <a:r>
                <a:rPr lang="en-US" altLang="zh-CN" sz="2400" dirty="0">
                  <a:solidFill>
                    <a:srgbClr val="008000"/>
                  </a:solidFill>
                </a:rPr>
                <a:t>: </a:t>
              </a:r>
              <a:r>
                <a:rPr lang="zh-CN" altLang="en-US" sz="2400" dirty="0"/>
                <a:t>再将       代入</a:t>
              </a:r>
              <a:r>
                <a:rPr lang="zh-CN" altLang="en-US" sz="2400" dirty="0">
                  <a:solidFill>
                    <a:schemeClr val="accent2"/>
                  </a:solidFill>
                </a:rPr>
                <a:t>隐式</a:t>
              </a:r>
              <a:r>
                <a:rPr lang="zh-CN" altLang="en-US" sz="2400" dirty="0"/>
                <a:t>梯形格式的右边作</a:t>
              </a:r>
              <a:r>
                <a:rPr lang="zh-CN" altLang="en-US" sz="2400" dirty="0">
                  <a:solidFill>
                    <a:schemeClr val="accent2"/>
                  </a:solidFill>
                </a:rPr>
                <a:t>校正</a:t>
              </a:r>
              <a:r>
                <a:rPr lang="zh-CN" altLang="en-US" sz="2400" dirty="0"/>
                <a:t>，得到</a:t>
              </a:r>
            </a:p>
          </p:txBody>
        </p:sp>
        <p:grpSp>
          <p:nvGrpSpPr>
            <p:cNvPr id="14343" name="Group 37"/>
            <p:cNvGrpSpPr>
              <a:grpSpLocks/>
            </p:cNvGrpSpPr>
            <p:nvPr/>
          </p:nvGrpSpPr>
          <p:grpSpPr bwMode="auto">
            <a:xfrm>
              <a:off x="1440" y="1536"/>
              <a:ext cx="171" cy="373"/>
              <a:chOff x="909" y="2692"/>
              <a:chExt cx="171" cy="373"/>
            </a:xfrm>
          </p:grpSpPr>
          <p:sp>
            <p:nvSpPr>
              <p:cNvPr id="14379" name="Rectangle 32"/>
              <p:cNvSpPr>
                <a:spLocks noChangeArrowheads="1"/>
              </p:cNvSpPr>
              <p:nvPr/>
            </p:nvSpPr>
            <p:spPr bwMode="auto">
              <a:xfrm>
                <a:off x="1080" y="2793"/>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380" name="Rectangle 33"/>
              <p:cNvSpPr>
                <a:spLocks noChangeArrowheads="1"/>
              </p:cNvSpPr>
              <p:nvPr/>
            </p:nvSpPr>
            <p:spPr bwMode="auto">
              <a:xfrm>
                <a:off x="1024" y="2784"/>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381" name="Rectangle 34"/>
              <p:cNvSpPr>
                <a:spLocks noChangeArrowheads="1"/>
              </p:cNvSpPr>
              <p:nvPr/>
            </p:nvSpPr>
            <p:spPr bwMode="auto">
              <a:xfrm>
                <a:off x="987" y="2794"/>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382" name="Rectangle 35"/>
              <p:cNvSpPr>
                <a:spLocks noChangeArrowheads="1"/>
              </p:cNvSpPr>
              <p:nvPr/>
            </p:nvSpPr>
            <p:spPr bwMode="auto">
              <a:xfrm>
                <a:off x="909" y="2692"/>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grpSp>
        <p:grpSp>
          <p:nvGrpSpPr>
            <p:cNvPr id="14344" name="Group 72"/>
            <p:cNvGrpSpPr>
              <a:grpSpLocks/>
            </p:cNvGrpSpPr>
            <p:nvPr/>
          </p:nvGrpSpPr>
          <p:grpSpPr bwMode="auto">
            <a:xfrm>
              <a:off x="1296" y="1776"/>
              <a:ext cx="2677" cy="520"/>
              <a:chOff x="1104" y="2338"/>
              <a:chExt cx="2677" cy="520"/>
            </a:xfrm>
          </p:grpSpPr>
          <p:sp>
            <p:nvSpPr>
              <p:cNvPr id="14346" name="Rectangle 39"/>
              <p:cNvSpPr>
                <a:spLocks noChangeArrowheads="1"/>
              </p:cNvSpPr>
              <p:nvPr/>
            </p:nvSpPr>
            <p:spPr bwMode="auto">
              <a:xfrm>
                <a:off x="3663" y="2449"/>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a:solidFill>
                      <a:srgbClr val="000000"/>
                    </a:solidFill>
                  </a:rPr>
                  <a:t>)]</a:t>
                </a:r>
                <a:endParaRPr lang="en-US" altLang="zh-CN" b="0"/>
              </a:p>
            </p:txBody>
          </p:sp>
          <p:sp>
            <p:nvSpPr>
              <p:cNvPr id="14347" name="Rectangle 40"/>
              <p:cNvSpPr>
                <a:spLocks noChangeArrowheads="1"/>
              </p:cNvSpPr>
              <p:nvPr/>
            </p:nvSpPr>
            <p:spPr bwMode="auto">
              <a:xfrm>
                <a:off x="3323" y="2449"/>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a:solidFill>
                      <a:srgbClr val="000000"/>
                    </a:solidFill>
                  </a:rPr>
                  <a:t>,</a:t>
                </a:r>
                <a:endParaRPr lang="en-US" altLang="zh-CN" b="0"/>
              </a:p>
            </p:txBody>
          </p:sp>
          <p:sp>
            <p:nvSpPr>
              <p:cNvPr id="14348" name="Rectangle 41"/>
              <p:cNvSpPr>
                <a:spLocks noChangeArrowheads="1"/>
              </p:cNvSpPr>
              <p:nvPr/>
            </p:nvSpPr>
            <p:spPr bwMode="auto">
              <a:xfrm>
                <a:off x="2984" y="24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a:solidFill>
                      <a:srgbClr val="000000"/>
                    </a:solidFill>
                  </a:rPr>
                  <a:t>(</a:t>
                </a:r>
                <a:endParaRPr lang="en-US" altLang="zh-CN" b="0"/>
              </a:p>
            </p:txBody>
          </p:sp>
          <p:sp>
            <p:nvSpPr>
              <p:cNvPr id="14349" name="Rectangle 42"/>
              <p:cNvSpPr>
                <a:spLocks noChangeArrowheads="1"/>
              </p:cNvSpPr>
              <p:nvPr/>
            </p:nvSpPr>
            <p:spPr bwMode="auto">
              <a:xfrm>
                <a:off x="2635" y="24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a:solidFill>
                      <a:srgbClr val="000000"/>
                    </a:solidFill>
                  </a:rPr>
                  <a:t>)</a:t>
                </a:r>
                <a:endParaRPr lang="en-US" altLang="zh-CN" b="0"/>
              </a:p>
            </p:txBody>
          </p:sp>
          <p:sp>
            <p:nvSpPr>
              <p:cNvPr id="14350" name="Rectangle 43"/>
              <p:cNvSpPr>
                <a:spLocks noChangeArrowheads="1"/>
              </p:cNvSpPr>
              <p:nvPr/>
            </p:nvSpPr>
            <p:spPr bwMode="auto">
              <a:xfrm>
                <a:off x="2407" y="2449"/>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dirty="0">
                    <a:solidFill>
                      <a:schemeClr val="accent2"/>
                    </a:solidFill>
                  </a:rPr>
                  <a:t>,</a:t>
                </a:r>
                <a:endParaRPr lang="en-US" altLang="zh-CN" b="0" dirty="0">
                  <a:solidFill>
                    <a:schemeClr val="accent2"/>
                  </a:solidFill>
                </a:endParaRPr>
              </a:p>
            </p:txBody>
          </p:sp>
          <p:sp>
            <p:nvSpPr>
              <p:cNvPr id="14351" name="Rectangle 44"/>
              <p:cNvSpPr>
                <a:spLocks noChangeArrowheads="1"/>
              </p:cNvSpPr>
              <p:nvPr/>
            </p:nvSpPr>
            <p:spPr bwMode="auto">
              <a:xfrm>
                <a:off x="2179" y="24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dirty="0">
                    <a:solidFill>
                      <a:schemeClr val="accent2"/>
                    </a:solidFill>
                  </a:rPr>
                  <a:t>(</a:t>
                </a:r>
                <a:endParaRPr lang="en-US" altLang="zh-CN" b="0" dirty="0">
                  <a:solidFill>
                    <a:schemeClr val="accent2"/>
                  </a:solidFill>
                </a:endParaRPr>
              </a:p>
            </p:txBody>
          </p:sp>
          <p:sp>
            <p:nvSpPr>
              <p:cNvPr id="14353" name="Rectangle 46"/>
              <p:cNvSpPr>
                <a:spLocks noChangeArrowheads="1"/>
              </p:cNvSpPr>
              <p:nvPr/>
            </p:nvSpPr>
            <p:spPr bwMode="auto">
              <a:xfrm>
                <a:off x="1869" y="2587"/>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55" name="Rectangle 48"/>
              <p:cNvSpPr>
                <a:spLocks noChangeArrowheads="1"/>
              </p:cNvSpPr>
              <p:nvPr/>
            </p:nvSpPr>
            <p:spPr bwMode="auto">
              <a:xfrm>
                <a:off x="3256" y="255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a:solidFill>
                      <a:schemeClr val="accent2"/>
                    </a:solidFill>
                  </a:rPr>
                  <a:t>1</a:t>
                </a:r>
                <a:endParaRPr lang="en-US" altLang="zh-CN" b="0">
                  <a:solidFill>
                    <a:schemeClr val="accent2"/>
                  </a:solidFill>
                </a:endParaRPr>
              </a:p>
            </p:txBody>
          </p:sp>
          <p:sp>
            <p:nvSpPr>
              <p:cNvPr id="14356" name="Rectangle 49"/>
              <p:cNvSpPr>
                <a:spLocks noChangeArrowheads="1"/>
              </p:cNvSpPr>
              <p:nvPr/>
            </p:nvSpPr>
            <p:spPr bwMode="auto">
              <a:xfrm>
                <a:off x="1286" y="255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dirty="0">
                    <a:solidFill>
                      <a:srgbClr val="FF3300"/>
                    </a:solidFill>
                  </a:rPr>
                  <a:t>1</a:t>
                </a:r>
                <a:endParaRPr lang="en-US" altLang="zh-CN" b="0" dirty="0">
                  <a:solidFill>
                    <a:srgbClr val="FF3300"/>
                  </a:solidFill>
                </a:endParaRPr>
              </a:p>
            </p:txBody>
          </p:sp>
          <p:sp>
            <p:nvSpPr>
              <p:cNvPr id="14357" name="Rectangle 50"/>
              <p:cNvSpPr>
                <a:spLocks noChangeArrowheads="1"/>
              </p:cNvSpPr>
              <p:nvPr/>
            </p:nvSpPr>
            <p:spPr bwMode="auto">
              <a:xfrm>
                <a:off x="3534" y="2547"/>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a:solidFill>
                      <a:srgbClr val="FF3300"/>
                    </a:solidFill>
                    <a:latin typeface="Symbol" panose="05050102010706020507" pitchFamily="18" charset="2"/>
                  </a:rPr>
                  <a:t>+</a:t>
                </a:r>
                <a:endParaRPr lang="en-US" altLang="zh-CN" b="0">
                  <a:solidFill>
                    <a:srgbClr val="FF3300"/>
                  </a:solidFill>
                </a:endParaRPr>
              </a:p>
            </p:txBody>
          </p:sp>
          <p:sp>
            <p:nvSpPr>
              <p:cNvPr id="14358" name="Rectangle 51"/>
              <p:cNvSpPr>
                <a:spLocks noChangeArrowheads="1"/>
              </p:cNvSpPr>
              <p:nvPr/>
            </p:nvSpPr>
            <p:spPr bwMode="auto">
              <a:xfrm>
                <a:off x="3197" y="2547"/>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59" name="Rectangle 52"/>
              <p:cNvSpPr>
                <a:spLocks noChangeArrowheads="1"/>
              </p:cNvSpPr>
              <p:nvPr/>
            </p:nvSpPr>
            <p:spPr bwMode="auto">
              <a:xfrm>
                <a:off x="1227" y="2547"/>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dirty="0">
                    <a:solidFill>
                      <a:srgbClr val="FF3300"/>
                    </a:solidFill>
                    <a:latin typeface="Symbol" panose="05050102010706020507" pitchFamily="18" charset="2"/>
                  </a:rPr>
                  <a:t>+</a:t>
                </a:r>
                <a:endParaRPr lang="en-US" altLang="zh-CN" b="0" dirty="0">
                  <a:solidFill>
                    <a:srgbClr val="FF3300"/>
                  </a:solidFill>
                </a:endParaRPr>
              </a:p>
            </p:txBody>
          </p:sp>
          <p:sp>
            <p:nvSpPr>
              <p:cNvPr id="14361" name="Rectangle 54"/>
              <p:cNvSpPr>
                <a:spLocks noChangeArrowheads="1"/>
              </p:cNvSpPr>
              <p:nvPr/>
            </p:nvSpPr>
            <p:spPr bwMode="auto">
              <a:xfrm>
                <a:off x="1719" y="2429"/>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dirty="0">
                    <a:solidFill>
                      <a:srgbClr val="000000"/>
                    </a:solidFill>
                    <a:latin typeface="Symbol" panose="05050102010706020507" pitchFamily="18" charset="2"/>
                  </a:rPr>
                  <a:t>+</a:t>
                </a:r>
                <a:endParaRPr lang="en-US" altLang="zh-CN" b="0" dirty="0"/>
              </a:p>
            </p:txBody>
          </p:sp>
          <p:sp>
            <p:nvSpPr>
              <p:cNvPr id="14362" name="Rectangle 55"/>
              <p:cNvSpPr>
                <a:spLocks noChangeArrowheads="1"/>
              </p:cNvSpPr>
              <p:nvPr/>
            </p:nvSpPr>
            <p:spPr bwMode="auto">
              <a:xfrm>
                <a:off x="1392" y="2429"/>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dirty="0">
                    <a:solidFill>
                      <a:srgbClr val="000000"/>
                    </a:solidFill>
                    <a:latin typeface="Symbol" panose="05050102010706020507" pitchFamily="18" charset="2"/>
                  </a:rPr>
                  <a:t>=</a:t>
                </a:r>
                <a:endParaRPr lang="en-US" altLang="zh-CN" b="0" dirty="0"/>
              </a:p>
            </p:txBody>
          </p:sp>
          <p:sp>
            <p:nvSpPr>
              <p:cNvPr id="14363" name="Rectangle 56"/>
              <p:cNvSpPr>
                <a:spLocks noChangeArrowheads="1"/>
              </p:cNvSpPr>
              <p:nvPr/>
            </p:nvSpPr>
            <p:spPr bwMode="auto">
              <a:xfrm>
                <a:off x="3494" y="255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i="1">
                    <a:solidFill>
                      <a:srgbClr val="FF3300"/>
                    </a:solidFill>
                  </a:rPr>
                  <a:t>i</a:t>
                </a:r>
                <a:endParaRPr lang="en-US" altLang="zh-CN" b="0">
                  <a:solidFill>
                    <a:srgbClr val="FF3300"/>
                  </a:solidFill>
                </a:endParaRPr>
              </a:p>
            </p:txBody>
          </p:sp>
          <p:sp>
            <p:nvSpPr>
              <p:cNvPr id="14364" name="Rectangle 57"/>
              <p:cNvSpPr>
                <a:spLocks noChangeArrowheads="1"/>
              </p:cNvSpPr>
              <p:nvPr/>
            </p:nvSpPr>
            <p:spPr bwMode="auto">
              <a:xfrm>
                <a:off x="3157" y="255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i="1">
                    <a:solidFill>
                      <a:schemeClr val="accent2"/>
                    </a:solidFill>
                  </a:rPr>
                  <a:t>i</a:t>
                </a:r>
                <a:endParaRPr lang="en-US" altLang="zh-CN" b="0">
                  <a:solidFill>
                    <a:schemeClr val="accent2"/>
                  </a:solidFill>
                </a:endParaRPr>
              </a:p>
            </p:txBody>
          </p:sp>
          <p:sp>
            <p:nvSpPr>
              <p:cNvPr id="14365" name="Rectangle 58"/>
              <p:cNvSpPr>
                <a:spLocks noChangeArrowheads="1"/>
              </p:cNvSpPr>
              <p:nvPr/>
            </p:nvSpPr>
            <p:spPr bwMode="auto">
              <a:xfrm>
                <a:off x="2578" y="2558"/>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66" name="Rectangle 59"/>
              <p:cNvSpPr>
                <a:spLocks noChangeArrowheads="1"/>
              </p:cNvSpPr>
              <p:nvPr/>
            </p:nvSpPr>
            <p:spPr bwMode="auto">
              <a:xfrm>
                <a:off x="2352" y="255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i="1">
                    <a:solidFill>
                      <a:schemeClr val="accent2"/>
                    </a:solidFill>
                  </a:rPr>
                  <a:t>i</a:t>
                </a:r>
                <a:endParaRPr lang="en-US" altLang="zh-CN" b="0">
                  <a:solidFill>
                    <a:schemeClr val="accent2"/>
                  </a:solidFill>
                </a:endParaRPr>
              </a:p>
            </p:txBody>
          </p:sp>
          <p:sp>
            <p:nvSpPr>
              <p:cNvPr id="14367" name="Rectangle 60"/>
              <p:cNvSpPr>
                <a:spLocks noChangeArrowheads="1"/>
              </p:cNvSpPr>
              <p:nvPr/>
            </p:nvSpPr>
            <p:spPr bwMode="auto">
              <a:xfrm>
                <a:off x="1637" y="255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i="1">
                    <a:solidFill>
                      <a:schemeClr val="accent2"/>
                    </a:solidFill>
                  </a:rPr>
                  <a:t>i</a:t>
                </a:r>
                <a:endParaRPr lang="en-US" altLang="zh-CN" b="0">
                  <a:solidFill>
                    <a:schemeClr val="accent2"/>
                  </a:solidFill>
                </a:endParaRPr>
              </a:p>
            </p:txBody>
          </p:sp>
          <p:sp>
            <p:nvSpPr>
              <p:cNvPr id="14368" name="Rectangle 61"/>
              <p:cNvSpPr>
                <a:spLocks noChangeArrowheads="1"/>
              </p:cNvSpPr>
              <p:nvPr/>
            </p:nvSpPr>
            <p:spPr bwMode="auto">
              <a:xfrm>
                <a:off x="1187" y="255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300" i="1">
                    <a:solidFill>
                      <a:srgbClr val="FF3300"/>
                    </a:solidFill>
                  </a:rPr>
                  <a:t>i</a:t>
                </a:r>
                <a:endParaRPr lang="en-US" altLang="zh-CN" b="0">
                  <a:solidFill>
                    <a:srgbClr val="FF3300"/>
                  </a:solidFill>
                </a:endParaRPr>
              </a:p>
            </p:txBody>
          </p:sp>
          <p:sp>
            <p:nvSpPr>
              <p:cNvPr id="14369" name="Rectangle 62"/>
              <p:cNvSpPr>
                <a:spLocks noChangeArrowheads="1"/>
              </p:cNvSpPr>
              <p:nvPr/>
            </p:nvSpPr>
            <p:spPr bwMode="auto">
              <a:xfrm>
                <a:off x="3411" y="2449"/>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i="1" dirty="0">
                    <a:solidFill>
                      <a:srgbClr val="FF3300"/>
                    </a:solidFill>
                  </a:rPr>
                  <a:t>y</a:t>
                </a:r>
                <a:endParaRPr lang="en-US" altLang="zh-CN" b="0" dirty="0">
                  <a:solidFill>
                    <a:srgbClr val="FF3300"/>
                  </a:solidFill>
                </a:endParaRPr>
              </a:p>
            </p:txBody>
          </p:sp>
          <p:sp>
            <p:nvSpPr>
              <p:cNvPr id="14370" name="Rectangle 63"/>
              <p:cNvSpPr>
                <a:spLocks noChangeArrowheads="1"/>
              </p:cNvSpPr>
              <p:nvPr/>
            </p:nvSpPr>
            <p:spPr bwMode="auto">
              <a:xfrm>
                <a:off x="3063" y="2449"/>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71" name="Rectangle 64"/>
              <p:cNvSpPr>
                <a:spLocks noChangeArrowheads="1"/>
              </p:cNvSpPr>
              <p:nvPr/>
            </p:nvSpPr>
            <p:spPr bwMode="auto">
              <a:xfrm>
                <a:off x="2888" y="24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i="1" dirty="0">
                    <a:solidFill>
                      <a:schemeClr val="accent2"/>
                    </a:solidFill>
                  </a:rPr>
                  <a:t>f</a:t>
                </a:r>
                <a:endParaRPr lang="en-US" altLang="zh-CN" b="0" dirty="0">
                  <a:solidFill>
                    <a:schemeClr val="accent2"/>
                  </a:solidFill>
                </a:endParaRPr>
              </a:p>
            </p:txBody>
          </p:sp>
          <p:sp>
            <p:nvSpPr>
              <p:cNvPr id="14372" name="Rectangle 65"/>
              <p:cNvSpPr>
                <a:spLocks noChangeArrowheads="1"/>
              </p:cNvSpPr>
              <p:nvPr/>
            </p:nvSpPr>
            <p:spPr bwMode="auto">
              <a:xfrm>
                <a:off x="2495" y="2449"/>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i="1" dirty="0">
                    <a:solidFill>
                      <a:schemeClr val="accent2"/>
                    </a:solidFill>
                  </a:rPr>
                  <a:t>y</a:t>
                </a:r>
                <a:endParaRPr lang="en-US" altLang="zh-CN" b="0" dirty="0">
                  <a:solidFill>
                    <a:schemeClr val="accent2"/>
                  </a:solidFill>
                </a:endParaRPr>
              </a:p>
            </p:txBody>
          </p:sp>
          <p:sp>
            <p:nvSpPr>
              <p:cNvPr id="14373" name="Rectangle 66"/>
              <p:cNvSpPr>
                <a:spLocks noChangeArrowheads="1"/>
              </p:cNvSpPr>
              <p:nvPr/>
            </p:nvSpPr>
            <p:spPr bwMode="auto">
              <a:xfrm>
                <a:off x="2258" y="244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i="1" dirty="0">
                    <a:solidFill>
                      <a:schemeClr val="accent2"/>
                    </a:solidFill>
                  </a:rPr>
                  <a:t>x</a:t>
                </a:r>
                <a:endParaRPr lang="en-US" altLang="zh-CN" b="0" dirty="0">
                  <a:solidFill>
                    <a:schemeClr val="accent2"/>
                  </a:solidFill>
                </a:endParaRPr>
              </a:p>
            </p:txBody>
          </p:sp>
          <p:sp>
            <p:nvSpPr>
              <p:cNvPr id="14374" name="Rectangle 67"/>
              <p:cNvSpPr>
                <a:spLocks noChangeArrowheads="1"/>
              </p:cNvSpPr>
              <p:nvPr/>
            </p:nvSpPr>
            <p:spPr bwMode="auto">
              <a:xfrm>
                <a:off x="2083" y="24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200" i="1" dirty="0">
                    <a:solidFill>
                      <a:schemeClr val="accent2"/>
                    </a:solidFill>
                  </a:rPr>
                  <a:t>f</a:t>
                </a:r>
                <a:endParaRPr lang="en-US" altLang="zh-CN" b="0" dirty="0">
                  <a:solidFill>
                    <a:schemeClr val="accent2"/>
                  </a:solidFill>
                </a:endParaRPr>
              </a:p>
            </p:txBody>
          </p:sp>
          <p:sp>
            <p:nvSpPr>
              <p:cNvPr id="14375" name="Rectangle 68"/>
              <p:cNvSpPr>
                <a:spLocks noChangeArrowheads="1"/>
              </p:cNvSpPr>
              <p:nvPr/>
            </p:nvSpPr>
            <p:spPr bwMode="auto">
              <a:xfrm>
                <a:off x="1865" y="2338"/>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76" name="Rectangle 69"/>
              <p:cNvSpPr>
                <a:spLocks noChangeArrowheads="1"/>
              </p:cNvSpPr>
              <p:nvPr/>
            </p:nvSpPr>
            <p:spPr bwMode="auto">
              <a:xfrm>
                <a:off x="1554" y="2449"/>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chemeClr val="accent2"/>
                  </a:solidFill>
                </a:endParaRPr>
              </a:p>
            </p:txBody>
          </p:sp>
          <p:sp>
            <p:nvSpPr>
              <p:cNvPr id="14377" name="Rectangle 70"/>
              <p:cNvSpPr>
                <a:spLocks noChangeArrowheads="1"/>
              </p:cNvSpPr>
              <p:nvPr/>
            </p:nvSpPr>
            <p:spPr bwMode="auto">
              <a:xfrm>
                <a:off x="1104" y="2449"/>
                <a:ext cx="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en-US" altLang="zh-CN" b="0" dirty="0">
                  <a:solidFill>
                    <a:srgbClr val="FF3300"/>
                  </a:solidFill>
                </a:endParaRPr>
              </a:p>
            </p:txBody>
          </p:sp>
          <p:sp>
            <p:nvSpPr>
              <p:cNvPr id="14378" name="Line 71"/>
              <p:cNvSpPr>
                <a:spLocks noChangeShapeType="1"/>
              </p:cNvSpPr>
              <p:nvPr/>
            </p:nvSpPr>
            <p:spPr bwMode="auto">
              <a:xfrm>
                <a:off x="3408" y="2496"/>
                <a:ext cx="96" cy="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grpSp>
      <p:sp>
        <p:nvSpPr>
          <p:cNvPr id="55370" name="AutoShape 74" descr="再生纸"/>
          <p:cNvSpPr>
            <a:spLocks noChangeArrowheads="1"/>
          </p:cNvSpPr>
          <p:nvPr/>
        </p:nvSpPr>
        <p:spPr bwMode="auto">
          <a:xfrm>
            <a:off x="381000" y="4738687"/>
            <a:ext cx="8305800" cy="1662113"/>
          </a:xfrm>
          <a:prstGeom prst="roundRect">
            <a:avLst>
              <a:gd name="adj" fmla="val 8792"/>
            </a:avLst>
          </a:prstGeom>
          <a:solidFill>
            <a:schemeClr val="accent2">
              <a:lumMod val="40000"/>
              <a:lumOff val="60000"/>
            </a:schemeClr>
          </a:solidFill>
          <a:ln>
            <a:noFill/>
          </a:ln>
          <a:effectLst/>
        </p:spPr>
        <p:txBody>
          <a:bodyPr anchor="ctr"/>
          <a:lstStyle>
            <a:lvl1pPr marL="577850" indent="-577850">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chemeClr val="accent2"/>
                </a:solidFill>
              </a:rPr>
              <a:t>注：</a:t>
            </a:r>
            <a:r>
              <a:rPr lang="zh-CN" altLang="en-US" sz="2400" dirty="0"/>
              <a:t>此法亦称为</a:t>
            </a:r>
            <a:r>
              <a:rPr lang="zh-CN" altLang="en-US" sz="2400" dirty="0">
                <a:solidFill>
                  <a:srgbClr val="FF0000"/>
                </a:solidFill>
              </a:rPr>
              <a:t>改进欧拉格式</a:t>
            </a:r>
            <a:r>
              <a:rPr lang="zh-CN" altLang="en-US" sz="2400" dirty="0"/>
              <a:t>。可以证明该算法具有 </a:t>
            </a:r>
            <a:r>
              <a:rPr lang="en-US" altLang="zh-CN" sz="2400" dirty="0">
                <a:solidFill>
                  <a:schemeClr val="accent2"/>
                </a:solidFill>
              </a:rPr>
              <a:t>2 </a:t>
            </a:r>
            <a:r>
              <a:rPr lang="zh-CN" altLang="en-US" sz="2400" dirty="0"/>
              <a:t>阶精度，同时可以看到它是个</a:t>
            </a:r>
            <a:r>
              <a:rPr lang="zh-CN" altLang="en-US" sz="2400" dirty="0">
                <a:solidFill>
                  <a:srgbClr val="FF0000"/>
                </a:solidFill>
              </a:rPr>
              <a:t>显式单步</a:t>
            </a:r>
            <a:r>
              <a:rPr lang="zh-CN" altLang="en-US" sz="2400" dirty="0"/>
              <a:t>递推格式，比隐式格式的迭代求解过程</a:t>
            </a:r>
            <a:r>
              <a:rPr lang="zh-CN" altLang="en-US" sz="2400" dirty="0">
                <a:solidFill>
                  <a:srgbClr val="FF0000"/>
                </a:solidFill>
              </a:rPr>
              <a:t>简单</a:t>
            </a:r>
            <a:r>
              <a:rPr lang="zh-CN" altLang="en-US" sz="2400" dirty="0"/>
              <a:t>。它的</a:t>
            </a:r>
            <a:r>
              <a:rPr lang="zh-CN" altLang="en-US" sz="2400" dirty="0">
                <a:solidFill>
                  <a:srgbClr val="FF0000"/>
                </a:solidFill>
              </a:rPr>
              <a:t>稳定性高</a:t>
            </a:r>
            <a:r>
              <a:rPr lang="zh-CN" altLang="en-US" sz="2400" dirty="0"/>
              <a:t>于显式欧拉法。</a:t>
            </a:r>
          </a:p>
        </p:txBody>
      </p:sp>
      <p:sp>
        <p:nvSpPr>
          <p:cNvPr id="68" name="Text Box 2"/>
          <p:cNvSpPr txBox="1">
            <a:spLocks noChangeArrowheads="1"/>
          </p:cNvSpPr>
          <p:nvPr/>
        </p:nvSpPr>
        <p:spPr bwMode="auto">
          <a:xfrm>
            <a:off x="304800" y="1041698"/>
            <a:ext cx="944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0000FF"/>
                </a:solidFill>
              </a:rPr>
              <a:t>方法：</a:t>
            </a:r>
            <a:endParaRPr lang="en-US" altLang="zh-CN" sz="2400" dirty="0">
              <a:solidFill>
                <a:srgbClr val="0000FF"/>
              </a:solidFill>
            </a:endParaRPr>
          </a:p>
        </p:txBody>
      </p:sp>
      <p:graphicFrame>
        <p:nvGraphicFramePr>
          <p:cNvPr id="69" name="Object 53"/>
          <p:cNvGraphicFramePr>
            <a:graphicFrameLocks noChangeAspect="1"/>
          </p:cNvGraphicFramePr>
          <p:nvPr>
            <p:extLst>
              <p:ext uri="{D42A27DB-BD31-4B8C-83A1-F6EECF244321}">
                <p14:modId xmlns:p14="http://schemas.microsoft.com/office/powerpoint/2010/main" val="1943195800"/>
              </p:ext>
            </p:extLst>
          </p:nvPr>
        </p:nvGraphicFramePr>
        <p:xfrm>
          <a:off x="5618424" y="1676400"/>
          <a:ext cx="841375" cy="528638"/>
        </p:xfrm>
        <a:graphic>
          <a:graphicData uri="http://schemas.openxmlformats.org/presentationml/2006/ole">
            <mc:AlternateContent xmlns:mc="http://schemas.openxmlformats.org/markup-compatibility/2006">
              <mc:Choice xmlns:v="urn:schemas-microsoft-com:vml" Requires="v">
                <p:oleObj spid="_x0000_s53316" name="Equation" r:id="rId3" imgW="368280" imgH="228600" progId="Equation.DSMT4">
                  <p:embed/>
                </p:oleObj>
              </mc:Choice>
              <mc:Fallback>
                <p:oleObj name="Equation" r:id="rId3" imgW="368280" imgH="228600" progId="Equation.DSMT4">
                  <p:embed/>
                  <p:pic>
                    <p:nvPicPr>
                      <p:cNvPr id="0" name=""/>
                      <p:cNvPicPr>
                        <a:picLocks noChangeAspect="1" noChangeArrowheads="1"/>
                      </p:cNvPicPr>
                      <p:nvPr/>
                    </p:nvPicPr>
                    <p:blipFill>
                      <a:blip r:embed="rId4"/>
                      <a:srcRect/>
                      <a:stretch>
                        <a:fillRect/>
                      </a:stretch>
                    </p:blipFill>
                    <p:spPr bwMode="auto">
                      <a:xfrm>
                        <a:off x="5618424" y="1676400"/>
                        <a:ext cx="841375" cy="528638"/>
                      </a:xfrm>
                      <a:prstGeom prst="rect">
                        <a:avLst/>
                      </a:prstGeom>
                      <a:noFill/>
                      <a:ln>
                        <a:noFill/>
                      </a:ln>
                      <a:effectLst/>
                    </p:spPr>
                  </p:pic>
                </p:oleObj>
              </mc:Fallback>
            </mc:AlternateContent>
          </a:graphicData>
        </a:graphic>
      </p:graphicFrame>
      <p:graphicFrame>
        <p:nvGraphicFramePr>
          <p:cNvPr id="70" name="Object 53"/>
          <p:cNvGraphicFramePr>
            <a:graphicFrameLocks noChangeAspect="1"/>
          </p:cNvGraphicFramePr>
          <p:nvPr>
            <p:extLst>
              <p:ext uri="{D42A27DB-BD31-4B8C-83A1-F6EECF244321}">
                <p14:modId xmlns:p14="http://schemas.microsoft.com/office/powerpoint/2010/main" val="620680575"/>
              </p:ext>
            </p:extLst>
          </p:nvPr>
        </p:nvGraphicFramePr>
        <p:xfrm>
          <a:off x="1909763" y="2457798"/>
          <a:ext cx="841375" cy="528638"/>
        </p:xfrm>
        <a:graphic>
          <a:graphicData uri="http://schemas.openxmlformats.org/presentationml/2006/ole">
            <mc:AlternateContent xmlns:mc="http://schemas.openxmlformats.org/markup-compatibility/2006">
              <mc:Choice xmlns:v="urn:schemas-microsoft-com:vml" Requires="v">
                <p:oleObj spid="_x0000_s53317" name="Equation" r:id="rId5" imgW="368280" imgH="228600" progId="Equation.DSMT4">
                  <p:embed/>
                </p:oleObj>
              </mc:Choice>
              <mc:Fallback>
                <p:oleObj name="Equation" r:id="rId5" imgW="368280" imgH="228600" progId="Equation.DSMT4">
                  <p:embed/>
                  <p:pic>
                    <p:nvPicPr>
                      <p:cNvPr id="0" name=""/>
                      <p:cNvPicPr>
                        <a:picLocks noChangeAspect="1" noChangeArrowheads="1"/>
                      </p:cNvPicPr>
                      <p:nvPr/>
                    </p:nvPicPr>
                    <p:blipFill>
                      <a:blip r:embed="rId6"/>
                      <a:srcRect/>
                      <a:stretch>
                        <a:fillRect/>
                      </a:stretch>
                    </p:blipFill>
                    <p:spPr bwMode="auto">
                      <a:xfrm>
                        <a:off x="1909763" y="2457798"/>
                        <a:ext cx="841375" cy="528638"/>
                      </a:xfrm>
                      <a:prstGeom prst="rect">
                        <a:avLst/>
                      </a:prstGeom>
                      <a:noFill/>
                      <a:ln>
                        <a:noFill/>
                      </a:ln>
                      <a:effectLst/>
                    </p:spPr>
                  </p:pic>
                </p:oleObj>
              </mc:Fallback>
            </mc:AlternateContent>
          </a:graphicData>
        </a:graphic>
      </p:graphicFrame>
      <p:pic>
        <p:nvPicPr>
          <p:cNvPr id="2" name="图片 1"/>
          <p:cNvPicPr>
            <a:picLocks noChangeAspect="1"/>
          </p:cNvPicPr>
          <p:nvPr/>
        </p:nvPicPr>
        <p:blipFill>
          <a:blip r:embed="rId7"/>
          <a:stretch>
            <a:fillRect/>
          </a:stretch>
        </p:blipFill>
        <p:spPr>
          <a:xfrm>
            <a:off x="1894315" y="3082168"/>
            <a:ext cx="4565483" cy="561905"/>
          </a:xfrm>
          <a:prstGeom prst="rect">
            <a:avLst/>
          </a:prstGeom>
        </p:spPr>
      </p:pic>
      <p:graphicFrame>
        <p:nvGraphicFramePr>
          <p:cNvPr id="72" name="Object 53"/>
          <p:cNvGraphicFramePr>
            <a:graphicFrameLocks noChangeAspect="1"/>
          </p:cNvGraphicFramePr>
          <p:nvPr>
            <p:extLst>
              <p:ext uri="{D42A27DB-BD31-4B8C-83A1-F6EECF244321}">
                <p14:modId xmlns:p14="http://schemas.microsoft.com/office/powerpoint/2010/main" val="2393717100"/>
              </p:ext>
            </p:extLst>
          </p:nvPr>
        </p:nvGraphicFramePr>
        <p:xfrm>
          <a:off x="1332706" y="3121025"/>
          <a:ext cx="6005513" cy="1527175"/>
        </p:xfrm>
        <a:graphic>
          <a:graphicData uri="http://schemas.openxmlformats.org/presentationml/2006/ole">
            <mc:AlternateContent xmlns:mc="http://schemas.openxmlformats.org/markup-compatibility/2006">
              <mc:Choice xmlns:v="urn:schemas-microsoft-com:vml" Requires="v">
                <p:oleObj spid="_x0000_s53318" name="Equation" r:id="rId8" imgW="2628720" imgH="660240" progId="Equation.DSMT4">
                  <p:embed/>
                </p:oleObj>
              </mc:Choice>
              <mc:Fallback>
                <p:oleObj name="Equation" r:id="rId8" imgW="2628720" imgH="660240" progId="Equation.DSMT4">
                  <p:embed/>
                  <p:pic>
                    <p:nvPicPr>
                      <p:cNvPr id="0" name=""/>
                      <p:cNvPicPr>
                        <a:picLocks noChangeAspect="1" noChangeArrowheads="1"/>
                      </p:cNvPicPr>
                      <p:nvPr/>
                    </p:nvPicPr>
                    <p:blipFill>
                      <a:blip r:embed="rId9"/>
                      <a:srcRect/>
                      <a:stretch>
                        <a:fillRect/>
                      </a:stretch>
                    </p:blipFill>
                    <p:spPr bwMode="auto">
                      <a:xfrm>
                        <a:off x="1332706" y="3121025"/>
                        <a:ext cx="6005513" cy="152717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23"/>
                                        </p:tgtEl>
                                        <p:attrNameLst>
                                          <p:attrName>style.visibility</p:attrName>
                                        </p:attrNameLst>
                                      </p:cBhvr>
                                      <p:to>
                                        <p:strVal val="visible"/>
                                      </p:to>
                                    </p:set>
                                    <p:animEffect transition="in" filter="wipe(left)">
                                      <p:cBhvr>
                                        <p:cTn id="12" dur="500"/>
                                        <p:tgtEl>
                                          <p:spTgt spid="55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5369"/>
                                        </p:tgtEl>
                                        <p:attrNameLst>
                                          <p:attrName>style.visibility</p:attrName>
                                        </p:attrNameLst>
                                      </p:cBhvr>
                                      <p:to>
                                        <p:strVal val="visible"/>
                                      </p:to>
                                    </p:set>
                                    <p:animEffect transition="in" filter="wipe(up)">
                                      <p:cBhvr>
                                        <p:cTn id="22" dur="500"/>
                                        <p:tgtEl>
                                          <p:spTgt spid="553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down)">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5370"/>
                                        </p:tgtEl>
                                        <p:attrNameLst>
                                          <p:attrName>style.visibility</p:attrName>
                                        </p:attrNameLst>
                                      </p:cBhvr>
                                      <p:to>
                                        <p:strVal val="visible"/>
                                      </p:to>
                                    </p:set>
                                    <p:animEffect transition="in" filter="box(in)">
                                      <p:cBhvr>
                                        <p:cTn id="37" dur="500"/>
                                        <p:tgtEl>
                                          <p:spTgt spid="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70" grpId="0" animBg="1" autoUpdateAnimBg="0"/>
      <p:bldP spid="6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0" y="5334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chemeClr val="accent2"/>
                </a:solidFill>
                <a:ea typeface="宋体" panose="02010600030101010101" pitchFamily="2" charset="-122"/>
              </a:rPr>
              <a:t>例题  </a:t>
            </a:r>
            <a:r>
              <a:rPr lang="zh-CN" altLang="en-US" sz="2400" dirty="0">
                <a:ea typeface="宋体" panose="02010600030101010101" pitchFamily="2" charset="-122"/>
              </a:rPr>
              <a:t>取 </a:t>
            </a:r>
            <a:r>
              <a:rPr lang="en-US" altLang="zh-CN" sz="2400" i="1" dirty="0">
                <a:ea typeface="宋体" panose="02010600030101010101" pitchFamily="2" charset="-122"/>
              </a:rPr>
              <a:t>h</a:t>
            </a:r>
            <a:r>
              <a:rPr lang="en-US" altLang="zh-CN" sz="2400" dirty="0">
                <a:ea typeface="宋体" panose="02010600030101010101" pitchFamily="2" charset="-122"/>
              </a:rPr>
              <a:t> =0.2,</a:t>
            </a:r>
            <a:r>
              <a:rPr lang="en-US" altLang="zh-CN" sz="2400" dirty="0">
                <a:solidFill>
                  <a:schemeClr val="accent2"/>
                </a:solidFill>
                <a:ea typeface="宋体" panose="02010600030101010101" pitchFamily="2" charset="-122"/>
              </a:rPr>
              <a:t> </a:t>
            </a:r>
            <a:r>
              <a:rPr lang="zh-CN" altLang="en-US" sz="2400" dirty="0">
                <a:ea typeface="宋体" panose="02010600030101010101" pitchFamily="2" charset="-122"/>
              </a:rPr>
              <a:t>分别用显式欧拉方法，梯形方法和改进欧拉方法解微分方程：</a:t>
            </a:r>
          </a:p>
        </p:txBody>
      </p:sp>
      <p:sp>
        <p:nvSpPr>
          <p:cNvPr id="75779" name="Text Box 3"/>
          <p:cNvSpPr txBox="1">
            <a:spLocks noChangeArrowheads="1"/>
          </p:cNvSpPr>
          <p:nvPr/>
        </p:nvSpPr>
        <p:spPr bwMode="auto">
          <a:xfrm>
            <a:off x="255565" y="2415382"/>
            <a:ext cx="8112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chemeClr val="accent2"/>
                </a:solidFill>
                <a:ea typeface="宋体" panose="02010600030101010101" pitchFamily="2" charset="-122"/>
              </a:rPr>
              <a:t>解：</a:t>
            </a:r>
            <a:endParaRPr lang="zh-CN" altLang="en-US" sz="2400" dirty="0">
              <a:ea typeface="宋体" panose="02010600030101010101" pitchFamily="2" charset="-122"/>
            </a:endParaRPr>
          </a:p>
        </p:txBody>
      </p:sp>
      <p:graphicFrame>
        <p:nvGraphicFramePr>
          <p:cNvPr id="75781" name="Object 5"/>
          <p:cNvGraphicFramePr>
            <a:graphicFrameLocks noChangeAspect="1"/>
          </p:cNvGraphicFramePr>
          <p:nvPr/>
        </p:nvGraphicFramePr>
        <p:xfrm>
          <a:off x="2081213" y="2852738"/>
          <a:ext cx="2471737" cy="450850"/>
        </p:xfrm>
        <a:graphic>
          <a:graphicData uri="http://schemas.openxmlformats.org/presentationml/2006/ole">
            <mc:AlternateContent xmlns:mc="http://schemas.openxmlformats.org/markup-compatibility/2006">
              <mc:Choice xmlns:v="urn:schemas-microsoft-com:vml" Requires="v">
                <p:oleObj spid="_x0000_s15908" name="Equation" r:id="rId3" imgW="1384300" imgH="228600" progId="Equation.DSMT4">
                  <p:embed/>
                </p:oleObj>
              </mc:Choice>
              <mc:Fallback>
                <p:oleObj name="Equation" r:id="rId3" imgW="13843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2852738"/>
                        <a:ext cx="2471737" cy="450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6"/>
          <p:cNvGraphicFramePr>
            <a:graphicFrameLocks noChangeAspect="1"/>
          </p:cNvGraphicFramePr>
          <p:nvPr/>
        </p:nvGraphicFramePr>
        <p:xfrm>
          <a:off x="4740275" y="2852738"/>
          <a:ext cx="2338388" cy="450850"/>
        </p:xfrm>
        <a:graphic>
          <a:graphicData uri="http://schemas.openxmlformats.org/presentationml/2006/ole">
            <mc:AlternateContent xmlns:mc="http://schemas.openxmlformats.org/markup-compatibility/2006">
              <mc:Choice xmlns:v="urn:schemas-microsoft-com:vml" Requires="v">
                <p:oleObj spid="_x0000_s15909" name="Equation" r:id="rId5" imgW="1371600" imgH="228600" progId="Equation.DSMT4">
                  <p:embed/>
                </p:oleObj>
              </mc:Choice>
              <mc:Fallback>
                <p:oleObj name="Equation" r:id="rId5" imgW="13716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275" y="2852738"/>
                        <a:ext cx="2338388" cy="450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7"/>
          <p:cNvGraphicFramePr>
            <a:graphicFrameLocks noChangeAspect="1"/>
          </p:cNvGraphicFramePr>
          <p:nvPr/>
        </p:nvGraphicFramePr>
        <p:xfrm>
          <a:off x="6553200" y="1066800"/>
          <a:ext cx="2484438" cy="404813"/>
        </p:xfrm>
        <a:graphic>
          <a:graphicData uri="http://schemas.openxmlformats.org/presentationml/2006/ole">
            <mc:AlternateContent xmlns:mc="http://schemas.openxmlformats.org/markup-compatibility/2006">
              <mc:Choice xmlns:v="urn:schemas-microsoft-com:vml" Requires="v">
                <p:oleObj spid="_x0000_s15910" name="公式" r:id="rId7" imgW="1307532" imgH="203112" progId="Equation.3">
                  <p:embed/>
                </p:oleObj>
              </mc:Choice>
              <mc:Fallback>
                <p:oleObj name="公式" r:id="rId7" imgW="1307532"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1066800"/>
                        <a:ext cx="2484438" cy="404813"/>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nvGraphicFramePr>
        <p:xfrm>
          <a:off x="2090738" y="3429000"/>
          <a:ext cx="2176462" cy="447675"/>
        </p:xfrm>
        <a:graphic>
          <a:graphicData uri="http://schemas.openxmlformats.org/presentationml/2006/ole">
            <mc:AlternateContent xmlns:mc="http://schemas.openxmlformats.org/markup-compatibility/2006">
              <mc:Choice xmlns:v="urn:schemas-microsoft-com:vml" Requires="v">
                <p:oleObj spid="_x0000_s15911" name="Equation" r:id="rId9" imgW="1282700" imgH="228600" progId="Equation.DSMT4">
                  <p:embed/>
                </p:oleObj>
              </mc:Choice>
              <mc:Fallback>
                <p:oleObj name="Equation" r:id="rId9" imgW="128270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0738" y="3429000"/>
                        <a:ext cx="2176462" cy="447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9"/>
          <p:cNvGraphicFramePr>
            <a:graphicFrameLocks noChangeAspect="1"/>
          </p:cNvGraphicFramePr>
          <p:nvPr/>
        </p:nvGraphicFramePr>
        <p:xfrm>
          <a:off x="4427538" y="3284538"/>
          <a:ext cx="2217737" cy="706437"/>
        </p:xfrm>
        <a:graphic>
          <a:graphicData uri="http://schemas.openxmlformats.org/presentationml/2006/ole">
            <mc:AlternateContent xmlns:mc="http://schemas.openxmlformats.org/markup-compatibility/2006">
              <mc:Choice xmlns:v="urn:schemas-microsoft-com:vml" Requires="v">
                <p:oleObj spid="_x0000_s15912" name="公式" r:id="rId11" imgW="1218671" imgH="393529" progId="Equation.3">
                  <p:embed/>
                </p:oleObj>
              </mc:Choice>
              <mc:Fallback>
                <p:oleObj name="公式" r:id="rId11" imgW="1218671" imgH="39352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284538"/>
                        <a:ext cx="2217737" cy="7064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6" name="Object 10"/>
          <p:cNvGraphicFramePr>
            <a:graphicFrameLocks noChangeAspect="1"/>
          </p:cNvGraphicFramePr>
          <p:nvPr/>
        </p:nvGraphicFramePr>
        <p:xfrm>
          <a:off x="6705600" y="3352800"/>
          <a:ext cx="2343150" cy="806450"/>
        </p:xfrm>
        <a:graphic>
          <a:graphicData uri="http://schemas.openxmlformats.org/presentationml/2006/ole">
            <mc:AlternateContent xmlns:mc="http://schemas.openxmlformats.org/markup-compatibility/2006">
              <mc:Choice xmlns:v="urn:schemas-microsoft-com:vml" Requires="v">
                <p:oleObj spid="_x0000_s15913" name="Equation" r:id="rId13" imgW="1244600" imgH="431800" progId="Equation.DSMT4">
                  <p:embed/>
                </p:oleObj>
              </mc:Choice>
              <mc:Fallback>
                <p:oleObj name="Equation" r:id="rId13" imgW="1244600" imgH="431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5600" y="3352800"/>
                        <a:ext cx="2343150" cy="806450"/>
                      </a:xfrm>
                      <a:prstGeom prst="rect">
                        <a:avLst/>
                      </a:prstGeom>
                      <a:solidFill>
                        <a:srgbClr val="CC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87" name="Group 11"/>
          <p:cNvGrpSpPr>
            <a:grpSpLocks/>
          </p:cNvGrpSpPr>
          <p:nvPr/>
        </p:nvGrpSpPr>
        <p:grpSpPr bwMode="auto">
          <a:xfrm>
            <a:off x="2590800" y="1219200"/>
            <a:ext cx="3652838" cy="1150938"/>
            <a:chOff x="1247" y="276"/>
            <a:chExt cx="2301" cy="725"/>
          </a:xfrm>
        </p:grpSpPr>
        <p:graphicFrame>
          <p:nvGraphicFramePr>
            <p:cNvPr id="15379" name="Object 12"/>
            <p:cNvGraphicFramePr>
              <a:graphicFrameLocks noChangeAspect="1"/>
            </p:cNvGraphicFramePr>
            <p:nvPr/>
          </p:nvGraphicFramePr>
          <p:xfrm>
            <a:off x="1414" y="276"/>
            <a:ext cx="1375" cy="471"/>
          </p:xfrm>
          <a:graphic>
            <a:graphicData uri="http://schemas.openxmlformats.org/presentationml/2006/ole">
              <mc:AlternateContent xmlns:mc="http://schemas.openxmlformats.org/markup-compatibility/2006">
                <mc:Choice xmlns:v="urn:schemas-microsoft-com:vml" Requires="v">
                  <p:oleObj spid="_x0000_s15914" name="公式" r:id="rId15" imgW="1066337" imgH="393529" progId="Equation.3">
                    <p:embed/>
                  </p:oleObj>
                </mc:Choice>
                <mc:Fallback>
                  <p:oleObj name="公式" r:id="rId15" imgW="1066337" imgH="393529"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4" y="276"/>
                          <a:ext cx="1375"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0" name="Object 13"/>
            <p:cNvGraphicFramePr>
              <a:graphicFrameLocks noChangeAspect="1"/>
            </p:cNvGraphicFramePr>
            <p:nvPr/>
          </p:nvGraphicFramePr>
          <p:xfrm>
            <a:off x="2835" y="391"/>
            <a:ext cx="713" cy="235"/>
          </p:xfrm>
          <a:graphic>
            <a:graphicData uri="http://schemas.openxmlformats.org/presentationml/2006/ole">
              <mc:AlternateContent xmlns:mc="http://schemas.openxmlformats.org/markup-compatibility/2006">
                <mc:Choice xmlns:v="urn:schemas-microsoft-com:vml" Requires="v">
                  <p:oleObj spid="_x0000_s15915" name="公式" r:id="rId17" imgW="583693" imgH="177646" progId="Equation.3">
                    <p:embed/>
                  </p:oleObj>
                </mc:Choice>
                <mc:Fallback>
                  <p:oleObj name="公式" r:id="rId17" imgW="583693" imgH="177646"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35" y="391"/>
                          <a:ext cx="71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1" name="Object 14"/>
            <p:cNvGraphicFramePr>
              <a:graphicFrameLocks noChangeAspect="1"/>
            </p:cNvGraphicFramePr>
            <p:nvPr/>
          </p:nvGraphicFramePr>
          <p:xfrm>
            <a:off x="1405" y="744"/>
            <a:ext cx="704" cy="257"/>
          </p:xfrm>
          <a:graphic>
            <a:graphicData uri="http://schemas.openxmlformats.org/presentationml/2006/ole">
              <mc:AlternateContent xmlns:mc="http://schemas.openxmlformats.org/markup-compatibility/2006">
                <mc:Choice xmlns:v="urn:schemas-microsoft-com:vml" Requires="v">
                  <p:oleObj spid="_x0000_s15916" name="公式" r:id="rId19" imgW="545626" imgH="203024" progId="Equation.3">
                    <p:embed/>
                  </p:oleObj>
                </mc:Choice>
                <mc:Fallback>
                  <p:oleObj name="公式" r:id="rId19" imgW="545626" imgH="203024"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5" y="744"/>
                          <a:ext cx="70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2" name="Object 15"/>
            <p:cNvGraphicFramePr>
              <a:graphicFrameLocks noChangeAspect="1"/>
            </p:cNvGraphicFramePr>
            <p:nvPr/>
          </p:nvGraphicFramePr>
          <p:xfrm>
            <a:off x="1247" y="436"/>
            <a:ext cx="237" cy="499"/>
          </p:xfrm>
          <a:graphic>
            <a:graphicData uri="http://schemas.openxmlformats.org/presentationml/2006/ole">
              <mc:AlternateContent xmlns:mc="http://schemas.openxmlformats.org/markup-compatibility/2006">
                <mc:Choice xmlns:v="urn:schemas-microsoft-com:vml" Requires="v">
                  <p:oleObj spid="_x0000_s15917" name="公式" r:id="rId21" imgW="190500" imgH="457200" progId="Equation.3">
                    <p:embed/>
                  </p:oleObj>
                </mc:Choice>
                <mc:Fallback>
                  <p:oleObj name="公式" r:id="rId21" imgW="190500" imgH="4572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47" y="436"/>
                          <a:ext cx="237"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92" name="Text Box 16"/>
          <p:cNvSpPr txBox="1">
            <a:spLocks noChangeArrowheads="1"/>
          </p:cNvSpPr>
          <p:nvPr/>
        </p:nvSpPr>
        <p:spPr bwMode="auto">
          <a:xfrm>
            <a:off x="0" y="285273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ea typeface="宋体" panose="02010600030101010101" pitchFamily="2" charset="-122"/>
              </a:rPr>
              <a:t>欧拉法为</a:t>
            </a:r>
            <a:r>
              <a:rPr lang="en-US" altLang="zh-CN" sz="2400" dirty="0">
                <a:ea typeface="宋体" panose="02010600030101010101" pitchFamily="2" charset="-122"/>
              </a:rPr>
              <a:t>:</a:t>
            </a:r>
          </a:p>
        </p:txBody>
      </p:sp>
      <p:sp>
        <p:nvSpPr>
          <p:cNvPr id="75793" name="Text Box 17"/>
          <p:cNvSpPr txBox="1">
            <a:spLocks noChangeArrowheads="1"/>
          </p:cNvSpPr>
          <p:nvPr/>
        </p:nvSpPr>
        <p:spPr bwMode="auto">
          <a:xfrm>
            <a:off x="0" y="4084638"/>
            <a:ext cx="349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ea typeface="宋体" panose="02010600030101010101" pitchFamily="2" charset="-122"/>
              </a:rPr>
              <a:t>梯形法为：</a:t>
            </a:r>
          </a:p>
        </p:txBody>
      </p:sp>
      <p:graphicFrame>
        <p:nvGraphicFramePr>
          <p:cNvPr id="75794" name="Object 18"/>
          <p:cNvGraphicFramePr>
            <a:graphicFrameLocks noChangeAspect="1"/>
          </p:cNvGraphicFramePr>
          <p:nvPr/>
        </p:nvGraphicFramePr>
        <p:xfrm>
          <a:off x="1828800" y="3886200"/>
          <a:ext cx="4043363" cy="765175"/>
        </p:xfrm>
        <a:graphic>
          <a:graphicData uri="http://schemas.openxmlformats.org/presentationml/2006/ole">
            <mc:AlternateContent xmlns:mc="http://schemas.openxmlformats.org/markup-compatibility/2006">
              <mc:Choice xmlns:v="urn:schemas-microsoft-com:vml" Requires="v">
                <p:oleObj spid="_x0000_s15918" name="Equation" r:id="rId23" imgW="2489200" imgH="406400" progId="Equation.DSMT4">
                  <p:embed/>
                </p:oleObj>
              </mc:Choice>
              <mc:Fallback>
                <p:oleObj name="Equation" r:id="rId23" imgW="2489200" imgH="406400" progId="Equation.DSMT4">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0" y="3886200"/>
                        <a:ext cx="40433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5" name="Object 19"/>
          <p:cNvGraphicFramePr>
            <a:graphicFrameLocks noChangeAspect="1"/>
          </p:cNvGraphicFramePr>
          <p:nvPr/>
        </p:nvGraphicFramePr>
        <p:xfrm>
          <a:off x="2286000" y="4572000"/>
          <a:ext cx="4689475" cy="801688"/>
        </p:xfrm>
        <a:graphic>
          <a:graphicData uri="http://schemas.openxmlformats.org/presentationml/2006/ole">
            <mc:AlternateContent xmlns:mc="http://schemas.openxmlformats.org/markup-compatibility/2006">
              <mc:Choice xmlns:v="urn:schemas-microsoft-com:vml" Requires="v">
                <p:oleObj spid="_x0000_s15919" name="Equation" r:id="rId25" imgW="2730500" imgH="406400" progId="Equation.DSMT4">
                  <p:embed/>
                </p:oleObj>
              </mc:Choice>
              <mc:Fallback>
                <p:oleObj name="Equation" r:id="rId25" imgW="2730500" imgH="406400" progId="Equation.DSMT4">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0" y="4572000"/>
                        <a:ext cx="4689475"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6" name="Object 20"/>
          <p:cNvGraphicFramePr>
            <a:graphicFrameLocks noChangeAspect="1"/>
          </p:cNvGraphicFramePr>
          <p:nvPr/>
        </p:nvGraphicFramePr>
        <p:xfrm>
          <a:off x="6019800" y="5334000"/>
          <a:ext cx="2971800" cy="766763"/>
        </p:xfrm>
        <a:graphic>
          <a:graphicData uri="http://schemas.openxmlformats.org/presentationml/2006/ole">
            <mc:AlternateContent xmlns:mc="http://schemas.openxmlformats.org/markup-compatibility/2006">
              <mc:Choice xmlns:v="urn:schemas-microsoft-com:vml" Requires="v">
                <p:oleObj spid="_x0000_s15920" name="Equation" r:id="rId27" imgW="1638300" imgH="457200" progId="Equation.DSMT4">
                  <p:embed/>
                </p:oleObj>
              </mc:Choice>
              <mc:Fallback>
                <p:oleObj name="Equation" r:id="rId27" imgW="1638300" imgH="457200" progId="Equation.DSMT4">
                  <p:embed/>
                  <p:pic>
                    <p:nvPicPr>
                      <p:cNvPr id="0"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19800" y="5334000"/>
                        <a:ext cx="2971800" cy="766763"/>
                      </a:xfrm>
                      <a:prstGeom prst="rect">
                        <a:avLst/>
                      </a:prstGeom>
                      <a:solidFill>
                        <a:srgbClr val="CC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7" name="Object 21"/>
          <p:cNvGraphicFramePr>
            <a:graphicFrameLocks noChangeAspect="1"/>
          </p:cNvGraphicFramePr>
          <p:nvPr/>
        </p:nvGraphicFramePr>
        <p:xfrm>
          <a:off x="1295400" y="5181600"/>
          <a:ext cx="3168650" cy="701675"/>
        </p:xfrm>
        <a:graphic>
          <a:graphicData uri="http://schemas.openxmlformats.org/presentationml/2006/ole">
            <mc:AlternateContent xmlns:mc="http://schemas.openxmlformats.org/markup-compatibility/2006">
              <mc:Choice xmlns:v="urn:schemas-microsoft-com:vml" Requires="v">
                <p:oleObj spid="_x0000_s15921" name="公式" r:id="rId29" imgW="1637589" imgH="393529" progId="Equation.3">
                  <p:embed/>
                </p:oleObj>
              </mc:Choice>
              <mc:Fallback>
                <p:oleObj name="公式" r:id="rId29" imgW="1637589" imgH="393529" progId="Equation.3">
                  <p:embed/>
                  <p:pic>
                    <p:nvPicPr>
                      <p:cNvPr id="0"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95400" y="5181600"/>
                        <a:ext cx="31686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8" name="Text Box 22"/>
          <p:cNvSpPr txBox="1">
            <a:spLocks noChangeArrowheads="1"/>
          </p:cNvSpPr>
          <p:nvPr/>
        </p:nvSpPr>
        <p:spPr bwMode="auto">
          <a:xfrm>
            <a:off x="0" y="5791200"/>
            <a:ext cx="479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ea typeface="宋体" panose="02010600030101010101" pitchFamily="2" charset="-122"/>
              </a:rPr>
              <a:t>改进欧拉法：</a:t>
            </a:r>
          </a:p>
        </p:txBody>
      </p:sp>
      <p:graphicFrame>
        <p:nvGraphicFramePr>
          <p:cNvPr id="75799" name="Object 23"/>
          <p:cNvGraphicFramePr>
            <a:graphicFrameLocks noChangeAspect="1"/>
          </p:cNvGraphicFramePr>
          <p:nvPr/>
        </p:nvGraphicFramePr>
        <p:xfrm>
          <a:off x="1447800" y="6172200"/>
          <a:ext cx="3887788" cy="425450"/>
        </p:xfrm>
        <a:graphic>
          <a:graphicData uri="http://schemas.openxmlformats.org/presentationml/2006/ole">
            <mc:AlternateContent xmlns:mc="http://schemas.openxmlformats.org/markup-compatibility/2006">
              <mc:Choice xmlns:v="urn:schemas-microsoft-com:vml" Requires="v">
                <p:oleObj spid="_x0000_s15922" name="公式" r:id="rId31" imgW="1955800" imgH="228600" progId="Equation.3">
                  <p:embed/>
                </p:oleObj>
              </mc:Choice>
              <mc:Fallback>
                <p:oleObj name="公式" r:id="rId31" imgW="1955800" imgH="228600" progId="Equation.3">
                  <p:embed/>
                  <p:pic>
                    <p:nvPicPr>
                      <p:cNvPr id="0" name="Object 2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47800" y="6172200"/>
                        <a:ext cx="3887788" cy="425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up)">
                                      <p:cBhvr>
                                        <p:cTn id="7" dur="3000"/>
                                        <p:tgtEl>
                                          <p:spTgt spid="75778"/>
                                        </p:tgtEl>
                                      </p:cBhvr>
                                    </p:animEffect>
                                  </p:childTnLst>
                                </p:cTn>
                              </p:par>
                              <p:par>
                                <p:cTn id="8" presetID="22" presetClass="entr" presetSubtype="1" fill="hold" nodeType="withEffect">
                                  <p:stCondLst>
                                    <p:cond delay="0"/>
                                  </p:stCondLst>
                                  <p:childTnLst>
                                    <p:set>
                                      <p:cBhvr>
                                        <p:cTn id="9" dur="1" fill="hold">
                                          <p:stCondLst>
                                            <p:cond delay="0"/>
                                          </p:stCondLst>
                                        </p:cTn>
                                        <p:tgtEl>
                                          <p:spTgt spid="75787"/>
                                        </p:tgtEl>
                                        <p:attrNameLst>
                                          <p:attrName>style.visibility</p:attrName>
                                        </p:attrNameLst>
                                      </p:cBhvr>
                                      <p:to>
                                        <p:strVal val="visible"/>
                                      </p:to>
                                    </p:set>
                                    <p:animEffect transition="in" filter="wipe(up)">
                                      <p:cBhvr>
                                        <p:cTn id="10" dur="2000"/>
                                        <p:tgtEl>
                                          <p:spTgt spid="757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75783"/>
                                        </p:tgtEl>
                                        <p:attrNameLst>
                                          <p:attrName>style.visibility</p:attrName>
                                        </p:attrNameLst>
                                      </p:cBhvr>
                                      <p:to>
                                        <p:strVal val="visible"/>
                                      </p:to>
                                    </p:set>
                                    <p:animEffect transition="in" filter="checkerboard(across)">
                                      <p:cBhvr>
                                        <p:cTn id="15" dur="500"/>
                                        <p:tgtEl>
                                          <p:spTgt spid="757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79"/>
                                        </p:tgtEl>
                                        <p:attrNameLst>
                                          <p:attrName>style.visibility</p:attrName>
                                        </p:attrNameLst>
                                      </p:cBhvr>
                                      <p:to>
                                        <p:strVal val="visible"/>
                                      </p:to>
                                    </p:set>
                                    <p:animEffect transition="in" filter="wipe(down)">
                                      <p:cBhvr>
                                        <p:cTn id="20" dur="500"/>
                                        <p:tgtEl>
                                          <p:spTgt spid="757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5792"/>
                                        </p:tgtEl>
                                        <p:attrNameLst>
                                          <p:attrName>style.visibility</p:attrName>
                                        </p:attrNameLst>
                                      </p:cBhvr>
                                      <p:to>
                                        <p:strVal val="visible"/>
                                      </p:to>
                                    </p:set>
                                    <p:animEffect transition="in" filter="wipe(left)">
                                      <p:cBhvr>
                                        <p:cTn id="25" dur="500"/>
                                        <p:tgtEl>
                                          <p:spTgt spid="757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5781"/>
                                        </p:tgtEl>
                                        <p:attrNameLst>
                                          <p:attrName>style.visibility</p:attrName>
                                        </p:attrNameLst>
                                      </p:cBhvr>
                                      <p:to>
                                        <p:strVal val="visible"/>
                                      </p:to>
                                    </p:set>
                                    <p:animEffect transition="in" filter="wipe(left)">
                                      <p:cBhvr>
                                        <p:cTn id="30" dur="2000"/>
                                        <p:tgtEl>
                                          <p:spTgt spid="7578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5782"/>
                                        </p:tgtEl>
                                        <p:attrNameLst>
                                          <p:attrName>style.visibility</p:attrName>
                                        </p:attrNameLst>
                                      </p:cBhvr>
                                      <p:to>
                                        <p:strVal val="visible"/>
                                      </p:to>
                                    </p:set>
                                    <p:animEffect transition="in" filter="wipe(left)">
                                      <p:cBhvr>
                                        <p:cTn id="35" dur="2000"/>
                                        <p:tgtEl>
                                          <p:spTgt spid="757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5784"/>
                                        </p:tgtEl>
                                        <p:attrNameLst>
                                          <p:attrName>style.visibility</p:attrName>
                                        </p:attrNameLst>
                                      </p:cBhvr>
                                      <p:to>
                                        <p:strVal val="visible"/>
                                      </p:to>
                                    </p:set>
                                    <p:animEffect transition="in" filter="wipe(left)">
                                      <p:cBhvr>
                                        <p:cTn id="40" dur="2000"/>
                                        <p:tgtEl>
                                          <p:spTgt spid="757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75786"/>
                                        </p:tgtEl>
                                        <p:attrNameLst>
                                          <p:attrName>style.visibility</p:attrName>
                                        </p:attrNameLst>
                                      </p:cBhvr>
                                      <p:to>
                                        <p:strVal val="visible"/>
                                      </p:to>
                                    </p:set>
                                    <p:animEffect transition="in" filter="checkerboard(across)">
                                      <p:cBhvr>
                                        <p:cTn id="45" dur="500"/>
                                        <p:tgtEl>
                                          <p:spTgt spid="757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5785"/>
                                        </p:tgtEl>
                                        <p:attrNameLst>
                                          <p:attrName>style.visibility</p:attrName>
                                        </p:attrNameLst>
                                      </p:cBhvr>
                                      <p:to>
                                        <p:strVal val="visible"/>
                                      </p:to>
                                    </p:set>
                                    <p:animEffect transition="in" filter="wipe(left)">
                                      <p:cBhvr>
                                        <p:cTn id="50" dur="3000"/>
                                        <p:tgtEl>
                                          <p:spTgt spid="7578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5793"/>
                                        </p:tgtEl>
                                        <p:attrNameLst>
                                          <p:attrName>style.visibility</p:attrName>
                                        </p:attrNameLst>
                                      </p:cBhvr>
                                      <p:to>
                                        <p:strVal val="visible"/>
                                      </p:to>
                                    </p:set>
                                    <p:animEffect transition="in" filter="wipe(left)">
                                      <p:cBhvr>
                                        <p:cTn id="55" dur="500"/>
                                        <p:tgtEl>
                                          <p:spTgt spid="757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75794"/>
                                        </p:tgtEl>
                                        <p:attrNameLst>
                                          <p:attrName>style.visibility</p:attrName>
                                        </p:attrNameLst>
                                      </p:cBhvr>
                                      <p:to>
                                        <p:strVal val="visible"/>
                                      </p:to>
                                    </p:set>
                                    <p:animEffect transition="in" filter="wipe(left)">
                                      <p:cBhvr>
                                        <p:cTn id="60" dur="2000"/>
                                        <p:tgtEl>
                                          <p:spTgt spid="7579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75795"/>
                                        </p:tgtEl>
                                        <p:attrNameLst>
                                          <p:attrName>style.visibility</p:attrName>
                                        </p:attrNameLst>
                                      </p:cBhvr>
                                      <p:to>
                                        <p:strVal val="visible"/>
                                      </p:to>
                                    </p:set>
                                    <p:animEffect transition="in" filter="wipe(left)">
                                      <p:cBhvr>
                                        <p:cTn id="65" dur="2000"/>
                                        <p:tgtEl>
                                          <p:spTgt spid="7579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nodeType="clickEffect">
                                  <p:stCondLst>
                                    <p:cond delay="0"/>
                                  </p:stCondLst>
                                  <p:childTnLst>
                                    <p:set>
                                      <p:cBhvr>
                                        <p:cTn id="69" dur="1" fill="hold">
                                          <p:stCondLst>
                                            <p:cond delay="0"/>
                                          </p:stCondLst>
                                        </p:cTn>
                                        <p:tgtEl>
                                          <p:spTgt spid="75796"/>
                                        </p:tgtEl>
                                        <p:attrNameLst>
                                          <p:attrName>style.visibility</p:attrName>
                                        </p:attrNameLst>
                                      </p:cBhvr>
                                      <p:to>
                                        <p:strVal val="visible"/>
                                      </p:to>
                                    </p:set>
                                    <p:animEffect transition="in" filter="checkerboard(across)">
                                      <p:cBhvr>
                                        <p:cTn id="70" dur="500"/>
                                        <p:tgtEl>
                                          <p:spTgt spid="7579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75797"/>
                                        </p:tgtEl>
                                        <p:attrNameLst>
                                          <p:attrName>style.visibility</p:attrName>
                                        </p:attrNameLst>
                                      </p:cBhvr>
                                      <p:to>
                                        <p:strVal val="visible"/>
                                      </p:to>
                                    </p:set>
                                    <p:animEffect transition="in" filter="wipe(left)">
                                      <p:cBhvr>
                                        <p:cTn id="75" dur="2000"/>
                                        <p:tgtEl>
                                          <p:spTgt spid="757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5798"/>
                                        </p:tgtEl>
                                        <p:attrNameLst>
                                          <p:attrName>style.visibility</p:attrName>
                                        </p:attrNameLst>
                                      </p:cBhvr>
                                      <p:to>
                                        <p:strVal val="visible"/>
                                      </p:to>
                                    </p:set>
                                    <p:animEffect transition="in" filter="wipe(left)">
                                      <p:cBhvr>
                                        <p:cTn id="80" dur="2000"/>
                                        <p:tgtEl>
                                          <p:spTgt spid="7579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75799"/>
                                        </p:tgtEl>
                                        <p:attrNameLst>
                                          <p:attrName>style.visibility</p:attrName>
                                        </p:attrNameLst>
                                      </p:cBhvr>
                                      <p:to>
                                        <p:strVal val="visible"/>
                                      </p:to>
                                    </p:set>
                                    <p:animEffect transition="in" filter="wipe(left)">
                                      <p:cBhvr>
                                        <p:cTn id="85" dur="2000"/>
                                        <p:tgtEl>
                                          <p:spTgt spid="7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autoUpdateAnimBg="0"/>
      <p:bldP spid="75792" grpId="0" autoUpdateAnimBg="0"/>
      <p:bldP spid="75793" grpId="0" autoUpdateAnimBg="0"/>
      <p:bldP spid="757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Group 2"/>
          <p:cNvGraphicFramePr>
            <a:graphicFrameLocks noGrp="1"/>
          </p:cNvGraphicFramePr>
          <p:nvPr>
            <p:extLst>
              <p:ext uri="{D42A27DB-BD31-4B8C-83A1-F6EECF244321}">
                <p14:modId xmlns:p14="http://schemas.microsoft.com/office/powerpoint/2010/main" val="2827578840"/>
              </p:ext>
            </p:extLst>
          </p:nvPr>
        </p:nvGraphicFramePr>
        <p:xfrm>
          <a:off x="0" y="706438"/>
          <a:ext cx="9144000" cy="5387972"/>
        </p:xfrm>
        <a:graphic>
          <a:graphicData uri="http://schemas.openxmlformats.org/drawingml/2006/table">
            <a:tbl>
              <a:tblPr/>
              <a:tblGrid>
                <a:gridCol w="611188">
                  <a:extLst>
                    <a:ext uri="{9D8B030D-6E8A-4147-A177-3AD203B41FA5}">
                      <a16:colId xmlns:a16="http://schemas.microsoft.com/office/drawing/2014/main" val="851814508"/>
                    </a:ext>
                  </a:extLst>
                </a:gridCol>
                <a:gridCol w="1368425">
                  <a:extLst>
                    <a:ext uri="{9D8B030D-6E8A-4147-A177-3AD203B41FA5}">
                      <a16:colId xmlns:a16="http://schemas.microsoft.com/office/drawing/2014/main" val="3221562376"/>
                    </a:ext>
                  </a:extLst>
                </a:gridCol>
                <a:gridCol w="1512887">
                  <a:extLst>
                    <a:ext uri="{9D8B030D-6E8A-4147-A177-3AD203B41FA5}">
                      <a16:colId xmlns:a16="http://schemas.microsoft.com/office/drawing/2014/main" val="3981741124"/>
                    </a:ext>
                  </a:extLst>
                </a:gridCol>
                <a:gridCol w="1366838">
                  <a:extLst>
                    <a:ext uri="{9D8B030D-6E8A-4147-A177-3AD203B41FA5}">
                      <a16:colId xmlns:a16="http://schemas.microsoft.com/office/drawing/2014/main" val="2985104153"/>
                    </a:ext>
                  </a:extLst>
                </a:gridCol>
                <a:gridCol w="1441450">
                  <a:extLst>
                    <a:ext uri="{9D8B030D-6E8A-4147-A177-3AD203B41FA5}">
                      <a16:colId xmlns:a16="http://schemas.microsoft.com/office/drawing/2014/main" val="137386997"/>
                    </a:ext>
                  </a:extLst>
                </a:gridCol>
                <a:gridCol w="1295400">
                  <a:extLst>
                    <a:ext uri="{9D8B030D-6E8A-4147-A177-3AD203B41FA5}">
                      <a16:colId xmlns:a16="http://schemas.microsoft.com/office/drawing/2014/main" val="3319262546"/>
                    </a:ext>
                  </a:extLst>
                </a:gridCol>
                <a:gridCol w="1547812">
                  <a:extLst>
                    <a:ext uri="{9D8B030D-6E8A-4147-A177-3AD203B41FA5}">
                      <a16:colId xmlns:a16="http://schemas.microsoft.com/office/drawing/2014/main" val="2487254457"/>
                    </a:ext>
                  </a:extLst>
                </a:gridCol>
              </a:tblGrid>
              <a:tr h="457227">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欧拉方法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梯形方法</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改进欧拉法</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939762333"/>
                  </a:ext>
                </a:extLst>
              </a:tr>
              <a:tr h="518190">
                <a:tc vMerge="1">
                  <a:txBody>
                    <a:bodyPr/>
                    <a:lstStyle/>
                    <a:p>
                      <a:endParaRPr lang="zh-CN" altLang="en-US"/>
                    </a:p>
                  </a:txBody>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4057071"/>
                  </a:ext>
                </a:extLst>
              </a:tr>
              <a:tr h="47786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1.000000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endPar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endPar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3423687"/>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1.004762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7.5×10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1.005000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746432"/>
                  </a:ext>
                </a:extLst>
              </a:tr>
              <a:tr h="46834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1.018594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1.019025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6192386"/>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1.029000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1.040633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1.041218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42874"/>
                  </a:ext>
                </a:extLst>
              </a:tr>
              <a:tr h="4731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1.056100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1.070096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1.070800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454002"/>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1.090490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1.106278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1.107076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070549"/>
                  </a:ext>
                </a:extLst>
              </a:tr>
              <a:tr h="39213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1.131441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1.148537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1.149404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9547654"/>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1.178297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1.196295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1.197210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1177548"/>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1.230467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1.249019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1.249975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6.5×10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3492959"/>
                  </a:ext>
                </a:extLst>
              </a:tr>
              <a:tr h="36578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1.287420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1.306264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1.307228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6.6×10</a:t>
                      </a:r>
                      <a:r>
                        <a:rPr kumimoji="1" lang="zh-CN" altLang="en-US"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4793636"/>
                  </a:ext>
                </a:extLst>
              </a:tr>
              <a:tr h="40642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1.348678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1.9×10</a:t>
                      </a:r>
                      <a:r>
                        <a:rPr kumimoji="1" lang="zh-CN" altLang="en-US"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1.367573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3.1×10</a:t>
                      </a:r>
                      <a:r>
                        <a:rPr kumimoji="1" lang="zh-CN" altLang="en-US"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1.368514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6.6×10</a:t>
                      </a:r>
                      <a:r>
                        <a:rPr kumimoji="1" lang="zh-CN" altLang="en-US"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dirty="0">
                          <a:ln>
                            <a:noFill/>
                          </a:ln>
                          <a:solidFill>
                            <a:srgbClr val="0000FF"/>
                          </a:solidFill>
                          <a:effectLst/>
                          <a:latin typeface="Times New Roman" panose="02020603050405020304" pitchFamily="18" charset="0"/>
                          <a:ea typeface="宋体" panose="02010600030101010101" pitchFamily="2" charset="-122"/>
                        </a:rPr>
                        <a:t>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8923934"/>
                  </a:ext>
                </a:extLst>
              </a:tr>
            </a:tbl>
          </a:graphicData>
        </a:graphic>
      </p:graphicFrame>
      <p:grpSp>
        <p:nvGrpSpPr>
          <p:cNvPr id="76927" name="Group 127"/>
          <p:cNvGrpSpPr>
            <a:grpSpLocks/>
          </p:cNvGrpSpPr>
          <p:nvPr/>
        </p:nvGrpSpPr>
        <p:grpSpPr bwMode="auto">
          <a:xfrm>
            <a:off x="239713" y="1138238"/>
            <a:ext cx="8720137" cy="481012"/>
            <a:chOff x="151" y="618"/>
            <a:chExt cx="5493" cy="303"/>
          </a:xfrm>
        </p:grpSpPr>
        <p:graphicFrame>
          <p:nvGraphicFramePr>
            <p:cNvPr id="16501" name="Object 128"/>
            <p:cNvGraphicFramePr>
              <a:graphicFrameLocks noChangeAspect="1"/>
            </p:cNvGraphicFramePr>
            <p:nvPr/>
          </p:nvGraphicFramePr>
          <p:xfrm>
            <a:off x="151" y="618"/>
            <a:ext cx="227" cy="272"/>
          </p:xfrm>
          <a:graphic>
            <a:graphicData uri="http://schemas.openxmlformats.org/presentationml/2006/ole">
              <mc:AlternateContent xmlns:mc="http://schemas.openxmlformats.org/markup-compatibility/2006">
                <mc:Choice xmlns:v="urn:schemas-microsoft-com:vml" Requires="v">
                  <p:oleObj spid="_x0000_s16753" name="公式" r:id="rId3" imgW="190500" imgH="228600" progId="Equation.3">
                    <p:embed/>
                  </p:oleObj>
                </mc:Choice>
                <mc:Fallback>
                  <p:oleObj name="公式" r:id="rId3" imgW="190500" imgH="228600" progId="Equation.3">
                    <p:embed/>
                    <p:pic>
                      <p:nvPicPr>
                        <p:cNvPr id="0" name="Object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 y="618"/>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2" name="Object 129"/>
            <p:cNvGraphicFramePr>
              <a:graphicFrameLocks noChangeAspect="1"/>
            </p:cNvGraphicFramePr>
            <p:nvPr/>
          </p:nvGraphicFramePr>
          <p:xfrm>
            <a:off x="650" y="618"/>
            <a:ext cx="227" cy="272"/>
          </p:xfrm>
          <a:graphic>
            <a:graphicData uri="http://schemas.openxmlformats.org/presentationml/2006/ole">
              <mc:AlternateContent xmlns:mc="http://schemas.openxmlformats.org/markup-compatibility/2006">
                <mc:Choice xmlns:v="urn:schemas-microsoft-com:vml" Requires="v">
                  <p:oleObj spid="_x0000_s16754" name="公式" r:id="rId5" imgW="190500" imgH="228600" progId="Equation.3">
                    <p:embed/>
                  </p:oleObj>
                </mc:Choice>
                <mc:Fallback>
                  <p:oleObj name="公式" r:id="rId5" imgW="190500" imgH="228600" progId="Equation.3">
                    <p:embed/>
                    <p:pic>
                      <p:nvPicPr>
                        <p:cNvPr id="0" name="Object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 y="618"/>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3" name="Object 130"/>
            <p:cNvGraphicFramePr>
              <a:graphicFrameLocks noChangeAspect="1"/>
            </p:cNvGraphicFramePr>
            <p:nvPr/>
          </p:nvGraphicFramePr>
          <p:xfrm>
            <a:off x="1318" y="618"/>
            <a:ext cx="812" cy="303"/>
          </p:xfrm>
          <a:graphic>
            <a:graphicData uri="http://schemas.openxmlformats.org/presentationml/2006/ole">
              <mc:AlternateContent xmlns:mc="http://schemas.openxmlformats.org/markup-compatibility/2006">
                <mc:Choice xmlns:v="urn:schemas-microsoft-com:vml" Requires="v">
                  <p:oleObj spid="_x0000_s16755" name="公式" r:id="rId7" imgW="748975" imgH="253890" progId="Equation.3">
                    <p:embed/>
                  </p:oleObj>
                </mc:Choice>
                <mc:Fallback>
                  <p:oleObj name="公式" r:id="rId7" imgW="748975" imgH="253890" progId="Equation.3">
                    <p:embed/>
                    <p:pic>
                      <p:nvPicPr>
                        <p:cNvPr id="0" name="Object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8" y="618"/>
                          <a:ext cx="81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4" name="Object 131"/>
            <p:cNvGraphicFramePr>
              <a:graphicFrameLocks noChangeAspect="1"/>
            </p:cNvGraphicFramePr>
            <p:nvPr/>
          </p:nvGraphicFramePr>
          <p:xfrm>
            <a:off x="3132" y="618"/>
            <a:ext cx="812" cy="303"/>
          </p:xfrm>
          <a:graphic>
            <a:graphicData uri="http://schemas.openxmlformats.org/presentationml/2006/ole">
              <mc:AlternateContent xmlns:mc="http://schemas.openxmlformats.org/markup-compatibility/2006">
                <mc:Choice xmlns:v="urn:schemas-microsoft-com:vml" Requires="v">
                  <p:oleObj spid="_x0000_s16756" name="公式" r:id="rId9" imgW="748975" imgH="253890" progId="Equation.3">
                    <p:embed/>
                  </p:oleObj>
                </mc:Choice>
                <mc:Fallback>
                  <p:oleObj name="公式" r:id="rId9" imgW="748975" imgH="253890" progId="Equation.3">
                    <p:embed/>
                    <p:pic>
                      <p:nvPicPr>
                        <p:cNvPr id="0" name="Object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 y="618"/>
                          <a:ext cx="81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5" name="Object 132"/>
            <p:cNvGraphicFramePr>
              <a:graphicFrameLocks noChangeAspect="1"/>
            </p:cNvGraphicFramePr>
            <p:nvPr/>
          </p:nvGraphicFramePr>
          <p:xfrm>
            <a:off x="4809" y="618"/>
            <a:ext cx="835" cy="303"/>
          </p:xfrm>
          <a:graphic>
            <a:graphicData uri="http://schemas.openxmlformats.org/presentationml/2006/ole">
              <mc:AlternateContent xmlns:mc="http://schemas.openxmlformats.org/markup-compatibility/2006">
                <mc:Choice xmlns:v="urn:schemas-microsoft-com:vml" Requires="v">
                  <p:oleObj spid="_x0000_s16757" name="公式" r:id="rId11" imgW="748975" imgH="253890" progId="Equation.3">
                    <p:embed/>
                  </p:oleObj>
                </mc:Choice>
                <mc:Fallback>
                  <p:oleObj name="公式" r:id="rId11" imgW="748975" imgH="253890" progId="Equation.3">
                    <p:embed/>
                    <p:pic>
                      <p:nvPicPr>
                        <p:cNvPr id="0" name="Object 1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9" y="618"/>
                          <a:ext cx="83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6" name="Object 133"/>
            <p:cNvGraphicFramePr>
              <a:graphicFrameLocks noChangeAspect="1"/>
            </p:cNvGraphicFramePr>
            <p:nvPr/>
          </p:nvGraphicFramePr>
          <p:xfrm>
            <a:off x="2510" y="618"/>
            <a:ext cx="227" cy="272"/>
          </p:xfrm>
          <a:graphic>
            <a:graphicData uri="http://schemas.openxmlformats.org/presentationml/2006/ole">
              <mc:AlternateContent xmlns:mc="http://schemas.openxmlformats.org/markup-compatibility/2006">
                <mc:Choice xmlns:v="urn:schemas-microsoft-com:vml" Requires="v">
                  <p:oleObj spid="_x0000_s16758" name="公式" r:id="rId13" imgW="190500" imgH="228600" progId="Equation.3">
                    <p:embed/>
                  </p:oleObj>
                </mc:Choice>
                <mc:Fallback>
                  <p:oleObj name="公式" r:id="rId13" imgW="190500" imgH="228600" progId="Equation.3">
                    <p:embed/>
                    <p:pic>
                      <p:nvPicPr>
                        <p:cNvPr id="0" name="Object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0" y="618"/>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7" name="Object 134"/>
            <p:cNvGraphicFramePr>
              <a:graphicFrameLocks noChangeAspect="1"/>
            </p:cNvGraphicFramePr>
            <p:nvPr/>
          </p:nvGraphicFramePr>
          <p:xfrm>
            <a:off x="4234" y="618"/>
            <a:ext cx="227" cy="272"/>
          </p:xfrm>
          <a:graphic>
            <a:graphicData uri="http://schemas.openxmlformats.org/presentationml/2006/ole">
              <mc:AlternateContent xmlns:mc="http://schemas.openxmlformats.org/markup-compatibility/2006">
                <mc:Choice xmlns:v="urn:schemas-microsoft-com:vml" Requires="v">
                  <p:oleObj spid="_x0000_s16759" name="公式" r:id="rId14" imgW="190500" imgH="228600" progId="Equation.3">
                    <p:embed/>
                  </p:oleObj>
                </mc:Choice>
                <mc:Fallback>
                  <p:oleObj name="公式" r:id="rId14" imgW="190500" imgH="228600" progId="Equation.3">
                    <p:embed/>
                    <p:pic>
                      <p:nvPicPr>
                        <p:cNvPr id="0" name="Object 1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 y="618"/>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99" name="Text Box 135"/>
          <p:cNvSpPr txBox="1">
            <a:spLocks noChangeArrowheads="1"/>
          </p:cNvSpPr>
          <p:nvPr/>
        </p:nvSpPr>
        <p:spPr bwMode="auto">
          <a:xfrm>
            <a:off x="3563938" y="30162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olidFill>
                  <a:schemeClr val="tx2"/>
                </a:solidFill>
                <a:ea typeface="宋体" panose="02010600030101010101" pitchFamily="2" charset="-122"/>
              </a:rPr>
              <a:t>表 </a:t>
            </a:r>
            <a:r>
              <a:rPr lang="en-US" altLang="zh-CN" sz="2400">
                <a:solidFill>
                  <a:schemeClr val="tx2"/>
                </a:solidFill>
                <a:ea typeface="宋体" panose="02010600030101010101" pitchFamily="2" charset="-122"/>
              </a:rPr>
              <a:t>6.1</a:t>
            </a:r>
          </a:p>
        </p:txBody>
      </p:sp>
      <p:sp>
        <p:nvSpPr>
          <p:cNvPr id="76936" name="Text Box 136"/>
          <p:cNvSpPr txBox="1">
            <a:spLocks noChangeArrowheads="1"/>
          </p:cNvSpPr>
          <p:nvPr/>
        </p:nvSpPr>
        <p:spPr bwMode="auto">
          <a:xfrm>
            <a:off x="0" y="6035675"/>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400" b="0" dirty="0">
                <a:solidFill>
                  <a:schemeClr val="hlink"/>
                </a:solidFill>
                <a:latin typeface="黑体" panose="02010609060101010101" pitchFamily="49" charset="-122"/>
                <a:ea typeface="黑体" panose="02010609060101010101" pitchFamily="49" charset="-122"/>
              </a:rPr>
              <a:t>   </a:t>
            </a:r>
            <a:r>
              <a:rPr lang="zh-CN" altLang="en-US" sz="2400" dirty="0">
                <a:latin typeface="宋体" panose="02010600030101010101" pitchFamily="2" charset="-122"/>
                <a:ea typeface="宋体" panose="02010600030101010101" pitchFamily="2" charset="-122"/>
              </a:rPr>
              <a:t>数值例子表明，梯形方法和改进欧拉法比显式欧拉法有</a:t>
            </a:r>
            <a:r>
              <a:rPr lang="zh-CN" altLang="en-US" sz="2400" dirty="0">
                <a:solidFill>
                  <a:srgbClr val="FF0000"/>
                </a:solidFill>
                <a:latin typeface="黑体" panose="02010609060101010101" pitchFamily="49" charset="-122"/>
                <a:ea typeface="黑体" panose="02010609060101010101" pitchFamily="49" charset="-122"/>
              </a:rPr>
              <a:t>更好的精度</a:t>
            </a:r>
            <a:r>
              <a:rPr lang="zh-CN" altLang="en-US" sz="2400"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checkerboard(across)">
                                      <p:cBhvr>
                                        <p:cTn id="7" dur="500"/>
                                        <p:tgtEl>
                                          <p:spTgt spid="76802"/>
                                        </p:tgtEl>
                                      </p:cBhvr>
                                    </p:animEffect>
                                  </p:childTnLst>
                                </p:cTn>
                              </p:par>
                              <p:par>
                                <p:cTn id="8" presetID="22" presetClass="entr" presetSubtype="8" fill="hold" nodeType="withEffect">
                                  <p:stCondLst>
                                    <p:cond delay="0"/>
                                  </p:stCondLst>
                                  <p:childTnLst>
                                    <p:set>
                                      <p:cBhvr>
                                        <p:cTn id="9" dur="1" fill="hold">
                                          <p:stCondLst>
                                            <p:cond delay="0"/>
                                          </p:stCondLst>
                                        </p:cTn>
                                        <p:tgtEl>
                                          <p:spTgt spid="76927"/>
                                        </p:tgtEl>
                                        <p:attrNameLst>
                                          <p:attrName>style.visibility</p:attrName>
                                        </p:attrNameLst>
                                      </p:cBhvr>
                                      <p:to>
                                        <p:strVal val="visible"/>
                                      </p:to>
                                    </p:set>
                                    <p:animEffect transition="in" filter="wipe(left)">
                                      <p:cBhvr>
                                        <p:cTn id="10" dur="500"/>
                                        <p:tgtEl>
                                          <p:spTgt spid="769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6936"/>
                                        </p:tgtEl>
                                        <p:attrNameLst>
                                          <p:attrName>style.visibility</p:attrName>
                                        </p:attrNameLst>
                                      </p:cBhvr>
                                      <p:to>
                                        <p:strVal val="visible"/>
                                      </p:to>
                                    </p:set>
                                    <p:animEffect transition="in" filter="wipe(up)">
                                      <p:cBhvr>
                                        <p:cTn id="15" dur="500"/>
                                        <p:tgtEl>
                                          <p:spTgt spid="76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7162800" cy="762000"/>
          </a:xfrm>
        </p:spPr>
        <p:txBody>
          <a:bodyPr/>
          <a:lstStyle/>
          <a:p>
            <a:pPr eaLnBrk="1" hangingPunct="1"/>
            <a:r>
              <a:rPr lang="zh-CN" altLang="en-US" sz="4000" b="1" dirty="0">
                <a:solidFill>
                  <a:srgbClr val="000099"/>
                </a:solidFill>
              </a:rPr>
              <a:t>第六章</a:t>
            </a:r>
            <a:r>
              <a:rPr lang="zh-CN" altLang="en-US" sz="4000" b="1" dirty="0">
                <a:solidFill>
                  <a:srgbClr val="000099"/>
                </a:solidFill>
                <a:cs typeface="Times New Roman" panose="02020603050405020304" pitchFamily="18" charset="0"/>
              </a:rPr>
              <a:t> </a:t>
            </a:r>
            <a:r>
              <a:rPr lang="zh-CN" altLang="en-US" sz="4000" b="1" dirty="0">
                <a:solidFill>
                  <a:srgbClr val="000099"/>
                </a:solidFill>
              </a:rPr>
              <a:t>常微分方程的数值解法</a:t>
            </a:r>
            <a:r>
              <a:rPr lang="zh-CN" altLang="en-US" b="1" dirty="0"/>
              <a:t> </a:t>
            </a:r>
          </a:p>
        </p:txBody>
      </p:sp>
      <p:sp>
        <p:nvSpPr>
          <p:cNvPr id="6147" name="Rectangle 3"/>
          <p:cNvSpPr>
            <a:spLocks noGrp="1" noChangeArrowheads="1"/>
          </p:cNvSpPr>
          <p:nvPr>
            <p:ph type="body" idx="1"/>
          </p:nvPr>
        </p:nvSpPr>
        <p:spPr>
          <a:xfrm>
            <a:off x="1600200" y="1524000"/>
            <a:ext cx="6324600" cy="762000"/>
          </a:xfrm>
        </p:spPr>
        <p:txBody>
          <a:bodyPr/>
          <a:lstStyle/>
          <a:p>
            <a:pPr eaLnBrk="1" hangingPunct="1">
              <a:buFont typeface="Wingdings" panose="05000000000000000000" pitchFamily="2" charset="2"/>
              <a:buNone/>
            </a:pPr>
            <a:r>
              <a:rPr lang="en-US" altLang="zh-CN" dirty="0"/>
              <a:t>6.2 </a:t>
            </a:r>
            <a:r>
              <a:rPr lang="en-US" altLang="zh-CN" dirty="0" err="1"/>
              <a:t>Runge-Kutta</a:t>
            </a:r>
            <a:r>
              <a:rPr lang="zh-CN" altLang="en-US" dirty="0"/>
              <a:t>法</a:t>
            </a:r>
          </a:p>
          <a:p>
            <a:pPr eaLnBrk="1" hangingPunct="1">
              <a:buFont typeface="Wingdings" panose="05000000000000000000" pitchFamily="2" charset="2"/>
              <a:buNone/>
            </a:pPr>
            <a:endParaRPr lang="zh-CN" altLang="en-US" dirty="0"/>
          </a:p>
        </p:txBody>
      </p:sp>
      <p:pic>
        <p:nvPicPr>
          <p:cNvPr id="2" name="图片 1"/>
          <p:cNvPicPr>
            <a:picLocks noChangeAspect="1"/>
          </p:cNvPicPr>
          <p:nvPr/>
        </p:nvPicPr>
        <p:blipFill>
          <a:blip r:embed="rId2"/>
          <a:stretch>
            <a:fillRect/>
          </a:stretch>
        </p:blipFill>
        <p:spPr>
          <a:xfrm>
            <a:off x="8163019" y="6824"/>
            <a:ext cx="980981" cy="983776"/>
          </a:xfrm>
          <a:prstGeom prst="rect">
            <a:avLst/>
          </a:prstGeom>
        </p:spPr>
      </p:pic>
    </p:spTree>
    <p:extLst>
      <p:ext uri="{BB962C8B-B14F-4D97-AF65-F5344CB8AC3E}">
        <p14:creationId xmlns:p14="http://schemas.microsoft.com/office/powerpoint/2010/main" val="65837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09600" y="1066800"/>
            <a:ext cx="7772400" cy="4114800"/>
          </a:xfrm>
        </p:spPr>
        <p:txBody>
          <a:bodyPr/>
          <a:lstStyle/>
          <a:p>
            <a:pPr eaLnBrk="1" hangingPunct="1"/>
            <a:r>
              <a:rPr lang="zh-CN" altLang="en-US" b="1">
                <a:latin typeface="楷体_GB2312" pitchFamily="49" charset="-122"/>
                <a:ea typeface="楷体_GB2312" pitchFamily="49" charset="-122"/>
              </a:rPr>
              <a:t>原理：</a:t>
            </a:r>
            <a:r>
              <a:rPr lang="en-US" altLang="zh-CN" b="1">
                <a:latin typeface="楷体_GB2312" pitchFamily="49" charset="-122"/>
                <a:ea typeface="楷体_GB2312" pitchFamily="49" charset="-122"/>
              </a:rPr>
              <a:t>Lagrange</a:t>
            </a:r>
            <a:r>
              <a:rPr lang="zh-CN" altLang="en-US" b="1">
                <a:latin typeface="楷体_GB2312" pitchFamily="49" charset="-122"/>
                <a:ea typeface="楷体_GB2312" pitchFamily="49" charset="-122"/>
              </a:rPr>
              <a:t>微分中值定理</a:t>
            </a:r>
          </a:p>
          <a:p>
            <a:pPr eaLnBrk="1" hangingPunct="1"/>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r>
              <a:rPr lang="zh-CN" altLang="en-US" b="1">
                <a:latin typeface="楷体_GB2312" pitchFamily="49" charset="-122"/>
                <a:ea typeface="楷体_GB2312" pitchFamily="49" charset="-122"/>
              </a:rPr>
              <a:t>问题已转化为如何对</a:t>
            </a:r>
            <a:r>
              <a:rPr lang="en-US" altLang="zh-CN" b="1" i="1"/>
              <a:t>K</a:t>
            </a:r>
            <a:r>
              <a:rPr lang="en-US" altLang="zh-CN" b="1"/>
              <a:t>*</a:t>
            </a:r>
            <a:r>
              <a:rPr lang="zh-CN" altLang="en-US" b="1">
                <a:latin typeface="楷体_GB2312" pitchFamily="49" charset="-122"/>
                <a:ea typeface="楷体_GB2312" pitchFamily="49" charset="-122"/>
              </a:rPr>
              <a:t>进行近似计算。</a:t>
            </a:r>
            <a:r>
              <a:rPr lang="zh-CN" altLang="en-US">
                <a:latin typeface="宋体" panose="02010600030101010101" pitchFamily="2" charset="-122"/>
              </a:rPr>
              <a:t> </a:t>
            </a:r>
            <a:r>
              <a:rPr lang="zh-CN" altLang="en-US">
                <a:ea typeface="黑体" panose="02010609060101010101" pitchFamily="49" charset="-122"/>
              </a:rPr>
              <a:t> </a:t>
            </a: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429000"/>
            <a:ext cx="42672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6"/>
          <p:cNvSpPr>
            <a:spLocks noChangeArrowheads="1"/>
          </p:cNvSpPr>
          <p:nvPr/>
        </p:nvSpPr>
        <p:spPr bwMode="auto">
          <a:xfrm>
            <a:off x="3833813"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7413" name="Object 7"/>
          <p:cNvGraphicFramePr>
            <a:graphicFrameLocks noChangeAspect="1"/>
          </p:cNvGraphicFramePr>
          <p:nvPr>
            <p:extLst>
              <p:ext uri="{D42A27DB-BD31-4B8C-83A1-F6EECF244321}">
                <p14:modId xmlns:p14="http://schemas.microsoft.com/office/powerpoint/2010/main" val="1292869824"/>
              </p:ext>
            </p:extLst>
          </p:nvPr>
        </p:nvGraphicFramePr>
        <p:xfrm>
          <a:off x="814388" y="1739900"/>
          <a:ext cx="3646487" cy="803275"/>
        </p:xfrm>
        <a:graphic>
          <a:graphicData uri="http://schemas.openxmlformats.org/presentationml/2006/ole">
            <mc:AlternateContent xmlns:mc="http://schemas.openxmlformats.org/markup-compatibility/2006">
              <mc:Choice xmlns:v="urn:schemas-microsoft-com:vml" Requires="v">
                <p:oleObj spid="_x0000_s17493" name="Equation" r:id="rId4" imgW="1854000" imgH="406080" progId="Equation.DSMT4">
                  <p:embed/>
                </p:oleObj>
              </mc:Choice>
              <mc:Fallback>
                <p:oleObj name="Equation" r:id="rId4" imgW="1854000" imgH="406080" progId="Equation.DSMT4">
                  <p:embed/>
                  <p:pic>
                    <p:nvPicPr>
                      <p:cNvPr id="0" name="Object 7"/>
                      <p:cNvPicPr>
                        <a:picLocks noChangeAspect="1" noChangeArrowheads="1"/>
                      </p:cNvPicPr>
                      <p:nvPr/>
                    </p:nvPicPr>
                    <p:blipFill>
                      <a:blip r:embed="rId5"/>
                      <a:srcRect/>
                      <a:stretch>
                        <a:fillRect/>
                      </a:stretch>
                    </p:blipFill>
                    <p:spPr bwMode="auto">
                      <a:xfrm>
                        <a:off x="814388" y="1739900"/>
                        <a:ext cx="3646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8"/>
          <p:cNvSpPr>
            <a:spLocks noChangeArrowheads="1"/>
          </p:cNvSpPr>
          <p:nvPr/>
        </p:nvSpPr>
        <p:spPr bwMode="auto">
          <a:xfrm>
            <a:off x="32766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7415" name="Object 9"/>
          <p:cNvGraphicFramePr>
            <a:graphicFrameLocks noChangeAspect="1"/>
          </p:cNvGraphicFramePr>
          <p:nvPr>
            <p:extLst>
              <p:ext uri="{D42A27DB-BD31-4B8C-83A1-F6EECF244321}">
                <p14:modId xmlns:p14="http://schemas.microsoft.com/office/powerpoint/2010/main" val="440174432"/>
              </p:ext>
            </p:extLst>
          </p:nvPr>
        </p:nvGraphicFramePr>
        <p:xfrm>
          <a:off x="4445000" y="1981200"/>
          <a:ext cx="3073400" cy="471488"/>
        </p:xfrm>
        <a:graphic>
          <a:graphicData uri="http://schemas.openxmlformats.org/presentationml/2006/ole">
            <mc:AlternateContent xmlns:mc="http://schemas.openxmlformats.org/markup-compatibility/2006">
              <mc:Choice xmlns:v="urn:schemas-microsoft-com:vml" Requires="v">
                <p:oleObj spid="_x0000_s17494" name="Equation" r:id="rId6" imgW="1548728" imgH="241195" progId="Equation.DSMT4">
                  <p:embed/>
                </p:oleObj>
              </mc:Choice>
              <mc:Fallback>
                <p:oleObj name="Equation" r:id="rId6" imgW="1548728" imgH="241195"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0" y="1981200"/>
                        <a:ext cx="3073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Text Box 10"/>
          <p:cNvSpPr txBox="1">
            <a:spLocks noChangeArrowheads="1"/>
          </p:cNvSpPr>
          <p:nvPr/>
        </p:nvSpPr>
        <p:spPr bwMode="auto">
          <a:xfrm>
            <a:off x="1447800" y="2362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zh-CN" sz="2400" b="0">
              <a:ea typeface="宋体" panose="02010600030101010101" pitchFamily="2" charset="-122"/>
            </a:endParaRPr>
          </a:p>
        </p:txBody>
      </p:sp>
      <p:grpSp>
        <p:nvGrpSpPr>
          <p:cNvPr id="116747" name="Group 11"/>
          <p:cNvGrpSpPr>
            <a:grpSpLocks/>
          </p:cNvGrpSpPr>
          <p:nvPr/>
        </p:nvGrpSpPr>
        <p:grpSpPr bwMode="auto">
          <a:xfrm>
            <a:off x="685800" y="1828800"/>
            <a:ext cx="2438400" cy="1052513"/>
            <a:chOff x="480" y="960"/>
            <a:chExt cx="1536" cy="663"/>
          </a:xfrm>
        </p:grpSpPr>
        <p:sp>
          <p:nvSpPr>
            <p:cNvPr id="17419" name="Rectangle 12"/>
            <p:cNvSpPr>
              <a:spLocks noChangeArrowheads="1"/>
            </p:cNvSpPr>
            <p:nvPr/>
          </p:nvSpPr>
          <p:spPr bwMode="auto">
            <a:xfrm>
              <a:off x="480" y="960"/>
              <a:ext cx="384" cy="43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endParaRPr lang="zh-CN" altLang="zh-CN" b="0">
                <a:solidFill>
                  <a:srgbClr val="FF0000"/>
                </a:solidFill>
              </a:endParaRPr>
            </a:p>
          </p:txBody>
        </p:sp>
        <p:sp>
          <p:nvSpPr>
            <p:cNvPr id="17420" name="Text Box 13"/>
            <p:cNvSpPr txBox="1">
              <a:spLocks noChangeArrowheads="1"/>
            </p:cNvSpPr>
            <p:nvPr/>
          </p:nvSpPr>
          <p:spPr bwMode="auto">
            <a:xfrm>
              <a:off x="720" y="1296"/>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FF0000"/>
                  </a:solidFill>
                </a:rPr>
                <a:t>  </a:t>
              </a:r>
              <a:r>
                <a:rPr lang="zh-CN" altLang="en-US">
                  <a:solidFill>
                    <a:srgbClr val="FF0000"/>
                  </a:solidFill>
                </a:rPr>
                <a:t>平均斜率</a:t>
              </a:r>
            </a:p>
          </p:txBody>
        </p:sp>
      </p:grpSp>
      <p:sp>
        <p:nvSpPr>
          <p:cNvPr id="17418" name="Text Box 15"/>
          <p:cNvSpPr txBox="1">
            <a:spLocks noChangeArrowheads="1"/>
          </p:cNvSpPr>
          <p:nvPr/>
        </p:nvSpPr>
        <p:spPr bwMode="auto">
          <a:xfrm>
            <a:off x="304800" y="3810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en-US" altLang="zh-CN" sz="3200" dirty="0">
                <a:solidFill>
                  <a:srgbClr val="0000FF"/>
                </a:solidFill>
                <a:ea typeface="宋体" panose="02010600030101010101" pitchFamily="2" charset="-122"/>
              </a:rPr>
              <a:t>6.2</a:t>
            </a:r>
            <a:r>
              <a:rPr lang="zh-CN" altLang="en-US" sz="3200" dirty="0">
                <a:solidFill>
                  <a:srgbClr val="0000FF"/>
                </a:solidFill>
                <a:ea typeface="宋体" panose="02010600030101010101" pitchFamily="2" charset="-122"/>
              </a:rPr>
              <a:t>  </a:t>
            </a:r>
            <a:r>
              <a:rPr lang="en-US" altLang="zh-CN" sz="3200" dirty="0" err="1">
                <a:solidFill>
                  <a:srgbClr val="0000FF"/>
                </a:solidFill>
                <a:sym typeface="Symbol" panose="05050102010706020507" pitchFamily="18" charset="2"/>
              </a:rPr>
              <a:t>Runge-Kutta</a:t>
            </a:r>
            <a:r>
              <a:rPr lang="en-US" altLang="zh-CN" sz="3200" dirty="0">
                <a:solidFill>
                  <a:srgbClr val="0000FF"/>
                </a:solidFill>
                <a:sym typeface="Symbol" panose="05050102010706020507" pitchFamily="18" charset="2"/>
              </a:rPr>
              <a:t> (</a:t>
            </a:r>
            <a:r>
              <a:rPr lang="zh-CN" altLang="en-US" sz="3200" dirty="0">
                <a:solidFill>
                  <a:srgbClr val="0000FF"/>
                </a:solidFill>
              </a:rPr>
              <a:t>龙格 </a:t>
            </a:r>
            <a:r>
              <a:rPr lang="en-US" altLang="zh-CN" sz="3200" dirty="0">
                <a:solidFill>
                  <a:srgbClr val="0000FF"/>
                </a:solidFill>
                <a:sym typeface="Symbol" panose="05050102010706020507" pitchFamily="18" charset="2"/>
              </a:rPr>
              <a:t>- </a:t>
            </a:r>
            <a:r>
              <a:rPr lang="zh-CN" altLang="en-US" sz="3200" dirty="0">
                <a:solidFill>
                  <a:srgbClr val="0000FF"/>
                </a:solidFill>
                <a:sym typeface="Symbol" panose="05050102010706020507" pitchFamily="18" charset="2"/>
              </a:rPr>
              <a:t>库塔</a:t>
            </a:r>
            <a:r>
              <a:rPr lang="en-US" altLang="zh-CN" sz="3200" dirty="0">
                <a:solidFill>
                  <a:srgbClr val="0000FF"/>
                </a:solidFill>
                <a:sym typeface="Symbol" panose="05050102010706020507" pitchFamily="18" charset="2"/>
              </a:rPr>
              <a:t>) </a:t>
            </a:r>
            <a:r>
              <a:rPr lang="zh-CN" altLang="en-US" sz="3200" dirty="0">
                <a:solidFill>
                  <a:srgbClr val="0000FF"/>
                </a:solidFill>
                <a:sym typeface="Symbol" panose="05050102010706020507" pitchFamily="18" charset="2"/>
              </a:rPr>
              <a:t>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6747"/>
                                        </p:tgtEl>
                                        <p:attrNameLst>
                                          <p:attrName>style.visibility</p:attrName>
                                        </p:attrNameLst>
                                      </p:cBhvr>
                                      <p:to>
                                        <p:strVal val="visible"/>
                                      </p:to>
                                    </p:set>
                                    <p:anim calcmode="lin" valueType="num">
                                      <p:cBhvr>
                                        <p:cTn id="7" dur="1000" fill="hold"/>
                                        <p:tgtEl>
                                          <p:spTgt spid="116747"/>
                                        </p:tgtEl>
                                        <p:attrNameLst>
                                          <p:attrName>ppt_w</p:attrName>
                                        </p:attrNameLst>
                                      </p:cBhvr>
                                      <p:tavLst>
                                        <p:tav tm="0">
                                          <p:val>
                                            <p:fltVal val="0"/>
                                          </p:val>
                                        </p:tav>
                                        <p:tav tm="100000">
                                          <p:val>
                                            <p:strVal val="#ppt_w"/>
                                          </p:val>
                                        </p:tav>
                                      </p:tavLst>
                                    </p:anim>
                                    <p:anim calcmode="lin" valueType="num">
                                      <p:cBhvr>
                                        <p:cTn id="8" dur="1000" fill="hold"/>
                                        <p:tgtEl>
                                          <p:spTgt spid="116747"/>
                                        </p:tgtEl>
                                        <p:attrNameLst>
                                          <p:attrName>ppt_h</p:attrName>
                                        </p:attrNameLst>
                                      </p:cBhvr>
                                      <p:tavLst>
                                        <p:tav tm="0">
                                          <p:val>
                                            <p:fltVal val="0"/>
                                          </p:val>
                                        </p:tav>
                                        <p:tav tm="100000">
                                          <p:val>
                                            <p:strVal val="#ppt_h"/>
                                          </p:val>
                                        </p:tav>
                                      </p:tavLst>
                                    </p:anim>
                                    <p:anim calcmode="lin" valueType="num">
                                      <p:cBhvr>
                                        <p:cTn id="9" dur="1000" fill="hold"/>
                                        <p:tgtEl>
                                          <p:spTgt spid="1167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7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810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en-US" altLang="zh-CN" sz="3200" dirty="0">
                <a:solidFill>
                  <a:srgbClr val="0000FF"/>
                </a:solidFill>
                <a:ea typeface="宋体" panose="02010600030101010101" pitchFamily="2" charset="-122"/>
              </a:rPr>
              <a:t>6.2</a:t>
            </a:r>
            <a:r>
              <a:rPr lang="zh-CN" altLang="en-US" sz="3200" dirty="0">
                <a:solidFill>
                  <a:srgbClr val="0000FF"/>
                </a:solidFill>
                <a:ea typeface="宋体" panose="02010600030101010101" pitchFamily="2" charset="-122"/>
              </a:rPr>
              <a:t> </a:t>
            </a:r>
            <a:r>
              <a:rPr lang="en-US" altLang="zh-CN" sz="3200" dirty="0" err="1">
                <a:solidFill>
                  <a:srgbClr val="0000FF"/>
                </a:solidFill>
                <a:sym typeface="Symbol" panose="05050102010706020507" pitchFamily="18" charset="2"/>
              </a:rPr>
              <a:t>Runge-Kutta</a:t>
            </a:r>
            <a:r>
              <a:rPr lang="en-US" altLang="zh-CN" sz="3200" dirty="0">
                <a:solidFill>
                  <a:srgbClr val="0000FF"/>
                </a:solidFill>
                <a:sym typeface="Symbol" panose="05050102010706020507" pitchFamily="18" charset="2"/>
              </a:rPr>
              <a:t> (</a:t>
            </a:r>
            <a:r>
              <a:rPr lang="zh-CN" altLang="en-US" sz="3200" dirty="0">
                <a:solidFill>
                  <a:srgbClr val="0000FF"/>
                </a:solidFill>
              </a:rPr>
              <a:t>龙格 </a:t>
            </a:r>
            <a:r>
              <a:rPr lang="en-US" altLang="zh-CN" sz="3200" dirty="0">
                <a:solidFill>
                  <a:srgbClr val="0000FF"/>
                </a:solidFill>
                <a:sym typeface="Symbol" panose="05050102010706020507" pitchFamily="18" charset="2"/>
              </a:rPr>
              <a:t>- </a:t>
            </a:r>
            <a:r>
              <a:rPr lang="zh-CN" altLang="en-US" sz="3200" dirty="0">
                <a:solidFill>
                  <a:srgbClr val="0000FF"/>
                </a:solidFill>
                <a:sym typeface="Symbol" panose="05050102010706020507" pitchFamily="18" charset="2"/>
              </a:rPr>
              <a:t>库塔</a:t>
            </a:r>
            <a:r>
              <a:rPr lang="en-US" altLang="zh-CN" sz="3200" dirty="0">
                <a:solidFill>
                  <a:srgbClr val="0000FF"/>
                </a:solidFill>
                <a:sym typeface="Symbol" panose="05050102010706020507" pitchFamily="18" charset="2"/>
              </a:rPr>
              <a:t>) </a:t>
            </a:r>
            <a:r>
              <a:rPr lang="zh-CN" altLang="en-US" sz="3200" dirty="0">
                <a:solidFill>
                  <a:srgbClr val="0000FF"/>
                </a:solidFill>
                <a:sym typeface="Symbol" panose="05050102010706020507" pitchFamily="18" charset="2"/>
              </a:rPr>
              <a:t>格式</a:t>
            </a:r>
          </a:p>
        </p:txBody>
      </p:sp>
      <p:grpSp>
        <p:nvGrpSpPr>
          <p:cNvPr id="68611" name="Group 3"/>
          <p:cNvGrpSpPr>
            <a:grpSpLocks/>
          </p:cNvGrpSpPr>
          <p:nvPr/>
        </p:nvGrpSpPr>
        <p:grpSpPr bwMode="auto">
          <a:xfrm>
            <a:off x="533400" y="1066800"/>
            <a:ext cx="6172200" cy="685800"/>
            <a:chOff x="336" y="672"/>
            <a:chExt cx="3888" cy="432"/>
          </a:xfrm>
        </p:grpSpPr>
        <p:pic>
          <p:nvPicPr>
            <p:cNvPr id="18446" name="Picture 4" descr="DAR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6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5"/>
            <p:cNvSpPr txBox="1">
              <a:spLocks noChangeArrowheads="1"/>
            </p:cNvSpPr>
            <p:nvPr/>
          </p:nvSpPr>
          <p:spPr bwMode="auto">
            <a:xfrm>
              <a:off x="816" y="720"/>
              <a:ext cx="3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建立高精度的单步递推格式。</a:t>
              </a:r>
            </a:p>
          </p:txBody>
        </p:sp>
      </p:grpSp>
      <p:grpSp>
        <p:nvGrpSpPr>
          <p:cNvPr id="68614" name="Group 6"/>
          <p:cNvGrpSpPr>
            <a:grpSpLocks/>
          </p:cNvGrpSpPr>
          <p:nvPr/>
        </p:nvGrpSpPr>
        <p:grpSpPr bwMode="auto">
          <a:xfrm>
            <a:off x="533400" y="1905000"/>
            <a:ext cx="8077200" cy="1200150"/>
            <a:chOff x="336" y="1200"/>
            <a:chExt cx="5088" cy="756"/>
          </a:xfrm>
        </p:grpSpPr>
        <p:sp>
          <p:nvSpPr>
            <p:cNvPr id="18444" name="Text Box 7"/>
            <p:cNvSpPr txBox="1">
              <a:spLocks noChangeArrowheads="1"/>
            </p:cNvSpPr>
            <p:nvPr/>
          </p:nvSpPr>
          <p:spPr bwMode="auto">
            <a:xfrm>
              <a:off x="720" y="1200"/>
              <a:ext cx="470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t>单步递推法的</a:t>
              </a:r>
              <a:r>
                <a:rPr lang="zh-CN" altLang="en-US" sz="2400" dirty="0">
                  <a:solidFill>
                    <a:srgbClr val="000099"/>
                  </a:solidFill>
                </a:rPr>
                <a:t>基本思想</a:t>
              </a:r>
              <a:r>
                <a:rPr lang="zh-CN" altLang="en-US" sz="2400" dirty="0"/>
                <a:t>是从 </a:t>
              </a:r>
              <a:r>
                <a:rPr lang="en-US" altLang="zh-CN" sz="2400" dirty="0"/>
                <a:t>( </a:t>
              </a:r>
              <a:r>
                <a:rPr lang="en-US" altLang="zh-CN" sz="2400" i="1" dirty="0" err="1"/>
                <a:t>x</a:t>
              </a:r>
              <a:r>
                <a:rPr lang="en-US" altLang="zh-CN" sz="2400" i="1" baseline="-25000" dirty="0" err="1"/>
                <a:t>n</a:t>
              </a:r>
              <a:r>
                <a:rPr lang="en-US" altLang="zh-CN" sz="2400" i="1" baseline="-25000" dirty="0"/>
                <a:t> </a:t>
              </a:r>
              <a:r>
                <a:rPr lang="en-US" altLang="zh-CN" sz="2400" dirty="0"/>
                <a:t>, </a:t>
              </a:r>
              <a:r>
                <a:rPr lang="en-US" altLang="zh-CN" sz="2400" i="1" dirty="0" err="1"/>
                <a:t>y</a:t>
              </a:r>
              <a:r>
                <a:rPr lang="en-US" altLang="zh-CN" sz="2400" i="1" baseline="-25000" dirty="0" err="1"/>
                <a:t>n</a:t>
              </a:r>
              <a:r>
                <a:rPr lang="en-US" altLang="zh-CN" sz="2400" i="1" baseline="-25000" dirty="0"/>
                <a:t> </a:t>
              </a:r>
              <a:r>
                <a:rPr lang="en-US" altLang="zh-CN" sz="2400" dirty="0"/>
                <a:t>) </a:t>
              </a:r>
              <a:r>
                <a:rPr lang="zh-CN" altLang="en-US" sz="2400" dirty="0"/>
                <a:t>点出发，以</a:t>
              </a:r>
              <a:r>
                <a:rPr lang="zh-CN" altLang="en-US" sz="2400" dirty="0">
                  <a:solidFill>
                    <a:srgbClr val="000099"/>
                  </a:solidFill>
                </a:rPr>
                <a:t>某一斜率</a:t>
              </a:r>
              <a:r>
                <a:rPr lang="zh-CN" altLang="en-US" sz="2400" dirty="0"/>
                <a:t>沿直线达到 </a:t>
              </a:r>
              <a:r>
                <a:rPr lang="en-US" altLang="zh-CN" sz="2400" dirty="0"/>
                <a:t>( </a:t>
              </a:r>
              <a:r>
                <a:rPr lang="en-US" altLang="zh-CN" sz="2400" i="1" dirty="0"/>
                <a:t>x</a:t>
              </a:r>
              <a:r>
                <a:rPr lang="en-US" altLang="zh-CN" sz="2400" i="1" baseline="-25000" dirty="0"/>
                <a:t>n</a:t>
              </a:r>
              <a:r>
                <a:rPr lang="en-US" altLang="zh-CN" sz="2400" baseline="-25000" dirty="0"/>
                <a:t>+1</a:t>
              </a:r>
              <a:r>
                <a:rPr lang="en-US" altLang="zh-CN" sz="2400" i="1" baseline="-25000" dirty="0"/>
                <a:t> </a:t>
              </a:r>
              <a:r>
                <a:rPr lang="en-US" altLang="zh-CN" sz="2400" dirty="0"/>
                <a:t>, </a:t>
              </a:r>
              <a:r>
                <a:rPr lang="en-US" altLang="zh-CN" sz="2400" i="1" dirty="0"/>
                <a:t>y</a:t>
              </a:r>
              <a:r>
                <a:rPr lang="en-US" altLang="zh-CN" sz="2400" i="1" baseline="-25000" dirty="0"/>
                <a:t>n</a:t>
              </a:r>
              <a:r>
                <a:rPr lang="en-US" altLang="zh-CN" sz="2400" baseline="-25000" dirty="0"/>
                <a:t>+1</a:t>
              </a:r>
              <a:r>
                <a:rPr lang="en-US" altLang="zh-CN" sz="2400" i="1" baseline="-25000" dirty="0"/>
                <a:t> </a:t>
              </a:r>
              <a:r>
                <a:rPr lang="en-US" altLang="zh-CN" sz="2400" dirty="0"/>
                <a:t>) </a:t>
              </a:r>
              <a:r>
                <a:rPr lang="zh-CN" altLang="en-US" sz="2400" dirty="0"/>
                <a:t>点。欧拉法及其各种变形所能达到的最高精度为</a:t>
              </a:r>
              <a:r>
                <a:rPr lang="en-US" altLang="zh-CN" sz="2400" dirty="0"/>
                <a:t>2</a:t>
              </a:r>
              <a:r>
                <a:rPr lang="zh-CN" altLang="en-US" sz="2400" dirty="0"/>
                <a:t>阶</a:t>
              </a:r>
              <a:r>
                <a:rPr lang="zh-CN" altLang="en-US" sz="2400" dirty="0">
                  <a:latin typeface="楷体_GB2312" pitchFamily="49" charset="-122"/>
                </a:rPr>
                <a:t>。</a:t>
              </a:r>
            </a:p>
          </p:txBody>
        </p:sp>
        <p:pic>
          <p:nvPicPr>
            <p:cNvPr id="18445" name="Picture 8" descr="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 y="1200"/>
              <a:ext cx="35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617" name="Group 9"/>
          <p:cNvGrpSpPr>
            <a:grpSpLocks/>
          </p:cNvGrpSpPr>
          <p:nvPr/>
        </p:nvGrpSpPr>
        <p:grpSpPr bwMode="auto">
          <a:xfrm>
            <a:off x="533400" y="3276600"/>
            <a:ext cx="6096000" cy="2603500"/>
            <a:chOff x="336" y="2112"/>
            <a:chExt cx="3840" cy="1545"/>
          </a:xfrm>
        </p:grpSpPr>
        <p:sp>
          <p:nvSpPr>
            <p:cNvPr id="18440" name="Text Box 10"/>
            <p:cNvSpPr txBox="1">
              <a:spLocks noChangeArrowheads="1"/>
            </p:cNvSpPr>
            <p:nvPr/>
          </p:nvSpPr>
          <p:spPr bwMode="auto">
            <a:xfrm>
              <a:off x="336" y="2112"/>
              <a:ext cx="384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a:solidFill>
                    <a:schemeClr val="accent2"/>
                  </a:solidFill>
                  <a:sym typeface="Wingdings" panose="05000000000000000000" pitchFamily="2" charset="2"/>
                </a:rPr>
                <a:t></a:t>
              </a:r>
              <a:r>
                <a:rPr lang="en-US" altLang="zh-CN" sz="2400">
                  <a:sym typeface="Wingdings" panose="05000000000000000000" pitchFamily="2" charset="2"/>
                </a:rPr>
                <a:t> </a:t>
              </a:r>
              <a:r>
                <a:rPr lang="zh-CN" altLang="en-US" sz="2400"/>
                <a:t>考察改进的欧拉法，可以将其改写为：</a:t>
              </a:r>
            </a:p>
          </p:txBody>
        </p:sp>
        <p:grpSp>
          <p:nvGrpSpPr>
            <p:cNvPr id="18441" name="Group 11"/>
            <p:cNvGrpSpPr>
              <a:grpSpLocks/>
            </p:cNvGrpSpPr>
            <p:nvPr/>
          </p:nvGrpSpPr>
          <p:grpSpPr bwMode="auto">
            <a:xfrm>
              <a:off x="528" y="2463"/>
              <a:ext cx="3134" cy="1194"/>
              <a:chOff x="528" y="2463"/>
              <a:chExt cx="3134" cy="1194"/>
            </a:xfrm>
          </p:grpSpPr>
          <p:graphicFrame>
            <p:nvGraphicFramePr>
              <p:cNvPr id="18442" name="Object 12"/>
              <p:cNvGraphicFramePr>
                <a:graphicFrameLocks noChangeAspect="1"/>
              </p:cNvGraphicFramePr>
              <p:nvPr>
                <p:extLst>
                  <p:ext uri="{D42A27DB-BD31-4B8C-83A1-F6EECF244321}">
                    <p14:modId xmlns:p14="http://schemas.microsoft.com/office/powerpoint/2010/main" val="1272583985"/>
                  </p:ext>
                </p:extLst>
              </p:nvPr>
            </p:nvGraphicFramePr>
            <p:xfrm>
              <a:off x="739" y="2463"/>
              <a:ext cx="2923" cy="1194"/>
            </p:xfrm>
            <a:graphic>
              <a:graphicData uri="http://schemas.openxmlformats.org/presentationml/2006/ole">
                <mc:AlternateContent xmlns:mc="http://schemas.openxmlformats.org/markup-compatibility/2006">
                  <mc:Choice xmlns:v="urn:schemas-microsoft-com:vml" Requires="v">
                    <p:oleObj spid="_x0000_s18483" name="Equation" r:id="rId5" imgW="1930320" imgH="914400" progId="Equation.DSMT4">
                      <p:embed/>
                    </p:oleObj>
                  </mc:Choice>
                  <mc:Fallback>
                    <p:oleObj name="Equation" r:id="rId5" imgW="1930320" imgH="914400" progId="Equation.DSMT4">
                      <p:embed/>
                      <p:pic>
                        <p:nvPicPr>
                          <p:cNvPr id="0" name="Object 12"/>
                          <p:cNvPicPr>
                            <a:picLocks noChangeAspect="1" noChangeArrowheads="1"/>
                          </p:cNvPicPr>
                          <p:nvPr/>
                        </p:nvPicPr>
                        <p:blipFill>
                          <a:blip r:embed="rId6"/>
                          <a:srcRect/>
                          <a:stretch>
                            <a:fillRect/>
                          </a:stretch>
                        </p:blipFill>
                        <p:spPr bwMode="auto">
                          <a:xfrm>
                            <a:off x="739" y="2463"/>
                            <a:ext cx="2923" cy="1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3" name="AutoShape 13"/>
              <p:cNvSpPr>
                <a:spLocks/>
              </p:cNvSpPr>
              <p:nvPr/>
            </p:nvSpPr>
            <p:spPr bwMode="auto">
              <a:xfrm>
                <a:off x="528" y="2736"/>
                <a:ext cx="144" cy="816"/>
              </a:xfrm>
              <a:prstGeom prst="leftBrace">
                <a:avLst>
                  <a:gd name="adj1" fmla="val 47222"/>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sp>
        <p:nvSpPr>
          <p:cNvPr id="68622" name="AutoShape 14"/>
          <p:cNvSpPr>
            <a:spLocks noChangeArrowheads="1"/>
          </p:cNvSpPr>
          <p:nvPr/>
        </p:nvSpPr>
        <p:spPr bwMode="auto">
          <a:xfrm>
            <a:off x="6248400" y="3429000"/>
            <a:ext cx="2743200" cy="1600200"/>
          </a:xfrm>
          <a:prstGeom prst="wedgeEllipseCallout">
            <a:avLst>
              <a:gd name="adj1" fmla="val -74829"/>
              <a:gd name="adj2" fmla="val 8931"/>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olidFill>
                  <a:srgbClr val="000099"/>
                </a:solidFill>
              </a:rPr>
              <a:t>斜率</a:t>
            </a:r>
          </a:p>
          <a:p>
            <a:pPr algn="ctr" eaLnBrk="1" hangingPunct="1"/>
            <a:r>
              <a:rPr lang="zh-CN" altLang="en-US" sz="2400"/>
              <a:t>一定取</a:t>
            </a:r>
            <a:r>
              <a:rPr lang="en-US" altLang="zh-CN" sz="2400" i="1"/>
              <a:t>K</a:t>
            </a:r>
            <a:r>
              <a:rPr lang="en-US" altLang="zh-CN" sz="2400" baseline="-25000"/>
              <a:t>1</a:t>
            </a:r>
            <a:r>
              <a:rPr lang="en-US" altLang="zh-CN" sz="2400" i="1"/>
              <a:t> K</a:t>
            </a:r>
            <a:r>
              <a:rPr lang="en-US" altLang="zh-CN" sz="2400" baseline="-25000"/>
              <a:t>2</a:t>
            </a:r>
            <a:r>
              <a:rPr lang="zh-CN" altLang="en-US" sz="2400"/>
              <a:t>的</a:t>
            </a:r>
            <a:endParaRPr lang="zh-CN" altLang="en-US" sz="2400" baseline="-25000"/>
          </a:p>
          <a:p>
            <a:pPr algn="ctr" eaLnBrk="1" hangingPunct="1"/>
            <a:r>
              <a:rPr lang="zh-CN" altLang="en-US" sz="2400">
                <a:solidFill>
                  <a:srgbClr val="0000FF"/>
                </a:solidFill>
              </a:rPr>
              <a:t>算术平均值</a:t>
            </a:r>
            <a:r>
              <a:rPr lang="zh-CN" altLang="en-US" sz="2400"/>
              <a:t>吗？</a:t>
            </a:r>
          </a:p>
        </p:txBody>
      </p:sp>
      <p:sp>
        <p:nvSpPr>
          <p:cNvPr id="68623" name="AutoShape 15"/>
          <p:cNvSpPr>
            <a:spLocks noChangeArrowheads="1"/>
          </p:cNvSpPr>
          <p:nvPr/>
        </p:nvSpPr>
        <p:spPr bwMode="auto">
          <a:xfrm>
            <a:off x="4191000" y="5791200"/>
            <a:ext cx="4495800" cy="838200"/>
          </a:xfrm>
          <a:prstGeom prst="wedgeEllipseCallout">
            <a:avLst>
              <a:gd name="adj1" fmla="val -55898"/>
              <a:gd name="adj2" fmla="val -43181"/>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步长一定是一个</a:t>
            </a:r>
            <a:r>
              <a:rPr lang="en-US" altLang="zh-CN" sz="2400" i="1">
                <a:solidFill>
                  <a:srgbClr val="000099"/>
                </a:solidFill>
              </a:rPr>
              <a:t>h</a:t>
            </a:r>
            <a:r>
              <a:rPr lang="en-US" altLang="zh-CN" sz="2400"/>
              <a:t> </a:t>
            </a:r>
            <a:r>
              <a:rPr lang="zh-CN" altLang="en-US" sz="2400"/>
              <a:t>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 calcmode="lin" valueType="num">
                                      <p:cBhvr additive="base">
                                        <p:cTn id="12" dur="500" fill="hold"/>
                                        <p:tgtEl>
                                          <p:spTgt spid="68611"/>
                                        </p:tgtEl>
                                        <p:attrNameLst>
                                          <p:attrName>ppt_x</p:attrName>
                                        </p:attrNameLst>
                                      </p:cBhvr>
                                      <p:tavLst>
                                        <p:tav tm="0">
                                          <p:val>
                                            <p:strVal val="1+#ppt_w/2"/>
                                          </p:val>
                                        </p:tav>
                                        <p:tav tm="100000">
                                          <p:val>
                                            <p:strVal val="#ppt_x"/>
                                          </p:val>
                                        </p:tav>
                                      </p:tavLst>
                                    </p:anim>
                                    <p:anim calcmode="lin" valueType="num">
                                      <p:cBhvr additive="base">
                                        <p:cTn id="13"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68614"/>
                                        </p:tgtEl>
                                        <p:attrNameLst>
                                          <p:attrName>style.visibility</p:attrName>
                                        </p:attrNameLst>
                                      </p:cBhvr>
                                      <p:to>
                                        <p:strVal val="visible"/>
                                      </p:to>
                                    </p:set>
                                    <p:animEffect transition="in" filter="wipe(up)">
                                      <p:cBhvr>
                                        <p:cTn id="18" dur="500"/>
                                        <p:tgtEl>
                                          <p:spTgt spid="686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8617"/>
                                        </p:tgtEl>
                                        <p:attrNameLst>
                                          <p:attrName>style.visibility</p:attrName>
                                        </p:attrNameLst>
                                      </p:cBhvr>
                                      <p:to>
                                        <p:strVal val="visible"/>
                                      </p:to>
                                    </p:set>
                                    <p:animEffect transition="in" filter="wipe(up)">
                                      <p:cBhvr>
                                        <p:cTn id="23" dur="500"/>
                                        <p:tgtEl>
                                          <p:spTgt spid="686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8622"/>
                                        </p:tgtEl>
                                        <p:attrNameLst>
                                          <p:attrName>style.visibility</p:attrName>
                                        </p:attrNameLst>
                                      </p:cBhvr>
                                      <p:to>
                                        <p:strVal val="visible"/>
                                      </p:to>
                                    </p:set>
                                    <p:animEffect transition="in" filter="wipe(left)">
                                      <p:cBhvr>
                                        <p:cTn id="28" dur="500"/>
                                        <p:tgtEl>
                                          <p:spTgt spid="686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68623"/>
                                        </p:tgtEl>
                                        <p:attrNameLst>
                                          <p:attrName>style.visibility</p:attrName>
                                        </p:attrNameLst>
                                      </p:cBhvr>
                                      <p:to>
                                        <p:strVal val="visible"/>
                                      </p:to>
                                    </p:set>
                                    <p:animEffect transition="in" filter="strips(downRight)">
                                      <p:cBhvr>
                                        <p:cTn id="33" dur="500"/>
                                        <p:tgtEl>
                                          <p:spTgt spid="6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22" grpId="0" animBg="1" autoUpdateAnimBg="0"/>
      <p:bldP spid="6862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457200" y="1905000"/>
            <a:ext cx="8077200" cy="1335088"/>
            <a:chOff x="288" y="1536"/>
            <a:chExt cx="5088" cy="841"/>
          </a:xfrm>
        </p:grpSpPr>
        <p:sp>
          <p:nvSpPr>
            <p:cNvPr id="19522" name="Text Box 3"/>
            <p:cNvSpPr txBox="1">
              <a:spLocks noChangeArrowheads="1"/>
            </p:cNvSpPr>
            <p:nvPr/>
          </p:nvSpPr>
          <p:spPr bwMode="auto">
            <a:xfrm>
              <a:off x="288" y="1536"/>
              <a:ext cx="5088"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a:t>首先希望能确定系数 </a:t>
              </a:r>
              <a:r>
                <a:rPr lang="zh-CN" altLang="en-US" sz="2400" i="1">
                  <a:solidFill>
                    <a:srgbClr val="FF3300"/>
                  </a:solidFill>
                  <a:sym typeface="Symbol" panose="05050102010706020507" pitchFamily="18" charset="2"/>
                </a:rPr>
                <a:t></a:t>
              </a:r>
              <a:r>
                <a:rPr lang="en-US" altLang="zh-CN" sz="2400" baseline="-25000">
                  <a:solidFill>
                    <a:srgbClr val="FF3300"/>
                  </a:solidFill>
                  <a:sym typeface="Symbol" panose="05050102010706020507" pitchFamily="18" charset="2"/>
                </a:rPr>
                <a:t>1</a:t>
              </a:r>
              <a:r>
                <a:rPr lang="zh-CN" altLang="en-US" sz="2400">
                  <a:sym typeface="Symbol" panose="05050102010706020507" pitchFamily="18" charset="2"/>
                </a:rPr>
                <a:t>、</a:t>
              </a:r>
              <a:r>
                <a:rPr lang="zh-CN" altLang="en-US" sz="2400" i="1">
                  <a:solidFill>
                    <a:srgbClr val="FF3300"/>
                  </a:solidFill>
                  <a:sym typeface="Symbol" panose="05050102010706020507" pitchFamily="18" charset="2"/>
                </a:rPr>
                <a:t></a:t>
              </a:r>
              <a:r>
                <a:rPr lang="en-US" altLang="zh-CN" sz="2400" baseline="-25000">
                  <a:solidFill>
                    <a:srgbClr val="FF3300"/>
                  </a:solidFill>
                  <a:sym typeface="Symbol" panose="05050102010706020507" pitchFamily="18" charset="2"/>
                </a:rPr>
                <a:t>2</a:t>
              </a:r>
              <a:r>
                <a:rPr lang="zh-CN" altLang="en-US" sz="2400">
                  <a:sym typeface="Symbol" panose="05050102010706020507" pitchFamily="18" charset="2"/>
                </a:rPr>
                <a:t>、</a:t>
              </a:r>
              <a:r>
                <a:rPr lang="en-US" altLang="zh-CN" sz="2400" i="1">
                  <a:solidFill>
                    <a:srgbClr val="FF3300"/>
                  </a:solidFill>
                  <a:sym typeface="Symbol" panose="05050102010706020507" pitchFamily="18" charset="2"/>
                </a:rPr>
                <a:t>p</a:t>
              </a:r>
              <a:r>
                <a:rPr lang="zh-CN" altLang="en-US" sz="2400"/>
                <a:t>，使得到的算法格式有</a:t>
              </a:r>
              <a:r>
                <a:rPr lang="en-US" altLang="zh-CN" sz="2400">
                  <a:solidFill>
                    <a:srgbClr val="000099"/>
                  </a:solidFill>
                </a:rPr>
                <a:t>2</a:t>
              </a:r>
              <a:r>
                <a:rPr lang="zh-CN" altLang="en-US" sz="2400"/>
                <a:t>阶精度，即在                   的前提假设下，使得</a:t>
              </a:r>
              <a:r>
                <a:rPr lang="zh-CN" altLang="en-US" b="0"/>
                <a:t>              </a:t>
              </a:r>
            </a:p>
          </p:txBody>
        </p:sp>
        <p:graphicFrame>
          <p:nvGraphicFramePr>
            <p:cNvPr id="19523" name="Object 4"/>
            <p:cNvGraphicFramePr>
              <a:graphicFrameLocks noChangeAspect="1"/>
            </p:cNvGraphicFramePr>
            <p:nvPr/>
          </p:nvGraphicFramePr>
          <p:xfrm>
            <a:off x="1392" y="1824"/>
            <a:ext cx="783" cy="261"/>
          </p:xfrm>
          <a:graphic>
            <a:graphicData uri="http://schemas.openxmlformats.org/presentationml/2006/ole">
              <mc:AlternateContent xmlns:mc="http://schemas.openxmlformats.org/markup-compatibility/2006">
                <mc:Choice xmlns:v="urn:schemas-microsoft-com:vml" Requires="v">
                  <p:oleObj spid="_x0000_s19747" name="Equation" r:id="rId4" imgW="685800" imgH="228600" progId="Equation.3">
                    <p:embed/>
                  </p:oleObj>
                </mc:Choice>
                <mc:Fallback>
                  <p:oleObj name="Equation" r:id="rId4" imgW="685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1824"/>
                          <a:ext cx="783"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24" name="Object 5"/>
            <p:cNvGraphicFramePr>
              <a:graphicFrameLocks noChangeAspect="1"/>
            </p:cNvGraphicFramePr>
            <p:nvPr/>
          </p:nvGraphicFramePr>
          <p:xfrm>
            <a:off x="1185" y="2064"/>
            <a:ext cx="2534" cy="313"/>
          </p:xfrm>
          <a:graphic>
            <a:graphicData uri="http://schemas.openxmlformats.org/presentationml/2006/ole">
              <mc:AlternateContent xmlns:mc="http://schemas.openxmlformats.org/markup-compatibility/2006">
                <mc:Choice xmlns:v="urn:schemas-microsoft-com:vml" Requires="v">
                  <p:oleObj spid="_x0000_s19748" name="Equation" r:id="rId6" imgW="1778000" imgH="241300" progId="Equation.DSMT4">
                    <p:embed/>
                  </p:oleObj>
                </mc:Choice>
                <mc:Fallback>
                  <p:oleObj name="Equation" r:id="rId6" imgW="1778000" imgH="2413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5" y="2064"/>
                          <a:ext cx="253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638" name="Text Box 6"/>
          <p:cNvSpPr txBox="1">
            <a:spLocks noChangeArrowheads="1"/>
          </p:cNvSpPr>
          <p:nvPr/>
        </p:nvSpPr>
        <p:spPr bwMode="auto">
          <a:xfrm>
            <a:off x="533400" y="32766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i="1">
                <a:solidFill>
                  <a:srgbClr val="008000"/>
                </a:solidFill>
              </a:rPr>
              <a:t>Step 1</a:t>
            </a:r>
            <a:r>
              <a:rPr lang="en-US" altLang="zh-CN" sz="2400">
                <a:solidFill>
                  <a:srgbClr val="008000"/>
                </a:solidFill>
              </a:rPr>
              <a:t>: </a:t>
            </a:r>
            <a:r>
              <a:rPr lang="zh-CN" altLang="en-US" sz="2400"/>
              <a:t>将 </a:t>
            </a:r>
            <a:r>
              <a:rPr lang="en-US" altLang="zh-CN" sz="2400" i="1">
                <a:solidFill>
                  <a:srgbClr val="000099"/>
                </a:solidFill>
              </a:rPr>
              <a:t>K</a:t>
            </a:r>
            <a:r>
              <a:rPr lang="en-US" altLang="zh-CN" sz="2400" baseline="-25000">
                <a:solidFill>
                  <a:srgbClr val="000099"/>
                </a:solidFill>
              </a:rPr>
              <a:t>2</a:t>
            </a:r>
            <a:r>
              <a:rPr lang="en-US" altLang="zh-CN" sz="2400" baseline="-25000">
                <a:solidFill>
                  <a:schemeClr val="accent2"/>
                </a:solidFill>
              </a:rPr>
              <a:t> </a:t>
            </a:r>
            <a:r>
              <a:rPr lang="zh-CN" altLang="en-US" sz="2400"/>
              <a:t>在 </a:t>
            </a:r>
            <a:r>
              <a:rPr lang="en-US" altLang="zh-CN" sz="2400">
                <a:solidFill>
                  <a:srgbClr val="000099"/>
                </a:solidFill>
              </a:rPr>
              <a:t>( </a:t>
            </a:r>
            <a:r>
              <a:rPr lang="en-US" altLang="zh-CN" sz="2400" i="1">
                <a:solidFill>
                  <a:srgbClr val="000099"/>
                </a:solidFill>
              </a:rPr>
              <a:t>x</a:t>
            </a:r>
            <a:r>
              <a:rPr lang="en-US" altLang="zh-CN" sz="2400" i="1" baseline="-25000">
                <a:solidFill>
                  <a:srgbClr val="000099"/>
                </a:solidFill>
              </a:rPr>
              <a:t>i </a:t>
            </a:r>
            <a:r>
              <a:rPr lang="en-US" altLang="zh-CN" sz="2400">
                <a:solidFill>
                  <a:srgbClr val="000099"/>
                </a:solidFill>
              </a:rPr>
              <a:t>, </a:t>
            </a:r>
            <a:r>
              <a:rPr lang="en-US" altLang="zh-CN" sz="2400" i="1">
                <a:solidFill>
                  <a:srgbClr val="000099"/>
                </a:solidFill>
              </a:rPr>
              <a:t>y</a:t>
            </a:r>
            <a:r>
              <a:rPr lang="en-US" altLang="zh-CN" sz="2400" i="1" baseline="-25000">
                <a:solidFill>
                  <a:srgbClr val="000099"/>
                </a:solidFill>
              </a:rPr>
              <a:t>i </a:t>
            </a:r>
            <a:r>
              <a:rPr lang="en-US" altLang="zh-CN" sz="2400">
                <a:solidFill>
                  <a:srgbClr val="000099"/>
                </a:solidFill>
              </a:rPr>
              <a:t>)</a:t>
            </a:r>
            <a:r>
              <a:rPr lang="en-US" altLang="zh-CN" sz="2400"/>
              <a:t> </a:t>
            </a:r>
            <a:r>
              <a:rPr lang="zh-CN" altLang="en-US" sz="2400"/>
              <a:t>点作 </a:t>
            </a:r>
            <a:r>
              <a:rPr lang="en-US" altLang="zh-CN" sz="2400"/>
              <a:t>Taylor </a:t>
            </a:r>
            <a:r>
              <a:rPr lang="zh-CN" altLang="en-US" sz="2400"/>
              <a:t>展开</a:t>
            </a:r>
          </a:p>
        </p:txBody>
      </p:sp>
      <p:graphicFrame>
        <p:nvGraphicFramePr>
          <p:cNvPr id="69639" name="Object 7"/>
          <p:cNvGraphicFramePr>
            <a:graphicFrameLocks noChangeAspect="1"/>
          </p:cNvGraphicFramePr>
          <p:nvPr/>
        </p:nvGraphicFramePr>
        <p:xfrm>
          <a:off x="1371600" y="3810000"/>
          <a:ext cx="6553200" cy="919163"/>
        </p:xfrm>
        <a:graphic>
          <a:graphicData uri="http://schemas.openxmlformats.org/presentationml/2006/ole">
            <mc:AlternateContent xmlns:mc="http://schemas.openxmlformats.org/markup-compatibility/2006">
              <mc:Choice xmlns:v="urn:schemas-microsoft-com:vml" Requires="v">
                <p:oleObj spid="_x0000_s19749" name="Equation" r:id="rId8" imgW="3479800" imgH="482600" progId="Equation.3">
                  <p:embed/>
                </p:oleObj>
              </mc:Choice>
              <mc:Fallback>
                <p:oleObj name="Equation" r:id="rId8" imgW="3479800" imgH="482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810000"/>
                        <a:ext cx="65532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0" name="Object 8"/>
          <p:cNvGraphicFramePr>
            <a:graphicFrameLocks noChangeAspect="1"/>
          </p:cNvGraphicFramePr>
          <p:nvPr/>
        </p:nvGraphicFramePr>
        <p:xfrm>
          <a:off x="1752600" y="4724400"/>
          <a:ext cx="4103688" cy="477838"/>
        </p:xfrm>
        <a:graphic>
          <a:graphicData uri="http://schemas.openxmlformats.org/presentationml/2006/ole">
            <mc:AlternateContent xmlns:mc="http://schemas.openxmlformats.org/markup-compatibility/2006">
              <mc:Choice xmlns:v="urn:schemas-microsoft-com:vml" Requires="v">
                <p:oleObj spid="_x0000_s19750" name="Equation" r:id="rId10" imgW="1752600" imgH="241300" progId="Equation.3">
                  <p:embed/>
                </p:oleObj>
              </mc:Choice>
              <mc:Fallback>
                <p:oleObj name="Equation" r:id="rId10" imgW="1752600" imgH="2413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724400"/>
                        <a:ext cx="41036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641" name="Group 9"/>
          <p:cNvGrpSpPr>
            <a:grpSpLocks/>
          </p:cNvGrpSpPr>
          <p:nvPr/>
        </p:nvGrpSpPr>
        <p:grpSpPr bwMode="auto">
          <a:xfrm>
            <a:off x="1981200" y="1066800"/>
            <a:ext cx="3962400" cy="4191000"/>
            <a:chOff x="1248" y="672"/>
            <a:chExt cx="2496" cy="2688"/>
          </a:xfrm>
        </p:grpSpPr>
        <p:sp>
          <p:nvSpPr>
            <p:cNvPr id="19520" name="Freeform 10"/>
            <p:cNvSpPr>
              <a:spLocks/>
            </p:cNvSpPr>
            <p:nvPr/>
          </p:nvSpPr>
          <p:spPr bwMode="auto">
            <a:xfrm>
              <a:off x="2832" y="672"/>
              <a:ext cx="376" cy="2310"/>
            </a:xfrm>
            <a:custGeom>
              <a:avLst/>
              <a:gdLst>
                <a:gd name="T0" fmla="*/ 0 w 376"/>
                <a:gd name="T1" fmla="*/ 2310 h 2592"/>
                <a:gd name="T2" fmla="*/ 288 w 376"/>
                <a:gd name="T3" fmla="*/ 1797 h 2592"/>
                <a:gd name="T4" fmla="*/ 336 w 376"/>
                <a:gd name="T5" fmla="*/ 642 h 2592"/>
                <a:gd name="T6" fmla="*/ 48 w 376"/>
                <a:gd name="T7" fmla="*/ 0 h 2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6" h="2592">
                  <a:moveTo>
                    <a:pt x="0" y="2592"/>
                  </a:moveTo>
                  <a:cubicBezTo>
                    <a:pt x="116" y="2460"/>
                    <a:pt x="232" y="2328"/>
                    <a:pt x="288" y="2016"/>
                  </a:cubicBezTo>
                  <a:cubicBezTo>
                    <a:pt x="344" y="1704"/>
                    <a:pt x="376" y="1056"/>
                    <a:pt x="336" y="720"/>
                  </a:cubicBezTo>
                  <a:cubicBezTo>
                    <a:pt x="296" y="384"/>
                    <a:pt x="172" y="192"/>
                    <a:pt x="48" y="0"/>
                  </a:cubicBezTo>
                </a:path>
              </a:pathLst>
            </a:custGeom>
            <a:noFill/>
            <a:ln w="19050">
              <a:solidFill>
                <a:srgbClr val="FF33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9521" name="Oval 11"/>
            <p:cNvSpPr>
              <a:spLocks noChangeArrowheads="1"/>
            </p:cNvSpPr>
            <p:nvPr/>
          </p:nvSpPr>
          <p:spPr bwMode="auto">
            <a:xfrm>
              <a:off x="1248" y="2982"/>
              <a:ext cx="2496" cy="378"/>
            </a:xfrm>
            <a:prstGeom prst="ellipse">
              <a:avLst/>
            </a:prstGeom>
            <a:noFill/>
            <a:ln w="222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69644" name="Group 12"/>
          <p:cNvGrpSpPr>
            <a:grpSpLocks/>
          </p:cNvGrpSpPr>
          <p:nvPr/>
        </p:nvGrpSpPr>
        <p:grpSpPr bwMode="auto">
          <a:xfrm>
            <a:off x="457200" y="228600"/>
            <a:ext cx="4581525" cy="1658938"/>
            <a:chOff x="288" y="144"/>
            <a:chExt cx="2886" cy="1045"/>
          </a:xfrm>
        </p:grpSpPr>
        <p:sp>
          <p:nvSpPr>
            <p:cNvPr id="19470" name="Text Box 13"/>
            <p:cNvSpPr txBox="1">
              <a:spLocks noChangeArrowheads="1"/>
            </p:cNvSpPr>
            <p:nvPr/>
          </p:nvSpPr>
          <p:spPr bwMode="auto">
            <a:xfrm>
              <a:off x="288" y="144"/>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a:t>将改进欧拉法推广为：</a:t>
              </a:r>
            </a:p>
          </p:txBody>
        </p:sp>
        <p:grpSp>
          <p:nvGrpSpPr>
            <p:cNvPr id="19471" name="Group 14"/>
            <p:cNvGrpSpPr>
              <a:grpSpLocks/>
            </p:cNvGrpSpPr>
            <p:nvPr/>
          </p:nvGrpSpPr>
          <p:grpSpPr bwMode="auto">
            <a:xfrm>
              <a:off x="768" y="431"/>
              <a:ext cx="2406" cy="758"/>
              <a:chOff x="768" y="431"/>
              <a:chExt cx="2406" cy="758"/>
            </a:xfrm>
          </p:grpSpPr>
          <p:sp>
            <p:nvSpPr>
              <p:cNvPr id="19472" name="Rectangle 15"/>
              <p:cNvSpPr>
                <a:spLocks noChangeArrowheads="1"/>
              </p:cNvSpPr>
              <p:nvPr/>
            </p:nvSpPr>
            <p:spPr bwMode="auto">
              <a:xfrm>
                <a:off x="3046" y="947"/>
                <a:ext cx="12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3" name="Rectangle 16"/>
              <p:cNvSpPr>
                <a:spLocks noChangeArrowheads="1"/>
              </p:cNvSpPr>
              <p:nvPr/>
            </p:nvSpPr>
            <p:spPr bwMode="auto">
              <a:xfrm>
                <a:off x="2277" y="947"/>
                <a:ext cx="11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4" name="Rectangle 17"/>
              <p:cNvSpPr>
                <a:spLocks noChangeArrowheads="1"/>
              </p:cNvSpPr>
              <p:nvPr/>
            </p:nvSpPr>
            <p:spPr bwMode="auto">
              <a:xfrm>
                <a:off x="1723" y="947"/>
                <a:ext cx="12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5" name="Rectangle 18"/>
              <p:cNvSpPr>
                <a:spLocks noChangeArrowheads="1"/>
              </p:cNvSpPr>
              <p:nvPr/>
            </p:nvSpPr>
            <p:spPr bwMode="auto">
              <a:xfrm>
                <a:off x="2167" y="698"/>
                <a:ext cx="12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6" name="Rectangle 19"/>
              <p:cNvSpPr>
                <a:spLocks noChangeArrowheads="1"/>
              </p:cNvSpPr>
              <p:nvPr/>
            </p:nvSpPr>
            <p:spPr bwMode="auto">
              <a:xfrm>
                <a:off x="1931" y="698"/>
                <a:ext cx="11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7" name="Rectangle 20"/>
              <p:cNvSpPr>
                <a:spLocks noChangeArrowheads="1"/>
              </p:cNvSpPr>
              <p:nvPr/>
            </p:nvSpPr>
            <p:spPr bwMode="auto">
              <a:xfrm>
                <a:off x="1723" y="698"/>
                <a:ext cx="12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8" name="Rectangle 21"/>
              <p:cNvSpPr>
                <a:spLocks noChangeArrowheads="1"/>
              </p:cNvSpPr>
              <p:nvPr/>
            </p:nvSpPr>
            <p:spPr bwMode="auto">
              <a:xfrm>
                <a:off x="2900" y="450"/>
                <a:ext cx="12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rPr>
                  <a:t>]</a:t>
                </a:r>
                <a:endParaRPr lang="en-US" altLang="zh-CN" b="0"/>
              </a:p>
            </p:txBody>
          </p:sp>
          <p:sp>
            <p:nvSpPr>
              <p:cNvPr id="19479" name="Rectangle 22"/>
              <p:cNvSpPr>
                <a:spLocks noChangeArrowheads="1"/>
              </p:cNvSpPr>
              <p:nvPr/>
            </p:nvSpPr>
            <p:spPr bwMode="auto">
              <a:xfrm>
                <a:off x="2003" y="45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t>[</a:t>
                </a:r>
                <a:endParaRPr lang="en-US" altLang="zh-CN" b="0"/>
              </a:p>
            </p:txBody>
          </p:sp>
          <p:sp>
            <p:nvSpPr>
              <p:cNvPr id="19480" name="Rectangle 23"/>
              <p:cNvSpPr>
                <a:spLocks noChangeArrowheads="1"/>
              </p:cNvSpPr>
              <p:nvPr/>
            </p:nvSpPr>
            <p:spPr bwMode="auto">
              <a:xfrm>
                <a:off x="2979" y="1049"/>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1</a:t>
                </a:r>
                <a:endParaRPr lang="en-US" altLang="zh-CN" b="0"/>
              </a:p>
            </p:txBody>
          </p:sp>
          <p:sp>
            <p:nvSpPr>
              <p:cNvPr id="19481" name="Rectangle 24"/>
              <p:cNvSpPr>
                <a:spLocks noChangeArrowheads="1"/>
              </p:cNvSpPr>
              <p:nvPr/>
            </p:nvSpPr>
            <p:spPr bwMode="auto">
              <a:xfrm>
                <a:off x="1070" y="1049"/>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2</a:t>
                </a:r>
                <a:endParaRPr lang="en-US" altLang="zh-CN" b="0"/>
              </a:p>
            </p:txBody>
          </p:sp>
          <p:sp>
            <p:nvSpPr>
              <p:cNvPr id="19482" name="Rectangle 25"/>
              <p:cNvSpPr>
                <a:spLocks noChangeArrowheads="1"/>
              </p:cNvSpPr>
              <p:nvPr/>
            </p:nvSpPr>
            <p:spPr bwMode="auto">
              <a:xfrm>
                <a:off x="1064" y="800"/>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1</a:t>
                </a:r>
                <a:endParaRPr lang="en-US" altLang="zh-CN" b="0"/>
              </a:p>
            </p:txBody>
          </p:sp>
          <p:sp>
            <p:nvSpPr>
              <p:cNvPr id="19483" name="Rectangle 26"/>
              <p:cNvSpPr>
                <a:spLocks noChangeArrowheads="1"/>
              </p:cNvSpPr>
              <p:nvPr/>
            </p:nvSpPr>
            <p:spPr bwMode="auto">
              <a:xfrm>
                <a:off x="2833" y="551"/>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2</a:t>
                </a:r>
                <a:endParaRPr lang="en-US" altLang="zh-CN" b="0"/>
              </a:p>
            </p:txBody>
          </p:sp>
          <p:sp>
            <p:nvSpPr>
              <p:cNvPr id="19484" name="Rectangle 27"/>
              <p:cNvSpPr>
                <a:spLocks noChangeArrowheads="1"/>
              </p:cNvSpPr>
              <p:nvPr/>
            </p:nvSpPr>
            <p:spPr bwMode="auto">
              <a:xfrm>
                <a:off x="2638" y="55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FF3300"/>
                    </a:solidFill>
                  </a:rPr>
                  <a:t>2</a:t>
                </a:r>
                <a:endParaRPr lang="en-US" altLang="zh-CN" b="0">
                  <a:solidFill>
                    <a:srgbClr val="FF3300"/>
                  </a:solidFill>
                </a:endParaRPr>
              </a:p>
            </p:txBody>
          </p:sp>
          <p:sp>
            <p:nvSpPr>
              <p:cNvPr id="19485" name="Rectangle 28"/>
              <p:cNvSpPr>
                <a:spLocks noChangeArrowheads="1"/>
              </p:cNvSpPr>
              <p:nvPr/>
            </p:nvSpPr>
            <p:spPr bwMode="auto">
              <a:xfrm>
                <a:off x="2333" y="551"/>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1</a:t>
                </a:r>
                <a:endParaRPr lang="en-US" altLang="zh-CN" b="0"/>
              </a:p>
            </p:txBody>
          </p:sp>
          <p:sp>
            <p:nvSpPr>
              <p:cNvPr id="19486" name="Rectangle 29"/>
              <p:cNvSpPr>
                <a:spLocks noChangeArrowheads="1"/>
              </p:cNvSpPr>
              <p:nvPr/>
            </p:nvSpPr>
            <p:spPr bwMode="auto">
              <a:xfrm>
                <a:off x="2148" y="55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FF3300"/>
                    </a:solidFill>
                  </a:rPr>
                  <a:t>1</a:t>
                </a:r>
                <a:endParaRPr lang="en-US" altLang="zh-CN" b="0">
                  <a:solidFill>
                    <a:srgbClr val="FF3300"/>
                  </a:solidFill>
                </a:endParaRPr>
              </a:p>
            </p:txBody>
          </p:sp>
          <p:sp>
            <p:nvSpPr>
              <p:cNvPr id="19487" name="Rectangle 30"/>
              <p:cNvSpPr>
                <a:spLocks noChangeArrowheads="1"/>
              </p:cNvSpPr>
              <p:nvPr/>
            </p:nvSpPr>
            <p:spPr bwMode="auto">
              <a:xfrm>
                <a:off x="1129" y="551"/>
                <a:ext cx="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rPr>
                  <a:t>1</a:t>
                </a:r>
                <a:endParaRPr lang="en-US" altLang="zh-CN" b="0"/>
              </a:p>
            </p:txBody>
          </p:sp>
          <p:sp>
            <p:nvSpPr>
              <p:cNvPr id="19488" name="Rectangle 31"/>
              <p:cNvSpPr>
                <a:spLocks noChangeArrowheads="1"/>
              </p:cNvSpPr>
              <p:nvPr/>
            </p:nvSpPr>
            <p:spPr bwMode="auto">
              <a:xfrm>
                <a:off x="2684" y="947"/>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FF3300"/>
                    </a:solidFill>
                  </a:rPr>
                  <a:t>p</a:t>
                </a:r>
                <a:r>
                  <a:rPr lang="en-US" altLang="zh-CN" sz="2100" i="1">
                    <a:solidFill>
                      <a:srgbClr val="000000"/>
                    </a:solidFill>
                  </a:rPr>
                  <a:t>hK</a:t>
                </a:r>
                <a:endParaRPr lang="en-US" altLang="zh-CN" b="0"/>
              </a:p>
            </p:txBody>
          </p:sp>
          <p:sp>
            <p:nvSpPr>
              <p:cNvPr id="19489" name="Rectangle 32"/>
              <p:cNvSpPr>
                <a:spLocks noChangeArrowheads="1"/>
              </p:cNvSpPr>
              <p:nvPr/>
            </p:nvSpPr>
            <p:spPr bwMode="auto">
              <a:xfrm>
                <a:off x="2381" y="947"/>
                <a:ext cx="1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y</a:t>
                </a:r>
                <a:endParaRPr lang="en-US" altLang="zh-CN" b="0"/>
              </a:p>
            </p:txBody>
          </p:sp>
          <p:sp>
            <p:nvSpPr>
              <p:cNvPr id="19490" name="Rectangle 33"/>
              <p:cNvSpPr>
                <a:spLocks noChangeArrowheads="1"/>
              </p:cNvSpPr>
              <p:nvPr/>
            </p:nvSpPr>
            <p:spPr bwMode="auto">
              <a:xfrm>
                <a:off x="2112" y="947"/>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FF3300"/>
                    </a:solidFill>
                  </a:rPr>
                  <a:t>p</a:t>
                </a:r>
                <a:r>
                  <a:rPr lang="en-US" altLang="zh-CN" sz="2100" i="1">
                    <a:solidFill>
                      <a:srgbClr val="000000"/>
                    </a:solidFill>
                  </a:rPr>
                  <a:t>h</a:t>
                </a:r>
                <a:endParaRPr lang="en-US" altLang="zh-CN" b="0"/>
              </a:p>
            </p:txBody>
          </p:sp>
          <p:sp>
            <p:nvSpPr>
              <p:cNvPr id="19491" name="Rectangle 34"/>
              <p:cNvSpPr>
                <a:spLocks noChangeArrowheads="1"/>
              </p:cNvSpPr>
              <p:nvPr/>
            </p:nvSpPr>
            <p:spPr bwMode="auto">
              <a:xfrm>
                <a:off x="1798" y="947"/>
                <a:ext cx="15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dirty="0">
                    <a:solidFill>
                      <a:srgbClr val="000000"/>
                    </a:solidFill>
                  </a:rPr>
                  <a:t>x</a:t>
                </a:r>
                <a:endParaRPr lang="en-US" altLang="zh-CN" b="0" dirty="0"/>
              </a:p>
            </p:txBody>
          </p:sp>
          <p:sp>
            <p:nvSpPr>
              <p:cNvPr id="19492" name="Rectangle 35"/>
              <p:cNvSpPr>
                <a:spLocks noChangeArrowheads="1"/>
              </p:cNvSpPr>
              <p:nvPr/>
            </p:nvSpPr>
            <p:spPr bwMode="auto">
              <a:xfrm>
                <a:off x="1633" y="947"/>
                <a:ext cx="12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f</a:t>
                </a:r>
                <a:endParaRPr lang="en-US" altLang="zh-CN" b="0"/>
              </a:p>
            </p:txBody>
          </p:sp>
          <p:sp>
            <p:nvSpPr>
              <p:cNvPr id="19493" name="Rectangle 36"/>
              <p:cNvSpPr>
                <a:spLocks noChangeArrowheads="1"/>
              </p:cNvSpPr>
              <p:nvPr/>
            </p:nvSpPr>
            <p:spPr bwMode="auto">
              <a:xfrm>
                <a:off x="945" y="947"/>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K</a:t>
                </a:r>
                <a:endParaRPr lang="en-US" altLang="zh-CN" b="0"/>
              </a:p>
            </p:txBody>
          </p:sp>
          <p:sp>
            <p:nvSpPr>
              <p:cNvPr id="19494" name="Rectangle 37"/>
              <p:cNvSpPr>
                <a:spLocks noChangeArrowheads="1"/>
              </p:cNvSpPr>
              <p:nvPr/>
            </p:nvSpPr>
            <p:spPr bwMode="auto">
              <a:xfrm>
                <a:off x="2034" y="698"/>
                <a:ext cx="1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dirty="0">
                    <a:solidFill>
                      <a:srgbClr val="000000"/>
                    </a:solidFill>
                  </a:rPr>
                  <a:t>y</a:t>
                </a:r>
                <a:endParaRPr lang="en-US" altLang="zh-CN" b="0" dirty="0"/>
              </a:p>
            </p:txBody>
          </p:sp>
          <p:sp>
            <p:nvSpPr>
              <p:cNvPr id="19495" name="Rectangle 38"/>
              <p:cNvSpPr>
                <a:spLocks noChangeArrowheads="1"/>
              </p:cNvSpPr>
              <p:nvPr/>
            </p:nvSpPr>
            <p:spPr bwMode="auto">
              <a:xfrm>
                <a:off x="1798" y="698"/>
                <a:ext cx="15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dirty="0">
                    <a:solidFill>
                      <a:srgbClr val="000000"/>
                    </a:solidFill>
                  </a:rPr>
                  <a:t>x</a:t>
                </a:r>
                <a:endParaRPr lang="en-US" altLang="zh-CN" b="0" dirty="0"/>
              </a:p>
            </p:txBody>
          </p:sp>
          <p:sp>
            <p:nvSpPr>
              <p:cNvPr id="19496" name="Rectangle 39"/>
              <p:cNvSpPr>
                <a:spLocks noChangeArrowheads="1"/>
              </p:cNvSpPr>
              <p:nvPr/>
            </p:nvSpPr>
            <p:spPr bwMode="auto">
              <a:xfrm>
                <a:off x="1633" y="698"/>
                <a:ext cx="12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f</a:t>
                </a:r>
                <a:endParaRPr lang="en-US" altLang="zh-CN" b="0"/>
              </a:p>
            </p:txBody>
          </p:sp>
          <p:sp>
            <p:nvSpPr>
              <p:cNvPr id="19497" name="Rectangle 40"/>
              <p:cNvSpPr>
                <a:spLocks noChangeArrowheads="1"/>
              </p:cNvSpPr>
              <p:nvPr/>
            </p:nvSpPr>
            <p:spPr bwMode="auto">
              <a:xfrm>
                <a:off x="945" y="698"/>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K</a:t>
                </a:r>
                <a:endParaRPr lang="en-US" altLang="zh-CN" b="0"/>
              </a:p>
            </p:txBody>
          </p:sp>
          <p:sp>
            <p:nvSpPr>
              <p:cNvPr id="19498" name="Rectangle 41"/>
              <p:cNvSpPr>
                <a:spLocks noChangeArrowheads="1"/>
              </p:cNvSpPr>
              <p:nvPr/>
            </p:nvSpPr>
            <p:spPr bwMode="auto">
              <a:xfrm>
                <a:off x="2708" y="450"/>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K</a:t>
                </a:r>
                <a:endParaRPr lang="en-US" altLang="zh-CN" b="0"/>
              </a:p>
            </p:txBody>
          </p:sp>
          <p:sp>
            <p:nvSpPr>
              <p:cNvPr id="19499" name="Rectangle 42"/>
              <p:cNvSpPr>
                <a:spLocks noChangeArrowheads="1"/>
              </p:cNvSpPr>
              <p:nvPr/>
            </p:nvSpPr>
            <p:spPr bwMode="auto">
              <a:xfrm>
                <a:off x="2214" y="450"/>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K</a:t>
                </a:r>
                <a:endParaRPr lang="en-US" altLang="zh-CN" b="0"/>
              </a:p>
            </p:txBody>
          </p:sp>
          <p:sp>
            <p:nvSpPr>
              <p:cNvPr id="19500" name="Rectangle 43"/>
              <p:cNvSpPr>
                <a:spLocks noChangeArrowheads="1"/>
              </p:cNvSpPr>
              <p:nvPr/>
            </p:nvSpPr>
            <p:spPr bwMode="auto">
              <a:xfrm>
                <a:off x="1900" y="450"/>
                <a:ext cx="16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h</a:t>
                </a:r>
                <a:endParaRPr lang="en-US" altLang="zh-CN" b="0"/>
              </a:p>
            </p:txBody>
          </p:sp>
          <p:sp>
            <p:nvSpPr>
              <p:cNvPr id="19501" name="Rectangle 44"/>
              <p:cNvSpPr>
                <a:spLocks noChangeArrowheads="1"/>
              </p:cNvSpPr>
              <p:nvPr/>
            </p:nvSpPr>
            <p:spPr bwMode="auto">
              <a:xfrm>
                <a:off x="1620" y="450"/>
                <a:ext cx="1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y</a:t>
                </a:r>
                <a:endParaRPr lang="en-US" altLang="zh-CN" b="0"/>
              </a:p>
            </p:txBody>
          </p:sp>
          <p:sp>
            <p:nvSpPr>
              <p:cNvPr id="19502" name="Rectangle 45"/>
              <p:cNvSpPr>
                <a:spLocks noChangeArrowheads="1"/>
              </p:cNvSpPr>
              <p:nvPr/>
            </p:nvSpPr>
            <p:spPr bwMode="auto">
              <a:xfrm>
                <a:off x="958" y="450"/>
                <a:ext cx="1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000000"/>
                    </a:solidFill>
                  </a:rPr>
                  <a:t>y</a:t>
                </a:r>
                <a:endParaRPr lang="en-US" altLang="zh-CN" b="0"/>
              </a:p>
            </p:txBody>
          </p:sp>
          <p:sp>
            <p:nvSpPr>
              <p:cNvPr id="19503" name="Rectangle 46"/>
              <p:cNvSpPr>
                <a:spLocks noChangeArrowheads="1"/>
              </p:cNvSpPr>
              <p:nvPr/>
            </p:nvSpPr>
            <p:spPr bwMode="auto">
              <a:xfrm>
                <a:off x="2459" y="1050"/>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4" name="Rectangle 47"/>
              <p:cNvSpPr>
                <a:spLocks noChangeArrowheads="1"/>
              </p:cNvSpPr>
              <p:nvPr/>
            </p:nvSpPr>
            <p:spPr bwMode="auto">
              <a:xfrm>
                <a:off x="1887" y="1050"/>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5" name="Rectangle 48"/>
              <p:cNvSpPr>
                <a:spLocks noChangeArrowheads="1"/>
              </p:cNvSpPr>
              <p:nvPr/>
            </p:nvSpPr>
            <p:spPr bwMode="auto">
              <a:xfrm>
                <a:off x="2112" y="80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6" name="Rectangle 49"/>
              <p:cNvSpPr>
                <a:spLocks noChangeArrowheads="1"/>
              </p:cNvSpPr>
              <p:nvPr/>
            </p:nvSpPr>
            <p:spPr bwMode="auto">
              <a:xfrm>
                <a:off x="1887" y="80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7" name="Rectangle 50"/>
              <p:cNvSpPr>
                <a:spLocks noChangeArrowheads="1"/>
              </p:cNvSpPr>
              <p:nvPr/>
            </p:nvSpPr>
            <p:spPr bwMode="auto">
              <a:xfrm>
                <a:off x="1698" y="55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8" name="Rectangle 51"/>
              <p:cNvSpPr>
                <a:spLocks noChangeArrowheads="1"/>
              </p:cNvSpPr>
              <p:nvPr/>
            </p:nvSpPr>
            <p:spPr bwMode="auto">
              <a:xfrm>
                <a:off x="1036" y="55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i="1" dirty="0">
                    <a:solidFill>
                      <a:srgbClr val="000000"/>
                    </a:solidFill>
                  </a:rPr>
                  <a:t>n</a:t>
                </a:r>
                <a:endParaRPr lang="en-US" altLang="zh-CN" b="0" dirty="0"/>
              </a:p>
            </p:txBody>
          </p:sp>
          <p:sp>
            <p:nvSpPr>
              <p:cNvPr id="19509" name="Rectangle 52"/>
              <p:cNvSpPr>
                <a:spLocks noChangeArrowheads="1"/>
              </p:cNvSpPr>
              <p:nvPr/>
            </p:nvSpPr>
            <p:spPr bwMode="auto">
              <a:xfrm>
                <a:off x="2537" y="928"/>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0" name="Rectangle 53"/>
              <p:cNvSpPr>
                <a:spLocks noChangeArrowheads="1"/>
              </p:cNvSpPr>
              <p:nvPr/>
            </p:nvSpPr>
            <p:spPr bwMode="auto">
              <a:xfrm>
                <a:off x="1964" y="928"/>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1" name="Rectangle 54"/>
              <p:cNvSpPr>
                <a:spLocks noChangeArrowheads="1"/>
              </p:cNvSpPr>
              <p:nvPr/>
            </p:nvSpPr>
            <p:spPr bwMode="auto">
              <a:xfrm>
                <a:off x="1348" y="928"/>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2" name="Rectangle 55"/>
              <p:cNvSpPr>
                <a:spLocks noChangeArrowheads="1"/>
              </p:cNvSpPr>
              <p:nvPr/>
            </p:nvSpPr>
            <p:spPr bwMode="auto">
              <a:xfrm>
                <a:off x="1348" y="679"/>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3" name="Rectangle 56"/>
              <p:cNvSpPr>
                <a:spLocks noChangeArrowheads="1"/>
              </p:cNvSpPr>
              <p:nvPr/>
            </p:nvSpPr>
            <p:spPr bwMode="auto">
              <a:xfrm>
                <a:off x="2423" y="431"/>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4" name="Rectangle 57"/>
              <p:cNvSpPr>
                <a:spLocks noChangeArrowheads="1"/>
              </p:cNvSpPr>
              <p:nvPr/>
            </p:nvSpPr>
            <p:spPr bwMode="auto">
              <a:xfrm>
                <a:off x="1775" y="431"/>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5" name="Rectangle 58"/>
              <p:cNvSpPr>
                <a:spLocks noChangeArrowheads="1"/>
              </p:cNvSpPr>
              <p:nvPr/>
            </p:nvSpPr>
            <p:spPr bwMode="auto">
              <a:xfrm>
                <a:off x="1348" y="431"/>
                <a:ext cx="1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a:solidFill>
                      <a:srgbClr val="000000"/>
                    </a:solidFill>
                    <a:latin typeface="Symbol" panose="05050102010706020507" pitchFamily="18" charset="2"/>
                  </a:rPr>
                  <a:t>=</a:t>
                </a:r>
                <a:endParaRPr lang="en-US" altLang="zh-CN" b="0"/>
              </a:p>
            </p:txBody>
          </p:sp>
          <p:sp>
            <p:nvSpPr>
              <p:cNvPr id="19516" name="Rectangle 59"/>
              <p:cNvSpPr>
                <a:spLocks noChangeArrowheads="1"/>
              </p:cNvSpPr>
              <p:nvPr/>
            </p:nvSpPr>
            <p:spPr bwMode="auto">
              <a:xfrm>
                <a:off x="1073" y="542"/>
                <a:ext cx="12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200">
                    <a:solidFill>
                      <a:srgbClr val="000000"/>
                    </a:solidFill>
                    <a:latin typeface="Symbol" panose="05050102010706020507" pitchFamily="18" charset="2"/>
                  </a:rPr>
                  <a:t>+</a:t>
                </a:r>
                <a:endParaRPr lang="en-US" altLang="zh-CN" b="0"/>
              </a:p>
            </p:txBody>
          </p:sp>
          <p:sp>
            <p:nvSpPr>
              <p:cNvPr id="19517" name="Rectangle 60"/>
              <p:cNvSpPr>
                <a:spLocks noChangeArrowheads="1"/>
              </p:cNvSpPr>
              <p:nvPr/>
            </p:nvSpPr>
            <p:spPr bwMode="auto">
              <a:xfrm>
                <a:off x="2545" y="43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FF3300"/>
                    </a:solidFill>
                    <a:latin typeface="Symbol" panose="05050102010706020507" pitchFamily="18" charset="2"/>
                  </a:rPr>
                  <a:t>l</a:t>
                </a:r>
                <a:endParaRPr lang="en-US" altLang="zh-CN" b="0">
                  <a:solidFill>
                    <a:srgbClr val="FF3300"/>
                  </a:solidFill>
                </a:endParaRPr>
              </a:p>
            </p:txBody>
          </p:sp>
          <p:sp>
            <p:nvSpPr>
              <p:cNvPr id="19518" name="Rectangle 61"/>
              <p:cNvSpPr>
                <a:spLocks noChangeArrowheads="1"/>
              </p:cNvSpPr>
              <p:nvPr/>
            </p:nvSpPr>
            <p:spPr bwMode="auto">
              <a:xfrm>
                <a:off x="2060" y="43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100" i="1">
                    <a:solidFill>
                      <a:srgbClr val="FF3300"/>
                    </a:solidFill>
                    <a:latin typeface="Symbol" panose="05050102010706020507" pitchFamily="18" charset="2"/>
                  </a:rPr>
                  <a:t>l</a:t>
                </a:r>
                <a:endParaRPr lang="en-US" altLang="zh-CN" b="0">
                  <a:solidFill>
                    <a:srgbClr val="FF3300"/>
                  </a:solidFill>
                </a:endParaRPr>
              </a:p>
            </p:txBody>
          </p:sp>
          <p:sp>
            <p:nvSpPr>
              <p:cNvPr id="19519" name="AutoShape 62"/>
              <p:cNvSpPr>
                <a:spLocks/>
              </p:cNvSpPr>
              <p:nvPr/>
            </p:nvSpPr>
            <p:spPr bwMode="auto">
              <a:xfrm>
                <a:off x="768" y="528"/>
                <a:ext cx="96" cy="576"/>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grpSp>
        <p:nvGrpSpPr>
          <p:cNvPr id="69695" name="Group 63"/>
          <p:cNvGrpSpPr>
            <a:grpSpLocks/>
          </p:cNvGrpSpPr>
          <p:nvPr/>
        </p:nvGrpSpPr>
        <p:grpSpPr bwMode="auto">
          <a:xfrm>
            <a:off x="5034144" y="1633698"/>
            <a:ext cx="4038600" cy="2667000"/>
            <a:chOff x="2400" y="1104"/>
            <a:chExt cx="2976" cy="1680"/>
          </a:xfrm>
        </p:grpSpPr>
        <p:sp>
          <p:nvSpPr>
            <p:cNvPr id="19468" name="AutoShape 64"/>
            <p:cNvSpPr>
              <a:spLocks noChangeArrowheads="1"/>
            </p:cNvSpPr>
            <p:nvPr/>
          </p:nvSpPr>
          <p:spPr bwMode="auto">
            <a:xfrm>
              <a:off x="2400" y="1104"/>
              <a:ext cx="2976" cy="1680"/>
            </a:xfrm>
            <a:prstGeom prst="wedgeEllipseCallout">
              <a:avLst>
                <a:gd name="adj1" fmla="val -26815"/>
                <a:gd name="adj2" fmla="val 72856"/>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endParaRPr lang="zh-CN" altLang="zh-CN" b="0"/>
            </a:p>
          </p:txBody>
        </p:sp>
        <p:graphicFrame>
          <p:nvGraphicFramePr>
            <p:cNvPr id="19469" name="Object 65"/>
            <p:cNvGraphicFramePr>
              <a:graphicFrameLocks noChangeAspect="1"/>
            </p:cNvGraphicFramePr>
            <p:nvPr/>
          </p:nvGraphicFramePr>
          <p:xfrm>
            <a:off x="2765" y="1248"/>
            <a:ext cx="2285" cy="1279"/>
          </p:xfrm>
          <a:graphic>
            <a:graphicData uri="http://schemas.openxmlformats.org/presentationml/2006/ole">
              <mc:AlternateContent xmlns:mc="http://schemas.openxmlformats.org/markup-compatibility/2006">
                <mc:Choice xmlns:v="urn:schemas-microsoft-com:vml" Requires="v">
                  <p:oleObj spid="_x0000_s19751" name="Equation" r:id="rId12" imgW="2235200" imgH="1066800" progId="Equation.DSMT4">
                    <p:embed/>
                  </p:oleObj>
                </mc:Choice>
                <mc:Fallback>
                  <p:oleObj name="Equation" r:id="rId12" imgW="2235200" imgH="1066800" progId="Equation.DSMT4">
                    <p:embed/>
                    <p:pic>
                      <p:nvPicPr>
                        <p:cNvPr id="0" name="Object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5" y="1248"/>
                          <a:ext cx="2285" cy="1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698" name="Group 66"/>
          <p:cNvGrpSpPr>
            <a:grpSpLocks/>
          </p:cNvGrpSpPr>
          <p:nvPr/>
        </p:nvGrpSpPr>
        <p:grpSpPr bwMode="auto">
          <a:xfrm>
            <a:off x="533400" y="5257800"/>
            <a:ext cx="7862888" cy="1341438"/>
            <a:chOff x="336" y="3312"/>
            <a:chExt cx="4953" cy="845"/>
          </a:xfrm>
        </p:grpSpPr>
        <p:sp>
          <p:nvSpPr>
            <p:cNvPr id="19466" name="Text Box 67"/>
            <p:cNvSpPr txBox="1">
              <a:spLocks noChangeArrowheads="1"/>
            </p:cNvSpPr>
            <p:nvPr/>
          </p:nvSpPr>
          <p:spPr bwMode="auto">
            <a:xfrm>
              <a:off x="336" y="3312"/>
              <a:ext cx="31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i="1">
                  <a:solidFill>
                    <a:srgbClr val="008000"/>
                  </a:solidFill>
                </a:rPr>
                <a:t>Step 2</a:t>
              </a:r>
              <a:r>
                <a:rPr lang="en-US" altLang="zh-CN" sz="2400">
                  <a:solidFill>
                    <a:srgbClr val="008000"/>
                  </a:solidFill>
                </a:rPr>
                <a:t>: </a:t>
              </a:r>
              <a:r>
                <a:rPr lang="zh-CN" altLang="en-US" sz="2400"/>
                <a:t>将 </a:t>
              </a:r>
              <a:r>
                <a:rPr lang="en-US" altLang="zh-CN" sz="2400" i="1">
                  <a:solidFill>
                    <a:srgbClr val="000099"/>
                  </a:solidFill>
                </a:rPr>
                <a:t>K</a:t>
              </a:r>
              <a:r>
                <a:rPr lang="en-US" altLang="zh-CN" sz="2400" baseline="-25000">
                  <a:solidFill>
                    <a:srgbClr val="000099"/>
                  </a:solidFill>
                </a:rPr>
                <a:t>2</a:t>
              </a:r>
              <a:r>
                <a:rPr lang="en-US" altLang="zh-CN" sz="2400" baseline="-25000">
                  <a:solidFill>
                    <a:schemeClr val="accent2"/>
                  </a:solidFill>
                </a:rPr>
                <a:t> </a:t>
              </a:r>
              <a:r>
                <a:rPr lang="zh-CN" altLang="en-US" sz="2400"/>
                <a:t>代入第</a:t>
              </a:r>
              <a:r>
                <a:rPr lang="en-US" altLang="zh-CN" sz="2400"/>
                <a:t>1</a:t>
              </a:r>
              <a:r>
                <a:rPr lang="zh-CN" altLang="en-US" sz="2400"/>
                <a:t>式，得到</a:t>
              </a:r>
            </a:p>
          </p:txBody>
        </p:sp>
        <p:graphicFrame>
          <p:nvGraphicFramePr>
            <p:cNvPr id="19467" name="Object 68"/>
            <p:cNvGraphicFramePr>
              <a:graphicFrameLocks noChangeAspect="1"/>
            </p:cNvGraphicFramePr>
            <p:nvPr/>
          </p:nvGraphicFramePr>
          <p:xfrm>
            <a:off x="904" y="3600"/>
            <a:ext cx="4385" cy="557"/>
          </p:xfrm>
          <a:graphic>
            <a:graphicData uri="http://schemas.openxmlformats.org/presentationml/2006/ole">
              <mc:AlternateContent xmlns:mc="http://schemas.openxmlformats.org/markup-compatibility/2006">
                <mc:Choice xmlns:v="urn:schemas-microsoft-com:vml" Requires="v">
                  <p:oleObj spid="_x0000_s19752" name="Equation" r:id="rId14" imgW="3441700" imgH="482600" progId="Equation.3">
                    <p:embed/>
                  </p:oleObj>
                </mc:Choice>
                <mc:Fallback>
                  <p:oleObj name="Equation" r:id="rId14" imgW="3441700" imgH="482600" progId="Equation.3">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4" y="3600"/>
                          <a:ext cx="4385"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69644"/>
                                        </p:tgtEl>
                                        <p:attrNameLst>
                                          <p:attrName>style.visibility</p:attrName>
                                        </p:attrNameLst>
                                      </p:cBhvr>
                                      <p:to>
                                        <p:strVal val="visible"/>
                                      </p:to>
                                    </p:set>
                                    <p:animEffect transition="in" filter="strips(downRight)">
                                      <p:cBhvr>
                                        <p:cTn id="7" dur="500"/>
                                        <p:tgtEl>
                                          <p:spTgt spid="69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9634"/>
                                        </p:tgtEl>
                                        <p:attrNameLst>
                                          <p:attrName>style.visibility</p:attrName>
                                        </p:attrNameLst>
                                      </p:cBhvr>
                                      <p:to>
                                        <p:strVal val="visible"/>
                                      </p:to>
                                    </p:set>
                                    <p:animEffect transition="in" filter="wipe(up)">
                                      <p:cBhvr>
                                        <p:cTn id="12" dur="500"/>
                                        <p:tgtEl>
                                          <p:spTgt spid="696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wipe(left)">
                                      <p:cBhvr>
                                        <p:cTn id="17" dur="500"/>
                                        <p:tgtEl>
                                          <p:spTgt spid="69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9639"/>
                                        </p:tgtEl>
                                        <p:attrNameLst>
                                          <p:attrName>style.visibility</p:attrName>
                                        </p:attrNameLst>
                                      </p:cBhvr>
                                      <p:to>
                                        <p:strVal val="visible"/>
                                      </p:to>
                                    </p:set>
                                    <p:animEffect transition="in" filter="wipe(up)">
                                      <p:cBhvr>
                                        <p:cTn id="22" dur="500"/>
                                        <p:tgtEl>
                                          <p:spTgt spid="696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69695"/>
                                        </p:tgtEl>
                                        <p:attrNameLst>
                                          <p:attrName>style.visibility</p:attrName>
                                        </p:attrNameLst>
                                      </p:cBhvr>
                                      <p:to>
                                        <p:strVal val="visible"/>
                                      </p:to>
                                    </p:set>
                                    <p:animEffect transition="in" filter="strips(upRight)">
                                      <p:cBhvr>
                                        <p:cTn id="27" dur="500"/>
                                        <p:tgtEl>
                                          <p:spTgt spid="69695"/>
                                        </p:tgtEl>
                                      </p:cBhvr>
                                    </p:animEffect>
                                  </p:childTnLst>
                                  <p:subTnLst>
                                    <p:set>
                                      <p:cBhvr override="childStyle">
                                        <p:cTn dur="1" fill="hold" display="0" masterRel="nextClick" afterEffect="1"/>
                                        <p:tgtEl>
                                          <p:spTgt spid="6969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9640"/>
                                        </p:tgtEl>
                                        <p:attrNameLst>
                                          <p:attrName>style.visibility</p:attrName>
                                        </p:attrNameLst>
                                      </p:cBhvr>
                                      <p:to>
                                        <p:strVal val="visible"/>
                                      </p:to>
                                    </p:set>
                                    <p:animEffect transition="in" filter="wipe(left)">
                                      <p:cBhvr>
                                        <p:cTn id="32" dur="500"/>
                                        <p:tgtEl>
                                          <p:spTgt spid="69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9641"/>
                                        </p:tgtEl>
                                        <p:attrNameLst>
                                          <p:attrName>style.visibility</p:attrName>
                                        </p:attrNameLst>
                                      </p:cBhvr>
                                      <p:to>
                                        <p:strVal val="visible"/>
                                      </p:to>
                                    </p:set>
                                    <p:animEffect transition="in" filter="wipe(down)">
                                      <p:cBhvr>
                                        <p:cTn id="37" dur="500"/>
                                        <p:tgtEl>
                                          <p:spTgt spid="69641"/>
                                        </p:tgtEl>
                                      </p:cBhvr>
                                    </p:animEffect>
                                  </p:childTnLst>
                                  <p:subTnLst>
                                    <p:set>
                                      <p:cBhvr override="childStyle">
                                        <p:cTn dur="1" fill="hold" display="0" masterRel="nextClick" afterEffect="1"/>
                                        <p:tgtEl>
                                          <p:spTgt spid="69641"/>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69698"/>
                                        </p:tgtEl>
                                        <p:attrNameLst>
                                          <p:attrName>style.visibility</p:attrName>
                                        </p:attrNameLst>
                                      </p:cBhvr>
                                      <p:to>
                                        <p:strVal val="visible"/>
                                      </p:to>
                                    </p:set>
                                    <p:animEffect transition="in" filter="strips(downRight)">
                                      <p:cBhvr>
                                        <p:cTn id="42" dur="500"/>
                                        <p:tgtEl>
                                          <p:spTgt spid="6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0" name="Text Box 14"/>
          <p:cNvSpPr txBox="1">
            <a:spLocks noChangeArrowheads="1"/>
          </p:cNvSpPr>
          <p:nvPr/>
        </p:nvSpPr>
        <p:spPr bwMode="auto">
          <a:xfrm>
            <a:off x="533400" y="4419600"/>
            <a:ext cx="8305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400"/>
              <a:t>存在</a:t>
            </a:r>
            <a:r>
              <a:rPr lang="zh-CN" altLang="en-US" sz="2400">
                <a:solidFill>
                  <a:schemeClr val="accent2"/>
                </a:solidFill>
              </a:rPr>
              <a:t>无穷多个解</a:t>
            </a:r>
            <a:r>
              <a:rPr lang="zh-CN" altLang="en-US" sz="2400"/>
              <a:t>。所有满足上式的格式统称为</a:t>
            </a:r>
            <a:r>
              <a:rPr lang="en-US" altLang="zh-CN" sz="2400">
                <a:solidFill>
                  <a:srgbClr val="FF0000"/>
                </a:solidFill>
              </a:rPr>
              <a:t>2</a:t>
            </a:r>
            <a:r>
              <a:rPr lang="zh-CN" altLang="en-US" sz="2400">
                <a:solidFill>
                  <a:srgbClr val="FF0000"/>
                </a:solidFill>
              </a:rPr>
              <a:t>阶龙格 </a:t>
            </a:r>
            <a:r>
              <a:rPr lang="en-US" altLang="zh-CN" sz="2400">
                <a:solidFill>
                  <a:srgbClr val="FF0000"/>
                </a:solidFill>
                <a:ea typeface="宋体" panose="02010600030101010101" pitchFamily="2" charset="-122"/>
                <a:cs typeface="Times New Roman" panose="02020603050405020304" pitchFamily="18" charset="0"/>
              </a:rPr>
              <a:t>- </a:t>
            </a:r>
            <a:r>
              <a:rPr lang="zh-CN" altLang="en-US" sz="2400">
                <a:solidFill>
                  <a:srgbClr val="FF0000"/>
                </a:solidFill>
                <a:latin typeface="楷体_GB2312" pitchFamily="49" charset="-122"/>
              </a:rPr>
              <a:t>库塔格式</a:t>
            </a:r>
            <a:r>
              <a:rPr lang="zh-CN" altLang="en-US" sz="2400">
                <a:latin typeface="楷体_GB2312" pitchFamily="49" charset="-122"/>
              </a:rPr>
              <a:t>。</a:t>
            </a:r>
          </a:p>
        </p:txBody>
      </p:sp>
      <p:sp>
        <p:nvSpPr>
          <p:cNvPr id="70658" name="Text Box 2"/>
          <p:cNvSpPr txBox="1">
            <a:spLocks noChangeArrowheads="1"/>
          </p:cNvSpPr>
          <p:nvPr/>
        </p:nvSpPr>
        <p:spPr bwMode="auto">
          <a:xfrm>
            <a:off x="457200" y="6858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i="1">
                <a:solidFill>
                  <a:srgbClr val="008000"/>
                </a:solidFill>
              </a:rPr>
              <a:t>Step 3</a:t>
            </a:r>
            <a:r>
              <a:rPr lang="en-US" altLang="zh-CN" sz="2400">
                <a:solidFill>
                  <a:srgbClr val="008000"/>
                </a:solidFill>
              </a:rPr>
              <a:t>: </a:t>
            </a:r>
            <a:r>
              <a:rPr lang="zh-CN" altLang="en-US" sz="2400"/>
              <a:t>将 </a:t>
            </a:r>
            <a:r>
              <a:rPr lang="en-US" altLang="zh-CN" sz="2400" i="1"/>
              <a:t>y</a:t>
            </a:r>
            <a:r>
              <a:rPr lang="en-US" altLang="zh-CN" sz="2400" i="1" baseline="-25000"/>
              <a:t>i</a:t>
            </a:r>
            <a:r>
              <a:rPr lang="en-US" altLang="zh-CN" sz="2400" baseline="-25000"/>
              <a:t>+1 </a:t>
            </a:r>
            <a:r>
              <a:rPr lang="zh-CN" altLang="en-US" sz="2400"/>
              <a:t>与 </a:t>
            </a:r>
            <a:r>
              <a:rPr lang="en-US" altLang="zh-CN" sz="2400" i="1"/>
              <a:t>y</a:t>
            </a:r>
            <a:r>
              <a:rPr lang="en-US" altLang="zh-CN" sz="2400"/>
              <a:t>( </a:t>
            </a:r>
            <a:r>
              <a:rPr lang="en-US" altLang="zh-CN" sz="2400" i="1"/>
              <a:t>x</a:t>
            </a:r>
            <a:r>
              <a:rPr lang="en-US" altLang="zh-CN" sz="2400" i="1" baseline="-25000"/>
              <a:t>i</a:t>
            </a:r>
            <a:r>
              <a:rPr lang="en-US" altLang="zh-CN" sz="2400" baseline="-25000"/>
              <a:t>+1 </a:t>
            </a:r>
            <a:r>
              <a:rPr lang="en-US" altLang="zh-CN" sz="2400"/>
              <a:t>) </a:t>
            </a:r>
            <a:r>
              <a:rPr lang="zh-CN" altLang="en-US" sz="2400"/>
              <a:t>在 </a:t>
            </a:r>
            <a:r>
              <a:rPr lang="en-US" altLang="zh-CN" sz="2400" i="1">
                <a:solidFill>
                  <a:schemeClr val="accent2"/>
                </a:solidFill>
              </a:rPr>
              <a:t>x</a:t>
            </a:r>
            <a:r>
              <a:rPr lang="en-US" altLang="zh-CN" sz="2400" i="1" baseline="-25000">
                <a:solidFill>
                  <a:schemeClr val="accent2"/>
                </a:solidFill>
              </a:rPr>
              <a:t>i </a:t>
            </a:r>
            <a:r>
              <a:rPr lang="zh-CN" altLang="en-US" sz="2400"/>
              <a:t>点的</a:t>
            </a:r>
            <a:r>
              <a:rPr lang="zh-CN" altLang="en-US" sz="2400">
                <a:latin typeface="楷体_GB2312" pitchFamily="49" charset="-122"/>
              </a:rPr>
              <a:t>泰勒</a:t>
            </a:r>
            <a:r>
              <a:rPr lang="zh-CN" altLang="en-US" sz="2400"/>
              <a:t>展开作比较</a:t>
            </a:r>
          </a:p>
        </p:txBody>
      </p:sp>
      <p:graphicFrame>
        <p:nvGraphicFramePr>
          <p:cNvPr id="70659" name="Object 3"/>
          <p:cNvGraphicFramePr>
            <a:graphicFrameLocks noChangeAspect="1"/>
          </p:cNvGraphicFramePr>
          <p:nvPr/>
        </p:nvGraphicFramePr>
        <p:xfrm>
          <a:off x="1295400" y="1295400"/>
          <a:ext cx="6242050" cy="442913"/>
        </p:xfrm>
        <a:graphic>
          <a:graphicData uri="http://schemas.openxmlformats.org/presentationml/2006/ole">
            <mc:AlternateContent xmlns:mc="http://schemas.openxmlformats.org/markup-compatibility/2006">
              <mc:Choice xmlns:v="urn:schemas-microsoft-com:vml" Requires="v">
                <p:oleObj spid="_x0000_s20728" name="Equation" r:id="rId3" imgW="3086100" imgH="241300" progId="Equation.3">
                  <p:embed/>
                </p:oleObj>
              </mc:Choice>
              <mc:Fallback>
                <p:oleObj name="Equation" r:id="rId3" imgW="30861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95400"/>
                        <a:ext cx="62420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0" name="Object 4"/>
          <p:cNvGraphicFramePr>
            <a:graphicFrameLocks noChangeAspect="1"/>
          </p:cNvGraphicFramePr>
          <p:nvPr/>
        </p:nvGraphicFramePr>
        <p:xfrm>
          <a:off x="1295400" y="1746250"/>
          <a:ext cx="5638800" cy="785813"/>
        </p:xfrm>
        <a:graphic>
          <a:graphicData uri="http://schemas.openxmlformats.org/presentationml/2006/ole">
            <mc:AlternateContent xmlns:mc="http://schemas.openxmlformats.org/markup-compatibility/2006">
              <mc:Choice xmlns:v="urn:schemas-microsoft-com:vml" Requires="v">
                <p:oleObj spid="_x0000_s20729" name="Equation" r:id="rId5" imgW="2806700" imgH="419100" progId="Equation.3">
                  <p:embed/>
                </p:oleObj>
              </mc:Choice>
              <mc:Fallback>
                <p:oleObj name="Equation" r:id="rId5" imgW="28067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746250"/>
                        <a:ext cx="56388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661" name="Group 5"/>
          <p:cNvGrpSpPr>
            <a:grpSpLocks/>
          </p:cNvGrpSpPr>
          <p:nvPr/>
        </p:nvGrpSpPr>
        <p:grpSpPr bwMode="auto">
          <a:xfrm>
            <a:off x="457200" y="2667000"/>
            <a:ext cx="6324600" cy="473075"/>
            <a:chOff x="672" y="2112"/>
            <a:chExt cx="3984" cy="298"/>
          </a:xfrm>
        </p:grpSpPr>
        <p:sp>
          <p:nvSpPr>
            <p:cNvPr id="20498" name="Text Box 6"/>
            <p:cNvSpPr txBox="1">
              <a:spLocks noChangeArrowheads="1"/>
            </p:cNvSpPr>
            <p:nvPr/>
          </p:nvSpPr>
          <p:spPr bwMode="auto">
            <a:xfrm>
              <a:off x="672" y="2112"/>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a:t>要求                                            ，则必须有：</a:t>
              </a:r>
            </a:p>
          </p:txBody>
        </p:sp>
        <p:graphicFrame>
          <p:nvGraphicFramePr>
            <p:cNvPr id="20499" name="Object 7"/>
            <p:cNvGraphicFramePr>
              <a:graphicFrameLocks noChangeAspect="1"/>
            </p:cNvGraphicFramePr>
            <p:nvPr/>
          </p:nvGraphicFramePr>
          <p:xfrm>
            <a:off x="1090" y="2112"/>
            <a:ext cx="2189" cy="298"/>
          </p:xfrm>
          <a:graphic>
            <a:graphicData uri="http://schemas.openxmlformats.org/presentationml/2006/ole">
              <mc:AlternateContent xmlns:mc="http://schemas.openxmlformats.org/markup-compatibility/2006">
                <mc:Choice xmlns:v="urn:schemas-microsoft-com:vml" Requires="v">
                  <p:oleObj spid="_x0000_s20730" name="Equation" r:id="rId7" imgW="1778000" imgH="241300" progId="Equation.DSMT4">
                    <p:embed/>
                  </p:oleObj>
                </mc:Choice>
                <mc:Fallback>
                  <p:oleObj name="Equation" r:id="rId7" imgW="1778000" imgH="241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0" y="2112"/>
                          <a:ext cx="218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64" name="Group 8"/>
          <p:cNvGrpSpPr>
            <a:grpSpLocks/>
          </p:cNvGrpSpPr>
          <p:nvPr/>
        </p:nvGrpSpPr>
        <p:grpSpPr bwMode="auto">
          <a:xfrm>
            <a:off x="1219200" y="3276600"/>
            <a:ext cx="3429000" cy="990600"/>
            <a:chOff x="1488" y="1824"/>
            <a:chExt cx="2160" cy="624"/>
          </a:xfrm>
          <a:solidFill>
            <a:srgbClr val="00B0F0"/>
          </a:solidFill>
        </p:grpSpPr>
        <p:sp>
          <p:nvSpPr>
            <p:cNvPr id="20496" name="AutoShape 9" descr="新闻纸"/>
            <p:cNvSpPr>
              <a:spLocks noChangeArrowheads="1"/>
            </p:cNvSpPr>
            <p:nvPr/>
          </p:nvSpPr>
          <p:spPr bwMode="auto">
            <a:xfrm>
              <a:off x="1488" y="1824"/>
              <a:ext cx="2160" cy="624"/>
            </a:xfrm>
            <a:prstGeom prst="bevel">
              <a:avLst>
                <a:gd name="adj" fmla="val 8171"/>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0497" name="Object 10"/>
            <p:cNvGraphicFramePr>
              <a:graphicFrameLocks noChangeAspect="1"/>
            </p:cNvGraphicFramePr>
            <p:nvPr/>
          </p:nvGraphicFramePr>
          <p:xfrm>
            <a:off x="1632" y="1872"/>
            <a:ext cx="1847" cy="484"/>
          </p:xfrm>
          <a:graphic>
            <a:graphicData uri="http://schemas.openxmlformats.org/presentationml/2006/ole">
              <mc:AlternateContent xmlns:mc="http://schemas.openxmlformats.org/markup-compatibility/2006">
                <mc:Choice xmlns:v="urn:schemas-microsoft-com:vml" Requires="v">
                  <p:oleObj spid="_x0000_s20731" name="Equation" r:id="rId9" imgW="1358310" imgH="393529" progId="Equation.3">
                    <p:embed/>
                  </p:oleObj>
                </mc:Choice>
                <mc:Fallback>
                  <p:oleObj name="Equation" r:id="rId9" imgW="1358310"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1872"/>
                          <a:ext cx="1847"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67" name="AutoShape 11"/>
          <p:cNvSpPr>
            <a:spLocks noChangeArrowheads="1"/>
          </p:cNvSpPr>
          <p:nvPr/>
        </p:nvSpPr>
        <p:spPr bwMode="auto">
          <a:xfrm>
            <a:off x="5029200" y="3200400"/>
            <a:ext cx="3581400" cy="1143000"/>
          </a:xfrm>
          <a:prstGeom prst="wedgeEllipseCallout">
            <a:avLst>
              <a:gd name="adj1" fmla="val -61213"/>
              <a:gd name="adj2" fmla="val 139"/>
            </a:avLst>
          </a:prstGeom>
          <a:gradFill rotWithShape="0">
            <a:gsLst>
              <a:gs pos="0">
                <a:srgbClr val="C0C0C0"/>
              </a:gs>
              <a:gs pos="50000">
                <a:schemeClr val="bg1"/>
              </a:gs>
              <a:gs pos="100000">
                <a:srgbClr val="C0C0C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400"/>
              <a:t>这里有     个未知数，     个方程。</a:t>
            </a:r>
          </a:p>
        </p:txBody>
      </p:sp>
      <p:sp>
        <p:nvSpPr>
          <p:cNvPr id="70668" name="Rectangle 12"/>
          <p:cNvSpPr>
            <a:spLocks noChangeArrowheads="1"/>
          </p:cNvSpPr>
          <p:nvPr/>
        </p:nvSpPr>
        <p:spPr bwMode="auto">
          <a:xfrm>
            <a:off x="6629400" y="3429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en-US" altLang="zh-CN" sz="2400">
                <a:solidFill>
                  <a:schemeClr val="accent2"/>
                </a:solidFill>
              </a:rPr>
              <a:t>3</a:t>
            </a:r>
          </a:p>
        </p:txBody>
      </p:sp>
      <p:sp>
        <p:nvSpPr>
          <p:cNvPr id="70669" name="Rectangle 13"/>
          <p:cNvSpPr>
            <a:spLocks noChangeArrowheads="1"/>
          </p:cNvSpPr>
          <p:nvPr/>
        </p:nvSpPr>
        <p:spPr bwMode="auto">
          <a:xfrm>
            <a:off x="6248400" y="3810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en-US" altLang="zh-CN" sz="2400">
                <a:solidFill>
                  <a:schemeClr val="accent2"/>
                </a:solidFill>
              </a:rPr>
              <a:t>2</a:t>
            </a:r>
          </a:p>
        </p:txBody>
      </p:sp>
      <p:sp>
        <p:nvSpPr>
          <p:cNvPr id="70674" name="Text Box 18"/>
          <p:cNvSpPr txBox="1">
            <a:spLocks noChangeArrowheads="1"/>
          </p:cNvSpPr>
          <p:nvPr/>
        </p:nvSpPr>
        <p:spPr bwMode="auto">
          <a:xfrm>
            <a:off x="457200" y="6096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a:solidFill>
                  <a:schemeClr val="accent2"/>
                </a:solidFill>
                <a:latin typeface="Arial" panose="020B0604020202020204" pitchFamily="34" charset="0"/>
              </a:rPr>
              <a:t>Q:</a:t>
            </a:r>
            <a:r>
              <a:rPr lang="en-US" altLang="zh-CN" sz="2400"/>
              <a:t> </a:t>
            </a:r>
            <a:r>
              <a:rPr lang="zh-CN" altLang="en-US" sz="2400"/>
              <a:t>为获得更高的精度，应该如何进一步推广？</a:t>
            </a:r>
          </a:p>
        </p:txBody>
      </p:sp>
      <p:grpSp>
        <p:nvGrpSpPr>
          <p:cNvPr id="70671" name="Group 15"/>
          <p:cNvGrpSpPr>
            <a:grpSpLocks/>
          </p:cNvGrpSpPr>
          <p:nvPr/>
        </p:nvGrpSpPr>
        <p:grpSpPr bwMode="auto">
          <a:xfrm>
            <a:off x="1752600" y="4865688"/>
            <a:ext cx="6934200" cy="692150"/>
            <a:chOff x="1104" y="2729"/>
            <a:chExt cx="4368" cy="436"/>
          </a:xfrm>
        </p:grpSpPr>
        <p:graphicFrame>
          <p:nvGraphicFramePr>
            <p:cNvPr id="20494" name="Object 16"/>
            <p:cNvGraphicFramePr>
              <a:graphicFrameLocks noChangeAspect="1"/>
            </p:cNvGraphicFramePr>
            <p:nvPr/>
          </p:nvGraphicFramePr>
          <p:xfrm>
            <a:off x="1856" y="2729"/>
            <a:ext cx="1436" cy="436"/>
          </p:xfrm>
          <a:graphic>
            <a:graphicData uri="http://schemas.openxmlformats.org/presentationml/2006/ole">
              <mc:AlternateContent xmlns:mc="http://schemas.openxmlformats.org/markup-compatibility/2006">
                <mc:Choice xmlns:v="urn:schemas-microsoft-com:vml" Requires="v">
                  <p:oleObj spid="_x0000_s20732" name="Equation" r:id="rId11" imgW="1193282" imgH="406224" progId="Equation.DSMT4">
                    <p:embed/>
                  </p:oleObj>
                </mc:Choice>
                <mc:Fallback>
                  <p:oleObj name="Equation" r:id="rId11" imgW="1193282" imgH="406224"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6" y="2729"/>
                          <a:ext cx="1436"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7"/>
            <p:cNvSpPr txBox="1">
              <a:spLocks noChangeArrowheads="1"/>
            </p:cNvSpPr>
            <p:nvPr/>
          </p:nvSpPr>
          <p:spPr bwMode="auto">
            <a:xfrm>
              <a:off x="1104" y="2784"/>
              <a:ext cx="43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latin typeface="楷体_GB2312" pitchFamily="49" charset="-122"/>
                </a:rPr>
                <a:t>注意到，               时</a:t>
              </a:r>
              <a:r>
                <a:rPr lang="en-US" altLang="zh-CN" sz="2400" dirty="0">
                  <a:latin typeface="楷体_GB2312" pitchFamily="49" charset="-122"/>
                </a:rPr>
                <a:t>,</a:t>
              </a:r>
              <a:r>
                <a:rPr lang="zh-CN" altLang="en-US" sz="2400" dirty="0">
                  <a:latin typeface="楷体_GB2312" pitchFamily="49" charset="-122"/>
                </a:rPr>
                <a:t>就是改进的欧拉法</a:t>
              </a:r>
              <a:r>
                <a:rPr lang="en-US" altLang="zh-CN" sz="2400" dirty="0">
                  <a:latin typeface="楷体_GB2312" pitchFamily="49" charset="-122"/>
                </a:rPr>
                <a:t>. </a:t>
              </a:r>
            </a:p>
          </p:txBody>
        </p:sp>
      </p:grpSp>
      <p:graphicFrame>
        <p:nvGraphicFramePr>
          <p:cNvPr id="70675" name="Object 19"/>
          <p:cNvGraphicFramePr>
            <a:graphicFrameLocks noChangeAspect="1"/>
          </p:cNvGraphicFramePr>
          <p:nvPr>
            <p:extLst>
              <p:ext uri="{D42A27DB-BD31-4B8C-83A1-F6EECF244321}">
                <p14:modId xmlns:p14="http://schemas.microsoft.com/office/powerpoint/2010/main" val="586550178"/>
              </p:ext>
            </p:extLst>
          </p:nvPr>
        </p:nvGraphicFramePr>
        <p:xfrm>
          <a:off x="2834345" y="5446711"/>
          <a:ext cx="4343400" cy="622300"/>
        </p:xfrm>
        <a:graphic>
          <a:graphicData uri="http://schemas.openxmlformats.org/presentationml/2006/ole">
            <mc:AlternateContent xmlns:mc="http://schemas.openxmlformats.org/markup-compatibility/2006">
              <mc:Choice xmlns:v="urn:schemas-microsoft-com:vml" Requires="v">
                <p:oleObj spid="_x0000_s20733" name="Equation" r:id="rId13" imgW="4343400" imgH="622300" progId="Equation.DSMT4">
                  <p:embed/>
                </p:oleObj>
              </mc:Choice>
              <mc:Fallback>
                <p:oleObj name="Equation" r:id="rId13" imgW="4343400" imgH="6223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4345" y="5446711"/>
                        <a:ext cx="43434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wipe(left)">
                                      <p:cBhvr>
                                        <p:cTn id="7" dur="500"/>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wipe(left)">
                                      <p:cBhvr>
                                        <p:cTn id="12" dur="500"/>
                                        <p:tgtEl>
                                          <p:spTgt spid="70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wipe(left)">
                                      <p:cBhvr>
                                        <p:cTn id="17" dur="500"/>
                                        <p:tgtEl>
                                          <p:spTgt spid="70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wipe(left)">
                                      <p:cBhvr>
                                        <p:cTn id="22" dur="500"/>
                                        <p:tgtEl>
                                          <p:spTgt spid="70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0664"/>
                                        </p:tgtEl>
                                        <p:attrNameLst>
                                          <p:attrName>style.visibility</p:attrName>
                                        </p:attrNameLst>
                                      </p:cBhvr>
                                      <p:to>
                                        <p:strVal val="visible"/>
                                      </p:to>
                                    </p:set>
                                    <p:animEffect transition="in" filter="wipe(up)">
                                      <p:cBhvr>
                                        <p:cTn id="27" dur="500"/>
                                        <p:tgtEl>
                                          <p:spTgt spid="706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67"/>
                                        </p:tgtEl>
                                        <p:attrNameLst>
                                          <p:attrName>style.visibility</p:attrName>
                                        </p:attrNameLst>
                                      </p:cBhvr>
                                      <p:to>
                                        <p:strVal val="visible"/>
                                      </p:to>
                                    </p:set>
                                    <p:animEffect transition="in" filter="wipe(left)">
                                      <p:cBhvr>
                                        <p:cTn id="32" dur="500"/>
                                        <p:tgtEl>
                                          <p:spTgt spid="706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0668"/>
                                        </p:tgtEl>
                                        <p:attrNameLst>
                                          <p:attrName>style.visibility</p:attrName>
                                        </p:attrNameLst>
                                      </p:cBhvr>
                                      <p:to>
                                        <p:strVal val="visible"/>
                                      </p:to>
                                    </p:set>
                                    <p:animEffect transition="in" filter="wipe(up)">
                                      <p:cBhvr>
                                        <p:cTn id="37" dur="500"/>
                                        <p:tgtEl>
                                          <p:spTgt spid="706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0669"/>
                                        </p:tgtEl>
                                        <p:attrNameLst>
                                          <p:attrName>style.visibility</p:attrName>
                                        </p:attrNameLst>
                                      </p:cBhvr>
                                      <p:to>
                                        <p:strVal val="visible"/>
                                      </p:to>
                                    </p:set>
                                    <p:animEffect transition="in" filter="wipe(up)">
                                      <p:cBhvr>
                                        <p:cTn id="42" dur="500"/>
                                        <p:tgtEl>
                                          <p:spTgt spid="706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0670"/>
                                        </p:tgtEl>
                                        <p:attrNameLst>
                                          <p:attrName>style.visibility</p:attrName>
                                        </p:attrNameLst>
                                      </p:cBhvr>
                                      <p:to>
                                        <p:strVal val="visible"/>
                                      </p:to>
                                    </p:set>
                                    <p:animEffect transition="in" filter="wipe(up)">
                                      <p:cBhvr>
                                        <p:cTn id="47" dur="500"/>
                                        <p:tgtEl>
                                          <p:spTgt spid="706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0671"/>
                                        </p:tgtEl>
                                        <p:attrNameLst>
                                          <p:attrName>style.visibility</p:attrName>
                                        </p:attrNameLst>
                                      </p:cBhvr>
                                      <p:to>
                                        <p:strVal val="visible"/>
                                      </p:to>
                                    </p:set>
                                    <p:animEffect transition="in" filter="wipe(left)">
                                      <p:cBhvr>
                                        <p:cTn id="52" dur="500"/>
                                        <p:tgtEl>
                                          <p:spTgt spid="706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0675"/>
                                        </p:tgtEl>
                                        <p:attrNameLst>
                                          <p:attrName>style.visibility</p:attrName>
                                        </p:attrNameLst>
                                      </p:cBhvr>
                                      <p:to>
                                        <p:strVal val="visible"/>
                                      </p:to>
                                    </p:set>
                                    <p:animEffect transition="in" filter="wipe(left)">
                                      <p:cBhvr>
                                        <p:cTn id="57" dur="500"/>
                                        <p:tgtEl>
                                          <p:spTgt spid="706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0674"/>
                                        </p:tgtEl>
                                        <p:attrNameLst>
                                          <p:attrName>style.visibility</p:attrName>
                                        </p:attrNameLst>
                                      </p:cBhvr>
                                      <p:to>
                                        <p:strVal val="visible"/>
                                      </p:to>
                                    </p:set>
                                    <p:animEffect transition="in" filter="wipe(left)">
                                      <p:cBhvr>
                                        <p:cTn id="62" dur="500"/>
                                        <p:tgtEl>
                                          <p:spTgt spid="70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autoUpdateAnimBg="0"/>
      <p:bldP spid="70658" grpId="0" autoUpdateAnimBg="0"/>
      <p:bldP spid="70667" grpId="0" animBg="1" autoUpdateAnimBg="0"/>
      <p:bldP spid="70668" grpId="0" autoUpdateAnimBg="0"/>
      <p:bldP spid="70669" grpId="0" autoUpdateAnimBg="0"/>
      <p:bldP spid="706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3"/>
          <p:cNvSpPr>
            <a:spLocks noChangeArrowheads="1"/>
          </p:cNvSpPr>
          <p:nvPr/>
        </p:nvSpPr>
        <p:spPr bwMode="auto">
          <a:xfrm>
            <a:off x="457200" y="457200"/>
            <a:ext cx="8153400" cy="4876800"/>
          </a:xfrm>
          <a:prstGeom prst="roundRect">
            <a:avLst>
              <a:gd name="adj" fmla="val 6889"/>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76250" indent="-476250">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a:solidFill>
                  <a:srgbClr val="FF0000"/>
                </a:solidFill>
              </a:rPr>
              <a:t>注：</a:t>
            </a:r>
          </a:p>
          <a:p>
            <a:pPr eaLnBrk="1" hangingPunct="1"/>
            <a:r>
              <a:rPr lang="zh-CN" altLang="en-US" sz="3200">
                <a:solidFill>
                  <a:schemeClr val="accent2"/>
                </a:solidFill>
                <a:sym typeface="Wingdings" panose="05000000000000000000" pitchFamily="2" charset="2"/>
              </a:rPr>
              <a:t></a:t>
            </a:r>
            <a:r>
              <a:rPr lang="zh-CN" altLang="en-US" sz="2400">
                <a:sym typeface="Wingdings" panose="05000000000000000000" pitchFamily="2" charset="2"/>
              </a:rPr>
              <a:t> </a:t>
            </a:r>
            <a:r>
              <a:rPr lang="zh-CN" altLang="en-US" sz="2400">
                <a:solidFill>
                  <a:schemeClr val="accent2"/>
                </a:solidFill>
              </a:rPr>
              <a:t>龙格</a:t>
            </a:r>
            <a:r>
              <a:rPr lang="en-US" altLang="zh-CN" sz="2400">
                <a:solidFill>
                  <a:schemeClr val="accent2"/>
                </a:solidFill>
              </a:rPr>
              <a:t>-</a:t>
            </a:r>
            <a:r>
              <a:rPr lang="zh-CN" altLang="en-US" sz="2400">
                <a:solidFill>
                  <a:schemeClr val="accent2"/>
                </a:solidFill>
                <a:latin typeface="楷体_GB2312" pitchFamily="49" charset="-122"/>
              </a:rPr>
              <a:t>库塔法</a:t>
            </a:r>
            <a:r>
              <a:rPr lang="zh-CN" altLang="en-US" sz="2400"/>
              <a:t>的主要运算在于计算 </a:t>
            </a:r>
            <a:r>
              <a:rPr lang="en-US" altLang="zh-CN" sz="2400" i="1">
                <a:solidFill>
                  <a:schemeClr val="accent2"/>
                </a:solidFill>
              </a:rPr>
              <a:t>K</a:t>
            </a:r>
            <a:r>
              <a:rPr lang="en-US" altLang="zh-CN" sz="2400" i="1" baseline="-25000">
                <a:solidFill>
                  <a:schemeClr val="accent2"/>
                </a:solidFill>
              </a:rPr>
              <a:t>i</a:t>
            </a:r>
            <a:r>
              <a:rPr lang="en-US" altLang="zh-CN" sz="2400">
                <a:solidFill>
                  <a:schemeClr val="accent2"/>
                </a:solidFill>
              </a:rPr>
              <a:t> </a:t>
            </a:r>
            <a:r>
              <a:rPr lang="zh-CN" altLang="en-US" sz="2400"/>
              <a:t>的值，即计算 </a:t>
            </a:r>
            <a:r>
              <a:rPr lang="en-US" altLang="zh-CN" sz="2400" i="1">
                <a:solidFill>
                  <a:schemeClr val="accent2"/>
                </a:solidFill>
              </a:rPr>
              <a:t>f</a:t>
            </a:r>
            <a:r>
              <a:rPr lang="en-US" altLang="zh-CN" sz="2400">
                <a:solidFill>
                  <a:schemeClr val="accent2"/>
                </a:solidFill>
              </a:rPr>
              <a:t> </a:t>
            </a:r>
            <a:r>
              <a:rPr lang="zh-CN" altLang="en-US" sz="2400"/>
              <a:t>的值。</a:t>
            </a:r>
            <a:r>
              <a:rPr lang="en-US" altLang="zh-CN" sz="2400"/>
              <a:t>Butcher </a:t>
            </a:r>
            <a:r>
              <a:rPr lang="zh-CN" altLang="en-US" sz="2400"/>
              <a:t>于</a:t>
            </a:r>
            <a:r>
              <a:rPr lang="en-US" altLang="zh-CN" sz="2400"/>
              <a:t>1965</a:t>
            </a:r>
            <a:r>
              <a:rPr lang="zh-CN" altLang="en-US" sz="2400"/>
              <a:t>年给出了计算量与可达到的最高精度</a:t>
            </a:r>
            <a:r>
              <a:rPr lang="en-US" altLang="zh-CN" sz="2400"/>
              <a:t>(</a:t>
            </a:r>
            <a:r>
              <a:rPr lang="zh-CN" altLang="en-US" sz="2400"/>
              <a:t>整体截断误差</a:t>
            </a:r>
            <a:r>
              <a:rPr lang="en-US" altLang="zh-CN" sz="2400"/>
              <a:t>)</a:t>
            </a:r>
            <a:r>
              <a:rPr lang="zh-CN" altLang="en-US" sz="2400"/>
              <a:t>阶数的关系：</a:t>
            </a:r>
            <a:endParaRPr lang="zh-CN" altLang="en-US" sz="2400">
              <a:solidFill>
                <a:schemeClr val="accent2"/>
              </a:solidFill>
            </a:endParaRPr>
          </a:p>
        </p:txBody>
      </p:sp>
      <p:sp>
        <p:nvSpPr>
          <p:cNvPr id="21507" name="Rectangle 5"/>
          <p:cNvSpPr>
            <a:spLocks noChangeArrowheads="1"/>
          </p:cNvSpPr>
          <p:nvPr/>
        </p:nvSpPr>
        <p:spPr bwMode="auto">
          <a:xfrm>
            <a:off x="7543800" y="2879725"/>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t>n-2</a:t>
            </a:r>
          </a:p>
        </p:txBody>
      </p:sp>
      <p:sp>
        <p:nvSpPr>
          <p:cNvPr id="21508" name="Rectangle 6"/>
          <p:cNvSpPr>
            <a:spLocks noChangeArrowheads="1"/>
          </p:cNvSpPr>
          <p:nvPr/>
        </p:nvSpPr>
        <p:spPr bwMode="auto">
          <a:xfrm>
            <a:off x="7543800" y="2362200"/>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21509" name="Rectangle 7"/>
          <p:cNvSpPr>
            <a:spLocks noChangeArrowheads="1"/>
          </p:cNvSpPr>
          <p:nvPr/>
        </p:nvSpPr>
        <p:spPr bwMode="auto">
          <a:xfrm>
            <a:off x="6705600" y="2879725"/>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t>6</a:t>
            </a:r>
          </a:p>
        </p:txBody>
      </p:sp>
      <p:sp>
        <p:nvSpPr>
          <p:cNvPr id="21510" name="Rectangle 8"/>
          <p:cNvSpPr>
            <a:spLocks noChangeArrowheads="1"/>
          </p:cNvSpPr>
          <p:nvPr/>
        </p:nvSpPr>
        <p:spPr bwMode="auto">
          <a:xfrm>
            <a:off x="6705600" y="2362200"/>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7</a:t>
            </a:r>
          </a:p>
        </p:txBody>
      </p:sp>
      <p:sp>
        <p:nvSpPr>
          <p:cNvPr id="21511" name="Rectangle 9"/>
          <p:cNvSpPr>
            <a:spLocks noChangeArrowheads="1"/>
          </p:cNvSpPr>
          <p:nvPr/>
        </p:nvSpPr>
        <p:spPr bwMode="auto">
          <a:xfrm>
            <a:off x="5105400" y="2879725"/>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solidFill>
                  <a:srgbClr val="FF0000"/>
                </a:solidFill>
              </a:rPr>
              <a:t>4</a:t>
            </a:r>
          </a:p>
        </p:txBody>
      </p:sp>
      <p:sp>
        <p:nvSpPr>
          <p:cNvPr id="21512" name="Rectangle 10"/>
          <p:cNvSpPr>
            <a:spLocks noChangeArrowheads="1"/>
          </p:cNvSpPr>
          <p:nvPr/>
        </p:nvSpPr>
        <p:spPr bwMode="auto">
          <a:xfrm>
            <a:off x="5105400" y="2362200"/>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5</a:t>
            </a:r>
          </a:p>
        </p:txBody>
      </p:sp>
      <p:sp>
        <p:nvSpPr>
          <p:cNvPr id="21513" name="Rectangle 11"/>
          <p:cNvSpPr>
            <a:spLocks noChangeArrowheads="1"/>
          </p:cNvSpPr>
          <p:nvPr/>
        </p:nvSpPr>
        <p:spPr bwMode="auto">
          <a:xfrm>
            <a:off x="3581400" y="2879725"/>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t>3</a:t>
            </a:r>
          </a:p>
        </p:txBody>
      </p:sp>
      <p:sp>
        <p:nvSpPr>
          <p:cNvPr id="21514" name="Rectangle 12"/>
          <p:cNvSpPr>
            <a:spLocks noChangeArrowheads="1"/>
          </p:cNvSpPr>
          <p:nvPr/>
        </p:nvSpPr>
        <p:spPr bwMode="auto">
          <a:xfrm>
            <a:off x="3581400" y="2362200"/>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3</a:t>
            </a:r>
          </a:p>
        </p:txBody>
      </p:sp>
      <p:sp>
        <p:nvSpPr>
          <p:cNvPr id="21515" name="Rectangle 13"/>
          <p:cNvSpPr>
            <a:spLocks noChangeArrowheads="1"/>
          </p:cNvSpPr>
          <p:nvPr/>
        </p:nvSpPr>
        <p:spPr bwMode="auto">
          <a:xfrm>
            <a:off x="5867400" y="2879725"/>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solidFill>
                  <a:srgbClr val="FF0000"/>
                </a:solidFill>
              </a:rPr>
              <a:t>5</a:t>
            </a:r>
          </a:p>
        </p:txBody>
      </p:sp>
      <p:sp>
        <p:nvSpPr>
          <p:cNvPr id="21516" name="Rectangle 14"/>
          <p:cNvSpPr>
            <a:spLocks noChangeArrowheads="1"/>
          </p:cNvSpPr>
          <p:nvPr/>
        </p:nvSpPr>
        <p:spPr bwMode="auto">
          <a:xfrm>
            <a:off x="4343400" y="2879725"/>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t>4</a:t>
            </a:r>
          </a:p>
        </p:txBody>
      </p:sp>
      <p:sp>
        <p:nvSpPr>
          <p:cNvPr id="21517" name="Rectangle 15"/>
          <p:cNvSpPr>
            <a:spLocks noChangeArrowheads="1"/>
          </p:cNvSpPr>
          <p:nvPr/>
        </p:nvSpPr>
        <p:spPr bwMode="auto">
          <a:xfrm>
            <a:off x="2895600" y="2879725"/>
            <a:ext cx="685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800" b="0"/>
              <a:t>2</a:t>
            </a:r>
          </a:p>
        </p:txBody>
      </p:sp>
      <p:sp>
        <p:nvSpPr>
          <p:cNvPr id="21518" name="Rectangle 16"/>
          <p:cNvSpPr>
            <a:spLocks noChangeArrowheads="1"/>
          </p:cNvSpPr>
          <p:nvPr/>
        </p:nvSpPr>
        <p:spPr bwMode="auto">
          <a:xfrm>
            <a:off x="838200" y="2879725"/>
            <a:ext cx="2057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1800">
                <a:ea typeface="楷体_GB2312" pitchFamily="49" charset="-122"/>
              </a:rPr>
              <a:t>可达到的最高精度</a:t>
            </a:r>
          </a:p>
        </p:txBody>
      </p:sp>
      <p:sp>
        <p:nvSpPr>
          <p:cNvPr id="21519" name="Rectangle 17"/>
          <p:cNvSpPr>
            <a:spLocks noChangeArrowheads="1"/>
          </p:cNvSpPr>
          <p:nvPr/>
        </p:nvSpPr>
        <p:spPr bwMode="auto">
          <a:xfrm>
            <a:off x="5867400" y="2362200"/>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6</a:t>
            </a:r>
          </a:p>
        </p:txBody>
      </p:sp>
      <p:sp>
        <p:nvSpPr>
          <p:cNvPr id="21520" name="Rectangle 18"/>
          <p:cNvSpPr>
            <a:spLocks noChangeArrowheads="1"/>
          </p:cNvSpPr>
          <p:nvPr/>
        </p:nvSpPr>
        <p:spPr bwMode="auto">
          <a:xfrm>
            <a:off x="4343400" y="2362200"/>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4</a:t>
            </a:r>
          </a:p>
        </p:txBody>
      </p:sp>
      <p:sp>
        <p:nvSpPr>
          <p:cNvPr id="21521" name="Rectangle 19"/>
          <p:cNvSpPr>
            <a:spLocks noChangeArrowheads="1"/>
          </p:cNvSpPr>
          <p:nvPr/>
        </p:nvSpPr>
        <p:spPr bwMode="auto">
          <a:xfrm>
            <a:off x="2895600" y="2362200"/>
            <a:ext cx="685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b="0"/>
              <a:t>2</a:t>
            </a:r>
          </a:p>
        </p:txBody>
      </p:sp>
      <p:sp>
        <p:nvSpPr>
          <p:cNvPr id="21522" name="Rectangle 20"/>
          <p:cNvSpPr>
            <a:spLocks noChangeArrowheads="1"/>
          </p:cNvSpPr>
          <p:nvPr/>
        </p:nvSpPr>
        <p:spPr bwMode="auto">
          <a:xfrm>
            <a:off x="838200" y="2362200"/>
            <a:ext cx="2057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1800">
                <a:ea typeface="楷体_GB2312" pitchFamily="49" charset="-122"/>
              </a:rPr>
              <a:t>每步须算</a:t>
            </a:r>
            <a:r>
              <a:rPr lang="en-US" altLang="zh-CN" sz="1800" i="1">
                <a:solidFill>
                  <a:schemeClr val="accent2"/>
                </a:solidFill>
                <a:ea typeface="楷体_GB2312" pitchFamily="49" charset="-122"/>
              </a:rPr>
              <a:t>K</a:t>
            </a:r>
            <a:r>
              <a:rPr lang="en-US" altLang="zh-CN" sz="1800" i="1" baseline="-25000">
                <a:solidFill>
                  <a:schemeClr val="accent2"/>
                </a:solidFill>
                <a:ea typeface="楷体_GB2312" pitchFamily="49" charset="-122"/>
              </a:rPr>
              <a:t>i </a:t>
            </a:r>
            <a:r>
              <a:rPr lang="zh-CN" altLang="en-US" sz="1800">
                <a:ea typeface="楷体_GB2312" pitchFamily="49" charset="-122"/>
              </a:rPr>
              <a:t>的个数</a:t>
            </a:r>
          </a:p>
        </p:txBody>
      </p:sp>
      <p:sp>
        <p:nvSpPr>
          <p:cNvPr id="21523" name="Line 21"/>
          <p:cNvSpPr>
            <a:spLocks noChangeShapeType="1"/>
          </p:cNvSpPr>
          <p:nvPr/>
        </p:nvSpPr>
        <p:spPr bwMode="auto">
          <a:xfrm>
            <a:off x="838200" y="2879725"/>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4" name="Line 22"/>
          <p:cNvSpPr>
            <a:spLocks noChangeShapeType="1"/>
          </p:cNvSpPr>
          <p:nvPr/>
        </p:nvSpPr>
        <p:spPr bwMode="auto">
          <a:xfrm>
            <a:off x="838200" y="3397250"/>
            <a:ext cx="7620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5" name="Line 23"/>
          <p:cNvSpPr>
            <a:spLocks noChangeShapeType="1"/>
          </p:cNvSpPr>
          <p:nvPr/>
        </p:nvSpPr>
        <p:spPr bwMode="auto">
          <a:xfrm>
            <a:off x="838200" y="2362200"/>
            <a:ext cx="0" cy="10350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6" name="Line 24"/>
          <p:cNvSpPr>
            <a:spLocks noChangeShapeType="1"/>
          </p:cNvSpPr>
          <p:nvPr/>
        </p:nvSpPr>
        <p:spPr bwMode="auto">
          <a:xfrm>
            <a:off x="28956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7" name="Line 25"/>
          <p:cNvSpPr>
            <a:spLocks noChangeShapeType="1"/>
          </p:cNvSpPr>
          <p:nvPr/>
        </p:nvSpPr>
        <p:spPr bwMode="auto">
          <a:xfrm>
            <a:off x="43434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8" name="Line 26"/>
          <p:cNvSpPr>
            <a:spLocks noChangeShapeType="1"/>
          </p:cNvSpPr>
          <p:nvPr/>
        </p:nvSpPr>
        <p:spPr bwMode="auto">
          <a:xfrm>
            <a:off x="58674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29" name="Line 27"/>
          <p:cNvSpPr>
            <a:spLocks noChangeShapeType="1"/>
          </p:cNvSpPr>
          <p:nvPr/>
        </p:nvSpPr>
        <p:spPr bwMode="auto">
          <a:xfrm>
            <a:off x="8458200" y="2362200"/>
            <a:ext cx="0" cy="10350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0" name="Line 28"/>
          <p:cNvSpPr>
            <a:spLocks noChangeShapeType="1"/>
          </p:cNvSpPr>
          <p:nvPr/>
        </p:nvSpPr>
        <p:spPr bwMode="auto">
          <a:xfrm>
            <a:off x="35814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1" name="Line 29"/>
          <p:cNvSpPr>
            <a:spLocks noChangeShapeType="1"/>
          </p:cNvSpPr>
          <p:nvPr/>
        </p:nvSpPr>
        <p:spPr bwMode="auto">
          <a:xfrm>
            <a:off x="51054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2" name="Line 30"/>
          <p:cNvSpPr>
            <a:spLocks noChangeShapeType="1"/>
          </p:cNvSpPr>
          <p:nvPr/>
        </p:nvSpPr>
        <p:spPr bwMode="auto">
          <a:xfrm>
            <a:off x="67056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3" name="Line 31"/>
          <p:cNvSpPr>
            <a:spLocks noChangeShapeType="1"/>
          </p:cNvSpPr>
          <p:nvPr/>
        </p:nvSpPr>
        <p:spPr bwMode="auto">
          <a:xfrm flipV="1">
            <a:off x="5867400" y="2362200"/>
            <a:ext cx="2590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4" name="Line 32"/>
          <p:cNvSpPr>
            <a:spLocks noChangeShapeType="1"/>
          </p:cNvSpPr>
          <p:nvPr/>
        </p:nvSpPr>
        <p:spPr bwMode="auto">
          <a:xfrm>
            <a:off x="838200" y="2362200"/>
            <a:ext cx="5029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535" name="Line 33"/>
          <p:cNvSpPr>
            <a:spLocks noChangeShapeType="1"/>
          </p:cNvSpPr>
          <p:nvPr/>
        </p:nvSpPr>
        <p:spPr bwMode="auto">
          <a:xfrm>
            <a:off x="7543800" y="2362200"/>
            <a:ext cx="0" cy="1035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aphicFrame>
        <p:nvGraphicFramePr>
          <p:cNvPr id="21536" name="Object 41"/>
          <p:cNvGraphicFramePr>
            <a:graphicFrameLocks noChangeAspect="1"/>
          </p:cNvGraphicFramePr>
          <p:nvPr/>
        </p:nvGraphicFramePr>
        <p:xfrm>
          <a:off x="7696200" y="2463800"/>
          <a:ext cx="609600" cy="304800"/>
        </p:xfrm>
        <a:graphic>
          <a:graphicData uri="http://schemas.openxmlformats.org/presentationml/2006/ole">
            <mc:AlternateContent xmlns:mc="http://schemas.openxmlformats.org/markup-compatibility/2006">
              <mc:Choice xmlns:v="urn:schemas-microsoft-com:vml" Requires="v">
                <p:oleObj spid="_x0000_s21573" name="Equation" r:id="rId3" imgW="355138" imgH="177569" progId="Equation.3">
                  <p:embed/>
                </p:oleObj>
              </mc:Choice>
              <mc:Fallback>
                <p:oleObj name="Equation" r:id="rId3" imgW="355138" imgH="177569"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463800"/>
                        <a:ext cx="609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46" name="Text Box 42"/>
          <p:cNvSpPr txBox="1">
            <a:spLocks noChangeArrowheads="1"/>
          </p:cNvSpPr>
          <p:nvPr/>
        </p:nvSpPr>
        <p:spPr bwMode="auto">
          <a:xfrm>
            <a:off x="609600" y="3657600"/>
            <a:ext cx="78486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a:solidFill>
                  <a:schemeClr val="accent2"/>
                </a:solidFill>
                <a:sym typeface="Wingdings" panose="05000000000000000000" pitchFamily="2" charset="2"/>
              </a:rPr>
              <a:t> </a:t>
            </a:r>
            <a:r>
              <a:rPr lang="zh-CN" altLang="en-US" sz="2400"/>
              <a:t>由于</a:t>
            </a:r>
            <a:r>
              <a:rPr lang="zh-CN" altLang="en-US" sz="2400">
                <a:solidFill>
                  <a:schemeClr val="accent2"/>
                </a:solidFill>
              </a:rPr>
              <a:t>龙格</a:t>
            </a:r>
            <a:r>
              <a:rPr lang="en-US" altLang="zh-CN" sz="2400">
                <a:solidFill>
                  <a:schemeClr val="accent2"/>
                </a:solidFill>
              </a:rPr>
              <a:t>-</a:t>
            </a:r>
            <a:r>
              <a:rPr lang="zh-CN" altLang="en-US" sz="2400">
                <a:solidFill>
                  <a:schemeClr val="accent2"/>
                </a:solidFill>
                <a:latin typeface="楷体_GB2312" pitchFamily="49" charset="-122"/>
              </a:rPr>
              <a:t>库塔法</a:t>
            </a:r>
            <a:r>
              <a:rPr lang="zh-CN" altLang="en-US" sz="2400">
                <a:latin typeface="楷体_GB2312" pitchFamily="49" charset="-122"/>
              </a:rPr>
              <a:t>的导出基于泰勒展开，故精度主要受解函数的光滑性影响。对于光滑性不太好的解，最好采用</a:t>
            </a:r>
            <a:r>
              <a:rPr lang="zh-CN" altLang="en-US" sz="2400">
                <a:solidFill>
                  <a:schemeClr val="accent2"/>
                </a:solidFill>
                <a:latin typeface="楷体_GB2312" pitchFamily="49" charset="-122"/>
              </a:rPr>
              <a:t>低阶算法</a:t>
            </a:r>
            <a:r>
              <a:rPr lang="zh-CN" altLang="en-US" sz="2400">
                <a:latin typeface="楷体_GB2312" pitchFamily="49" charset="-122"/>
              </a:rPr>
              <a:t>而将步长</a:t>
            </a:r>
            <a:r>
              <a:rPr lang="en-US" altLang="zh-CN" sz="2400" i="1">
                <a:solidFill>
                  <a:schemeClr val="accent2"/>
                </a:solidFill>
              </a:rPr>
              <a:t>h</a:t>
            </a:r>
            <a:r>
              <a:rPr lang="en-US" altLang="zh-CN" sz="2400">
                <a:solidFill>
                  <a:schemeClr val="accent2"/>
                </a:solidFill>
              </a:rPr>
              <a:t> </a:t>
            </a:r>
            <a:r>
              <a:rPr lang="zh-CN" altLang="en-US" sz="2400">
                <a:solidFill>
                  <a:schemeClr val="accent2"/>
                </a:solidFill>
                <a:latin typeface="楷体_GB2312" pitchFamily="49" charset="-122"/>
              </a:rPr>
              <a:t>取小</a:t>
            </a:r>
            <a:r>
              <a:rPr lang="zh-CN" altLang="en-US" sz="2400">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46"/>
                                        </p:tgtEl>
                                        <p:attrNameLst>
                                          <p:attrName>style.visibility</p:attrName>
                                        </p:attrNameLst>
                                      </p:cBhvr>
                                      <p:to>
                                        <p:strVal val="visible"/>
                                      </p:to>
                                    </p:set>
                                    <p:animEffect transition="in" filter="strips(downRight)">
                                      <p:cBhvr>
                                        <p:cTn id="7" dur="500"/>
                                        <p:tgtEl>
                                          <p:spTgt spid="72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410200" y="457200"/>
            <a:ext cx="3429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a:t>其中</a:t>
            </a:r>
            <a:r>
              <a:rPr lang="zh-CN" altLang="en-US" sz="2000" i="1">
                <a:solidFill>
                  <a:srgbClr val="FF3300"/>
                </a:solidFill>
                <a:sym typeface="Symbol" panose="05050102010706020507" pitchFamily="18" charset="2"/>
              </a:rPr>
              <a:t></a:t>
            </a:r>
            <a:r>
              <a:rPr lang="en-US" altLang="zh-CN" sz="2000" i="1" baseline="-25000">
                <a:solidFill>
                  <a:srgbClr val="FF3300"/>
                </a:solidFill>
                <a:sym typeface="Symbol" panose="05050102010706020507" pitchFamily="18" charset="2"/>
              </a:rPr>
              <a:t>i</a:t>
            </a:r>
            <a:r>
              <a:rPr lang="en-US" altLang="zh-CN" sz="2000" i="1" baseline="-25000">
                <a:sym typeface="Symbol" panose="05050102010706020507" pitchFamily="18" charset="2"/>
              </a:rPr>
              <a:t>  </a:t>
            </a:r>
            <a:r>
              <a:rPr lang="en-US" altLang="zh-CN" sz="2000">
                <a:sym typeface="Symbol" panose="05050102010706020507" pitchFamily="18" charset="2"/>
              </a:rPr>
              <a:t>( </a:t>
            </a:r>
            <a:r>
              <a:rPr lang="en-US" altLang="zh-CN" sz="2000" i="1">
                <a:sym typeface="Symbol" panose="05050102010706020507" pitchFamily="18" charset="2"/>
              </a:rPr>
              <a:t>i </a:t>
            </a:r>
            <a:r>
              <a:rPr lang="en-US" altLang="zh-CN" sz="2000">
                <a:sym typeface="Symbol" panose="05050102010706020507" pitchFamily="18" charset="2"/>
              </a:rPr>
              <a:t>= 1, …, </a:t>
            </a:r>
            <a:r>
              <a:rPr lang="en-US" altLang="zh-CN" sz="2000" i="1">
                <a:sym typeface="Symbol" panose="05050102010706020507" pitchFamily="18" charset="2"/>
              </a:rPr>
              <a:t>m </a:t>
            </a:r>
            <a:r>
              <a:rPr lang="en-US" altLang="zh-CN" sz="2000">
                <a:sym typeface="Symbol" panose="05050102010706020507" pitchFamily="18" charset="2"/>
              </a:rPr>
              <a:t>)</a:t>
            </a:r>
            <a:r>
              <a:rPr lang="zh-CN" altLang="en-US" sz="2400">
                <a:sym typeface="Symbol" panose="05050102010706020507" pitchFamily="18" charset="2"/>
              </a:rPr>
              <a:t>，</a:t>
            </a:r>
            <a:r>
              <a:rPr lang="zh-CN" altLang="en-US" sz="2000" i="1">
                <a:solidFill>
                  <a:srgbClr val="FF3300"/>
                </a:solidFill>
                <a:sym typeface="Symbol" panose="05050102010706020507" pitchFamily="18" charset="2"/>
              </a:rPr>
              <a:t></a:t>
            </a:r>
            <a:r>
              <a:rPr lang="en-US" altLang="zh-CN" sz="2000" i="1" baseline="-25000">
                <a:solidFill>
                  <a:srgbClr val="FF3300"/>
                </a:solidFill>
                <a:sym typeface="Symbol" panose="05050102010706020507" pitchFamily="18" charset="2"/>
              </a:rPr>
              <a:t>i</a:t>
            </a:r>
            <a:r>
              <a:rPr lang="en-US" altLang="zh-CN" sz="2400" i="1" baseline="-25000">
                <a:sym typeface="Symbol" panose="05050102010706020507" pitchFamily="18" charset="2"/>
              </a:rPr>
              <a:t>  </a:t>
            </a:r>
            <a:r>
              <a:rPr lang="en-US" altLang="zh-CN" sz="2000">
                <a:sym typeface="Symbol" panose="05050102010706020507" pitchFamily="18" charset="2"/>
              </a:rPr>
              <a:t>( </a:t>
            </a:r>
            <a:r>
              <a:rPr lang="en-US" altLang="zh-CN" sz="2000" i="1">
                <a:sym typeface="Symbol" panose="05050102010706020507" pitchFamily="18" charset="2"/>
              </a:rPr>
              <a:t>i </a:t>
            </a:r>
            <a:r>
              <a:rPr lang="en-US" altLang="zh-CN" sz="2000">
                <a:sym typeface="Symbol" panose="05050102010706020507" pitchFamily="18" charset="2"/>
              </a:rPr>
              <a:t>= 2, …, </a:t>
            </a:r>
            <a:r>
              <a:rPr lang="en-US" altLang="zh-CN" sz="2000" i="1">
                <a:sym typeface="Symbol" panose="05050102010706020507" pitchFamily="18" charset="2"/>
              </a:rPr>
              <a:t>m </a:t>
            </a:r>
            <a:r>
              <a:rPr lang="en-US" altLang="zh-CN" sz="2000">
                <a:sym typeface="Symbol" panose="05050102010706020507" pitchFamily="18" charset="2"/>
              </a:rPr>
              <a:t>)</a:t>
            </a:r>
            <a:r>
              <a:rPr lang="en-US" altLang="zh-CN" sz="2400" i="1">
                <a:sym typeface="Symbol" panose="05050102010706020507" pitchFamily="18" charset="2"/>
              </a:rPr>
              <a:t> </a:t>
            </a:r>
            <a:r>
              <a:rPr lang="zh-CN" altLang="en-US" sz="2400"/>
              <a:t>和 </a:t>
            </a:r>
            <a:r>
              <a:rPr lang="zh-CN" altLang="en-US" sz="2000" i="1">
                <a:solidFill>
                  <a:srgbClr val="FF3300"/>
                </a:solidFill>
                <a:sym typeface="Symbol" panose="05050102010706020507" pitchFamily="18" charset="2"/>
              </a:rPr>
              <a:t></a:t>
            </a:r>
            <a:r>
              <a:rPr lang="en-US" altLang="zh-CN" sz="2000" i="1" baseline="-25000">
                <a:solidFill>
                  <a:srgbClr val="FF3300"/>
                </a:solidFill>
                <a:sym typeface="Symbol" panose="05050102010706020507" pitchFamily="18" charset="2"/>
              </a:rPr>
              <a:t>ij</a:t>
            </a:r>
            <a:r>
              <a:rPr lang="en-US" altLang="zh-CN" sz="2000" i="1">
                <a:sym typeface="Symbol" panose="05050102010706020507" pitchFamily="18" charset="2"/>
              </a:rPr>
              <a:t> </a:t>
            </a:r>
            <a:r>
              <a:rPr lang="en-US" altLang="zh-CN" sz="2000">
                <a:sym typeface="Symbol" panose="05050102010706020507" pitchFamily="18" charset="2"/>
              </a:rPr>
              <a:t>( </a:t>
            </a:r>
            <a:r>
              <a:rPr lang="en-US" altLang="zh-CN" sz="2000" i="1">
                <a:sym typeface="Symbol" panose="05050102010706020507" pitchFamily="18" charset="2"/>
              </a:rPr>
              <a:t>i </a:t>
            </a:r>
            <a:r>
              <a:rPr lang="en-US" altLang="zh-CN" sz="2000">
                <a:sym typeface="Symbol" panose="05050102010706020507" pitchFamily="18" charset="2"/>
              </a:rPr>
              <a:t>= 2, …, </a:t>
            </a:r>
            <a:r>
              <a:rPr lang="en-US" altLang="zh-CN" sz="2000" i="1">
                <a:sym typeface="Symbol" panose="05050102010706020507" pitchFamily="18" charset="2"/>
              </a:rPr>
              <a:t>m</a:t>
            </a:r>
            <a:r>
              <a:rPr lang="en-US" altLang="zh-CN" sz="2000">
                <a:sym typeface="Symbol" panose="05050102010706020507" pitchFamily="18" charset="2"/>
              </a:rPr>
              <a:t>; </a:t>
            </a:r>
            <a:r>
              <a:rPr lang="en-US" altLang="zh-CN" sz="2000" i="1">
                <a:sym typeface="Symbol" panose="05050102010706020507" pitchFamily="18" charset="2"/>
              </a:rPr>
              <a:t>j </a:t>
            </a:r>
            <a:r>
              <a:rPr lang="en-US" altLang="zh-CN" sz="2000">
                <a:sym typeface="Symbol" panose="05050102010706020507" pitchFamily="18" charset="2"/>
              </a:rPr>
              <a:t>= 1, …, </a:t>
            </a:r>
            <a:r>
              <a:rPr lang="en-US" altLang="zh-CN" sz="2000" i="1">
                <a:sym typeface="Symbol" panose="05050102010706020507" pitchFamily="18" charset="2"/>
              </a:rPr>
              <a:t>i</a:t>
            </a:r>
            <a:r>
              <a:rPr lang="en-US" altLang="zh-CN" sz="2000">
                <a:sym typeface="Symbol" panose="05050102010706020507" pitchFamily="18" charset="2"/>
              </a:rPr>
              <a:t>1</a:t>
            </a:r>
            <a:r>
              <a:rPr lang="en-US" altLang="zh-CN" sz="2000" i="1">
                <a:sym typeface="Symbol" panose="05050102010706020507" pitchFamily="18" charset="2"/>
              </a:rPr>
              <a:t> </a:t>
            </a:r>
            <a:r>
              <a:rPr lang="en-US" altLang="zh-CN" sz="2000">
                <a:sym typeface="Symbol" panose="05050102010706020507" pitchFamily="18" charset="2"/>
              </a:rPr>
              <a:t>)</a:t>
            </a:r>
            <a:r>
              <a:rPr lang="en-US" altLang="zh-CN" sz="2400" i="1">
                <a:sym typeface="Symbol" panose="05050102010706020507" pitchFamily="18" charset="2"/>
              </a:rPr>
              <a:t> </a:t>
            </a:r>
            <a:r>
              <a:rPr lang="zh-CN" altLang="en-US" sz="2400"/>
              <a:t>均为待定系数，确定这些系数的步骤与前面相似。    </a:t>
            </a:r>
          </a:p>
        </p:txBody>
      </p:sp>
      <p:grpSp>
        <p:nvGrpSpPr>
          <p:cNvPr id="71683" name="Group 3"/>
          <p:cNvGrpSpPr>
            <a:grpSpLocks/>
          </p:cNvGrpSpPr>
          <p:nvPr/>
        </p:nvGrpSpPr>
        <p:grpSpPr bwMode="auto">
          <a:xfrm>
            <a:off x="381000" y="381000"/>
            <a:ext cx="6519863" cy="2690813"/>
            <a:chOff x="288" y="242"/>
            <a:chExt cx="4107" cy="1695"/>
          </a:xfrm>
        </p:grpSpPr>
        <p:sp>
          <p:nvSpPr>
            <p:cNvPr id="22538" name="Rectangle 4"/>
            <p:cNvSpPr>
              <a:spLocks noChangeArrowheads="1"/>
            </p:cNvSpPr>
            <p:nvPr/>
          </p:nvSpPr>
          <p:spPr bwMode="auto">
            <a:xfrm>
              <a:off x="4334" y="168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39" name="Rectangle 5"/>
            <p:cNvSpPr>
              <a:spLocks noChangeArrowheads="1"/>
            </p:cNvSpPr>
            <p:nvPr/>
          </p:nvSpPr>
          <p:spPr bwMode="auto">
            <a:xfrm>
              <a:off x="3303" y="1687"/>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0" name="Rectangle 6"/>
            <p:cNvSpPr>
              <a:spLocks noChangeArrowheads="1"/>
            </p:cNvSpPr>
            <p:nvPr/>
          </p:nvSpPr>
          <p:spPr bwMode="auto">
            <a:xfrm>
              <a:off x="1658" y="1687"/>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1" name="Rectangle 7"/>
            <p:cNvSpPr>
              <a:spLocks noChangeArrowheads="1"/>
            </p:cNvSpPr>
            <p:nvPr/>
          </p:nvSpPr>
          <p:spPr bwMode="auto">
            <a:xfrm>
              <a:off x="1018" y="1687"/>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2" name="Rectangle 8"/>
            <p:cNvSpPr>
              <a:spLocks noChangeArrowheads="1"/>
            </p:cNvSpPr>
            <p:nvPr/>
          </p:nvSpPr>
          <p:spPr bwMode="auto">
            <a:xfrm>
              <a:off x="961" y="1408"/>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3" name="Rectangle 9"/>
            <p:cNvSpPr>
              <a:spLocks noChangeArrowheads="1"/>
            </p:cNvSpPr>
            <p:nvPr/>
          </p:nvSpPr>
          <p:spPr bwMode="auto">
            <a:xfrm>
              <a:off x="815" y="1408"/>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4" name="Rectangle 10"/>
            <p:cNvSpPr>
              <a:spLocks noChangeArrowheads="1"/>
            </p:cNvSpPr>
            <p:nvPr/>
          </p:nvSpPr>
          <p:spPr bwMode="auto">
            <a:xfrm>
              <a:off x="3117" y="11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5" name="Rectangle 11"/>
            <p:cNvSpPr>
              <a:spLocks noChangeArrowheads="1"/>
            </p:cNvSpPr>
            <p:nvPr/>
          </p:nvSpPr>
          <p:spPr bwMode="auto">
            <a:xfrm>
              <a:off x="1628" y="1122"/>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6" name="Rectangle 12"/>
            <p:cNvSpPr>
              <a:spLocks noChangeArrowheads="1"/>
            </p:cNvSpPr>
            <p:nvPr/>
          </p:nvSpPr>
          <p:spPr bwMode="auto">
            <a:xfrm>
              <a:off x="1018" y="11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7" name="Rectangle 13"/>
            <p:cNvSpPr>
              <a:spLocks noChangeArrowheads="1"/>
            </p:cNvSpPr>
            <p:nvPr/>
          </p:nvSpPr>
          <p:spPr bwMode="auto">
            <a:xfrm>
              <a:off x="2475" y="836"/>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8" name="Rectangle 14"/>
            <p:cNvSpPr>
              <a:spLocks noChangeArrowheads="1"/>
            </p:cNvSpPr>
            <p:nvPr/>
          </p:nvSpPr>
          <p:spPr bwMode="auto">
            <a:xfrm>
              <a:off x="1628" y="836"/>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49" name="Rectangle 15"/>
            <p:cNvSpPr>
              <a:spLocks noChangeArrowheads="1"/>
            </p:cNvSpPr>
            <p:nvPr/>
          </p:nvSpPr>
          <p:spPr bwMode="auto">
            <a:xfrm>
              <a:off x="1018" y="836"/>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0" name="Rectangle 16"/>
            <p:cNvSpPr>
              <a:spLocks noChangeArrowheads="1"/>
            </p:cNvSpPr>
            <p:nvPr/>
          </p:nvSpPr>
          <p:spPr bwMode="auto">
            <a:xfrm>
              <a:off x="1437" y="55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1" name="Rectangle 17"/>
            <p:cNvSpPr>
              <a:spLocks noChangeArrowheads="1"/>
            </p:cNvSpPr>
            <p:nvPr/>
          </p:nvSpPr>
          <p:spPr bwMode="auto">
            <a:xfrm>
              <a:off x="1221" y="550"/>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2" name="Rectangle 18"/>
            <p:cNvSpPr>
              <a:spLocks noChangeArrowheads="1"/>
            </p:cNvSpPr>
            <p:nvPr/>
          </p:nvSpPr>
          <p:spPr bwMode="auto">
            <a:xfrm>
              <a:off x="1018" y="55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3" name="Rectangle 19"/>
            <p:cNvSpPr>
              <a:spLocks noChangeArrowheads="1"/>
            </p:cNvSpPr>
            <p:nvPr/>
          </p:nvSpPr>
          <p:spPr bwMode="auto">
            <a:xfrm>
              <a:off x="2994" y="263"/>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4" name="Rectangle 20"/>
            <p:cNvSpPr>
              <a:spLocks noChangeArrowheads="1"/>
            </p:cNvSpPr>
            <p:nvPr/>
          </p:nvSpPr>
          <p:spPr bwMode="auto">
            <a:xfrm>
              <a:off x="2323" y="263"/>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5" name="Rectangle 21"/>
            <p:cNvSpPr>
              <a:spLocks noChangeArrowheads="1"/>
            </p:cNvSpPr>
            <p:nvPr/>
          </p:nvSpPr>
          <p:spPr bwMode="auto">
            <a:xfrm>
              <a:off x="1276" y="263"/>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rPr>
                <a:t>[</a:t>
              </a:r>
              <a:endParaRPr lang="en-US" altLang="zh-CN" b="0"/>
            </a:p>
          </p:txBody>
        </p:sp>
        <p:sp>
          <p:nvSpPr>
            <p:cNvPr id="22556" name="Rectangle 22"/>
            <p:cNvSpPr>
              <a:spLocks noChangeArrowheads="1"/>
            </p:cNvSpPr>
            <p:nvPr/>
          </p:nvSpPr>
          <p:spPr bwMode="auto">
            <a:xfrm>
              <a:off x="4271" y="179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57" name="Rectangle 23"/>
            <p:cNvSpPr>
              <a:spLocks noChangeArrowheads="1"/>
            </p:cNvSpPr>
            <p:nvPr/>
          </p:nvSpPr>
          <p:spPr bwMode="auto">
            <a:xfrm>
              <a:off x="3868" y="180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1</a:t>
              </a:r>
              <a:endParaRPr lang="en-US" altLang="zh-CN" b="0">
                <a:solidFill>
                  <a:srgbClr val="FF3300"/>
                </a:solidFill>
              </a:endParaRPr>
            </a:p>
          </p:txBody>
        </p:sp>
        <p:sp>
          <p:nvSpPr>
            <p:cNvPr id="22558" name="Rectangle 24"/>
            <p:cNvSpPr>
              <a:spLocks noChangeArrowheads="1"/>
            </p:cNvSpPr>
            <p:nvPr/>
          </p:nvSpPr>
          <p:spPr bwMode="auto">
            <a:xfrm>
              <a:off x="3102" y="180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2</a:t>
              </a:r>
              <a:endParaRPr lang="en-US" altLang="zh-CN" b="0"/>
            </a:p>
          </p:txBody>
        </p:sp>
        <p:sp>
          <p:nvSpPr>
            <p:cNvPr id="22559" name="Rectangle 25"/>
            <p:cNvSpPr>
              <a:spLocks noChangeArrowheads="1"/>
            </p:cNvSpPr>
            <p:nvPr/>
          </p:nvSpPr>
          <p:spPr bwMode="auto">
            <a:xfrm>
              <a:off x="2814" y="180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2</a:t>
              </a:r>
              <a:endParaRPr lang="en-US" altLang="zh-CN" b="0">
                <a:solidFill>
                  <a:srgbClr val="FF3300"/>
                </a:solidFill>
              </a:endParaRPr>
            </a:p>
          </p:txBody>
        </p:sp>
        <p:sp>
          <p:nvSpPr>
            <p:cNvPr id="22560" name="Rectangle 26"/>
            <p:cNvSpPr>
              <a:spLocks noChangeArrowheads="1"/>
            </p:cNvSpPr>
            <p:nvPr/>
          </p:nvSpPr>
          <p:spPr bwMode="auto">
            <a:xfrm>
              <a:off x="2427" y="180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61" name="Rectangle 27"/>
            <p:cNvSpPr>
              <a:spLocks noChangeArrowheads="1"/>
            </p:cNvSpPr>
            <p:nvPr/>
          </p:nvSpPr>
          <p:spPr bwMode="auto">
            <a:xfrm>
              <a:off x="2148" y="1801"/>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1</a:t>
              </a:r>
              <a:endParaRPr lang="en-US" altLang="zh-CN" b="0">
                <a:solidFill>
                  <a:srgbClr val="FF3300"/>
                </a:solidFill>
              </a:endParaRPr>
            </a:p>
          </p:txBody>
        </p:sp>
        <p:sp>
          <p:nvSpPr>
            <p:cNvPr id="22562" name="Rectangle 28"/>
            <p:cNvSpPr>
              <a:spLocks noChangeArrowheads="1"/>
            </p:cNvSpPr>
            <p:nvPr/>
          </p:nvSpPr>
          <p:spPr bwMode="auto">
            <a:xfrm>
              <a:off x="3051" y="12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2</a:t>
              </a:r>
              <a:endParaRPr lang="en-US" altLang="zh-CN" b="0"/>
            </a:p>
          </p:txBody>
        </p:sp>
        <p:sp>
          <p:nvSpPr>
            <p:cNvPr id="22563" name="Rectangle 29"/>
            <p:cNvSpPr>
              <a:spLocks noChangeArrowheads="1"/>
            </p:cNvSpPr>
            <p:nvPr/>
          </p:nvSpPr>
          <p:spPr bwMode="auto">
            <a:xfrm>
              <a:off x="2718" y="1236"/>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32</a:t>
              </a:r>
              <a:endParaRPr lang="en-US" altLang="zh-CN" b="0">
                <a:solidFill>
                  <a:srgbClr val="FF3300"/>
                </a:solidFill>
              </a:endParaRPr>
            </a:p>
          </p:txBody>
        </p:sp>
        <p:sp>
          <p:nvSpPr>
            <p:cNvPr id="22564" name="Rectangle 30"/>
            <p:cNvSpPr>
              <a:spLocks noChangeArrowheads="1"/>
            </p:cNvSpPr>
            <p:nvPr/>
          </p:nvSpPr>
          <p:spPr bwMode="auto">
            <a:xfrm>
              <a:off x="2412" y="12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65" name="Rectangle 31"/>
            <p:cNvSpPr>
              <a:spLocks noChangeArrowheads="1"/>
            </p:cNvSpPr>
            <p:nvPr/>
          </p:nvSpPr>
          <p:spPr bwMode="auto">
            <a:xfrm>
              <a:off x="2088" y="1236"/>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31</a:t>
              </a:r>
              <a:endParaRPr lang="en-US" altLang="zh-CN" b="0">
                <a:solidFill>
                  <a:srgbClr val="FF3300"/>
                </a:solidFill>
              </a:endParaRPr>
            </a:p>
          </p:txBody>
        </p:sp>
        <p:sp>
          <p:nvSpPr>
            <p:cNvPr id="22566" name="Rectangle 32"/>
            <p:cNvSpPr>
              <a:spLocks noChangeArrowheads="1"/>
            </p:cNvSpPr>
            <p:nvPr/>
          </p:nvSpPr>
          <p:spPr bwMode="auto">
            <a:xfrm>
              <a:off x="1460" y="12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3</a:t>
              </a:r>
              <a:endParaRPr lang="en-US" altLang="zh-CN" b="0">
                <a:solidFill>
                  <a:srgbClr val="FF3300"/>
                </a:solidFill>
              </a:endParaRPr>
            </a:p>
          </p:txBody>
        </p:sp>
        <p:sp>
          <p:nvSpPr>
            <p:cNvPr id="22567" name="Rectangle 33"/>
            <p:cNvSpPr>
              <a:spLocks noChangeArrowheads="1"/>
            </p:cNvSpPr>
            <p:nvPr/>
          </p:nvSpPr>
          <p:spPr bwMode="auto">
            <a:xfrm>
              <a:off x="681" y="12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3</a:t>
              </a:r>
              <a:endParaRPr lang="en-US" altLang="zh-CN" b="0"/>
            </a:p>
          </p:txBody>
        </p:sp>
        <p:sp>
          <p:nvSpPr>
            <p:cNvPr id="22568" name="Rectangle 34"/>
            <p:cNvSpPr>
              <a:spLocks noChangeArrowheads="1"/>
            </p:cNvSpPr>
            <p:nvPr/>
          </p:nvSpPr>
          <p:spPr bwMode="auto">
            <a:xfrm>
              <a:off x="2412" y="94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69" name="Rectangle 35"/>
            <p:cNvSpPr>
              <a:spLocks noChangeArrowheads="1"/>
            </p:cNvSpPr>
            <p:nvPr/>
          </p:nvSpPr>
          <p:spPr bwMode="auto">
            <a:xfrm>
              <a:off x="2088" y="949"/>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21</a:t>
              </a:r>
              <a:endParaRPr lang="en-US" altLang="zh-CN" b="0">
                <a:solidFill>
                  <a:srgbClr val="FF3300"/>
                </a:solidFill>
              </a:endParaRPr>
            </a:p>
          </p:txBody>
        </p:sp>
        <p:sp>
          <p:nvSpPr>
            <p:cNvPr id="22570" name="Rectangle 36"/>
            <p:cNvSpPr>
              <a:spLocks noChangeArrowheads="1"/>
            </p:cNvSpPr>
            <p:nvPr/>
          </p:nvSpPr>
          <p:spPr bwMode="auto">
            <a:xfrm>
              <a:off x="1460" y="94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2</a:t>
              </a:r>
              <a:endParaRPr lang="en-US" altLang="zh-CN" b="0">
                <a:solidFill>
                  <a:srgbClr val="FF3300"/>
                </a:solidFill>
              </a:endParaRPr>
            </a:p>
          </p:txBody>
        </p:sp>
        <p:sp>
          <p:nvSpPr>
            <p:cNvPr id="22571" name="Rectangle 37"/>
            <p:cNvSpPr>
              <a:spLocks noChangeArrowheads="1"/>
            </p:cNvSpPr>
            <p:nvPr/>
          </p:nvSpPr>
          <p:spPr bwMode="auto">
            <a:xfrm>
              <a:off x="681" y="94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2</a:t>
              </a:r>
              <a:endParaRPr lang="en-US" altLang="zh-CN" b="0"/>
            </a:p>
          </p:txBody>
        </p:sp>
        <p:sp>
          <p:nvSpPr>
            <p:cNvPr id="22572" name="Rectangle 38"/>
            <p:cNvSpPr>
              <a:spLocks noChangeArrowheads="1"/>
            </p:cNvSpPr>
            <p:nvPr/>
          </p:nvSpPr>
          <p:spPr bwMode="auto">
            <a:xfrm>
              <a:off x="684" y="6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73" name="Rectangle 39"/>
            <p:cNvSpPr>
              <a:spLocks noChangeArrowheads="1"/>
            </p:cNvSpPr>
            <p:nvPr/>
          </p:nvSpPr>
          <p:spPr bwMode="auto">
            <a:xfrm>
              <a:off x="2122" y="3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2</a:t>
              </a:r>
              <a:endParaRPr lang="en-US" altLang="zh-CN" b="0"/>
            </a:p>
          </p:txBody>
        </p:sp>
        <p:sp>
          <p:nvSpPr>
            <p:cNvPr id="22574" name="Rectangle 40"/>
            <p:cNvSpPr>
              <a:spLocks noChangeArrowheads="1"/>
            </p:cNvSpPr>
            <p:nvPr/>
          </p:nvSpPr>
          <p:spPr bwMode="auto">
            <a:xfrm>
              <a:off x="1915" y="3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2</a:t>
              </a:r>
              <a:endParaRPr lang="en-US" altLang="zh-CN" b="0">
                <a:solidFill>
                  <a:srgbClr val="FF3300"/>
                </a:solidFill>
              </a:endParaRPr>
            </a:p>
          </p:txBody>
        </p:sp>
        <p:sp>
          <p:nvSpPr>
            <p:cNvPr id="22575" name="Rectangle 41"/>
            <p:cNvSpPr>
              <a:spLocks noChangeArrowheads="1"/>
            </p:cNvSpPr>
            <p:nvPr/>
          </p:nvSpPr>
          <p:spPr bwMode="auto">
            <a:xfrm>
              <a:off x="1628" y="3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76" name="Rectangle 42"/>
            <p:cNvSpPr>
              <a:spLocks noChangeArrowheads="1"/>
            </p:cNvSpPr>
            <p:nvPr/>
          </p:nvSpPr>
          <p:spPr bwMode="auto">
            <a:xfrm>
              <a:off x="1429" y="3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rPr>
                <a:t>1</a:t>
              </a:r>
              <a:endParaRPr lang="en-US" altLang="zh-CN" b="0">
                <a:solidFill>
                  <a:srgbClr val="FF3300"/>
                </a:solidFill>
              </a:endParaRPr>
            </a:p>
          </p:txBody>
        </p:sp>
        <p:sp>
          <p:nvSpPr>
            <p:cNvPr id="22577" name="Rectangle 43"/>
            <p:cNvSpPr>
              <a:spLocks noChangeArrowheads="1"/>
            </p:cNvSpPr>
            <p:nvPr/>
          </p:nvSpPr>
          <p:spPr bwMode="auto">
            <a:xfrm>
              <a:off x="684" y="3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rPr>
                <a:t>1</a:t>
              </a:r>
              <a:endParaRPr lang="en-US" altLang="zh-CN" b="0"/>
            </a:p>
          </p:txBody>
        </p:sp>
        <p:sp>
          <p:nvSpPr>
            <p:cNvPr id="22578" name="Rectangle 44"/>
            <p:cNvSpPr>
              <a:spLocks noChangeArrowheads="1"/>
            </p:cNvSpPr>
            <p:nvPr/>
          </p:nvSpPr>
          <p:spPr bwMode="auto">
            <a:xfrm>
              <a:off x="4220" y="1784"/>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latin typeface="Symbol" panose="05050102010706020507" pitchFamily="18" charset="2"/>
                </a:rPr>
                <a:t>-</a:t>
              </a:r>
              <a:endParaRPr lang="en-US" altLang="zh-CN" b="0"/>
            </a:p>
          </p:txBody>
        </p:sp>
        <p:sp>
          <p:nvSpPr>
            <p:cNvPr id="22579" name="Rectangle 45"/>
            <p:cNvSpPr>
              <a:spLocks noChangeArrowheads="1"/>
            </p:cNvSpPr>
            <p:nvPr/>
          </p:nvSpPr>
          <p:spPr bwMode="auto">
            <a:xfrm>
              <a:off x="3817" y="1791"/>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FF3300"/>
                  </a:solidFill>
                  <a:latin typeface="Symbol" panose="05050102010706020507" pitchFamily="18" charset="2"/>
                </a:rPr>
                <a:t>-</a:t>
              </a:r>
              <a:endParaRPr lang="en-US" altLang="zh-CN" b="0">
                <a:solidFill>
                  <a:srgbClr val="FF3300"/>
                </a:solidFill>
              </a:endParaRPr>
            </a:p>
          </p:txBody>
        </p:sp>
        <p:sp>
          <p:nvSpPr>
            <p:cNvPr id="22580" name="Rectangle 46"/>
            <p:cNvSpPr>
              <a:spLocks noChangeArrowheads="1"/>
            </p:cNvSpPr>
            <p:nvPr/>
          </p:nvSpPr>
          <p:spPr bwMode="auto">
            <a:xfrm>
              <a:off x="632" y="36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a:solidFill>
                    <a:srgbClr val="000000"/>
                  </a:solidFill>
                  <a:latin typeface="Symbol" panose="05050102010706020507" pitchFamily="18" charset="2"/>
                </a:rPr>
                <a:t>+</a:t>
              </a:r>
              <a:endParaRPr lang="en-US" altLang="zh-CN" b="0"/>
            </a:p>
          </p:txBody>
        </p:sp>
        <p:sp>
          <p:nvSpPr>
            <p:cNvPr id="22581" name="Rectangle 47"/>
            <p:cNvSpPr>
              <a:spLocks noChangeArrowheads="1"/>
            </p:cNvSpPr>
            <p:nvPr/>
          </p:nvSpPr>
          <p:spPr bwMode="auto">
            <a:xfrm>
              <a:off x="3442"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2" name="Rectangle 48"/>
            <p:cNvSpPr>
              <a:spLocks noChangeArrowheads="1"/>
            </p:cNvSpPr>
            <p:nvPr/>
          </p:nvSpPr>
          <p:spPr bwMode="auto">
            <a:xfrm>
              <a:off x="3189"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3" name="Rectangle 49"/>
            <p:cNvSpPr>
              <a:spLocks noChangeArrowheads="1"/>
            </p:cNvSpPr>
            <p:nvPr/>
          </p:nvSpPr>
          <p:spPr bwMode="auto">
            <a:xfrm>
              <a:off x="2511"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4" name="Rectangle 50"/>
            <p:cNvSpPr>
              <a:spLocks noChangeArrowheads="1"/>
            </p:cNvSpPr>
            <p:nvPr/>
          </p:nvSpPr>
          <p:spPr bwMode="auto">
            <a:xfrm>
              <a:off x="1850"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5" name="Rectangle 51"/>
            <p:cNvSpPr>
              <a:spLocks noChangeArrowheads="1"/>
            </p:cNvSpPr>
            <p:nvPr/>
          </p:nvSpPr>
          <p:spPr bwMode="auto">
            <a:xfrm>
              <a:off x="1245"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6" name="Rectangle 52"/>
            <p:cNvSpPr>
              <a:spLocks noChangeArrowheads="1"/>
            </p:cNvSpPr>
            <p:nvPr/>
          </p:nvSpPr>
          <p:spPr bwMode="auto">
            <a:xfrm>
              <a:off x="778"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7" name="Rectangle 53"/>
            <p:cNvSpPr>
              <a:spLocks noChangeArrowheads="1"/>
            </p:cNvSpPr>
            <p:nvPr/>
          </p:nvSpPr>
          <p:spPr bwMode="auto">
            <a:xfrm>
              <a:off x="2497"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8" name="Rectangle 54"/>
            <p:cNvSpPr>
              <a:spLocks noChangeArrowheads="1"/>
            </p:cNvSpPr>
            <p:nvPr/>
          </p:nvSpPr>
          <p:spPr bwMode="auto">
            <a:xfrm>
              <a:off x="1866"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89" name="Rectangle 55"/>
            <p:cNvSpPr>
              <a:spLocks noChangeArrowheads="1"/>
            </p:cNvSpPr>
            <p:nvPr/>
          </p:nvSpPr>
          <p:spPr bwMode="auto">
            <a:xfrm>
              <a:off x="1245"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0" name="Rectangle 56"/>
            <p:cNvSpPr>
              <a:spLocks noChangeArrowheads="1"/>
            </p:cNvSpPr>
            <p:nvPr/>
          </p:nvSpPr>
          <p:spPr bwMode="auto">
            <a:xfrm>
              <a:off x="778"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1" name="Rectangle 57"/>
            <p:cNvSpPr>
              <a:spLocks noChangeArrowheads="1"/>
            </p:cNvSpPr>
            <p:nvPr/>
          </p:nvSpPr>
          <p:spPr bwMode="auto">
            <a:xfrm>
              <a:off x="1866" y="815"/>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2" name="Rectangle 58"/>
            <p:cNvSpPr>
              <a:spLocks noChangeArrowheads="1"/>
            </p:cNvSpPr>
            <p:nvPr/>
          </p:nvSpPr>
          <p:spPr bwMode="auto">
            <a:xfrm>
              <a:off x="1245" y="815"/>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3" name="Rectangle 59"/>
            <p:cNvSpPr>
              <a:spLocks noChangeArrowheads="1"/>
            </p:cNvSpPr>
            <p:nvPr/>
          </p:nvSpPr>
          <p:spPr bwMode="auto">
            <a:xfrm>
              <a:off x="778" y="815"/>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4" name="Rectangle 60"/>
            <p:cNvSpPr>
              <a:spLocks noChangeArrowheads="1"/>
            </p:cNvSpPr>
            <p:nvPr/>
          </p:nvSpPr>
          <p:spPr bwMode="auto">
            <a:xfrm>
              <a:off x="778" y="529"/>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5" name="Rectangle 61"/>
            <p:cNvSpPr>
              <a:spLocks noChangeArrowheads="1"/>
            </p:cNvSpPr>
            <p:nvPr/>
          </p:nvSpPr>
          <p:spPr bwMode="auto">
            <a:xfrm>
              <a:off x="2462"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6" name="Rectangle 62"/>
            <p:cNvSpPr>
              <a:spLocks noChangeArrowheads="1"/>
            </p:cNvSpPr>
            <p:nvPr/>
          </p:nvSpPr>
          <p:spPr bwMode="auto">
            <a:xfrm>
              <a:off x="2209"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7" name="Rectangle 63"/>
            <p:cNvSpPr>
              <a:spLocks noChangeArrowheads="1"/>
            </p:cNvSpPr>
            <p:nvPr/>
          </p:nvSpPr>
          <p:spPr bwMode="auto">
            <a:xfrm>
              <a:off x="1712"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8" name="Rectangle 64"/>
            <p:cNvSpPr>
              <a:spLocks noChangeArrowheads="1"/>
            </p:cNvSpPr>
            <p:nvPr/>
          </p:nvSpPr>
          <p:spPr bwMode="auto">
            <a:xfrm>
              <a:off x="1067"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599" name="Rectangle 65"/>
            <p:cNvSpPr>
              <a:spLocks noChangeArrowheads="1"/>
            </p:cNvSpPr>
            <p:nvPr/>
          </p:nvSpPr>
          <p:spPr bwMode="auto">
            <a:xfrm>
              <a:off x="778"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a:solidFill>
                    <a:srgbClr val="000000"/>
                  </a:solidFill>
                  <a:latin typeface="Symbol" panose="05050102010706020507" pitchFamily="18" charset="2"/>
                </a:rPr>
                <a:t>=</a:t>
              </a:r>
              <a:endParaRPr lang="en-US" altLang="zh-CN" b="0"/>
            </a:p>
          </p:txBody>
        </p:sp>
        <p:sp>
          <p:nvSpPr>
            <p:cNvPr id="22600" name="Rectangle 66"/>
            <p:cNvSpPr>
              <a:spLocks noChangeArrowheads="1"/>
            </p:cNvSpPr>
            <p:nvPr/>
          </p:nvSpPr>
          <p:spPr bwMode="auto">
            <a:xfrm>
              <a:off x="4141" y="1796"/>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m</a:t>
              </a:r>
              <a:endParaRPr lang="en-US" altLang="zh-CN" b="0"/>
            </a:p>
          </p:txBody>
        </p:sp>
        <p:sp>
          <p:nvSpPr>
            <p:cNvPr id="22601" name="Rectangle 67"/>
            <p:cNvSpPr>
              <a:spLocks noChangeArrowheads="1"/>
            </p:cNvSpPr>
            <p:nvPr/>
          </p:nvSpPr>
          <p:spPr bwMode="auto">
            <a:xfrm>
              <a:off x="3640" y="1803"/>
              <a:ext cx="2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FF3300"/>
                  </a:solidFill>
                </a:rPr>
                <a:t>m m</a:t>
              </a:r>
              <a:endParaRPr lang="en-US" altLang="zh-CN" b="0">
                <a:solidFill>
                  <a:srgbClr val="FF3300"/>
                </a:solidFill>
              </a:endParaRPr>
            </a:p>
          </p:txBody>
        </p:sp>
        <p:sp>
          <p:nvSpPr>
            <p:cNvPr id="22602" name="Rectangle 68"/>
            <p:cNvSpPr>
              <a:spLocks noChangeArrowheads="1"/>
            </p:cNvSpPr>
            <p:nvPr/>
          </p:nvSpPr>
          <p:spPr bwMode="auto">
            <a:xfrm>
              <a:off x="2733" y="1803"/>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FF3300"/>
                  </a:solidFill>
                </a:rPr>
                <a:t>m</a:t>
              </a:r>
              <a:endParaRPr lang="en-US" altLang="zh-CN" b="0">
                <a:solidFill>
                  <a:srgbClr val="FF3300"/>
                </a:solidFill>
              </a:endParaRPr>
            </a:p>
          </p:txBody>
        </p:sp>
        <p:sp>
          <p:nvSpPr>
            <p:cNvPr id="22603" name="Rectangle 69"/>
            <p:cNvSpPr>
              <a:spLocks noChangeArrowheads="1"/>
            </p:cNvSpPr>
            <p:nvPr/>
          </p:nvSpPr>
          <p:spPr bwMode="auto">
            <a:xfrm>
              <a:off x="2071" y="1803"/>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FF3300"/>
                  </a:solidFill>
                </a:rPr>
                <a:t>m</a:t>
              </a:r>
              <a:endParaRPr lang="en-US" altLang="zh-CN" b="0">
                <a:solidFill>
                  <a:srgbClr val="FF3300"/>
                </a:solidFill>
              </a:endParaRPr>
            </a:p>
          </p:txBody>
        </p:sp>
        <p:sp>
          <p:nvSpPr>
            <p:cNvPr id="22604" name="Rectangle 70"/>
            <p:cNvSpPr>
              <a:spLocks noChangeArrowheads="1"/>
            </p:cNvSpPr>
            <p:nvPr/>
          </p:nvSpPr>
          <p:spPr bwMode="auto">
            <a:xfrm>
              <a:off x="1460" y="1803"/>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FF3300"/>
                  </a:solidFill>
                </a:rPr>
                <a:t>m</a:t>
              </a:r>
              <a:endParaRPr lang="en-US" altLang="zh-CN" b="0">
                <a:solidFill>
                  <a:srgbClr val="FF3300"/>
                </a:solidFill>
              </a:endParaRPr>
            </a:p>
          </p:txBody>
        </p:sp>
        <p:sp>
          <p:nvSpPr>
            <p:cNvPr id="22605" name="Rectangle 71"/>
            <p:cNvSpPr>
              <a:spLocks noChangeArrowheads="1"/>
            </p:cNvSpPr>
            <p:nvPr/>
          </p:nvSpPr>
          <p:spPr bwMode="auto">
            <a:xfrm>
              <a:off x="1172" y="18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06" name="Rectangle 72"/>
            <p:cNvSpPr>
              <a:spLocks noChangeArrowheads="1"/>
            </p:cNvSpPr>
            <p:nvPr/>
          </p:nvSpPr>
          <p:spPr bwMode="auto">
            <a:xfrm>
              <a:off x="651" y="1803"/>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m</a:t>
              </a:r>
              <a:endParaRPr lang="en-US" altLang="zh-CN" b="0"/>
            </a:p>
          </p:txBody>
        </p:sp>
        <p:sp>
          <p:nvSpPr>
            <p:cNvPr id="22607" name="Rectangle 73"/>
            <p:cNvSpPr>
              <a:spLocks noChangeArrowheads="1"/>
            </p:cNvSpPr>
            <p:nvPr/>
          </p:nvSpPr>
          <p:spPr bwMode="auto">
            <a:xfrm>
              <a:off x="1793" y="1238"/>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08" name="Rectangle 74"/>
            <p:cNvSpPr>
              <a:spLocks noChangeArrowheads="1"/>
            </p:cNvSpPr>
            <p:nvPr/>
          </p:nvSpPr>
          <p:spPr bwMode="auto">
            <a:xfrm>
              <a:off x="1172" y="1238"/>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09" name="Rectangle 75"/>
            <p:cNvSpPr>
              <a:spLocks noChangeArrowheads="1"/>
            </p:cNvSpPr>
            <p:nvPr/>
          </p:nvSpPr>
          <p:spPr bwMode="auto">
            <a:xfrm>
              <a:off x="1793" y="951"/>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0" name="Rectangle 76"/>
            <p:cNvSpPr>
              <a:spLocks noChangeArrowheads="1"/>
            </p:cNvSpPr>
            <p:nvPr/>
          </p:nvSpPr>
          <p:spPr bwMode="auto">
            <a:xfrm>
              <a:off x="1172" y="951"/>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1" name="Rectangle 77"/>
            <p:cNvSpPr>
              <a:spLocks noChangeArrowheads="1"/>
            </p:cNvSpPr>
            <p:nvPr/>
          </p:nvSpPr>
          <p:spPr bwMode="auto">
            <a:xfrm>
              <a:off x="1386" y="665"/>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2" name="Rectangle 78"/>
            <p:cNvSpPr>
              <a:spLocks noChangeArrowheads="1"/>
            </p:cNvSpPr>
            <p:nvPr/>
          </p:nvSpPr>
          <p:spPr bwMode="auto">
            <a:xfrm>
              <a:off x="1172" y="665"/>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3" name="Rectangle 79"/>
            <p:cNvSpPr>
              <a:spLocks noChangeArrowheads="1"/>
            </p:cNvSpPr>
            <p:nvPr/>
          </p:nvSpPr>
          <p:spPr bwMode="auto">
            <a:xfrm>
              <a:off x="2901" y="379"/>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m</a:t>
              </a:r>
              <a:endParaRPr lang="en-US" altLang="zh-CN" b="0"/>
            </a:p>
          </p:txBody>
        </p:sp>
        <p:sp>
          <p:nvSpPr>
            <p:cNvPr id="22614" name="Rectangle 80"/>
            <p:cNvSpPr>
              <a:spLocks noChangeArrowheads="1"/>
            </p:cNvSpPr>
            <p:nvPr/>
          </p:nvSpPr>
          <p:spPr bwMode="auto">
            <a:xfrm>
              <a:off x="2664" y="379"/>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FF3300"/>
                  </a:solidFill>
                </a:rPr>
                <a:t>m</a:t>
              </a:r>
              <a:endParaRPr lang="en-US" altLang="zh-CN" b="0">
                <a:solidFill>
                  <a:srgbClr val="FF3300"/>
                </a:solidFill>
              </a:endParaRPr>
            </a:p>
          </p:txBody>
        </p:sp>
        <p:sp>
          <p:nvSpPr>
            <p:cNvPr id="22615" name="Rectangle 81"/>
            <p:cNvSpPr>
              <a:spLocks noChangeArrowheads="1"/>
            </p:cNvSpPr>
            <p:nvPr/>
          </p:nvSpPr>
          <p:spPr bwMode="auto">
            <a:xfrm>
              <a:off x="995" y="3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6" name="Rectangle 82"/>
            <p:cNvSpPr>
              <a:spLocks noChangeArrowheads="1"/>
            </p:cNvSpPr>
            <p:nvPr/>
          </p:nvSpPr>
          <p:spPr bwMode="auto">
            <a:xfrm>
              <a:off x="596" y="3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rPr>
                <a:t>i</a:t>
              </a:r>
              <a:endParaRPr lang="en-US" altLang="zh-CN" b="0"/>
            </a:p>
          </p:txBody>
        </p:sp>
        <p:sp>
          <p:nvSpPr>
            <p:cNvPr id="22617" name="Rectangle 83"/>
            <p:cNvSpPr>
              <a:spLocks noChangeArrowheads="1"/>
            </p:cNvSpPr>
            <p:nvPr/>
          </p:nvSpPr>
          <p:spPr bwMode="auto">
            <a:xfrm>
              <a:off x="3936" y="1680"/>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18" name="Rectangle 84"/>
            <p:cNvSpPr>
              <a:spLocks noChangeArrowheads="1"/>
            </p:cNvSpPr>
            <p:nvPr/>
          </p:nvSpPr>
          <p:spPr bwMode="auto">
            <a:xfrm>
              <a:off x="2897" y="1687"/>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19" name="Rectangle 85"/>
            <p:cNvSpPr>
              <a:spLocks noChangeArrowheads="1"/>
            </p:cNvSpPr>
            <p:nvPr/>
          </p:nvSpPr>
          <p:spPr bwMode="auto">
            <a:xfrm>
              <a:off x="2227" y="1687"/>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20" name="Rectangle 86"/>
            <p:cNvSpPr>
              <a:spLocks noChangeArrowheads="1"/>
            </p:cNvSpPr>
            <p:nvPr/>
          </p:nvSpPr>
          <p:spPr bwMode="auto">
            <a:xfrm>
              <a:off x="1750" y="1687"/>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21" name="Rectangle 87"/>
            <p:cNvSpPr>
              <a:spLocks noChangeArrowheads="1"/>
            </p:cNvSpPr>
            <p:nvPr/>
          </p:nvSpPr>
          <p:spPr bwMode="auto">
            <a:xfrm>
              <a:off x="1573" y="168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a:t>
              </a:r>
              <a:endParaRPr lang="en-US" altLang="zh-CN" b="0"/>
            </a:p>
          </p:txBody>
        </p:sp>
        <p:sp>
          <p:nvSpPr>
            <p:cNvPr id="22622" name="Rectangle 88"/>
            <p:cNvSpPr>
              <a:spLocks noChangeArrowheads="1"/>
            </p:cNvSpPr>
            <p:nvPr/>
          </p:nvSpPr>
          <p:spPr bwMode="auto">
            <a:xfrm>
              <a:off x="1089" y="1687"/>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x</a:t>
              </a:r>
              <a:endParaRPr lang="en-US" altLang="zh-CN" b="0"/>
            </a:p>
          </p:txBody>
        </p:sp>
        <p:sp>
          <p:nvSpPr>
            <p:cNvPr id="22623" name="Rectangle 89"/>
            <p:cNvSpPr>
              <a:spLocks noChangeArrowheads="1"/>
            </p:cNvSpPr>
            <p:nvPr/>
          </p:nvSpPr>
          <p:spPr bwMode="auto">
            <a:xfrm>
              <a:off x="933" y="1687"/>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f</a:t>
              </a:r>
              <a:endParaRPr lang="en-US" altLang="zh-CN" b="0"/>
            </a:p>
          </p:txBody>
        </p:sp>
        <p:sp>
          <p:nvSpPr>
            <p:cNvPr id="22624" name="Rectangle 90"/>
            <p:cNvSpPr>
              <a:spLocks noChangeArrowheads="1"/>
            </p:cNvSpPr>
            <p:nvPr/>
          </p:nvSpPr>
          <p:spPr bwMode="auto">
            <a:xfrm>
              <a:off x="533" y="1687"/>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25" name="Rectangle 91"/>
            <p:cNvSpPr>
              <a:spLocks noChangeArrowheads="1"/>
            </p:cNvSpPr>
            <p:nvPr/>
          </p:nvSpPr>
          <p:spPr bwMode="auto">
            <a:xfrm>
              <a:off x="2846" y="1122"/>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26" name="Rectangle 92"/>
            <p:cNvSpPr>
              <a:spLocks noChangeArrowheads="1"/>
            </p:cNvSpPr>
            <p:nvPr/>
          </p:nvSpPr>
          <p:spPr bwMode="auto">
            <a:xfrm>
              <a:off x="2213" y="1122"/>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27" name="Rectangle 93"/>
            <p:cNvSpPr>
              <a:spLocks noChangeArrowheads="1"/>
            </p:cNvSpPr>
            <p:nvPr/>
          </p:nvSpPr>
          <p:spPr bwMode="auto">
            <a:xfrm>
              <a:off x="1720" y="1122"/>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28" name="Rectangle 94"/>
            <p:cNvSpPr>
              <a:spLocks noChangeArrowheads="1"/>
            </p:cNvSpPr>
            <p:nvPr/>
          </p:nvSpPr>
          <p:spPr bwMode="auto">
            <a:xfrm>
              <a:off x="1543" y="1122"/>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a:t>
              </a:r>
              <a:endParaRPr lang="en-US" altLang="zh-CN" b="0"/>
            </a:p>
          </p:txBody>
        </p:sp>
        <p:sp>
          <p:nvSpPr>
            <p:cNvPr id="22629" name="Rectangle 95"/>
            <p:cNvSpPr>
              <a:spLocks noChangeArrowheads="1"/>
            </p:cNvSpPr>
            <p:nvPr/>
          </p:nvSpPr>
          <p:spPr bwMode="auto">
            <a:xfrm>
              <a:off x="1089" y="112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x</a:t>
              </a:r>
              <a:endParaRPr lang="en-US" altLang="zh-CN" b="0"/>
            </a:p>
          </p:txBody>
        </p:sp>
        <p:sp>
          <p:nvSpPr>
            <p:cNvPr id="22630" name="Rectangle 96"/>
            <p:cNvSpPr>
              <a:spLocks noChangeArrowheads="1"/>
            </p:cNvSpPr>
            <p:nvPr/>
          </p:nvSpPr>
          <p:spPr bwMode="auto">
            <a:xfrm>
              <a:off x="933" y="11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f</a:t>
              </a:r>
              <a:endParaRPr lang="en-US" altLang="zh-CN" b="0"/>
            </a:p>
          </p:txBody>
        </p:sp>
        <p:sp>
          <p:nvSpPr>
            <p:cNvPr id="22631" name="Rectangle 97"/>
            <p:cNvSpPr>
              <a:spLocks noChangeArrowheads="1"/>
            </p:cNvSpPr>
            <p:nvPr/>
          </p:nvSpPr>
          <p:spPr bwMode="auto">
            <a:xfrm>
              <a:off x="563" y="1122"/>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32" name="Rectangle 98"/>
            <p:cNvSpPr>
              <a:spLocks noChangeArrowheads="1"/>
            </p:cNvSpPr>
            <p:nvPr/>
          </p:nvSpPr>
          <p:spPr bwMode="auto">
            <a:xfrm>
              <a:off x="2213" y="836"/>
              <a:ext cx="2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hK</a:t>
              </a:r>
              <a:endParaRPr lang="en-US" altLang="zh-CN" b="0"/>
            </a:p>
          </p:txBody>
        </p:sp>
        <p:sp>
          <p:nvSpPr>
            <p:cNvPr id="22633" name="Rectangle 99"/>
            <p:cNvSpPr>
              <a:spLocks noChangeArrowheads="1"/>
            </p:cNvSpPr>
            <p:nvPr/>
          </p:nvSpPr>
          <p:spPr bwMode="auto">
            <a:xfrm>
              <a:off x="1720" y="836"/>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34" name="Rectangle 100"/>
            <p:cNvSpPr>
              <a:spLocks noChangeArrowheads="1"/>
            </p:cNvSpPr>
            <p:nvPr/>
          </p:nvSpPr>
          <p:spPr bwMode="auto">
            <a:xfrm>
              <a:off x="1543" y="836"/>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a:t>
              </a:r>
              <a:endParaRPr lang="en-US" altLang="zh-CN" b="0"/>
            </a:p>
          </p:txBody>
        </p:sp>
        <p:sp>
          <p:nvSpPr>
            <p:cNvPr id="22635" name="Rectangle 101"/>
            <p:cNvSpPr>
              <a:spLocks noChangeArrowheads="1"/>
            </p:cNvSpPr>
            <p:nvPr/>
          </p:nvSpPr>
          <p:spPr bwMode="auto">
            <a:xfrm>
              <a:off x="1089" y="83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x</a:t>
              </a:r>
              <a:endParaRPr lang="en-US" altLang="zh-CN" b="0"/>
            </a:p>
          </p:txBody>
        </p:sp>
        <p:sp>
          <p:nvSpPr>
            <p:cNvPr id="22636" name="Rectangle 102"/>
            <p:cNvSpPr>
              <a:spLocks noChangeArrowheads="1"/>
            </p:cNvSpPr>
            <p:nvPr/>
          </p:nvSpPr>
          <p:spPr bwMode="auto">
            <a:xfrm>
              <a:off x="933" y="836"/>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f</a:t>
              </a:r>
              <a:endParaRPr lang="en-US" altLang="zh-CN" b="0"/>
            </a:p>
          </p:txBody>
        </p:sp>
        <p:sp>
          <p:nvSpPr>
            <p:cNvPr id="22637" name="Rectangle 103"/>
            <p:cNvSpPr>
              <a:spLocks noChangeArrowheads="1"/>
            </p:cNvSpPr>
            <p:nvPr/>
          </p:nvSpPr>
          <p:spPr bwMode="auto">
            <a:xfrm>
              <a:off x="563" y="836"/>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38" name="Rectangle 104"/>
            <p:cNvSpPr>
              <a:spLocks noChangeArrowheads="1"/>
            </p:cNvSpPr>
            <p:nvPr/>
          </p:nvSpPr>
          <p:spPr bwMode="auto">
            <a:xfrm>
              <a:off x="1313" y="550"/>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39" name="Rectangle 105"/>
            <p:cNvSpPr>
              <a:spLocks noChangeArrowheads="1"/>
            </p:cNvSpPr>
            <p:nvPr/>
          </p:nvSpPr>
          <p:spPr bwMode="auto">
            <a:xfrm>
              <a:off x="1089" y="55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x</a:t>
              </a:r>
              <a:endParaRPr lang="en-US" altLang="zh-CN" b="0"/>
            </a:p>
          </p:txBody>
        </p:sp>
        <p:sp>
          <p:nvSpPr>
            <p:cNvPr id="22640" name="Rectangle 106"/>
            <p:cNvSpPr>
              <a:spLocks noChangeArrowheads="1"/>
            </p:cNvSpPr>
            <p:nvPr/>
          </p:nvSpPr>
          <p:spPr bwMode="auto">
            <a:xfrm>
              <a:off x="933" y="55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f</a:t>
              </a:r>
              <a:endParaRPr lang="en-US" altLang="zh-CN" b="0"/>
            </a:p>
          </p:txBody>
        </p:sp>
        <p:sp>
          <p:nvSpPr>
            <p:cNvPr id="22641" name="Rectangle 107"/>
            <p:cNvSpPr>
              <a:spLocks noChangeArrowheads="1"/>
            </p:cNvSpPr>
            <p:nvPr/>
          </p:nvSpPr>
          <p:spPr bwMode="auto">
            <a:xfrm>
              <a:off x="572" y="550"/>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42" name="Rectangle 108"/>
            <p:cNvSpPr>
              <a:spLocks noChangeArrowheads="1"/>
            </p:cNvSpPr>
            <p:nvPr/>
          </p:nvSpPr>
          <p:spPr bwMode="auto">
            <a:xfrm>
              <a:off x="2784" y="263"/>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43" name="Rectangle 109"/>
            <p:cNvSpPr>
              <a:spLocks noChangeArrowheads="1"/>
            </p:cNvSpPr>
            <p:nvPr/>
          </p:nvSpPr>
          <p:spPr bwMode="auto">
            <a:xfrm>
              <a:off x="2004" y="263"/>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44" name="Rectangle 110"/>
            <p:cNvSpPr>
              <a:spLocks noChangeArrowheads="1"/>
            </p:cNvSpPr>
            <p:nvPr/>
          </p:nvSpPr>
          <p:spPr bwMode="auto">
            <a:xfrm>
              <a:off x="1516" y="263"/>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K</a:t>
              </a:r>
              <a:endParaRPr lang="en-US" altLang="zh-CN" b="0"/>
            </a:p>
          </p:txBody>
        </p:sp>
        <p:sp>
          <p:nvSpPr>
            <p:cNvPr id="22645" name="Rectangle 111"/>
            <p:cNvSpPr>
              <a:spLocks noChangeArrowheads="1"/>
            </p:cNvSpPr>
            <p:nvPr/>
          </p:nvSpPr>
          <p:spPr bwMode="auto">
            <a:xfrm>
              <a:off x="1184" y="2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h</a:t>
              </a:r>
              <a:endParaRPr lang="en-US" altLang="zh-CN" b="0"/>
            </a:p>
          </p:txBody>
        </p:sp>
        <p:sp>
          <p:nvSpPr>
            <p:cNvPr id="22646" name="Rectangle 112"/>
            <p:cNvSpPr>
              <a:spLocks noChangeArrowheads="1"/>
            </p:cNvSpPr>
            <p:nvPr/>
          </p:nvSpPr>
          <p:spPr bwMode="auto">
            <a:xfrm>
              <a:off x="921" y="263"/>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47" name="Rectangle 113"/>
            <p:cNvSpPr>
              <a:spLocks noChangeArrowheads="1"/>
            </p:cNvSpPr>
            <p:nvPr/>
          </p:nvSpPr>
          <p:spPr bwMode="auto">
            <a:xfrm>
              <a:off x="523" y="263"/>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000000"/>
                  </a:solidFill>
                </a:rPr>
                <a:t>y</a:t>
              </a:r>
              <a:endParaRPr lang="en-US" altLang="zh-CN" b="0"/>
            </a:p>
          </p:txBody>
        </p:sp>
        <p:sp>
          <p:nvSpPr>
            <p:cNvPr id="22648" name="Rectangle 114"/>
            <p:cNvSpPr>
              <a:spLocks noChangeArrowheads="1"/>
            </p:cNvSpPr>
            <p:nvPr/>
          </p:nvSpPr>
          <p:spPr bwMode="auto">
            <a:xfrm>
              <a:off x="3563"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49" name="Rectangle 115"/>
            <p:cNvSpPr>
              <a:spLocks noChangeArrowheads="1"/>
            </p:cNvSpPr>
            <p:nvPr/>
          </p:nvSpPr>
          <p:spPr bwMode="auto">
            <a:xfrm>
              <a:off x="2632"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50" name="Rectangle 116"/>
            <p:cNvSpPr>
              <a:spLocks noChangeArrowheads="1"/>
            </p:cNvSpPr>
            <p:nvPr/>
          </p:nvSpPr>
          <p:spPr bwMode="auto">
            <a:xfrm>
              <a:off x="1971" y="1666"/>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51" name="Rectangle 117"/>
            <p:cNvSpPr>
              <a:spLocks noChangeArrowheads="1"/>
            </p:cNvSpPr>
            <p:nvPr/>
          </p:nvSpPr>
          <p:spPr bwMode="auto">
            <a:xfrm>
              <a:off x="1347" y="1666"/>
              <a:ext cx="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a</a:t>
              </a:r>
              <a:endParaRPr lang="en-US" altLang="zh-CN" b="0">
                <a:solidFill>
                  <a:srgbClr val="FF3300"/>
                </a:solidFill>
              </a:endParaRPr>
            </a:p>
          </p:txBody>
        </p:sp>
        <p:sp>
          <p:nvSpPr>
            <p:cNvPr id="22652" name="Rectangle 118"/>
            <p:cNvSpPr>
              <a:spLocks noChangeArrowheads="1"/>
            </p:cNvSpPr>
            <p:nvPr/>
          </p:nvSpPr>
          <p:spPr bwMode="auto">
            <a:xfrm>
              <a:off x="2618"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53" name="Rectangle 119"/>
            <p:cNvSpPr>
              <a:spLocks noChangeArrowheads="1"/>
            </p:cNvSpPr>
            <p:nvPr/>
          </p:nvSpPr>
          <p:spPr bwMode="auto">
            <a:xfrm>
              <a:off x="1988" y="110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54" name="Rectangle 120"/>
            <p:cNvSpPr>
              <a:spLocks noChangeArrowheads="1"/>
            </p:cNvSpPr>
            <p:nvPr/>
          </p:nvSpPr>
          <p:spPr bwMode="auto">
            <a:xfrm>
              <a:off x="1347" y="1101"/>
              <a:ext cx="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a</a:t>
              </a:r>
              <a:endParaRPr lang="en-US" altLang="zh-CN" b="0">
                <a:solidFill>
                  <a:srgbClr val="FF3300"/>
                </a:solidFill>
              </a:endParaRPr>
            </a:p>
          </p:txBody>
        </p:sp>
        <p:sp>
          <p:nvSpPr>
            <p:cNvPr id="22655" name="Rectangle 121"/>
            <p:cNvSpPr>
              <a:spLocks noChangeArrowheads="1"/>
            </p:cNvSpPr>
            <p:nvPr/>
          </p:nvSpPr>
          <p:spPr bwMode="auto">
            <a:xfrm>
              <a:off x="1988" y="815"/>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b</a:t>
              </a:r>
              <a:endParaRPr lang="en-US" altLang="zh-CN" b="0">
                <a:solidFill>
                  <a:srgbClr val="FF3300"/>
                </a:solidFill>
              </a:endParaRPr>
            </a:p>
          </p:txBody>
        </p:sp>
        <p:sp>
          <p:nvSpPr>
            <p:cNvPr id="22656" name="Rectangle 122"/>
            <p:cNvSpPr>
              <a:spLocks noChangeArrowheads="1"/>
            </p:cNvSpPr>
            <p:nvPr/>
          </p:nvSpPr>
          <p:spPr bwMode="auto">
            <a:xfrm>
              <a:off x="1347" y="815"/>
              <a:ext cx="1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a</a:t>
              </a:r>
              <a:endParaRPr lang="en-US" altLang="zh-CN" b="0">
                <a:solidFill>
                  <a:srgbClr val="FF3300"/>
                </a:solidFill>
              </a:endParaRPr>
            </a:p>
          </p:txBody>
        </p:sp>
        <p:sp>
          <p:nvSpPr>
            <p:cNvPr id="22657" name="Rectangle 123"/>
            <p:cNvSpPr>
              <a:spLocks noChangeArrowheads="1"/>
            </p:cNvSpPr>
            <p:nvPr/>
          </p:nvSpPr>
          <p:spPr bwMode="auto">
            <a:xfrm>
              <a:off x="2576"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l</a:t>
              </a:r>
              <a:endParaRPr lang="en-US" altLang="zh-CN" b="0">
                <a:solidFill>
                  <a:srgbClr val="FF3300"/>
                </a:solidFill>
              </a:endParaRPr>
            </a:p>
          </p:txBody>
        </p:sp>
        <p:sp>
          <p:nvSpPr>
            <p:cNvPr id="22658" name="Rectangle 124"/>
            <p:cNvSpPr>
              <a:spLocks noChangeArrowheads="1"/>
            </p:cNvSpPr>
            <p:nvPr/>
          </p:nvSpPr>
          <p:spPr bwMode="auto">
            <a:xfrm>
              <a:off x="1827"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l</a:t>
              </a:r>
              <a:endParaRPr lang="en-US" altLang="zh-CN" b="0">
                <a:solidFill>
                  <a:srgbClr val="FF3300"/>
                </a:solidFill>
              </a:endParaRPr>
            </a:p>
          </p:txBody>
        </p:sp>
        <p:sp>
          <p:nvSpPr>
            <p:cNvPr id="22659" name="Rectangle 125"/>
            <p:cNvSpPr>
              <a:spLocks noChangeArrowheads="1"/>
            </p:cNvSpPr>
            <p:nvPr/>
          </p:nvSpPr>
          <p:spPr bwMode="auto">
            <a:xfrm>
              <a:off x="1347" y="242"/>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300" i="1">
                  <a:solidFill>
                    <a:srgbClr val="FF3300"/>
                  </a:solidFill>
                  <a:latin typeface="Symbol" panose="05050102010706020507" pitchFamily="18" charset="2"/>
                </a:rPr>
                <a:t>l</a:t>
              </a:r>
              <a:endParaRPr lang="en-US" altLang="zh-CN" b="0">
                <a:solidFill>
                  <a:srgbClr val="FF3300"/>
                </a:solidFill>
              </a:endParaRPr>
            </a:p>
          </p:txBody>
        </p:sp>
        <p:sp>
          <p:nvSpPr>
            <p:cNvPr id="22660" name="AutoShape 126"/>
            <p:cNvSpPr>
              <a:spLocks/>
            </p:cNvSpPr>
            <p:nvPr/>
          </p:nvSpPr>
          <p:spPr bwMode="auto">
            <a:xfrm>
              <a:off x="288" y="336"/>
              <a:ext cx="144" cy="1536"/>
            </a:xfrm>
            <a:prstGeom prst="leftBrace">
              <a:avLst>
                <a:gd name="adj1" fmla="val 8888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71807" name="Text Box 127"/>
          <p:cNvSpPr txBox="1">
            <a:spLocks noChangeArrowheads="1"/>
          </p:cNvSpPr>
          <p:nvPr/>
        </p:nvSpPr>
        <p:spPr bwMode="auto">
          <a:xfrm>
            <a:off x="381000" y="3276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olidFill>
                  <a:schemeClr val="accent2"/>
                </a:solidFill>
                <a:sym typeface="Wingdings" panose="05000000000000000000" pitchFamily="2" charset="2"/>
              </a:rPr>
              <a:t></a:t>
            </a:r>
            <a:r>
              <a:rPr lang="en-US" altLang="zh-CN" sz="2400" dirty="0">
                <a:sym typeface="Wingdings" panose="05000000000000000000" pitchFamily="2" charset="2"/>
              </a:rPr>
              <a:t> </a:t>
            </a:r>
            <a:r>
              <a:rPr lang="zh-CN" altLang="en-US" sz="2400" dirty="0"/>
              <a:t>最常用的是</a:t>
            </a:r>
            <a:r>
              <a:rPr lang="en-US" altLang="zh-CN" sz="2400" dirty="0"/>
              <a:t>4</a:t>
            </a:r>
            <a:r>
              <a:rPr lang="zh-CN" altLang="en-US" sz="2400" dirty="0"/>
              <a:t>阶</a:t>
            </a:r>
            <a:r>
              <a:rPr lang="zh-CN" altLang="en-US" sz="2400" dirty="0">
                <a:solidFill>
                  <a:srgbClr val="FF0000"/>
                </a:solidFill>
              </a:rPr>
              <a:t>经典龙格</a:t>
            </a:r>
            <a:r>
              <a:rPr lang="en-US" altLang="zh-CN" sz="2400" dirty="0">
                <a:solidFill>
                  <a:srgbClr val="FF0000"/>
                </a:solidFill>
              </a:rPr>
              <a:t>-</a:t>
            </a:r>
            <a:r>
              <a:rPr lang="zh-CN" altLang="en-US" sz="2400" dirty="0">
                <a:solidFill>
                  <a:srgbClr val="FF0000"/>
                </a:solidFill>
                <a:latin typeface="楷体_GB2312" pitchFamily="49" charset="-122"/>
              </a:rPr>
              <a:t>库塔法</a:t>
            </a:r>
            <a:r>
              <a:rPr lang="zh-CN" altLang="en-US" sz="2400" dirty="0"/>
              <a:t>：</a:t>
            </a:r>
          </a:p>
        </p:txBody>
      </p:sp>
      <p:grpSp>
        <p:nvGrpSpPr>
          <p:cNvPr id="71808" name="Group 128"/>
          <p:cNvGrpSpPr>
            <a:grpSpLocks/>
          </p:cNvGrpSpPr>
          <p:nvPr/>
        </p:nvGrpSpPr>
        <p:grpSpPr bwMode="auto">
          <a:xfrm>
            <a:off x="1600200" y="3798887"/>
            <a:ext cx="5715000" cy="2601913"/>
            <a:chOff x="432" y="2496"/>
            <a:chExt cx="3504" cy="1584"/>
          </a:xfrm>
          <a:solidFill>
            <a:srgbClr val="00B0F0"/>
          </a:solidFill>
        </p:grpSpPr>
        <p:sp>
          <p:nvSpPr>
            <p:cNvPr id="22534" name="AutoShape 129" descr="再生纸"/>
            <p:cNvSpPr>
              <a:spLocks noChangeArrowheads="1"/>
            </p:cNvSpPr>
            <p:nvPr/>
          </p:nvSpPr>
          <p:spPr bwMode="auto">
            <a:xfrm>
              <a:off x="432" y="2496"/>
              <a:ext cx="3504" cy="1584"/>
            </a:xfrm>
            <a:prstGeom prst="bevel">
              <a:avLst>
                <a:gd name="adj" fmla="val 3852"/>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2535" name="Group 130"/>
            <p:cNvGrpSpPr>
              <a:grpSpLocks/>
            </p:cNvGrpSpPr>
            <p:nvPr/>
          </p:nvGrpSpPr>
          <p:grpSpPr bwMode="auto">
            <a:xfrm>
              <a:off x="576" y="2592"/>
              <a:ext cx="3130" cy="1355"/>
              <a:chOff x="576" y="2592"/>
              <a:chExt cx="3130" cy="1355"/>
            </a:xfrm>
            <a:grpFill/>
          </p:grpSpPr>
          <p:graphicFrame>
            <p:nvGraphicFramePr>
              <p:cNvPr id="22536" name="Object 131"/>
              <p:cNvGraphicFramePr>
                <a:graphicFrameLocks noChangeAspect="1"/>
              </p:cNvGraphicFramePr>
              <p:nvPr/>
            </p:nvGraphicFramePr>
            <p:xfrm>
              <a:off x="816" y="2592"/>
              <a:ext cx="2890" cy="1355"/>
            </p:xfrm>
            <a:graphic>
              <a:graphicData uri="http://schemas.openxmlformats.org/presentationml/2006/ole">
                <mc:AlternateContent xmlns:mc="http://schemas.openxmlformats.org/markup-compatibility/2006">
                  <mc:Choice xmlns:v="urn:schemas-microsoft-com:vml" Requires="v">
                    <p:oleObj spid="_x0000_s22697" name="Equation" r:id="rId3" imgW="2438400" imgH="1143000" progId="Equation.3">
                      <p:embed/>
                    </p:oleObj>
                  </mc:Choice>
                  <mc:Fallback>
                    <p:oleObj name="Equation" r:id="rId3" imgW="2438400" imgH="1143000" progId="Equation.3">
                      <p:embed/>
                      <p:pic>
                        <p:nvPicPr>
                          <p:cNvPr id="0" name="Object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592"/>
                            <a:ext cx="2890" cy="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AutoShape 132"/>
              <p:cNvSpPr>
                <a:spLocks/>
              </p:cNvSpPr>
              <p:nvPr/>
            </p:nvSpPr>
            <p:spPr bwMode="auto">
              <a:xfrm>
                <a:off x="576" y="2688"/>
                <a:ext cx="192" cy="1200"/>
              </a:xfrm>
              <a:prstGeom prst="leftBrace">
                <a:avLst>
                  <a:gd name="adj1" fmla="val 52083"/>
                  <a:gd name="adj2" fmla="val 50000"/>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sp>
        <p:nvSpPr>
          <p:cNvPr id="133" name="Text Box 127"/>
          <p:cNvSpPr txBox="1">
            <a:spLocks noChangeArrowheads="1"/>
          </p:cNvSpPr>
          <p:nvPr/>
        </p:nvSpPr>
        <p:spPr bwMode="auto">
          <a:xfrm>
            <a:off x="304800" y="642369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olidFill>
                  <a:schemeClr val="accent2"/>
                </a:solidFill>
                <a:sym typeface="Wingdings" panose="05000000000000000000" pitchFamily="2" charset="2"/>
              </a:rPr>
              <a:t></a:t>
            </a:r>
            <a:r>
              <a:rPr lang="zh-CN" altLang="en-US" sz="2400" dirty="0">
                <a:sym typeface="Wingdings" panose="05000000000000000000" pitchFamily="2" charset="2"/>
              </a:rPr>
              <a:t>例题 </a:t>
            </a:r>
            <a:r>
              <a:rPr lang="en-US" altLang="zh-CN" sz="2400" dirty="0">
                <a:sym typeface="Wingdings" panose="05000000000000000000" pitchFamily="2" charset="2"/>
              </a:rPr>
              <a:t>6.3</a:t>
            </a:r>
            <a:r>
              <a:rPr lang="zh-CN" altLang="en-US" sz="2400" dirty="0"/>
              <a:t>：</a:t>
            </a:r>
            <a:r>
              <a:rPr lang="en-US" altLang="zh-CN" sz="2400" dirty="0"/>
              <a:t>4</a:t>
            </a:r>
            <a:r>
              <a:rPr lang="zh-CN" altLang="en-US" sz="2400" dirty="0"/>
              <a:t>阶经典龙格</a:t>
            </a:r>
            <a:r>
              <a:rPr lang="en-US" altLang="zh-CN" sz="2400" dirty="0"/>
              <a:t>-</a:t>
            </a:r>
            <a:r>
              <a:rPr lang="zh-CN" altLang="en-US" sz="2400" dirty="0"/>
              <a:t>库塔格式比改进欧拉格式精度高！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wipe(up)">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strips(downRight)">
                                      <p:cBhvr>
                                        <p:cTn id="12" dur="500"/>
                                        <p:tgtEl>
                                          <p:spTgt spid="716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807"/>
                                        </p:tgtEl>
                                        <p:attrNameLst>
                                          <p:attrName>style.visibility</p:attrName>
                                        </p:attrNameLst>
                                      </p:cBhvr>
                                      <p:to>
                                        <p:strVal val="visible"/>
                                      </p:to>
                                    </p:set>
                                    <p:animEffect transition="in" filter="wipe(up)">
                                      <p:cBhvr>
                                        <p:cTn id="17" dur="500"/>
                                        <p:tgtEl>
                                          <p:spTgt spid="71807"/>
                                        </p:tgtEl>
                                      </p:cBhvr>
                                    </p:animEffect>
                                  </p:childTnLst>
                                </p:cTn>
                              </p:par>
                            </p:childTnLst>
                          </p:cTn>
                        </p:par>
                        <p:par>
                          <p:cTn id="18" fill="hold" nodeType="after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71808"/>
                                        </p:tgtEl>
                                        <p:attrNameLst>
                                          <p:attrName>style.visibility</p:attrName>
                                        </p:attrNameLst>
                                      </p:cBhvr>
                                      <p:to>
                                        <p:strVal val="visible"/>
                                      </p:to>
                                    </p:set>
                                    <p:animEffect transition="in" filter="box(in)">
                                      <p:cBhvr>
                                        <p:cTn id="21" dur="500"/>
                                        <p:tgtEl>
                                          <p:spTgt spid="718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wipe(up)">
                                      <p:cBhvr>
                                        <p:cTn id="26"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807" grpId="0" autoUpdateAnimBg="0"/>
      <p:bldP spid="13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09600" y="3810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3200" dirty="0">
                <a:solidFill>
                  <a:schemeClr val="tx2"/>
                </a:solidFill>
              </a:rPr>
              <a:t>第六章   </a:t>
            </a:r>
            <a:r>
              <a:rPr lang="zh-CN" altLang="en-US" sz="3200" dirty="0"/>
              <a:t>常微分方程的</a:t>
            </a:r>
            <a:r>
              <a:rPr lang="zh-CN" altLang="en-US" sz="3200" dirty="0">
                <a:solidFill>
                  <a:srgbClr val="FF0000"/>
                </a:solidFill>
              </a:rPr>
              <a:t>数值解法</a:t>
            </a:r>
          </a:p>
        </p:txBody>
      </p:sp>
      <p:sp>
        <p:nvSpPr>
          <p:cNvPr id="49156" name="Text Box 4"/>
          <p:cNvSpPr txBox="1">
            <a:spLocks noChangeArrowheads="1"/>
          </p:cNvSpPr>
          <p:nvPr/>
        </p:nvSpPr>
        <p:spPr bwMode="auto">
          <a:xfrm>
            <a:off x="381000" y="1295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ym typeface="Wingdings" panose="05000000000000000000" pitchFamily="2" charset="2"/>
              </a:rPr>
              <a:t> </a:t>
            </a:r>
            <a:r>
              <a:rPr lang="zh-CN" altLang="en-US" sz="2400" dirty="0"/>
              <a:t>考虑</a:t>
            </a:r>
            <a:r>
              <a:rPr lang="zh-CN" altLang="en-US" sz="2400" dirty="0">
                <a:solidFill>
                  <a:srgbClr val="FF0000"/>
                </a:solidFill>
              </a:rPr>
              <a:t>一阶</a:t>
            </a:r>
            <a:r>
              <a:rPr lang="zh-CN" altLang="en-US" sz="2400" dirty="0"/>
              <a:t>常微分方程的</a:t>
            </a:r>
            <a:r>
              <a:rPr lang="zh-CN" altLang="en-US" sz="2400" dirty="0">
                <a:solidFill>
                  <a:srgbClr val="FF0000"/>
                </a:solidFill>
              </a:rPr>
              <a:t>初值问题</a:t>
            </a:r>
            <a:r>
              <a:rPr lang="en-US" altLang="zh-CN" sz="2400" dirty="0"/>
              <a:t>:</a:t>
            </a:r>
          </a:p>
        </p:txBody>
      </p:sp>
      <p:grpSp>
        <p:nvGrpSpPr>
          <p:cNvPr id="49159" name="Group 7"/>
          <p:cNvGrpSpPr>
            <a:grpSpLocks/>
          </p:cNvGrpSpPr>
          <p:nvPr/>
        </p:nvGrpSpPr>
        <p:grpSpPr bwMode="auto">
          <a:xfrm>
            <a:off x="2438400" y="1752600"/>
            <a:ext cx="3733800" cy="1447800"/>
            <a:chOff x="1392" y="1104"/>
            <a:chExt cx="2352" cy="912"/>
          </a:xfrm>
        </p:grpSpPr>
        <p:sp>
          <p:nvSpPr>
            <p:cNvPr id="7184" name="AutoShape 6" descr="再生纸"/>
            <p:cNvSpPr>
              <a:spLocks noChangeArrowheads="1"/>
            </p:cNvSpPr>
            <p:nvPr/>
          </p:nvSpPr>
          <p:spPr bwMode="auto">
            <a:xfrm>
              <a:off x="1392" y="1104"/>
              <a:ext cx="2352" cy="912"/>
            </a:xfrm>
            <a:prstGeom prst="bevel">
              <a:avLst>
                <a:gd name="adj" fmla="val 6639"/>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7185" name="Object 5"/>
            <p:cNvGraphicFramePr>
              <a:graphicFrameLocks noChangeAspect="1"/>
            </p:cNvGraphicFramePr>
            <p:nvPr>
              <p:extLst>
                <p:ext uri="{D42A27DB-BD31-4B8C-83A1-F6EECF244321}">
                  <p14:modId xmlns:p14="http://schemas.microsoft.com/office/powerpoint/2010/main" val="869427507"/>
                </p:ext>
              </p:extLst>
            </p:nvPr>
          </p:nvGraphicFramePr>
          <p:xfrm>
            <a:off x="1446" y="1148"/>
            <a:ext cx="2245" cy="823"/>
          </p:xfrm>
          <a:graphic>
            <a:graphicData uri="http://schemas.openxmlformats.org/presentationml/2006/ole">
              <mc:AlternateContent xmlns:mc="http://schemas.openxmlformats.org/markup-compatibility/2006">
                <mc:Choice xmlns:v="urn:schemas-microsoft-com:vml" Requires="v">
                  <p:oleObj spid="_x0000_s7338" name="Equation" r:id="rId3" imgW="1676160" imgH="698400" progId="Equation.DSMT4">
                    <p:embed/>
                  </p:oleObj>
                </mc:Choice>
                <mc:Fallback>
                  <p:oleObj name="Equation" r:id="rId3" imgW="1676160" imgH="698400" progId="Equation.DSMT4">
                    <p:embed/>
                    <p:pic>
                      <p:nvPicPr>
                        <p:cNvPr id="0" name="Object 5"/>
                        <p:cNvPicPr>
                          <a:picLocks noChangeAspect="1" noChangeArrowheads="1"/>
                        </p:cNvPicPr>
                        <p:nvPr/>
                      </p:nvPicPr>
                      <p:blipFill>
                        <a:blip r:embed="rId4"/>
                        <a:srcRect/>
                        <a:stretch>
                          <a:fillRect/>
                        </a:stretch>
                      </p:blipFill>
                      <p:spPr bwMode="auto">
                        <a:xfrm>
                          <a:off x="1446" y="1148"/>
                          <a:ext cx="2245" cy="823"/>
                        </a:xfrm>
                        <a:prstGeom prst="rect">
                          <a:avLst/>
                        </a:prstGeom>
                        <a:solidFill>
                          <a:srgbClr val="FFFF00"/>
                        </a:solidFill>
                        <a:ln>
                          <a:noFill/>
                        </a:ln>
                      </p:spPr>
                    </p:pic>
                  </p:oleObj>
                </mc:Fallback>
              </mc:AlternateContent>
            </a:graphicData>
          </a:graphic>
        </p:graphicFrame>
      </p:grpSp>
      <p:grpSp>
        <p:nvGrpSpPr>
          <p:cNvPr id="49169" name="Group 17"/>
          <p:cNvGrpSpPr>
            <a:grpSpLocks/>
          </p:cNvGrpSpPr>
          <p:nvPr/>
        </p:nvGrpSpPr>
        <p:grpSpPr bwMode="auto">
          <a:xfrm>
            <a:off x="381000" y="3200400"/>
            <a:ext cx="8305800" cy="1552575"/>
            <a:chOff x="240" y="2256"/>
            <a:chExt cx="5232" cy="978"/>
          </a:xfrm>
        </p:grpSpPr>
        <p:sp>
          <p:nvSpPr>
            <p:cNvPr id="7182" name="Text Box 9"/>
            <p:cNvSpPr txBox="1">
              <a:spLocks noChangeArrowheads="1"/>
            </p:cNvSpPr>
            <p:nvPr/>
          </p:nvSpPr>
          <p:spPr bwMode="auto">
            <a:xfrm>
              <a:off x="240" y="2256"/>
              <a:ext cx="523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t>只要 </a:t>
              </a:r>
              <a:r>
                <a:rPr lang="en-US" altLang="zh-CN" sz="2400" i="1" dirty="0"/>
                <a:t>f </a:t>
              </a:r>
              <a:r>
                <a:rPr lang="en-US" altLang="zh-CN" sz="2400" dirty="0"/>
                <a:t>(</a:t>
              </a:r>
              <a:r>
                <a:rPr lang="en-US" altLang="zh-CN" sz="2400" i="1" dirty="0"/>
                <a:t>x</a:t>
              </a:r>
              <a:r>
                <a:rPr lang="en-US" altLang="zh-CN" sz="2400" dirty="0"/>
                <a:t>, </a:t>
              </a:r>
              <a:r>
                <a:rPr lang="en-US" altLang="zh-CN" sz="2400" i="1" dirty="0"/>
                <a:t>y</a:t>
              </a:r>
              <a:r>
                <a:rPr lang="en-US" altLang="zh-CN" sz="2400" dirty="0"/>
                <a:t>) </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 </a:t>
              </a:r>
              <a:r>
                <a:rPr lang="en-US" altLang="zh-CN" sz="2400" dirty="0">
                  <a:sym typeface="Symbol" panose="05050102010706020507" pitchFamily="18" charset="2"/>
                </a:rPr>
                <a:t> </a:t>
              </a:r>
              <a:r>
                <a:rPr lang="en-US" altLang="zh-CN" sz="2400" i="1" dirty="0">
                  <a:sym typeface="Symbol" panose="05050102010706020507" pitchFamily="18" charset="2"/>
                </a:rPr>
                <a:t>R</a:t>
              </a:r>
              <a:r>
                <a:rPr lang="en-US" altLang="zh-CN" sz="2400" baseline="30000" dirty="0">
                  <a:sym typeface="Symbol" panose="05050102010706020507" pitchFamily="18" charset="2"/>
                </a:rPr>
                <a:t>1 </a:t>
              </a:r>
              <a:r>
                <a:rPr lang="zh-CN" altLang="en-US" sz="2400" dirty="0"/>
                <a:t>上连续，且关于 </a:t>
              </a:r>
              <a:r>
                <a:rPr lang="en-US" altLang="zh-CN" sz="2400" i="1" dirty="0"/>
                <a:t>y</a:t>
              </a:r>
              <a:r>
                <a:rPr lang="en-US" altLang="zh-CN" sz="2400" dirty="0"/>
                <a:t> </a:t>
              </a:r>
              <a:r>
                <a:rPr lang="zh-CN" altLang="en-US" sz="2400" dirty="0"/>
                <a:t>满足 </a:t>
              </a:r>
              <a:r>
                <a:rPr lang="en-US" altLang="zh-CN" sz="2400" i="1" dirty="0">
                  <a:solidFill>
                    <a:srgbClr val="000099"/>
                  </a:solidFill>
                </a:rPr>
                <a:t>Lipschitz</a:t>
              </a:r>
              <a:r>
                <a:rPr lang="en-US" altLang="zh-CN" sz="2400" dirty="0">
                  <a:solidFill>
                    <a:srgbClr val="000099"/>
                  </a:solidFill>
                </a:rPr>
                <a:t> </a:t>
              </a:r>
              <a:r>
                <a:rPr lang="zh-CN" altLang="en-US" sz="2400" dirty="0">
                  <a:solidFill>
                    <a:srgbClr val="000099"/>
                  </a:solidFill>
                </a:rPr>
                <a:t>条件</a:t>
              </a:r>
              <a:r>
                <a:rPr lang="zh-CN" altLang="en-US" sz="2400" dirty="0"/>
                <a:t>，即存在与 </a:t>
              </a:r>
              <a:r>
                <a:rPr lang="en-US" altLang="zh-CN" sz="2400" i="1" dirty="0"/>
                <a:t>x</a:t>
              </a:r>
              <a:r>
                <a:rPr lang="en-US" altLang="zh-CN" sz="2400" dirty="0"/>
                <a:t>, </a:t>
              </a:r>
              <a:r>
                <a:rPr lang="en-US" altLang="zh-CN" sz="2400" i="1" dirty="0"/>
                <a:t>y </a:t>
              </a:r>
              <a:r>
                <a:rPr lang="zh-CN" altLang="en-US" sz="2400" dirty="0"/>
                <a:t>无关的常数 </a:t>
              </a:r>
              <a:r>
                <a:rPr lang="en-US" altLang="zh-CN" sz="2400" i="1" dirty="0"/>
                <a:t>L</a:t>
              </a:r>
              <a:r>
                <a:rPr lang="en-US" altLang="zh-CN" sz="2400" dirty="0"/>
                <a:t> </a:t>
              </a:r>
              <a:r>
                <a:rPr lang="zh-CN" altLang="en-US" sz="2400" dirty="0"/>
                <a:t>使</a:t>
              </a:r>
            </a:p>
            <a:p>
              <a:pPr eaLnBrk="1" hangingPunct="1"/>
              <a:r>
                <a:rPr lang="zh-CN" altLang="en-US" sz="2400" dirty="0"/>
                <a:t>对任意定义在 </a:t>
              </a:r>
              <a:r>
                <a:rPr lang="en-US" altLang="zh-CN" sz="2400" dirty="0"/>
                <a:t>[</a:t>
              </a:r>
              <a:r>
                <a:rPr lang="en-US" altLang="zh-CN" sz="2400" i="1" dirty="0"/>
                <a:t>a</a:t>
              </a:r>
              <a:r>
                <a:rPr lang="en-US" altLang="zh-CN" sz="2400" dirty="0"/>
                <a:t>, </a:t>
              </a:r>
              <a:r>
                <a:rPr lang="en-US" altLang="zh-CN" sz="2400" i="1" dirty="0"/>
                <a:t>b</a:t>
              </a:r>
              <a:r>
                <a:rPr lang="en-US" altLang="zh-CN" sz="2400" dirty="0"/>
                <a:t>] </a:t>
              </a:r>
              <a:r>
                <a:rPr lang="zh-CN" altLang="en-US" sz="2400" dirty="0"/>
                <a:t>上的 </a:t>
              </a:r>
              <a:r>
                <a:rPr lang="en-US" altLang="zh-CN" sz="2400" i="1" dirty="0"/>
                <a:t>y</a:t>
              </a:r>
              <a:r>
                <a:rPr lang="en-US" altLang="zh-CN" sz="2400" baseline="-25000" dirty="0"/>
                <a:t>1</a:t>
              </a:r>
              <a:r>
                <a:rPr lang="en-US" altLang="zh-CN" sz="2400" dirty="0"/>
                <a:t>(</a:t>
              </a:r>
              <a:r>
                <a:rPr lang="en-US" altLang="zh-CN" sz="2400" i="1" dirty="0"/>
                <a:t>x</a:t>
              </a:r>
              <a:r>
                <a:rPr lang="en-US" altLang="zh-CN" sz="2400" dirty="0"/>
                <a:t>) </a:t>
              </a:r>
              <a:r>
                <a:rPr lang="zh-CN" altLang="en-US" sz="2400" dirty="0"/>
                <a:t>和 </a:t>
              </a:r>
              <a:r>
                <a:rPr lang="en-US" altLang="zh-CN" sz="2400" i="1" dirty="0"/>
                <a:t>y</a:t>
              </a:r>
              <a:r>
                <a:rPr lang="en-US" altLang="zh-CN" sz="2400" baseline="-25000" dirty="0"/>
                <a:t>2</a:t>
              </a:r>
              <a:r>
                <a:rPr lang="en-US" altLang="zh-CN" sz="2400" dirty="0"/>
                <a:t>(</a:t>
              </a:r>
              <a:r>
                <a:rPr lang="en-US" altLang="zh-CN" sz="2400" i="1" dirty="0"/>
                <a:t>x</a:t>
              </a:r>
              <a:r>
                <a:rPr lang="en-US" altLang="zh-CN" sz="2400" dirty="0"/>
                <a:t>) </a:t>
              </a:r>
              <a:r>
                <a:rPr lang="zh-CN" altLang="en-US" sz="2400" dirty="0"/>
                <a:t>都成立，则上述初值问题的连续可微解</a:t>
              </a:r>
              <a:r>
                <a:rPr lang="en-US" altLang="zh-CN" sz="2400" i="1" dirty="0"/>
                <a:t>y</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 </a:t>
              </a:r>
              <a:r>
                <a:rPr lang="zh-CN" altLang="en-US" sz="2400" dirty="0"/>
                <a:t>上</a:t>
              </a:r>
              <a:r>
                <a:rPr lang="zh-CN" altLang="en-US" sz="2400" dirty="0">
                  <a:solidFill>
                    <a:srgbClr val="000099"/>
                  </a:solidFill>
                </a:rPr>
                <a:t>存在且唯一</a:t>
              </a:r>
              <a:r>
                <a:rPr lang="zh-CN" altLang="en-US" sz="2400" dirty="0"/>
                <a:t>。</a:t>
              </a:r>
            </a:p>
          </p:txBody>
        </p:sp>
        <p:graphicFrame>
          <p:nvGraphicFramePr>
            <p:cNvPr id="7183" name="Object 13"/>
            <p:cNvGraphicFramePr>
              <a:graphicFrameLocks noChangeAspect="1"/>
            </p:cNvGraphicFramePr>
            <p:nvPr/>
          </p:nvGraphicFramePr>
          <p:xfrm>
            <a:off x="3312" y="2496"/>
            <a:ext cx="2065" cy="255"/>
          </p:xfrm>
          <a:graphic>
            <a:graphicData uri="http://schemas.openxmlformats.org/presentationml/2006/ole">
              <mc:AlternateContent xmlns:mc="http://schemas.openxmlformats.org/markup-compatibility/2006">
                <mc:Choice xmlns:v="urn:schemas-microsoft-com:vml" Requires="v">
                  <p:oleObj spid="_x0000_s7339" name="Equation" r:id="rId5" imgW="2159000" imgH="215900" progId="Equation.3">
                    <p:embed/>
                  </p:oleObj>
                </mc:Choice>
                <mc:Fallback>
                  <p:oleObj name="Equation" r:id="rId5" imgW="2159000" imgH="2159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496"/>
                          <a:ext cx="206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176" name="Group 24"/>
          <p:cNvGrpSpPr>
            <a:grpSpLocks/>
          </p:cNvGrpSpPr>
          <p:nvPr/>
        </p:nvGrpSpPr>
        <p:grpSpPr bwMode="auto">
          <a:xfrm>
            <a:off x="457200" y="4800603"/>
            <a:ext cx="8458200" cy="830263"/>
            <a:chOff x="240" y="3360"/>
            <a:chExt cx="5328" cy="523"/>
          </a:xfrm>
        </p:grpSpPr>
        <p:sp>
          <p:nvSpPr>
            <p:cNvPr id="7179" name="Text Box 19"/>
            <p:cNvSpPr txBox="1">
              <a:spLocks noChangeArrowheads="1"/>
            </p:cNvSpPr>
            <p:nvPr/>
          </p:nvSpPr>
          <p:spPr bwMode="auto">
            <a:xfrm>
              <a:off x="672" y="3360"/>
              <a:ext cx="48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t>计算出解函数 </a:t>
              </a:r>
              <a:r>
                <a:rPr lang="en-US" altLang="zh-CN" sz="2400" i="1" dirty="0"/>
                <a:t>y</a:t>
              </a:r>
              <a:r>
                <a:rPr lang="en-US" altLang="zh-CN" sz="2400" dirty="0"/>
                <a:t>(</a:t>
              </a:r>
              <a:r>
                <a:rPr lang="en-US" altLang="zh-CN" sz="2400" i="1" dirty="0"/>
                <a:t>x</a:t>
              </a:r>
              <a:r>
                <a:rPr lang="en-US" altLang="zh-CN" sz="2400" dirty="0"/>
                <a:t>) </a:t>
              </a:r>
              <a:r>
                <a:rPr lang="zh-CN" altLang="en-US" sz="2400" dirty="0"/>
                <a:t>在一系列节点 </a:t>
              </a:r>
              <a:r>
                <a:rPr lang="en-US" altLang="zh-CN" sz="2400" i="1" dirty="0"/>
                <a:t>a </a:t>
              </a:r>
              <a:r>
                <a:rPr lang="en-US" altLang="zh-CN" sz="2400" dirty="0"/>
                <a:t>= </a:t>
              </a:r>
              <a:r>
                <a:rPr lang="en-US" altLang="zh-CN" sz="2400" i="1" dirty="0"/>
                <a:t>x</a:t>
              </a:r>
              <a:r>
                <a:rPr lang="en-US" altLang="zh-CN" sz="2400" baseline="-25000" dirty="0"/>
                <a:t>0</a:t>
              </a:r>
              <a:r>
                <a:rPr lang="en-US" altLang="zh-CN" sz="2400" dirty="0"/>
                <a:t>&lt; </a:t>
              </a:r>
              <a:r>
                <a:rPr lang="en-US" altLang="zh-CN" sz="2400" i="1" dirty="0"/>
                <a:t>x</a:t>
              </a:r>
              <a:r>
                <a:rPr lang="en-US" altLang="zh-CN" sz="2400" baseline="-25000" dirty="0"/>
                <a:t>1</a:t>
              </a:r>
              <a:r>
                <a:rPr lang="en-US" altLang="zh-CN" sz="2400" dirty="0"/>
                <a:t>&lt;…&lt; </a:t>
              </a:r>
              <a:r>
                <a:rPr lang="en-US" altLang="zh-CN" sz="2400" i="1" dirty="0" err="1"/>
                <a:t>x</a:t>
              </a:r>
              <a:r>
                <a:rPr lang="en-US" altLang="zh-CN" sz="2400" i="1" baseline="-25000" dirty="0" err="1"/>
                <a:t>n</a:t>
              </a:r>
              <a:r>
                <a:rPr lang="en-US" altLang="zh-CN" sz="2400" dirty="0"/>
                <a:t>= </a:t>
              </a:r>
              <a:r>
                <a:rPr lang="en-US" altLang="zh-CN" sz="2400" i="1" dirty="0"/>
                <a:t>b</a:t>
              </a:r>
            </a:p>
            <a:p>
              <a:pPr eaLnBrk="1" hangingPunct="1"/>
              <a:r>
                <a:rPr lang="en-US" altLang="zh-CN" sz="2400" i="1" dirty="0"/>
                <a:t> </a:t>
              </a:r>
              <a:r>
                <a:rPr lang="zh-CN" altLang="en-US" sz="2400" dirty="0"/>
                <a:t>处的近似值                                              ，称为</a:t>
              </a:r>
              <a:r>
                <a:rPr lang="zh-CN" altLang="en-US" sz="2400" dirty="0">
                  <a:solidFill>
                    <a:srgbClr val="FF0000"/>
                  </a:solidFill>
                </a:rPr>
                <a:t>数值解</a:t>
              </a:r>
              <a:r>
                <a:rPr lang="zh-CN" altLang="en-US" sz="2400" dirty="0"/>
                <a:t>。</a:t>
              </a:r>
            </a:p>
          </p:txBody>
        </p:sp>
        <p:graphicFrame>
          <p:nvGraphicFramePr>
            <p:cNvPr id="7180" name="Object 22"/>
            <p:cNvGraphicFramePr>
              <a:graphicFrameLocks noChangeAspect="1"/>
            </p:cNvGraphicFramePr>
            <p:nvPr/>
          </p:nvGraphicFramePr>
          <p:xfrm>
            <a:off x="1776" y="3600"/>
            <a:ext cx="2146" cy="278"/>
          </p:xfrm>
          <a:graphic>
            <a:graphicData uri="http://schemas.openxmlformats.org/presentationml/2006/ole">
              <mc:AlternateContent xmlns:mc="http://schemas.openxmlformats.org/markup-compatibility/2006">
                <mc:Choice xmlns:v="urn:schemas-microsoft-com:vml" Requires="v">
                  <p:oleObj spid="_x0000_s7340" name="Equation" r:id="rId7" imgW="1600200" imgH="228600" progId="Equation.3">
                    <p:embed/>
                  </p:oleObj>
                </mc:Choice>
                <mc:Fallback>
                  <p:oleObj name="Equation" r:id="rId7" imgW="1600200" imgH="2286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3600"/>
                          <a:ext cx="2146"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1" name="Picture 23" descr="DART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 y="3360"/>
              <a:ext cx="470"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1" name="Group 29"/>
          <p:cNvGrpSpPr>
            <a:grpSpLocks/>
          </p:cNvGrpSpPr>
          <p:nvPr/>
        </p:nvGrpSpPr>
        <p:grpSpPr bwMode="auto">
          <a:xfrm>
            <a:off x="609600" y="5638803"/>
            <a:ext cx="8305800" cy="830263"/>
            <a:chOff x="240" y="3648"/>
            <a:chExt cx="5232" cy="523"/>
          </a:xfrm>
        </p:grpSpPr>
        <p:sp>
          <p:nvSpPr>
            <p:cNvPr id="7177" name="Text Box 26"/>
            <p:cNvSpPr txBox="1">
              <a:spLocks noChangeArrowheads="1"/>
            </p:cNvSpPr>
            <p:nvPr/>
          </p:nvSpPr>
          <p:spPr bwMode="auto">
            <a:xfrm>
              <a:off x="240" y="3648"/>
              <a:ext cx="523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t>节点间距                                       为</a:t>
              </a:r>
              <a:r>
                <a:rPr lang="zh-CN" altLang="en-US" sz="2400" dirty="0">
                  <a:solidFill>
                    <a:srgbClr val="FF0000"/>
                  </a:solidFill>
                </a:rPr>
                <a:t>步长</a:t>
              </a:r>
              <a:r>
                <a:rPr lang="en-US" altLang="zh-CN" sz="2400" dirty="0"/>
                <a:t>, </a:t>
              </a:r>
              <a:r>
                <a:rPr lang="zh-CN" altLang="en-US" sz="2400" dirty="0"/>
                <a:t>通常采用</a:t>
              </a:r>
              <a:r>
                <a:rPr lang="zh-CN" altLang="en-US" sz="2400" dirty="0">
                  <a:solidFill>
                    <a:srgbClr val="000099"/>
                  </a:solidFill>
                </a:rPr>
                <a:t>等距节点</a:t>
              </a:r>
              <a:r>
                <a:rPr lang="en-US" altLang="zh-CN" sz="2400" dirty="0"/>
                <a:t>, </a:t>
              </a:r>
              <a:r>
                <a:rPr lang="zh-CN" altLang="en-US" sz="2400" dirty="0"/>
                <a:t>即取 </a:t>
              </a:r>
              <a:r>
                <a:rPr lang="en-US" altLang="zh-CN" sz="2400" i="1" dirty="0"/>
                <a:t>h</a:t>
              </a:r>
              <a:r>
                <a:rPr lang="en-US" altLang="zh-CN" sz="2400" i="1" baseline="-25000" dirty="0"/>
                <a:t>i</a:t>
              </a:r>
              <a:r>
                <a:rPr lang="en-US" altLang="zh-CN" sz="2400" dirty="0"/>
                <a:t> = </a:t>
              </a:r>
              <a:r>
                <a:rPr lang="en-US" altLang="zh-CN" sz="2400" i="1" dirty="0">
                  <a:solidFill>
                    <a:srgbClr val="000099"/>
                  </a:solidFill>
                </a:rPr>
                <a:t>h</a:t>
              </a:r>
              <a:r>
                <a:rPr lang="en-US" altLang="zh-CN" sz="2400" i="1" dirty="0"/>
                <a:t> </a:t>
              </a:r>
              <a:r>
                <a:rPr lang="en-US" altLang="zh-CN" sz="2400" dirty="0"/>
                <a:t>(</a:t>
              </a:r>
              <a:r>
                <a:rPr lang="zh-CN" altLang="en-US" sz="2400" dirty="0"/>
                <a:t>常数</a:t>
              </a:r>
              <a:r>
                <a:rPr lang="en-US" altLang="zh-CN" sz="2400" dirty="0"/>
                <a:t>)</a:t>
              </a:r>
              <a:r>
                <a:rPr lang="zh-CN" altLang="en-US" sz="2400" dirty="0"/>
                <a:t>，由</a:t>
              </a:r>
              <a:r>
                <a:rPr lang="en-US" altLang="zh-CN" sz="2400" dirty="0"/>
                <a:t>y</a:t>
              </a:r>
              <a:r>
                <a:rPr lang="en-US" altLang="zh-CN" sz="1400" dirty="0"/>
                <a:t>0</a:t>
              </a:r>
              <a:r>
                <a:rPr lang="en-US" altLang="zh-CN" sz="2400" dirty="0"/>
                <a:t>,y</a:t>
              </a:r>
              <a:r>
                <a:rPr lang="en-US" altLang="zh-CN" sz="1600" dirty="0"/>
                <a:t>1</a:t>
              </a:r>
              <a:r>
                <a:rPr lang="en-US" altLang="zh-CN" sz="2400" dirty="0"/>
                <a:t>,…y</a:t>
              </a:r>
              <a:r>
                <a:rPr lang="en-US" altLang="zh-CN" sz="1400" dirty="0"/>
                <a:t>n-1</a:t>
              </a:r>
              <a:r>
                <a:rPr lang="en-US" altLang="zh-CN" sz="2400" dirty="0"/>
                <a:t>,</a:t>
              </a:r>
              <a:r>
                <a:rPr lang="zh-CN" altLang="en-US" sz="2400" dirty="0"/>
                <a:t>求</a:t>
              </a:r>
              <a:r>
                <a:rPr lang="en-US" altLang="zh-CN" sz="2400" dirty="0" err="1"/>
                <a:t>y</a:t>
              </a:r>
              <a:r>
                <a:rPr lang="en-US" altLang="zh-CN" sz="1800" dirty="0" err="1"/>
                <a:t>n</a:t>
              </a:r>
              <a:r>
                <a:rPr lang="zh-CN" altLang="en-US" sz="2400" dirty="0"/>
                <a:t>的递推公式为</a:t>
              </a:r>
              <a:r>
                <a:rPr lang="zh-CN" altLang="en-US" sz="2400" dirty="0">
                  <a:solidFill>
                    <a:srgbClr val="0000FF"/>
                  </a:solidFill>
                </a:rPr>
                <a:t>差分公式</a:t>
              </a:r>
              <a:r>
                <a:rPr lang="zh-CN" altLang="en-US" sz="2400" dirty="0"/>
                <a:t>。</a:t>
              </a:r>
              <a:endParaRPr lang="en-US" altLang="zh-CN" sz="2400" dirty="0"/>
            </a:p>
          </p:txBody>
        </p:sp>
        <p:graphicFrame>
          <p:nvGraphicFramePr>
            <p:cNvPr id="7178" name="Object 27"/>
            <p:cNvGraphicFramePr>
              <a:graphicFrameLocks noChangeAspect="1"/>
            </p:cNvGraphicFramePr>
            <p:nvPr/>
          </p:nvGraphicFramePr>
          <p:xfrm>
            <a:off x="1104" y="3648"/>
            <a:ext cx="1834" cy="263"/>
          </p:xfrm>
          <a:graphic>
            <a:graphicData uri="http://schemas.openxmlformats.org/presentationml/2006/ole">
              <mc:AlternateContent xmlns:mc="http://schemas.openxmlformats.org/markup-compatibility/2006">
                <mc:Choice xmlns:v="urn:schemas-microsoft-com:vml" Requires="v">
                  <p:oleObj spid="_x0000_s7341" name="Equation" r:id="rId10" imgW="1854200" imgH="228600" progId="Equation.3">
                    <p:embed/>
                  </p:oleObj>
                </mc:Choice>
                <mc:Fallback>
                  <p:oleObj name="Equation" r:id="rId10" imgW="1854200" imgH="228600"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3648"/>
                          <a:ext cx="183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83" name="Text Box 31"/>
          <p:cNvSpPr txBox="1">
            <a:spLocks noChangeArrowheads="1"/>
          </p:cNvSpPr>
          <p:nvPr/>
        </p:nvSpPr>
        <p:spPr bwMode="auto">
          <a:xfrm>
            <a:off x="7543800" y="22098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(6.1)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up)">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9159"/>
                                        </p:tgtEl>
                                        <p:attrNameLst>
                                          <p:attrName>style.visibility</p:attrName>
                                        </p:attrNameLst>
                                      </p:cBhvr>
                                      <p:to>
                                        <p:strVal val="visible"/>
                                      </p:to>
                                    </p:set>
                                    <p:animEffect transition="in" filter="box(in)">
                                      <p:cBhvr>
                                        <p:cTn id="17" dur="500"/>
                                        <p:tgtEl>
                                          <p:spTgt spid="4915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9183"/>
                                        </p:tgtEl>
                                        <p:attrNameLst>
                                          <p:attrName>style.visibility</p:attrName>
                                        </p:attrNameLst>
                                      </p:cBhvr>
                                      <p:to>
                                        <p:strVal val="visible"/>
                                      </p:to>
                                    </p:set>
                                    <p:animEffect transition="in" filter="wipe(left)">
                                      <p:cBhvr>
                                        <p:cTn id="20" dur="500"/>
                                        <p:tgtEl>
                                          <p:spTgt spid="491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49169"/>
                                        </p:tgtEl>
                                        <p:attrNameLst>
                                          <p:attrName>style.visibility</p:attrName>
                                        </p:attrNameLst>
                                      </p:cBhvr>
                                      <p:to>
                                        <p:strVal val="visible"/>
                                      </p:to>
                                    </p:set>
                                    <p:animEffect transition="in" filter="strips(downRight)">
                                      <p:cBhvr>
                                        <p:cTn id="25" dur="500"/>
                                        <p:tgtEl>
                                          <p:spTgt spid="491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9176"/>
                                        </p:tgtEl>
                                        <p:attrNameLst>
                                          <p:attrName>style.visibility</p:attrName>
                                        </p:attrNameLst>
                                      </p:cBhvr>
                                      <p:to>
                                        <p:strVal val="visible"/>
                                      </p:to>
                                    </p:set>
                                    <p:animEffect transition="in" filter="wipe(left)">
                                      <p:cBhvr>
                                        <p:cTn id="30" dur="500"/>
                                        <p:tgtEl>
                                          <p:spTgt spid="491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9181"/>
                                        </p:tgtEl>
                                        <p:attrNameLst>
                                          <p:attrName>style.visibility</p:attrName>
                                        </p:attrNameLst>
                                      </p:cBhvr>
                                      <p:to>
                                        <p:strVal val="visible"/>
                                      </p:to>
                                    </p:set>
                                    <p:animEffect transition="in" filter="wipe(up)">
                                      <p:cBhvr>
                                        <p:cTn id="35" dur="500"/>
                                        <p:tgtEl>
                                          <p:spTgt spid="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6" grpId="0" autoUpdateAnimBg="0"/>
      <p:bldP spid="491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2C9DE4-07CD-4D41-9C38-45E7A158AEE1}"/>
              </a:ext>
            </a:extLst>
          </p:cNvPr>
          <p:cNvSpPr/>
          <p:nvPr/>
        </p:nvSpPr>
        <p:spPr>
          <a:xfrm>
            <a:off x="685800" y="457200"/>
            <a:ext cx="2249334" cy="954107"/>
          </a:xfrm>
          <a:prstGeom prst="rect">
            <a:avLst/>
          </a:prstGeom>
        </p:spPr>
        <p:txBody>
          <a:bodyPr wrap="none">
            <a:spAutoFit/>
          </a:bodyPr>
          <a:lstStyle/>
          <a:p>
            <a:r>
              <a:rPr lang="zh-CN" altLang="en-US" dirty="0"/>
              <a:t>自习：</a:t>
            </a:r>
            <a:endParaRPr lang="en-US" altLang="zh-CN" dirty="0"/>
          </a:p>
          <a:p>
            <a:r>
              <a:rPr lang="en-US" altLang="zh-CN" dirty="0"/>
              <a:t>      6.4, 6.6 </a:t>
            </a:r>
            <a:r>
              <a:rPr lang="zh-CN" altLang="en-US" dirty="0"/>
              <a:t>节</a:t>
            </a:r>
          </a:p>
        </p:txBody>
      </p:sp>
    </p:spTree>
    <p:extLst>
      <p:ext uri="{BB962C8B-B14F-4D97-AF65-F5344CB8AC3E}">
        <p14:creationId xmlns:p14="http://schemas.microsoft.com/office/powerpoint/2010/main" val="423451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153400" cy="1143000"/>
          </a:xfrm>
        </p:spPr>
        <p:txBody>
          <a:bodyPr/>
          <a:lstStyle/>
          <a:p>
            <a:pPr eaLnBrk="1" hangingPunct="1"/>
            <a:r>
              <a:rPr lang="en-US" altLang="zh-CN" sz="4000" dirty="0">
                <a:cs typeface="Times New Roman" panose="02020603050405020304" pitchFamily="18" charset="0"/>
              </a:rPr>
              <a:t>2  </a:t>
            </a:r>
            <a:r>
              <a:rPr lang="en-US" altLang="zh-CN" sz="4000" dirty="0"/>
              <a:t>RKF(</a:t>
            </a:r>
            <a:r>
              <a:rPr lang="en-US" altLang="zh-CN" sz="4000" dirty="0" err="1"/>
              <a:t>Runge-Kutta-Fehlberg</a:t>
            </a:r>
            <a:r>
              <a:rPr lang="en-US" altLang="zh-CN" sz="4000" dirty="0"/>
              <a:t> )</a:t>
            </a:r>
            <a:r>
              <a:rPr lang="zh-CN" altLang="en-US" sz="4000" dirty="0"/>
              <a:t>格式 </a:t>
            </a:r>
            <a:r>
              <a:rPr lang="en-US" altLang="zh-CN" sz="4000" dirty="0"/>
              <a:t>(</a:t>
            </a:r>
            <a:r>
              <a:rPr lang="en-US" altLang="zh-CN" sz="4000" dirty="0" err="1">
                <a:solidFill>
                  <a:srgbClr val="FF0000"/>
                </a:solidFill>
              </a:rPr>
              <a:t>Matlab</a:t>
            </a:r>
            <a:r>
              <a:rPr lang="en-US" altLang="zh-CN" sz="4000" dirty="0">
                <a:solidFill>
                  <a:srgbClr val="FF0000"/>
                </a:solidFill>
              </a:rPr>
              <a:t> </a:t>
            </a:r>
            <a:r>
              <a:rPr lang="zh-CN" altLang="en-US" sz="4000" dirty="0">
                <a:solidFill>
                  <a:srgbClr val="FF0000"/>
                </a:solidFill>
              </a:rPr>
              <a:t>中</a:t>
            </a:r>
            <a:r>
              <a:rPr lang="en-US" altLang="zh-CN" sz="4000" dirty="0">
                <a:solidFill>
                  <a:srgbClr val="FF0000"/>
                </a:solidFill>
              </a:rPr>
              <a:t>ode45</a:t>
            </a:r>
            <a:r>
              <a:rPr lang="zh-CN" altLang="en-US" sz="4000" dirty="0">
                <a:solidFill>
                  <a:srgbClr val="FF0000"/>
                </a:solidFill>
              </a:rPr>
              <a:t>函数 </a:t>
            </a:r>
            <a:r>
              <a:rPr lang="en-US" altLang="zh-CN" sz="4000" dirty="0"/>
              <a:t>)</a:t>
            </a:r>
          </a:p>
        </p:txBody>
      </p:sp>
      <p:sp>
        <p:nvSpPr>
          <p:cNvPr id="30723" name="Rectangle 3"/>
          <p:cNvSpPr>
            <a:spLocks noGrp="1" noChangeArrowheads="1"/>
          </p:cNvSpPr>
          <p:nvPr>
            <p:ph type="body" idx="1"/>
          </p:nvPr>
        </p:nvSpPr>
        <p:spPr>
          <a:xfrm>
            <a:off x="0" y="1295400"/>
            <a:ext cx="8763000" cy="5181600"/>
          </a:xfrm>
        </p:spPr>
        <p:txBody>
          <a:bodyPr/>
          <a:lstStyle/>
          <a:p>
            <a:pPr eaLnBrk="1" hangingPunct="1"/>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阶</a:t>
            </a:r>
            <a:r>
              <a:rPr lang="en-US" altLang="zh-CN" b="1">
                <a:latin typeface="楷体_GB2312" pitchFamily="49" charset="-122"/>
                <a:ea typeface="楷体_GB2312" pitchFamily="49" charset="-122"/>
              </a:rPr>
              <a:t>Runge-Kutta</a:t>
            </a:r>
            <a:r>
              <a:rPr lang="zh-CN" altLang="en-US" b="1">
                <a:latin typeface="楷体_GB2312" pitchFamily="49" charset="-122"/>
                <a:ea typeface="楷体_GB2312" pitchFamily="49" charset="-122"/>
              </a:rPr>
              <a:t>格式和一个</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阶</a:t>
            </a:r>
            <a:r>
              <a:rPr lang="en-US" altLang="zh-CN" b="1">
                <a:latin typeface="楷体_GB2312" pitchFamily="49" charset="-122"/>
                <a:ea typeface="楷体_GB2312" pitchFamily="49" charset="-122"/>
              </a:rPr>
              <a:t>Runge- Kutta </a:t>
            </a:r>
            <a:r>
              <a:rPr lang="zh-CN" altLang="en-US" b="1">
                <a:latin typeface="楷体_GB2312" pitchFamily="49" charset="-122"/>
                <a:ea typeface="楷体_GB2312" pitchFamily="49" charset="-122"/>
              </a:rPr>
              <a:t>格式组合</a:t>
            </a:r>
          </a:p>
          <a:p>
            <a:pPr eaLnBrk="1" hangingPunct="1"/>
            <a:endParaRPr lang="zh-CN" altLang="en-US" b="1">
              <a:latin typeface="楷体_GB2312" pitchFamily="49" charset="-122"/>
              <a:ea typeface="楷体_GB2312" pitchFamily="49" charset="-122"/>
            </a:endParaRPr>
          </a:p>
          <a:p>
            <a:pPr eaLnBrk="1" hangingPunct="1"/>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endParaRPr lang="zh-CN" altLang="en-US" b="1">
              <a:latin typeface="楷体_GB2312" pitchFamily="49" charset="-122"/>
              <a:ea typeface="楷体_GB2312" pitchFamily="49" charset="-122"/>
            </a:endParaRPr>
          </a:p>
          <a:p>
            <a:pPr eaLnBrk="1" hangingPunct="1"/>
            <a:r>
              <a:rPr lang="zh-CN" altLang="en-US" b="1">
                <a:latin typeface="楷体_GB2312" pitchFamily="49" charset="-122"/>
                <a:ea typeface="楷体_GB2312" pitchFamily="49" charset="-122"/>
              </a:rPr>
              <a:t>最佳步长为当前步长乘以</a:t>
            </a:r>
          </a:p>
          <a:p>
            <a:pPr eaLnBrk="1" hangingPunct="1"/>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s</a:t>
            </a:r>
            <a:r>
              <a:rPr lang="en-US" altLang="zh-CN" b="1">
                <a:latin typeface="楷体_GB2312" pitchFamily="49" charset="-122"/>
                <a:ea typeface="楷体_GB2312" pitchFamily="49" charset="-122"/>
              </a:rPr>
              <a:t>&lt;0.75, </a:t>
            </a:r>
            <a:r>
              <a:rPr lang="zh-CN" altLang="en-US" b="1">
                <a:latin typeface="楷体_GB2312" pitchFamily="49" charset="-122"/>
                <a:ea typeface="楷体_GB2312" pitchFamily="49" charset="-122"/>
              </a:rPr>
              <a:t>折半步长</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s</a:t>
            </a:r>
            <a:r>
              <a:rPr lang="en-US" altLang="zh-CN" b="1">
                <a:latin typeface="楷体_GB2312" pitchFamily="49" charset="-122"/>
                <a:ea typeface="楷体_GB2312" pitchFamily="49" charset="-122"/>
              </a:rPr>
              <a:t>&gt;1.5, </a:t>
            </a:r>
            <a:r>
              <a:rPr lang="zh-CN" altLang="en-US" b="1">
                <a:latin typeface="楷体_GB2312" pitchFamily="49" charset="-122"/>
                <a:ea typeface="楷体_GB2312" pitchFamily="49" charset="-122"/>
              </a:rPr>
              <a:t>加倍步长。</a:t>
            </a:r>
            <a:r>
              <a:rPr lang="zh-CN" altLang="en-US"/>
              <a:t> </a:t>
            </a:r>
          </a:p>
        </p:txBody>
      </p:sp>
      <p:sp>
        <p:nvSpPr>
          <p:cNvPr id="30724" name="Rectangle 4"/>
          <p:cNvSpPr>
            <a:spLocks noChangeArrowheads="1"/>
          </p:cNvSpPr>
          <p:nvPr/>
        </p:nvSpPr>
        <p:spPr bwMode="auto">
          <a:xfrm>
            <a:off x="3071813"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25" name="Object 5"/>
          <p:cNvGraphicFramePr>
            <a:graphicFrameLocks noChangeAspect="1"/>
          </p:cNvGraphicFramePr>
          <p:nvPr/>
        </p:nvGraphicFramePr>
        <p:xfrm>
          <a:off x="2384425" y="1816100"/>
          <a:ext cx="5367338" cy="787400"/>
        </p:xfrm>
        <a:graphic>
          <a:graphicData uri="http://schemas.openxmlformats.org/presentationml/2006/ole">
            <mc:AlternateContent xmlns:mc="http://schemas.openxmlformats.org/markup-compatibility/2006">
              <mc:Choice xmlns:v="urn:schemas-microsoft-com:vml" Requires="v">
                <p:oleObj spid="_x0000_s31062" name="Equation" r:id="rId3" imgW="3124200" imgH="406400" progId="Equation.DSMT4">
                  <p:embed/>
                </p:oleObj>
              </mc:Choice>
              <mc:Fallback>
                <p:oleObj name="Equation" r:id="rId3" imgW="3124200" imgH="40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5" y="1816100"/>
                        <a:ext cx="536733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6"/>
          <p:cNvSpPr>
            <a:spLocks noChangeArrowheads="1"/>
          </p:cNvSpPr>
          <p:nvPr/>
        </p:nvSpPr>
        <p:spPr bwMode="auto">
          <a:xfrm>
            <a:off x="273843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27" name="Object 7"/>
          <p:cNvGraphicFramePr>
            <a:graphicFrameLocks noChangeAspect="1"/>
          </p:cNvGraphicFramePr>
          <p:nvPr/>
        </p:nvGraphicFramePr>
        <p:xfrm>
          <a:off x="2293938" y="2579688"/>
          <a:ext cx="5929312" cy="785812"/>
        </p:xfrm>
        <a:graphic>
          <a:graphicData uri="http://schemas.openxmlformats.org/presentationml/2006/ole">
            <mc:AlternateContent xmlns:mc="http://schemas.openxmlformats.org/markup-compatibility/2006">
              <mc:Choice xmlns:v="urn:schemas-microsoft-com:vml" Requires="v">
                <p:oleObj spid="_x0000_s31063" name="Equation" r:id="rId5" imgW="3835400" imgH="406400" progId="Equation.DSMT4">
                  <p:embed/>
                </p:oleObj>
              </mc:Choice>
              <mc:Fallback>
                <p:oleObj name="Equation" r:id="rId5" imgW="3835400" imgH="406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2579688"/>
                        <a:ext cx="5929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8"/>
          <p:cNvSpPr>
            <a:spLocks noChangeArrowheads="1"/>
          </p:cNvSpPr>
          <p:nvPr/>
        </p:nvSpPr>
        <p:spPr bwMode="auto">
          <a:xfrm>
            <a:off x="41290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29" name="Object 9"/>
          <p:cNvGraphicFramePr>
            <a:graphicFrameLocks noChangeAspect="1"/>
          </p:cNvGraphicFramePr>
          <p:nvPr/>
        </p:nvGraphicFramePr>
        <p:xfrm>
          <a:off x="228600" y="3429000"/>
          <a:ext cx="1806575" cy="406400"/>
        </p:xfrm>
        <a:graphic>
          <a:graphicData uri="http://schemas.openxmlformats.org/presentationml/2006/ole">
            <mc:AlternateContent xmlns:mc="http://schemas.openxmlformats.org/markup-compatibility/2006">
              <mc:Choice xmlns:v="urn:schemas-microsoft-com:vml" Requires="v">
                <p:oleObj spid="_x0000_s31064" name="Equation" r:id="rId7" imgW="1002865" imgH="228501" progId="Equation.DSMT4">
                  <p:embed/>
                </p:oleObj>
              </mc:Choice>
              <mc:Fallback>
                <p:oleObj name="Equation" r:id="rId7" imgW="1002865" imgH="22850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429000"/>
                        <a:ext cx="1806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Rectangle 10"/>
          <p:cNvSpPr>
            <a:spLocks noChangeArrowheads="1"/>
          </p:cNvSpPr>
          <p:nvPr/>
        </p:nvSpPr>
        <p:spPr bwMode="auto">
          <a:xfrm>
            <a:off x="378618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31" name="Object 11"/>
          <p:cNvGraphicFramePr>
            <a:graphicFrameLocks noChangeAspect="1"/>
          </p:cNvGraphicFramePr>
          <p:nvPr/>
        </p:nvGraphicFramePr>
        <p:xfrm>
          <a:off x="2133600" y="3352800"/>
          <a:ext cx="2490788" cy="593725"/>
        </p:xfrm>
        <a:graphic>
          <a:graphicData uri="http://schemas.openxmlformats.org/presentationml/2006/ole">
            <mc:AlternateContent xmlns:mc="http://schemas.openxmlformats.org/markup-compatibility/2006">
              <mc:Choice xmlns:v="urn:schemas-microsoft-com:vml" Requires="v">
                <p:oleObj spid="_x0000_s31065" name="Equation" r:id="rId9" imgW="1726451" imgH="406224" progId="Equation.DSMT4">
                  <p:embed/>
                </p:oleObj>
              </mc:Choice>
              <mc:Fallback>
                <p:oleObj name="Equation" r:id="rId9" imgW="1726451" imgH="406224"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352800"/>
                        <a:ext cx="2490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Rectangle 12"/>
          <p:cNvSpPr>
            <a:spLocks noChangeArrowheads="1"/>
          </p:cNvSpPr>
          <p:nvPr/>
        </p:nvSpPr>
        <p:spPr bwMode="auto">
          <a:xfrm>
            <a:off x="3471863"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33" name="Object 13"/>
          <p:cNvGraphicFramePr>
            <a:graphicFrameLocks noChangeAspect="1"/>
          </p:cNvGraphicFramePr>
          <p:nvPr/>
        </p:nvGraphicFramePr>
        <p:xfrm>
          <a:off x="4724400" y="3352800"/>
          <a:ext cx="3760788" cy="647700"/>
        </p:xfrm>
        <a:graphic>
          <a:graphicData uri="http://schemas.openxmlformats.org/presentationml/2006/ole">
            <mc:AlternateContent xmlns:mc="http://schemas.openxmlformats.org/markup-compatibility/2006">
              <mc:Choice xmlns:v="urn:schemas-microsoft-com:vml" Requires="v">
                <p:oleObj spid="_x0000_s31066" name="Equation" r:id="rId11" imgW="2387600" imgH="406400" progId="Equation.DSMT4">
                  <p:embed/>
                </p:oleObj>
              </mc:Choice>
              <mc:Fallback>
                <p:oleObj name="Equation" r:id="rId11" imgW="2387600" imgH="4064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3352800"/>
                        <a:ext cx="3760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4" name="Object 14"/>
          <p:cNvGraphicFramePr>
            <a:graphicFrameLocks noChangeAspect="1"/>
          </p:cNvGraphicFramePr>
          <p:nvPr/>
        </p:nvGraphicFramePr>
        <p:xfrm>
          <a:off x="152400" y="4038600"/>
          <a:ext cx="4256088" cy="508000"/>
        </p:xfrm>
        <a:graphic>
          <a:graphicData uri="http://schemas.openxmlformats.org/presentationml/2006/ole">
            <mc:AlternateContent xmlns:mc="http://schemas.openxmlformats.org/markup-compatibility/2006">
              <mc:Choice xmlns:v="urn:schemas-microsoft-com:vml" Requires="v">
                <p:oleObj spid="_x0000_s31067" name="Equation" r:id="rId13" imgW="3429000" imgH="406400" progId="Equation.DSMT4">
                  <p:embed/>
                </p:oleObj>
              </mc:Choice>
              <mc:Fallback>
                <p:oleObj name="Equation" r:id="rId13" imgW="3429000" imgH="4064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4038600"/>
                        <a:ext cx="42560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5" name="Object 15"/>
          <p:cNvGraphicFramePr>
            <a:graphicFrameLocks noChangeAspect="1"/>
          </p:cNvGraphicFramePr>
          <p:nvPr/>
        </p:nvGraphicFramePr>
        <p:xfrm>
          <a:off x="4419600" y="4038600"/>
          <a:ext cx="4521200" cy="520700"/>
        </p:xfrm>
        <a:graphic>
          <a:graphicData uri="http://schemas.openxmlformats.org/presentationml/2006/ole">
            <mc:AlternateContent xmlns:mc="http://schemas.openxmlformats.org/markup-compatibility/2006">
              <mc:Choice xmlns:v="urn:schemas-microsoft-com:vml" Requires="v">
                <p:oleObj spid="_x0000_s31068" name="Equation" r:id="rId15" imgW="3556000" imgH="406400" progId="Equation.DSMT4">
                  <p:embed/>
                </p:oleObj>
              </mc:Choice>
              <mc:Fallback>
                <p:oleObj name="Equation" r:id="rId15" imgW="3556000" imgH="4064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4038600"/>
                        <a:ext cx="4521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6" name="Object 16"/>
          <p:cNvGraphicFramePr>
            <a:graphicFrameLocks noChangeAspect="1"/>
          </p:cNvGraphicFramePr>
          <p:nvPr/>
        </p:nvGraphicFramePr>
        <p:xfrm>
          <a:off x="552450" y="4621213"/>
          <a:ext cx="5600700" cy="574675"/>
        </p:xfrm>
        <a:graphic>
          <a:graphicData uri="http://schemas.openxmlformats.org/presentationml/2006/ole">
            <mc:AlternateContent xmlns:mc="http://schemas.openxmlformats.org/markup-compatibility/2006">
              <mc:Choice xmlns:v="urn:schemas-microsoft-com:vml" Requires="v">
                <p:oleObj spid="_x0000_s31069" name="Equation" r:id="rId17" imgW="4000500" imgH="406400" progId="Equation.DSMT4">
                  <p:embed/>
                </p:oleObj>
              </mc:Choice>
              <mc:Fallback>
                <p:oleObj name="Equation" r:id="rId17" imgW="4000500" imgH="4064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2450" y="4621213"/>
                        <a:ext cx="560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7" name="Object 17"/>
          <p:cNvGraphicFramePr>
            <a:graphicFrameLocks noChangeAspect="1"/>
          </p:cNvGraphicFramePr>
          <p:nvPr/>
        </p:nvGraphicFramePr>
        <p:xfrm>
          <a:off x="5213350" y="5094288"/>
          <a:ext cx="2222500" cy="831850"/>
        </p:xfrm>
        <a:graphic>
          <a:graphicData uri="http://schemas.openxmlformats.org/presentationml/2006/ole">
            <mc:AlternateContent xmlns:mc="http://schemas.openxmlformats.org/markup-compatibility/2006">
              <mc:Choice xmlns:v="urn:schemas-microsoft-com:vml" Requires="v">
                <p:oleObj spid="_x0000_s31070" name="Equation" r:id="rId19" imgW="1269449" imgH="444307" progId="Equation.DSMT4">
                  <p:embed/>
                </p:oleObj>
              </mc:Choice>
              <mc:Fallback>
                <p:oleObj name="Equation" r:id="rId19" imgW="1269449" imgH="444307"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3350" y="5094288"/>
                        <a:ext cx="2222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右箭头 8"/>
          <p:cNvSpPr/>
          <p:nvPr/>
        </p:nvSpPr>
        <p:spPr bwMode="auto">
          <a:xfrm rot="3535791">
            <a:off x="2049045" y="3991233"/>
            <a:ext cx="1387314" cy="310277"/>
          </a:xfrm>
          <a:prstGeom prst="rightArrow">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73730" name="Text Box 2"/>
          <p:cNvSpPr txBox="1">
            <a:spLocks noChangeArrowheads="1"/>
          </p:cNvSpPr>
          <p:nvPr/>
        </p:nvSpPr>
        <p:spPr bwMode="auto">
          <a:xfrm>
            <a:off x="613569" y="810581"/>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由</a:t>
            </a:r>
            <a:r>
              <a:rPr lang="zh-CN" altLang="en-US" sz="2400" dirty="0">
                <a:solidFill>
                  <a:schemeClr val="accent2"/>
                </a:solidFill>
                <a:ea typeface="黑体" panose="02010609060101010101" pitchFamily="49" charset="-122"/>
              </a:rPr>
              <a:t>向前差商公式</a:t>
            </a:r>
            <a:r>
              <a:rPr lang="en-US" altLang="zh-CN" sz="2400" dirty="0">
                <a:solidFill>
                  <a:srgbClr val="8E0069"/>
                </a:solidFill>
                <a:latin typeface="宋体" panose="02010600030101010101" pitchFamily="2" charset="-122"/>
                <a:ea typeface="宋体" panose="02010600030101010101" pitchFamily="2" charset="-122"/>
              </a:rPr>
              <a:t>:</a:t>
            </a:r>
            <a:endParaRPr lang="en-US" altLang="zh-CN" sz="2400" dirty="0">
              <a:solidFill>
                <a:srgbClr val="8E0069"/>
              </a:solidFill>
              <a:ea typeface="宋体" panose="02010600030101010101" pitchFamily="2" charset="-122"/>
            </a:endParaRPr>
          </a:p>
        </p:txBody>
      </p:sp>
      <p:sp>
        <p:nvSpPr>
          <p:cNvPr id="73789" name="Text Box 61"/>
          <p:cNvSpPr txBox="1">
            <a:spLocks noChangeArrowheads="1"/>
          </p:cNvSpPr>
          <p:nvPr/>
        </p:nvSpPr>
        <p:spPr bwMode="auto">
          <a:xfrm>
            <a:off x="1295400" y="152400"/>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楷体_GB2312" pitchFamily="49" charset="-122"/>
              </a:defRPr>
            </a:lvl1pPr>
            <a:lvl2pPr marL="914400" indent="-457200">
              <a:defRPr kumimoji="1" sz="2800" b="1">
                <a:solidFill>
                  <a:schemeClr val="tx1"/>
                </a:solidFill>
                <a:latin typeface="Times New Roman" panose="02020603050405020304" pitchFamily="18" charset="0"/>
                <a:ea typeface="楷体_GB2312" pitchFamily="49" charset="-122"/>
              </a:defRPr>
            </a:lvl2pPr>
            <a:lvl3pPr marL="1371600" indent="-457200">
              <a:defRPr kumimoji="1" sz="2800" b="1">
                <a:solidFill>
                  <a:schemeClr val="tx1"/>
                </a:solidFill>
                <a:latin typeface="Times New Roman" panose="02020603050405020304" pitchFamily="18" charset="0"/>
                <a:ea typeface="楷体_GB2312" pitchFamily="49" charset="-122"/>
              </a:defRPr>
            </a:lvl3pPr>
            <a:lvl4pPr marL="1828800" indent="-457200">
              <a:defRPr kumimoji="1" sz="2800" b="1">
                <a:solidFill>
                  <a:schemeClr val="tx1"/>
                </a:solidFill>
                <a:latin typeface="Times New Roman" panose="02020603050405020304" pitchFamily="18" charset="0"/>
                <a:ea typeface="楷体_GB2312" pitchFamily="49" charset="-122"/>
              </a:defRPr>
            </a:lvl4pPr>
            <a:lvl5pPr marL="2286000" indent="-457200">
              <a:defRPr kumimoji="1" sz="28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dirty="0"/>
              <a:t>6.1</a:t>
            </a:r>
            <a:r>
              <a:rPr lang="zh-CN" altLang="en-US" dirty="0"/>
              <a:t>  欧拉</a:t>
            </a:r>
            <a:r>
              <a:rPr lang="en-US" altLang="zh-CN" dirty="0"/>
              <a:t>(Euler)</a:t>
            </a:r>
            <a:r>
              <a:rPr lang="zh-CN" altLang="en-US" dirty="0"/>
              <a:t>格式及其改进：</a:t>
            </a:r>
          </a:p>
        </p:txBody>
      </p:sp>
      <p:graphicFrame>
        <p:nvGraphicFramePr>
          <p:cNvPr id="58" name="Object 53"/>
          <p:cNvGraphicFramePr>
            <a:graphicFrameLocks noChangeAspect="1"/>
          </p:cNvGraphicFramePr>
          <p:nvPr>
            <p:extLst>
              <p:ext uri="{D42A27DB-BD31-4B8C-83A1-F6EECF244321}">
                <p14:modId xmlns:p14="http://schemas.microsoft.com/office/powerpoint/2010/main" val="3974004784"/>
              </p:ext>
            </p:extLst>
          </p:nvPr>
        </p:nvGraphicFramePr>
        <p:xfrm>
          <a:off x="2828925" y="1295400"/>
          <a:ext cx="2570163" cy="738188"/>
        </p:xfrm>
        <a:graphic>
          <a:graphicData uri="http://schemas.openxmlformats.org/presentationml/2006/ole">
            <mc:AlternateContent xmlns:mc="http://schemas.openxmlformats.org/markup-compatibility/2006">
              <mc:Choice xmlns:v="urn:schemas-microsoft-com:vml" Requires="v">
                <p:oleObj spid="_x0000_s47325" name="Equation" r:id="rId4" imgW="1422360" imgH="406080" progId="Equation.DSMT4">
                  <p:embed/>
                </p:oleObj>
              </mc:Choice>
              <mc:Fallback>
                <p:oleObj name="Equation" r:id="rId4" imgW="1422360" imgH="406080" progId="Equation.DSMT4">
                  <p:embed/>
                  <p:pic>
                    <p:nvPicPr>
                      <p:cNvPr id="0" name=""/>
                      <p:cNvPicPr>
                        <a:picLocks noChangeAspect="1" noChangeArrowheads="1"/>
                      </p:cNvPicPr>
                      <p:nvPr/>
                    </p:nvPicPr>
                    <p:blipFill>
                      <a:blip r:embed="rId5"/>
                      <a:srcRect/>
                      <a:stretch>
                        <a:fillRect/>
                      </a:stretch>
                    </p:blipFill>
                    <p:spPr bwMode="auto">
                      <a:xfrm>
                        <a:off x="2828925" y="1295400"/>
                        <a:ext cx="257016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 Box 2"/>
          <p:cNvSpPr txBox="1">
            <a:spLocks noChangeArrowheads="1"/>
          </p:cNvSpPr>
          <p:nvPr/>
        </p:nvSpPr>
        <p:spPr bwMode="auto">
          <a:xfrm>
            <a:off x="664369" y="2204710"/>
            <a:ext cx="1088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可得</a:t>
            </a:r>
            <a:r>
              <a:rPr lang="en-US" altLang="zh-CN" sz="2400" dirty="0">
                <a:solidFill>
                  <a:srgbClr val="8E0069"/>
                </a:solidFill>
                <a:latin typeface="宋体" panose="02010600030101010101" pitchFamily="2" charset="-122"/>
                <a:ea typeface="宋体" panose="02010600030101010101" pitchFamily="2" charset="-122"/>
              </a:rPr>
              <a:t>:</a:t>
            </a:r>
            <a:endParaRPr lang="en-US" altLang="zh-CN" sz="2400" dirty="0">
              <a:solidFill>
                <a:srgbClr val="8E0069"/>
              </a:solidFill>
              <a:ea typeface="宋体" panose="02010600030101010101" pitchFamily="2" charset="-122"/>
            </a:endParaRPr>
          </a:p>
        </p:txBody>
      </p:sp>
      <p:graphicFrame>
        <p:nvGraphicFramePr>
          <p:cNvPr id="60" name="Object 53"/>
          <p:cNvGraphicFramePr>
            <a:graphicFrameLocks noChangeAspect="1"/>
          </p:cNvGraphicFramePr>
          <p:nvPr>
            <p:extLst>
              <p:ext uri="{D42A27DB-BD31-4B8C-83A1-F6EECF244321}">
                <p14:modId xmlns:p14="http://schemas.microsoft.com/office/powerpoint/2010/main" val="2309946985"/>
              </p:ext>
            </p:extLst>
          </p:nvPr>
        </p:nvGraphicFramePr>
        <p:xfrm>
          <a:off x="1771934" y="2204710"/>
          <a:ext cx="5140325" cy="1154112"/>
        </p:xfrm>
        <a:graphic>
          <a:graphicData uri="http://schemas.openxmlformats.org/presentationml/2006/ole">
            <mc:AlternateContent xmlns:mc="http://schemas.openxmlformats.org/markup-compatibility/2006">
              <mc:Choice xmlns:v="urn:schemas-microsoft-com:vml" Requires="v">
                <p:oleObj spid="_x0000_s47326" name="Equation" r:id="rId6" imgW="2844720" imgH="634680" progId="Equation.DSMT4">
                  <p:embed/>
                </p:oleObj>
              </mc:Choice>
              <mc:Fallback>
                <p:oleObj name="Equation" r:id="rId6" imgW="2844720" imgH="634680" progId="Equation.DSMT4">
                  <p:embed/>
                  <p:pic>
                    <p:nvPicPr>
                      <p:cNvPr id="0" name=""/>
                      <p:cNvPicPr>
                        <a:picLocks noChangeAspect="1" noChangeArrowheads="1"/>
                      </p:cNvPicPr>
                      <p:nvPr/>
                    </p:nvPicPr>
                    <p:blipFill>
                      <a:blip r:embed="rId7"/>
                      <a:srcRect/>
                      <a:stretch>
                        <a:fillRect/>
                      </a:stretch>
                    </p:blipFill>
                    <p:spPr bwMode="auto">
                      <a:xfrm>
                        <a:off x="1771934" y="2204710"/>
                        <a:ext cx="5140325"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2"/>
          <p:cNvSpPr txBox="1">
            <a:spLocks noChangeArrowheads="1"/>
          </p:cNvSpPr>
          <p:nvPr/>
        </p:nvSpPr>
        <p:spPr bwMode="auto">
          <a:xfrm>
            <a:off x="683703" y="3690790"/>
            <a:ext cx="24404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由（</a:t>
            </a:r>
            <a:r>
              <a:rPr lang="en-US" altLang="zh-CN" sz="2400" dirty="0">
                <a:solidFill>
                  <a:srgbClr val="8E0069"/>
                </a:solidFill>
                <a:latin typeface="宋体" panose="02010600030101010101" pitchFamily="2" charset="-122"/>
                <a:ea typeface="宋体" panose="02010600030101010101" pitchFamily="2" charset="-122"/>
              </a:rPr>
              <a:t>6.1</a:t>
            </a:r>
            <a:r>
              <a:rPr lang="zh-CN" altLang="en-US" sz="2400" dirty="0">
                <a:solidFill>
                  <a:srgbClr val="8E0069"/>
                </a:solidFill>
                <a:latin typeface="宋体" panose="02010600030101010101" pitchFamily="2" charset="-122"/>
                <a:ea typeface="宋体" panose="02010600030101010101" pitchFamily="2" charset="-122"/>
              </a:rPr>
              <a:t>）可知</a:t>
            </a:r>
            <a:endParaRPr lang="en-US" altLang="zh-CN" sz="2400" dirty="0">
              <a:solidFill>
                <a:srgbClr val="8E0069"/>
              </a:solidFill>
              <a:ea typeface="宋体" panose="02010600030101010101" pitchFamily="2" charset="-122"/>
            </a:endParaRPr>
          </a:p>
        </p:txBody>
      </p:sp>
      <p:graphicFrame>
        <p:nvGraphicFramePr>
          <p:cNvPr id="62" name="Object 53"/>
          <p:cNvGraphicFramePr>
            <a:graphicFrameLocks noChangeAspect="1"/>
          </p:cNvGraphicFramePr>
          <p:nvPr>
            <p:extLst>
              <p:ext uri="{D42A27DB-BD31-4B8C-83A1-F6EECF244321}">
                <p14:modId xmlns:p14="http://schemas.microsoft.com/office/powerpoint/2010/main" val="453442773"/>
              </p:ext>
            </p:extLst>
          </p:nvPr>
        </p:nvGraphicFramePr>
        <p:xfrm>
          <a:off x="3116239" y="3736530"/>
          <a:ext cx="5181600" cy="415925"/>
        </p:xfrm>
        <a:graphic>
          <a:graphicData uri="http://schemas.openxmlformats.org/presentationml/2006/ole">
            <mc:AlternateContent xmlns:mc="http://schemas.openxmlformats.org/markup-compatibility/2006">
              <mc:Choice xmlns:v="urn:schemas-microsoft-com:vml" Requires="v">
                <p:oleObj spid="_x0000_s47327" name="Equation" r:id="rId8" imgW="2869920" imgH="228600" progId="Equation.DSMT4">
                  <p:embed/>
                </p:oleObj>
              </mc:Choice>
              <mc:Fallback>
                <p:oleObj name="Equation" r:id="rId8" imgW="2869920" imgH="228600" progId="Equation.DSMT4">
                  <p:embed/>
                  <p:pic>
                    <p:nvPicPr>
                      <p:cNvPr id="0" name=""/>
                      <p:cNvPicPr>
                        <a:picLocks noChangeAspect="1" noChangeArrowheads="1"/>
                      </p:cNvPicPr>
                      <p:nvPr/>
                    </p:nvPicPr>
                    <p:blipFill>
                      <a:blip r:embed="rId9"/>
                      <a:srcRect/>
                      <a:stretch>
                        <a:fillRect/>
                      </a:stretch>
                    </p:blipFill>
                    <p:spPr bwMode="auto">
                      <a:xfrm>
                        <a:off x="3116239" y="3736530"/>
                        <a:ext cx="51816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bwMode="auto">
          <a:xfrm>
            <a:off x="2704306" y="1295400"/>
            <a:ext cx="3002733" cy="738187"/>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64" name="矩形 63"/>
          <p:cNvSpPr/>
          <p:nvPr/>
        </p:nvSpPr>
        <p:spPr bwMode="auto">
          <a:xfrm>
            <a:off x="1752600" y="2204710"/>
            <a:ext cx="5181600" cy="1300490"/>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65" name="矩形 64"/>
          <p:cNvSpPr/>
          <p:nvPr/>
        </p:nvSpPr>
        <p:spPr bwMode="auto">
          <a:xfrm>
            <a:off x="3074158" y="3623936"/>
            <a:ext cx="5265761" cy="643264"/>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66" name="Text Box 2"/>
          <p:cNvSpPr txBox="1">
            <a:spLocks noChangeArrowheads="1"/>
          </p:cNvSpPr>
          <p:nvPr/>
        </p:nvSpPr>
        <p:spPr bwMode="auto">
          <a:xfrm>
            <a:off x="683703" y="4586599"/>
            <a:ext cx="13736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ea typeface="宋体" panose="02010600030101010101" pitchFamily="2" charset="-122"/>
              </a:rPr>
              <a:t>所以有：</a:t>
            </a:r>
            <a:endParaRPr lang="en-US" altLang="zh-CN" sz="2400" dirty="0">
              <a:solidFill>
                <a:srgbClr val="8E0069"/>
              </a:solidFill>
              <a:ea typeface="宋体" panose="02010600030101010101" pitchFamily="2" charset="-122"/>
            </a:endParaRPr>
          </a:p>
        </p:txBody>
      </p:sp>
      <p:graphicFrame>
        <p:nvGraphicFramePr>
          <p:cNvPr id="67" name="Object 53"/>
          <p:cNvGraphicFramePr>
            <a:graphicFrameLocks noChangeAspect="1"/>
          </p:cNvGraphicFramePr>
          <p:nvPr>
            <p:extLst>
              <p:ext uri="{D42A27DB-BD31-4B8C-83A1-F6EECF244321}">
                <p14:modId xmlns:p14="http://schemas.microsoft.com/office/powerpoint/2010/main" val="3258928389"/>
              </p:ext>
            </p:extLst>
          </p:nvPr>
        </p:nvGraphicFramePr>
        <p:xfrm>
          <a:off x="2879725" y="4609142"/>
          <a:ext cx="3667125" cy="415925"/>
        </p:xfrm>
        <a:graphic>
          <a:graphicData uri="http://schemas.openxmlformats.org/presentationml/2006/ole">
            <mc:AlternateContent xmlns:mc="http://schemas.openxmlformats.org/markup-compatibility/2006">
              <mc:Choice xmlns:v="urn:schemas-microsoft-com:vml" Requires="v">
                <p:oleObj spid="_x0000_s47328" name="Equation" r:id="rId10" imgW="2031840" imgH="228600" progId="Equation.DSMT4">
                  <p:embed/>
                </p:oleObj>
              </mc:Choice>
              <mc:Fallback>
                <p:oleObj name="Equation" r:id="rId10" imgW="2031840" imgH="228600" progId="Equation.DSMT4">
                  <p:embed/>
                  <p:pic>
                    <p:nvPicPr>
                      <p:cNvPr id="0" name=""/>
                      <p:cNvPicPr>
                        <a:picLocks noChangeAspect="1" noChangeArrowheads="1"/>
                      </p:cNvPicPr>
                      <p:nvPr/>
                    </p:nvPicPr>
                    <p:blipFill>
                      <a:blip r:embed="rId11"/>
                      <a:srcRect/>
                      <a:stretch>
                        <a:fillRect/>
                      </a:stretch>
                    </p:blipFill>
                    <p:spPr bwMode="auto">
                      <a:xfrm>
                        <a:off x="2879725" y="4609142"/>
                        <a:ext cx="36671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矩形 67"/>
          <p:cNvSpPr/>
          <p:nvPr/>
        </p:nvSpPr>
        <p:spPr bwMode="auto">
          <a:xfrm>
            <a:off x="2704307" y="4495800"/>
            <a:ext cx="3925094" cy="643264"/>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76" name="Text Box 2"/>
          <p:cNvSpPr txBox="1">
            <a:spLocks noChangeArrowheads="1"/>
          </p:cNvSpPr>
          <p:nvPr/>
        </p:nvSpPr>
        <p:spPr bwMode="auto">
          <a:xfrm>
            <a:off x="771945" y="5425440"/>
            <a:ext cx="8596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ea typeface="宋体" panose="02010600030101010101" pitchFamily="2" charset="-122"/>
              </a:rPr>
              <a:t>再由</a:t>
            </a:r>
            <a:endParaRPr lang="en-US" altLang="zh-CN" sz="2400" dirty="0">
              <a:solidFill>
                <a:srgbClr val="8E0069"/>
              </a:solidFill>
              <a:ea typeface="宋体" panose="02010600030101010101" pitchFamily="2" charset="-122"/>
            </a:endParaRPr>
          </a:p>
        </p:txBody>
      </p:sp>
      <p:graphicFrame>
        <p:nvGraphicFramePr>
          <p:cNvPr id="77" name="Object 53"/>
          <p:cNvGraphicFramePr>
            <a:graphicFrameLocks noChangeAspect="1"/>
          </p:cNvGraphicFramePr>
          <p:nvPr>
            <p:extLst>
              <p:ext uri="{D42A27DB-BD31-4B8C-83A1-F6EECF244321}">
                <p14:modId xmlns:p14="http://schemas.microsoft.com/office/powerpoint/2010/main" val="3985415039"/>
              </p:ext>
            </p:extLst>
          </p:nvPr>
        </p:nvGraphicFramePr>
        <p:xfrm>
          <a:off x="1645224" y="5476255"/>
          <a:ext cx="3070225" cy="415925"/>
        </p:xfrm>
        <a:graphic>
          <a:graphicData uri="http://schemas.openxmlformats.org/presentationml/2006/ole">
            <mc:AlternateContent xmlns:mc="http://schemas.openxmlformats.org/markup-compatibility/2006">
              <mc:Choice xmlns:v="urn:schemas-microsoft-com:vml" Requires="v">
                <p:oleObj spid="_x0000_s47329" name="Equation" r:id="rId12" imgW="1701720" imgH="228600" progId="Equation.DSMT4">
                  <p:embed/>
                </p:oleObj>
              </mc:Choice>
              <mc:Fallback>
                <p:oleObj name="Equation" r:id="rId12" imgW="1701720" imgH="228600" progId="Equation.DSMT4">
                  <p:embed/>
                  <p:pic>
                    <p:nvPicPr>
                      <p:cNvPr id="0" name=""/>
                      <p:cNvPicPr>
                        <a:picLocks noChangeAspect="1" noChangeArrowheads="1"/>
                      </p:cNvPicPr>
                      <p:nvPr/>
                    </p:nvPicPr>
                    <p:blipFill>
                      <a:blip r:embed="rId13"/>
                      <a:srcRect/>
                      <a:stretch>
                        <a:fillRect/>
                      </a:stretch>
                    </p:blipFill>
                    <p:spPr bwMode="auto">
                      <a:xfrm>
                        <a:off x="1645224" y="5476255"/>
                        <a:ext cx="30702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53"/>
          <p:cNvGraphicFramePr>
            <a:graphicFrameLocks noChangeAspect="1"/>
          </p:cNvGraphicFramePr>
          <p:nvPr>
            <p:extLst>
              <p:ext uri="{D42A27DB-BD31-4B8C-83A1-F6EECF244321}">
                <p14:modId xmlns:p14="http://schemas.microsoft.com/office/powerpoint/2010/main" val="3038885069"/>
              </p:ext>
            </p:extLst>
          </p:nvPr>
        </p:nvGraphicFramePr>
        <p:xfrm>
          <a:off x="2163763" y="6140450"/>
          <a:ext cx="4194175" cy="415925"/>
        </p:xfrm>
        <a:graphic>
          <a:graphicData uri="http://schemas.openxmlformats.org/presentationml/2006/ole">
            <mc:AlternateContent xmlns:mc="http://schemas.openxmlformats.org/markup-compatibility/2006">
              <mc:Choice xmlns:v="urn:schemas-microsoft-com:vml" Requires="v">
                <p:oleObj spid="_x0000_s47330" name="Equation" r:id="rId14" imgW="2323800" imgH="228600" progId="Equation.DSMT4">
                  <p:embed/>
                </p:oleObj>
              </mc:Choice>
              <mc:Fallback>
                <p:oleObj name="Equation" r:id="rId14" imgW="2323800" imgH="228600" progId="Equation.DSMT4">
                  <p:embed/>
                  <p:pic>
                    <p:nvPicPr>
                      <p:cNvPr id="0" name=""/>
                      <p:cNvPicPr>
                        <a:picLocks noChangeAspect="1" noChangeArrowheads="1"/>
                      </p:cNvPicPr>
                      <p:nvPr/>
                    </p:nvPicPr>
                    <p:blipFill>
                      <a:blip r:embed="rId15"/>
                      <a:srcRect/>
                      <a:stretch>
                        <a:fillRect/>
                      </a:stretch>
                    </p:blipFill>
                    <p:spPr bwMode="auto">
                      <a:xfrm>
                        <a:off x="2163763" y="6140450"/>
                        <a:ext cx="419417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 name="矩形 78"/>
          <p:cNvSpPr/>
          <p:nvPr/>
        </p:nvSpPr>
        <p:spPr bwMode="auto">
          <a:xfrm>
            <a:off x="2133600" y="6027235"/>
            <a:ext cx="4383087" cy="64326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0" name="矩形 9"/>
          <p:cNvSpPr/>
          <p:nvPr/>
        </p:nvSpPr>
        <p:spPr>
          <a:xfrm>
            <a:off x="6629401" y="6086802"/>
            <a:ext cx="2348720" cy="523220"/>
          </a:xfrm>
          <a:prstGeom prst="rect">
            <a:avLst/>
          </a:prstGeom>
        </p:spPr>
        <p:txBody>
          <a:bodyPr wrap="none">
            <a:spAutoFit/>
          </a:bodyPr>
          <a:lstStyle/>
          <a:p>
            <a:r>
              <a:rPr lang="zh-CN" altLang="en-US" dirty="0">
                <a:solidFill>
                  <a:srgbClr val="FF0000"/>
                </a:solidFill>
              </a:rPr>
              <a:t>显式欧拉格式</a:t>
            </a:r>
            <a:endParaRPr lang="zh-HK" altLang="en-US" dirty="0">
              <a:solidFill>
                <a:srgbClr val="FF0000"/>
              </a:solidFill>
            </a:endParaRPr>
          </a:p>
        </p:txBody>
      </p:sp>
      <p:graphicFrame>
        <p:nvGraphicFramePr>
          <p:cNvPr id="21" name="Object 53"/>
          <p:cNvGraphicFramePr>
            <a:graphicFrameLocks noChangeAspect="1"/>
          </p:cNvGraphicFramePr>
          <p:nvPr>
            <p:extLst>
              <p:ext uri="{D42A27DB-BD31-4B8C-83A1-F6EECF244321}">
                <p14:modId xmlns:p14="http://schemas.microsoft.com/office/powerpoint/2010/main" val="4073872879"/>
              </p:ext>
            </p:extLst>
          </p:nvPr>
        </p:nvGraphicFramePr>
        <p:xfrm>
          <a:off x="6357938" y="589125"/>
          <a:ext cx="2452687" cy="900112"/>
        </p:xfrm>
        <a:graphic>
          <a:graphicData uri="http://schemas.openxmlformats.org/presentationml/2006/ole">
            <mc:AlternateContent xmlns:mc="http://schemas.openxmlformats.org/markup-compatibility/2006">
              <mc:Choice xmlns:v="urn:schemas-microsoft-com:vml" Requires="v">
                <p:oleObj spid="_x0000_s47331" name="Equation" r:id="rId16" imgW="1358640" imgH="495000" progId="Equation.DSMT4">
                  <p:embed/>
                </p:oleObj>
              </mc:Choice>
              <mc:Fallback>
                <p:oleObj name="Equation" r:id="rId16" imgW="1358640" imgH="495000" progId="Equation.DSMT4">
                  <p:embed/>
                  <p:pic>
                    <p:nvPicPr>
                      <p:cNvPr id="0" name=""/>
                      <p:cNvPicPr>
                        <a:picLocks noChangeAspect="1" noChangeArrowheads="1"/>
                      </p:cNvPicPr>
                      <p:nvPr/>
                    </p:nvPicPr>
                    <p:blipFill>
                      <a:blip r:embed="rId17"/>
                      <a:srcRect/>
                      <a:stretch>
                        <a:fillRect/>
                      </a:stretch>
                    </p:blipFill>
                    <p:spPr bwMode="auto">
                      <a:xfrm>
                        <a:off x="6357938" y="589125"/>
                        <a:ext cx="2452687"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4698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animEffect transition="in" filter="wipe(left)">
                                      <p:cBhvr>
                                        <p:cTn id="7" dur="500"/>
                                        <p:tgtEl>
                                          <p:spTgt spid="73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wipe(left)">
                                      <p:cBhvr>
                                        <p:cTn id="12" dur="10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10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1000"/>
                                        <p:tgtEl>
                                          <p:spTgt spid="6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left)">
                                      <p:cBhvr>
                                        <p:cTn id="51" dur="1000"/>
                                        <p:tgtEl>
                                          <p:spTgt spid="6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wipe(down)">
                                      <p:cBhvr>
                                        <p:cTn id="61" dur="500"/>
                                        <p:tgtEl>
                                          <p:spTgt spid="6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down)">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left)">
                                      <p:cBhvr>
                                        <p:cTn id="69" dur="10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left)">
                                      <p:cBhvr>
                                        <p:cTn id="74" dur="2000"/>
                                        <p:tgtEl>
                                          <p:spTgt spid="7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down)">
                                      <p:cBhvr>
                                        <p:cTn id="79" dur="500"/>
                                        <p:tgtEl>
                                          <p:spTgt spid="7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fade">
                                      <p:cBhvr>
                                        <p:cTn id="8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3730" grpId="0" autoUpdateAnimBg="0"/>
      <p:bldP spid="73789" grpId="0" autoUpdateAnimBg="0"/>
      <p:bldP spid="59" grpId="0" autoUpdateAnimBg="0"/>
      <p:bldP spid="61" grpId="0" autoUpdateAnimBg="0"/>
      <p:bldP spid="2" grpId="0" animBg="1"/>
      <p:bldP spid="64" grpId="0" animBg="1"/>
      <p:bldP spid="65" grpId="0" animBg="1"/>
      <p:bldP spid="66" grpId="0" autoUpdateAnimBg="0"/>
      <p:bldP spid="68" grpId="0" animBg="1"/>
      <p:bldP spid="76" grpId="0" autoUpdateAnimBg="0"/>
      <p:bldP spid="7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04800" y="1524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a:t>欧拉</a:t>
            </a:r>
            <a:r>
              <a:rPr lang="en-US" altLang="zh-CN"/>
              <a:t>(Euler)</a:t>
            </a:r>
            <a:r>
              <a:rPr lang="zh-CN" altLang="en-US"/>
              <a:t>格式</a:t>
            </a:r>
            <a:endParaRPr lang="zh-CN" altLang="en-US" sz="2000">
              <a:solidFill>
                <a:srgbClr val="008000"/>
              </a:solidFill>
              <a:latin typeface="Arial" panose="020B0604020202020204" pitchFamily="34" charset="0"/>
            </a:endParaRPr>
          </a:p>
        </p:txBody>
      </p:sp>
      <p:sp>
        <p:nvSpPr>
          <p:cNvPr id="10243" name="Text Box 3"/>
          <p:cNvSpPr txBox="1">
            <a:spLocks noChangeArrowheads="1"/>
          </p:cNvSpPr>
          <p:nvPr/>
        </p:nvSpPr>
        <p:spPr bwMode="auto">
          <a:xfrm>
            <a:off x="381000" y="6858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楷体_GB2312" pitchFamily="49" charset="-122"/>
              </a:defRPr>
            </a:lvl1pPr>
            <a:lvl2pPr marL="914400" indent="-457200">
              <a:defRPr kumimoji="1" sz="2800" b="1">
                <a:solidFill>
                  <a:schemeClr val="tx1"/>
                </a:solidFill>
                <a:latin typeface="Times New Roman" panose="02020603050405020304" pitchFamily="18" charset="0"/>
                <a:ea typeface="楷体_GB2312" pitchFamily="49" charset="-122"/>
              </a:defRPr>
            </a:lvl2pPr>
            <a:lvl3pPr marL="1371600" indent="-457200">
              <a:defRPr kumimoji="1" sz="2800" b="1">
                <a:solidFill>
                  <a:schemeClr val="tx1"/>
                </a:solidFill>
                <a:latin typeface="Times New Roman" panose="02020603050405020304" pitchFamily="18" charset="0"/>
                <a:ea typeface="楷体_GB2312" pitchFamily="49" charset="-122"/>
              </a:defRPr>
            </a:lvl3pPr>
            <a:lvl4pPr marL="1828800" indent="-457200">
              <a:defRPr kumimoji="1" sz="2800" b="1">
                <a:solidFill>
                  <a:schemeClr val="tx1"/>
                </a:solidFill>
                <a:latin typeface="Times New Roman" panose="02020603050405020304" pitchFamily="18" charset="0"/>
                <a:ea typeface="楷体_GB2312" pitchFamily="49" charset="-122"/>
              </a:defRPr>
            </a:lvl4pPr>
            <a:lvl5pPr marL="2286000" indent="-457200">
              <a:defRPr kumimoji="1" sz="28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400"/>
              <a:t>显式欧拉格式的几何意义：</a:t>
            </a:r>
          </a:p>
        </p:txBody>
      </p:sp>
      <p:grpSp>
        <p:nvGrpSpPr>
          <p:cNvPr id="95248" name="Group 16"/>
          <p:cNvGrpSpPr>
            <a:grpSpLocks/>
          </p:cNvGrpSpPr>
          <p:nvPr/>
        </p:nvGrpSpPr>
        <p:grpSpPr bwMode="auto">
          <a:xfrm>
            <a:off x="381000" y="2514600"/>
            <a:ext cx="8229600" cy="1422400"/>
            <a:chOff x="240" y="1824"/>
            <a:chExt cx="5184" cy="896"/>
          </a:xfrm>
        </p:grpSpPr>
        <p:sp>
          <p:nvSpPr>
            <p:cNvPr id="10268" name="Text Box 17"/>
            <p:cNvSpPr txBox="1">
              <a:spLocks noChangeArrowheads="1"/>
            </p:cNvSpPr>
            <p:nvPr/>
          </p:nvSpPr>
          <p:spPr bwMode="auto">
            <a:xfrm>
              <a:off x="240" y="1824"/>
              <a:ext cx="5184"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sz="2400" dirty="0"/>
                <a:t>　　　      在假设 </a:t>
              </a:r>
              <a:r>
                <a:rPr lang="en-US" altLang="zh-CN" sz="2400" i="1" dirty="0" err="1">
                  <a:solidFill>
                    <a:srgbClr val="FF0000"/>
                  </a:solidFill>
                </a:rPr>
                <a:t>y</a:t>
              </a:r>
              <a:r>
                <a:rPr lang="en-US" altLang="zh-CN" sz="2400" i="1" baseline="-25000" dirty="0" err="1">
                  <a:solidFill>
                    <a:srgbClr val="FF0000"/>
                  </a:solidFill>
                </a:rPr>
                <a:t>n</a:t>
              </a:r>
              <a:r>
                <a:rPr lang="en-US" altLang="zh-CN" sz="2400" dirty="0">
                  <a:solidFill>
                    <a:srgbClr val="FF0000"/>
                  </a:solidFill>
                </a:rPr>
                <a:t> =</a:t>
              </a:r>
              <a:r>
                <a:rPr lang="en-US" altLang="zh-CN" sz="2400" i="1" dirty="0">
                  <a:solidFill>
                    <a:srgbClr val="FF0000"/>
                  </a:solidFill>
                </a:rPr>
                <a:t> y</a:t>
              </a:r>
              <a:r>
                <a:rPr lang="en-US" altLang="zh-CN" sz="2400" dirty="0">
                  <a:solidFill>
                    <a:srgbClr val="FF0000"/>
                  </a:solidFill>
                </a:rPr>
                <a:t>(</a:t>
              </a:r>
              <a:r>
                <a:rPr lang="en-US" altLang="zh-CN" sz="2400" i="1" dirty="0" err="1">
                  <a:solidFill>
                    <a:srgbClr val="FF0000"/>
                  </a:solidFill>
                </a:rPr>
                <a:t>x</a:t>
              </a:r>
              <a:r>
                <a:rPr lang="en-US" altLang="zh-CN" sz="2400" i="1" baseline="-25000" dirty="0" err="1">
                  <a:solidFill>
                    <a:srgbClr val="FF0000"/>
                  </a:solidFill>
                </a:rPr>
                <a:t>n</a:t>
              </a:r>
              <a:r>
                <a:rPr lang="en-US" altLang="zh-CN" sz="2400" dirty="0">
                  <a:solidFill>
                    <a:srgbClr val="FF0000"/>
                  </a:solidFill>
                </a:rPr>
                <a:t>)</a:t>
              </a:r>
              <a:r>
                <a:rPr lang="zh-CN" altLang="en-US" sz="2400" dirty="0"/>
                <a:t>，</a:t>
              </a:r>
              <a:r>
                <a:rPr lang="en-US" altLang="zh-CN" sz="2400" i="1" dirty="0"/>
                <a:t>n</a:t>
              </a:r>
              <a:r>
                <a:rPr lang="en-US" altLang="zh-CN" sz="2400" dirty="0"/>
                <a:t>=1,2,...,</a:t>
              </a:r>
              <a:r>
                <a:rPr lang="en-US" altLang="zh-CN" sz="2400" i="1" dirty="0" err="1"/>
                <a:t>i</a:t>
              </a:r>
              <a:r>
                <a:rPr lang="en-US" altLang="zh-CN" sz="2400" dirty="0"/>
                <a:t>, </a:t>
              </a:r>
              <a:r>
                <a:rPr lang="zh-CN" altLang="en-US" sz="2400" dirty="0"/>
                <a:t>即第</a:t>
              </a:r>
              <a:r>
                <a:rPr lang="en-US" altLang="zh-CN" sz="2400" dirty="0"/>
                <a:t>1,2,…,</a:t>
              </a:r>
              <a:r>
                <a:rPr lang="en-US" altLang="zh-CN" sz="2400" i="1" dirty="0"/>
                <a:t> </a:t>
              </a:r>
              <a:r>
                <a:rPr lang="en-US" altLang="zh-CN" sz="2400" i="1" dirty="0" err="1"/>
                <a:t>i</a:t>
              </a:r>
              <a:r>
                <a:rPr lang="en-US" altLang="zh-CN" sz="2400" dirty="0"/>
                <a:t> </a:t>
              </a:r>
              <a:r>
                <a:rPr lang="zh-CN" altLang="en-US" sz="2400" dirty="0"/>
                <a:t>步计算是精确的前提下，考虑的截断误差 </a:t>
              </a:r>
              <a:r>
                <a:rPr lang="el-GR" altLang="zh-CN" sz="2400" dirty="0">
                  <a:solidFill>
                    <a:srgbClr val="FF0000"/>
                  </a:solidFill>
                </a:rPr>
                <a:t>ε</a:t>
              </a:r>
              <a:r>
                <a:rPr lang="en-US" altLang="zh-CN" sz="2400" i="1" baseline="-25000" dirty="0">
                  <a:solidFill>
                    <a:srgbClr val="FF0000"/>
                  </a:solidFill>
                </a:rPr>
                <a:t>n+</a:t>
              </a:r>
              <a:r>
                <a:rPr lang="en-US" altLang="zh-CN" sz="2400" baseline="-25000" dirty="0">
                  <a:solidFill>
                    <a:srgbClr val="FF0000"/>
                  </a:solidFill>
                </a:rPr>
                <a:t>1</a:t>
              </a:r>
              <a:r>
                <a:rPr lang="en-US" altLang="zh-CN" sz="2400" dirty="0">
                  <a:solidFill>
                    <a:srgbClr val="FF0000"/>
                  </a:solidFill>
                </a:rPr>
                <a:t> =</a:t>
              </a:r>
              <a:r>
                <a:rPr lang="en-US" altLang="zh-CN" sz="2400" i="1" dirty="0">
                  <a:solidFill>
                    <a:srgbClr val="FF0000"/>
                  </a:solidFill>
                </a:rPr>
                <a:t> y</a:t>
              </a:r>
              <a:r>
                <a:rPr lang="en-US" altLang="zh-CN" sz="2400" dirty="0">
                  <a:solidFill>
                    <a:srgbClr val="FF0000"/>
                  </a:solidFill>
                </a:rPr>
                <a:t>(</a:t>
              </a:r>
              <a:r>
                <a:rPr lang="en-US" altLang="zh-CN" sz="2400" i="1" dirty="0">
                  <a:solidFill>
                    <a:srgbClr val="FF0000"/>
                  </a:solidFill>
                </a:rPr>
                <a:t>x</a:t>
              </a:r>
              <a:r>
                <a:rPr lang="en-US" altLang="zh-CN" sz="2400" i="1" baseline="-25000" dirty="0">
                  <a:solidFill>
                    <a:srgbClr val="FF0000"/>
                  </a:solidFill>
                </a:rPr>
                <a:t>n</a:t>
              </a:r>
              <a:r>
                <a:rPr lang="en-US" altLang="zh-CN" sz="2400" baseline="-25000" dirty="0">
                  <a:solidFill>
                    <a:srgbClr val="FF0000"/>
                  </a:solidFill>
                </a:rPr>
                <a:t>+1</a:t>
              </a:r>
              <a:r>
                <a:rPr lang="en-US" altLang="zh-CN" sz="2400" dirty="0">
                  <a:solidFill>
                    <a:srgbClr val="FF0000"/>
                  </a:solidFill>
                </a:rPr>
                <a:t>) </a:t>
              </a:r>
              <a:r>
                <a:rPr lang="en-US" altLang="zh-CN" sz="2400" dirty="0">
                  <a:solidFill>
                    <a:srgbClr val="FF0000"/>
                  </a:solidFill>
                  <a:sym typeface="Symbol" panose="05050102010706020507" pitchFamily="18" charset="2"/>
                </a:rPr>
                <a:t></a:t>
              </a:r>
              <a:r>
                <a:rPr lang="en-US" altLang="zh-CN" sz="2400" dirty="0">
                  <a:solidFill>
                    <a:srgbClr val="FF0000"/>
                  </a:solidFill>
                </a:rPr>
                <a:t> </a:t>
              </a:r>
              <a:r>
                <a:rPr lang="en-US" altLang="zh-CN" sz="2400" i="1" dirty="0">
                  <a:solidFill>
                    <a:srgbClr val="FF0000"/>
                  </a:solidFill>
                </a:rPr>
                <a:t>y</a:t>
              </a:r>
              <a:r>
                <a:rPr lang="en-US" altLang="zh-CN" sz="2400" i="1" baseline="-25000" dirty="0">
                  <a:solidFill>
                    <a:srgbClr val="FF0000"/>
                  </a:solidFill>
                </a:rPr>
                <a:t>n</a:t>
              </a:r>
              <a:r>
                <a:rPr lang="en-US" altLang="zh-CN" sz="2400" baseline="-25000" dirty="0">
                  <a:solidFill>
                    <a:srgbClr val="FF0000"/>
                  </a:solidFill>
                </a:rPr>
                <a:t>+1</a:t>
              </a:r>
              <a:r>
                <a:rPr lang="en-US" altLang="zh-CN" sz="2400" baseline="-25000" dirty="0">
                  <a:solidFill>
                    <a:schemeClr val="accent2"/>
                  </a:solidFill>
                </a:rPr>
                <a:t> </a:t>
              </a:r>
              <a:r>
                <a:rPr lang="zh-CN" altLang="en-US" sz="2400" dirty="0"/>
                <a:t>称为</a:t>
              </a:r>
              <a:r>
                <a:rPr lang="zh-CN" altLang="en-US" sz="2400" dirty="0">
                  <a:solidFill>
                    <a:srgbClr val="FF0000"/>
                  </a:solidFill>
                </a:rPr>
                <a:t>局部截断误差</a:t>
              </a:r>
              <a:r>
                <a:rPr lang="zh-CN" altLang="en-US" sz="2000" dirty="0">
                  <a:latin typeface="Arial" panose="020B0604020202020204" pitchFamily="34" charset="0"/>
                </a:rPr>
                <a:t>。</a:t>
              </a:r>
            </a:p>
          </p:txBody>
        </p:sp>
        <p:sp>
          <p:nvSpPr>
            <p:cNvPr id="10269" name="AutoShape 18" descr="水滴"/>
            <p:cNvSpPr>
              <a:spLocks noChangeArrowheads="1"/>
            </p:cNvSpPr>
            <p:nvPr/>
          </p:nvSpPr>
          <p:spPr bwMode="auto">
            <a:xfrm>
              <a:off x="336" y="1872"/>
              <a:ext cx="720" cy="240"/>
            </a:xfrm>
            <a:prstGeom prst="roundRect">
              <a:avLst>
                <a:gd name="adj" fmla="val 16667"/>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kumimoji="0" lang="zh-CN" altLang="en-US" sz="2400">
                  <a:solidFill>
                    <a:srgbClr val="FF0000"/>
                  </a:solidFill>
                </a:rPr>
                <a:t>定义</a:t>
              </a:r>
              <a:r>
                <a:rPr kumimoji="0" lang="en-US" altLang="zh-CN" sz="2400">
                  <a:solidFill>
                    <a:srgbClr val="FF0000"/>
                  </a:solidFill>
                </a:rPr>
                <a:t>6.1.1:</a:t>
              </a:r>
            </a:p>
          </p:txBody>
        </p:sp>
      </p:grpSp>
      <p:grpSp>
        <p:nvGrpSpPr>
          <p:cNvPr id="95251" name="Group 19"/>
          <p:cNvGrpSpPr>
            <a:grpSpLocks/>
          </p:cNvGrpSpPr>
          <p:nvPr/>
        </p:nvGrpSpPr>
        <p:grpSpPr bwMode="auto">
          <a:xfrm>
            <a:off x="457200" y="3886202"/>
            <a:ext cx="8153400" cy="979488"/>
            <a:chOff x="288" y="2688"/>
            <a:chExt cx="5136" cy="617"/>
          </a:xfrm>
        </p:grpSpPr>
        <p:sp>
          <p:nvSpPr>
            <p:cNvPr id="10266" name="Text Box 20"/>
            <p:cNvSpPr txBox="1">
              <a:spLocks noChangeArrowheads="1"/>
            </p:cNvSpPr>
            <p:nvPr/>
          </p:nvSpPr>
          <p:spPr bwMode="auto">
            <a:xfrm>
              <a:off x="288" y="2688"/>
              <a:ext cx="5136"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sz="2400" dirty="0"/>
                <a:t>　　　     若某算法的</a:t>
              </a:r>
              <a:r>
                <a:rPr lang="zh-CN" altLang="en-US" sz="2400" dirty="0">
                  <a:solidFill>
                    <a:srgbClr val="FF0000"/>
                  </a:solidFill>
                </a:rPr>
                <a:t>局部截断误差</a:t>
              </a:r>
              <a:r>
                <a:rPr lang="zh-CN" altLang="en-US" sz="2400" dirty="0"/>
                <a:t>为</a:t>
              </a:r>
              <a:r>
                <a:rPr lang="en-US" altLang="zh-CN" sz="2400" i="1" dirty="0">
                  <a:solidFill>
                    <a:srgbClr val="FF0000"/>
                  </a:solidFill>
                </a:rPr>
                <a:t>O</a:t>
              </a:r>
              <a:r>
                <a:rPr lang="en-US" altLang="zh-CN" sz="2400" dirty="0">
                  <a:solidFill>
                    <a:srgbClr val="FF0000"/>
                  </a:solidFill>
                </a:rPr>
                <a:t>(</a:t>
              </a:r>
              <a:r>
                <a:rPr lang="en-US" altLang="zh-CN" sz="2400" i="1" dirty="0">
                  <a:solidFill>
                    <a:srgbClr val="FF0000"/>
                  </a:solidFill>
                </a:rPr>
                <a:t>h</a:t>
              </a:r>
              <a:r>
                <a:rPr lang="en-US" altLang="zh-CN" sz="2400" i="1" baseline="30000" dirty="0">
                  <a:solidFill>
                    <a:srgbClr val="FF0000"/>
                  </a:solidFill>
                </a:rPr>
                <a:t>p</a:t>
              </a:r>
              <a:r>
                <a:rPr lang="en-US" altLang="zh-CN" sz="2400" baseline="30000" dirty="0">
                  <a:solidFill>
                    <a:srgbClr val="FF0000"/>
                  </a:solidFill>
                </a:rPr>
                <a:t>+1</a:t>
              </a:r>
              <a:r>
                <a:rPr lang="en-US" altLang="zh-CN" sz="2400" dirty="0">
                  <a:solidFill>
                    <a:srgbClr val="FF0000"/>
                  </a:solidFill>
                </a:rPr>
                <a:t>)</a:t>
              </a:r>
              <a:r>
                <a:rPr lang="zh-CN" altLang="en-US" sz="2400" dirty="0"/>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a:t>
              </a:r>
              <a:r>
                <a:rPr lang="en-US" altLang="zh-CN" sz="2400" dirty="0"/>
                <a:t>(</a:t>
              </a:r>
              <a:r>
                <a:rPr lang="zh-CN" altLang="en-US" sz="2400" dirty="0"/>
                <a:t>整体截断误差 </a:t>
              </a:r>
              <a:r>
                <a:rPr lang="en-US" altLang="zh-CN" sz="2400" i="1" dirty="0">
                  <a:solidFill>
                    <a:srgbClr val="FF0000"/>
                  </a:solidFill>
                </a:rPr>
                <a:t>O</a:t>
              </a:r>
              <a:r>
                <a:rPr lang="en-US" altLang="zh-CN" sz="2400" dirty="0">
                  <a:solidFill>
                    <a:srgbClr val="FF0000"/>
                  </a:solidFill>
                </a:rPr>
                <a:t>(</a:t>
              </a:r>
              <a:r>
                <a:rPr lang="en-US" altLang="zh-CN" sz="2400" i="1" dirty="0" err="1">
                  <a:solidFill>
                    <a:srgbClr val="FF0000"/>
                  </a:solidFill>
                </a:rPr>
                <a:t>h</a:t>
              </a:r>
              <a:r>
                <a:rPr lang="en-US" altLang="zh-CN" sz="2400" i="1" baseline="30000" dirty="0" err="1">
                  <a:solidFill>
                    <a:srgbClr val="FF0000"/>
                  </a:solidFill>
                </a:rPr>
                <a:t>p</a:t>
              </a:r>
              <a:r>
                <a:rPr lang="en-US" altLang="zh-CN" sz="2400" dirty="0">
                  <a:solidFill>
                    <a:srgbClr val="FF0000"/>
                  </a:solidFill>
                </a:rPr>
                <a:t>)</a:t>
              </a:r>
              <a:r>
                <a:rPr lang="zh-CN" altLang="en-US" sz="2400" dirty="0"/>
                <a:t> </a:t>
              </a:r>
              <a:r>
                <a:rPr lang="en-US" altLang="zh-CN" sz="2400" dirty="0"/>
                <a:t>)</a:t>
              </a:r>
              <a:r>
                <a:rPr lang="zh-CN" altLang="en-US" sz="2400" dirty="0"/>
                <a:t>。</a:t>
              </a:r>
            </a:p>
          </p:txBody>
        </p:sp>
        <p:sp>
          <p:nvSpPr>
            <p:cNvPr id="10267" name="AutoShape 21" descr="水滴"/>
            <p:cNvSpPr>
              <a:spLocks noChangeArrowheads="1"/>
            </p:cNvSpPr>
            <p:nvPr/>
          </p:nvSpPr>
          <p:spPr bwMode="auto">
            <a:xfrm>
              <a:off x="288" y="2736"/>
              <a:ext cx="864" cy="218"/>
            </a:xfrm>
            <a:prstGeom prst="roundRect">
              <a:avLst>
                <a:gd name="adj" fmla="val 16667"/>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kumimoji="0" lang="zh-CN" altLang="en-US" sz="2400" dirty="0">
                  <a:solidFill>
                    <a:srgbClr val="FF0000"/>
                  </a:solidFill>
                </a:rPr>
                <a:t>定义</a:t>
              </a:r>
              <a:r>
                <a:rPr kumimoji="0" lang="en-US" altLang="zh-CN" sz="2400" dirty="0">
                  <a:solidFill>
                    <a:srgbClr val="FF0000"/>
                  </a:solidFill>
                </a:rPr>
                <a:t>6.1.2:</a:t>
              </a:r>
            </a:p>
          </p:txBody>
        </p:sp>
      </p:grpSp>
      <p:sp>
        <p:nvSpPr>
          <p:cNvPr id="95265" name="Freeform 33"/>
          <p:cNvSpPr>
            <a:spLocks noChangeAspect="1"/>
          </p:cNvSpPr>
          <p:nvPr/>
        </p:nvSpPr>
        <p:spPr bwMode="auto">
          <a:xfrm>
            <a:off x="6437313" y="1889125"/>
            <a:ext cx="1587" cy="484188"/>
          </a:xfrm>
          <a:custGeom>
            <a:avLst/>
            <a:gdLst>
              <a:gd name="T0" fmla="*/ 0 w 1587"/>
              <a:gd name="T1" fmla="*/ 484188 h 566"/>
              <a:gd name="T2" fmla="*/ 0 w 1587"/>
              <a:gd name="T3" fmla="*/ 475633 h 566"/>
              <a:gd name="T4" fmla="*/ 0 w 1587"/>
              <a:gd name="T5" fmla="*/ 467079 h 566"/>
              <a:gd name="T6" fmla="*/ 0 w 1587"/>
              <a:gd name="T7" fmla="*/ 462802 h 566"/>
              <a:gd name="T8" fmla="*/ 0 w 1587"/>
              <a:gd name="T9" fmla="*/ 454247 h 566"/>
              <a:gd name="T10" fmla="*/ 0 w 1587"/>
              <a:gd name="T11" fmla="*/ 445692 h 566"/>
              <a:gd name="T12" fmla="*/ 0 w 1587"/>
              <a:gd name="T13" fmla="*/ 437138 h 566"/>
              <a:gd name="T14" fmla="*/ 0 w 1587"/>
              <a:gd name="T15" fmla="*/ 428583 h 566"/>
              <a:gd name="T16" fmla="*/ 0 w 1587"/>
              <a:gd name="T17" fmla="*/ 420029 h 566"/>
              <a:gd name="T18" fmla="*/ 0 w 1587"/>
              <a:gd name="T19" fmla="*/ 411474 h 566"/>
              <a:gd name="T20" fmla="*/ 0 w 1587"/>
              <a:gd name="T21" fmla="*/ 407197 h 566"/>
              <a:gd name="T22" fmla="*/ 0 w 1587"/>
              <a:gd name="T23" fmla="*/ 398642 h 566"/>
              <a:gd name="T24" fmla="*/ 0 w 1587"/>
              <a:gd name="T25" fmla="*/ 390088 h 566"/>
              <a:gd name="T26" fmla="*/ 0 w 1587"/>
              <a:gd name="T27" fmla="*/ 381533 h 566"/>
              <a:gd name="T28" fmla="*/ 0 w 1587"/>
              <a:gd name="T29" fmla="*/ 372979 h 566"/>
              <a:gd name="T30" fmla="*/ 0 w 1587"/>
              <a:gd name="T31" fmla="*/ 364424 h 566"/>
              <a:gd name="T32" fmla="*/ 0 w 1587"/>
              <a:gd name="T33" fmla="*/ 360147 h 566"/>
              <a:gd name="T34" fmla="*/ 0 w 1587"/>
              <a:gd name="T35" fmla="*/ 351592 h 566"/>
              <a:gd name="T36" fmla="*/ 0 w 1587"/>
              <a:gd name="T37" fmla="*/ 343038 h 566"/>
              <a:gd name="T38" fmla="*/ 0 w 1587"/>
              <a:gd name="T39" fmla="*/ 334483 h 566"/>
              <a:gd name="T40" fmla="*/ 0 w 1587"/>
              <a:gd name="T41" fmla="*/ 325929 h 566"/>
              <a:gd name="T42" fmla="*/ 0 w 1587"/>
              <a:gd name="T43" fmla="*/ 317374 h 566"/>
              <a:gd name="T44" fmla="*/ 0 w 1587"/>
              <a:gd name="T45" fmla="*/ 308820 h 566"/>
              <a:gd name="T46" fmla="*/ 0 w 1587"/>
              <a:gd name="T47" fmla="*/ 304542 h 566"/>
              <a:gd name="T48" fmla="*/ 0 w 1587"/>
              <a:gd name="T49" fmla="*/ 295988 h 566"/>
              <a:gd name="T50" fmla="*/ 0 w 1587"/>
              <a:gd name="T51" fmla="*/ 287433 h 566"/>
              <a:gd name="T52" fmla="*/ 0 w 1587"/>
              <a:gd name="T53" fmla="*/ 278879 h 566"/>
              <a:gd name="T54" fmla="*/ 0 w 1587"/>
              <a:gd name="T55" fmla="*/ 270324 h 566"/>
              <a:gd name="T56" fmla="*/ 0 w 1587"/>
              <a:gd name="T57" fmla="*/ 261769 h 566"/>
              <a:gd name="T58" fmla="*/ 0 w 1587"/>
              <a:gd name="T59" fmla="*/ 253215 h 566"/>
              <a:gd name="T60" fmla="*/ 0 w 1587"/>
              <a:gd name="T61" fmla="*/ 248938 h 566"/>
              <a:gd name="T62" fmla="*/ 0 w 1587"/>
              <a:gd name="T63" fmla="*/ 240383 h 566"/>
              <a:gd name="T64" fmla="*/ 0 w 1587"/>
              <a:gd name="T65" fmla="*/ 231829 h 566"/>
              <a:gd name="T66" fmla="*/ 0 w 1587"/>
              <a:gd name="T67" fmla="*/ 223274 h 566"/>
              <a:gd name="T68" fmla="*/ 0 w 1587"/>
              <a:gd name="T69" fmla="*/ 214719 h 566"/>
              <a:gd name="T70" fmla="*/ 0 w 1587"/>
              <a:gd name="T71" fmla="*/ 206165 h 566"/>
              <a:gd name="T72" fmla="*/ 0 w 1587"/>
              <a:gd name="T73" fmla="*/ 201888 h 566"/>
              <a:gd name="T74" fmla="*/ 0 w 1587"/>
              <a:gd name="T75" fmla="*/ 193333 h 566"/>
              <a:gd name="T76" fmla="*/ 0 w 1587"/>
              <a:gd name="T77" fmla="*/ 184778 h 566"/>
              <a:gd name="T78" fmla="*/ 0 w 1587"/>
              <a:gd name="T79" fmla="*/ 176224 h 566"/>
              <a:gd name="T80" fmla="*/ 0 w 1587"/>
              <a:gd name="T81" fmla="*/ 167669 h 566"/>
              <a:gd name="T82" fmla="*/ 0 w 1587"/>
              <a:gd name="T83" fmla="*/ 159115 h 566"/>
              <a:gd name="T84" fmla="*/ 0 w 1587"/>
              <a:gd name="T85" fmla="*/ 150560 h 566"/>
              <a:gd name="T86" fmla="*/ 0 w 1587"/>
              <a:gd name="T87" fmla="*/ 146283 h 566"/>
              <a:gd name="T88" fmla="*/ 0 w 1587"/>
              <a:gd name="T89" fmla="*/ 137728 h 566"/>
              <a:gd name="T90" fmla="*/ 0 w 1587"/>
              <a:gd name="T91" fmla="*/ 129174 h 566"/>
              <a:gd name="T92" fmla="*/ 0 w 1587"/>
              <a:gd name="T93" fmla="*/ 120619 h 566"/>
              <a:gd name="T94" fmla="*/ 0 w 1587"/>
              <a:gd name="T95" fmla="*/ 112065 h 566"/>
              <a:gd name="T96" fmla="*/ 0 w 1587"/>
              <a:gd name="T97" fmla="*/ 102655 h 566"/>
              <a:gd name="T98" fmla="*/ 0 w 1587"/>
              <a:gd name="T99" fmla="*/ 98377 h 566"/>
              <a:gd name="T100" fmla="*/ 0 w 1587"/>
              <a:gd name="T101" fmla="*/ 89823 h 566"/>
              <a:gd name="T102" fmla="*/ 0 w 1587"/>
              <a:gd name="T103" fmla="*/ 81268 h 566"/>
              <a:gd name="T104" fmla="*/ 0 w 1587"/>
              <a:gd name="T105" fmla="*/ 72714 h 566"/>
              <a:gd name="T106" fmla="*/ 0 w 1587"/>
              <a:gd name="T107" fmla="*/ 64159 h 566"/>
              <a:gd name="T108" fmla="*/ 0 w 1587"/>
              <a:gd name="T109" fmla="*/ 55605 h 566"/>
              <a:gd name="T110" fmla="*/ 0 w 1587"/>
              <a:gd name="T111" fmla="*/ 47050 h 566"/>
              <a:gd name="T112" fmla="*/ 0 w 1587"/>
              <a:gd name="T113" fmla="*/ 42773 h 566"/>
              <a:gd name="T114" fmla="*/ 0 w 1587"/>
              <a:gd name="T115" fmla="*/ 34218 h 566"/>
              <a:gd name="T116" fmla="*/ 0 w 1587"/>
              <a:gd name="T117" fmla="*/ 25664 h 566"/>
              <a:gd name="T118" fmla="*/ 0 w 1587"/>
              <a:gd name="T119" fmla="*/ 17109 h 566"/>
              <a:gd name="T120" fmla="*/ 0 w 1587"/>
              <a:gd name="T121" fmla="*/ 8555 h 566"/>
              <a:gd name="T122" fmla="*/ 0 w 1587"/>
              <a:gd name="T123" fmla="*/ 0 h 5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7" h="566">
                <a:moveTo>
                  <a:pt x="0" y="566"/>
                </a:moveTo>
                <a:lnTo>
                  <a:pt x="0" y="556"/>
                </a:lnTo>
                <a:lnTo>
                  <a:pt x="0" y="546"/>
                </a:lnTo>
                <a:lnTo>
                  <a:pt x="0" y="541"/>
                </a:lnTo>
                <a:lnTo>
                  <a:pt x="0" y="531"/>
                </a:lnTo>
                <a:lnTo>
                  <a:pt x="0" y="521"/>
                </a:lnTo>
                <a:lnTo>
                  <a:pt x="0" y="511"/>
                </a:lnTo>
                <a:lnTo>
                  <a:pt x="0" y="501"/>
                </a:lnTo>
                <a:lnTo>
                  <a:pt x="0" y="491"/>
                </a:lnTo>
                <a:lnTo>
                  <a:pt x="0" y="481"/>
                </a:lnTo>
                <a:lnTo>
                  <a:pt x="0" y="476"/>
                </a:lnTo>
                <a:lnTo>
                  <a:pt x="0" y="466"/>
                </a:lnTo>
                <a:lnTo>
                  <a:pt x="0" y="456"/>
                </a:lnTo>
                <a:lnTo>
                  <a:pt x="0" y="446"/>
                </a:lnTo>
                <a:lnTo>
                  <a:pt x="0" y="436"/>
                </a:lnTo>
                <a:lnTo>
                  <a:pt x="0" y="426"/>
                </a:lnTo>
                <a:lnTo>
                  <a:pt x="0" y="421"/>
                </a:lnTo>
                <a:lnTo>
                  <a:pt x="0" y="411"/>
                </a:lnTo>
                <a:lnTo>
                  <a:pt x="0" y="401"/>
                </a:lnTo>
                <a:lnTo>
                  <a:pt x="0" y="391"/>
                </a:lnTo>
                <a:lnTo>
                  <a:pt x="0" y="381"/>
                </a:lnTo>
                <a:lnTo>
                  <a:pt x="0" y="371"/>
                </a:lnTo>
                <a:lnTo>
                  <a:pt x="0" y="361"/>
                </a:lnTo>
                <a:lnTo>
                  <a:pt x="0" y="356"/>
                </a:lnTo>
                <a:lnTo>
                  <a:pt x="0" y="346"/>
                </a:lnTo>
                <a:lnTo>
                  <a:pt x="0" y="336"/>
                </a:lnTo>
                <a:lnTo>
                  <a:pt x="0" y="326"/>
                </a:lnTo>
                <a:lnTo>
                  <a:pt x="0" y="316"/>
                </a:lnTo>
                <a:lnTo>
                  <a:pt x="0" y="306"/>
                </a:lnTo>
                <a:lnTo>
                  <a:pt x="0" y="296"/>
                </a:lnTo>
                <a:lnTo>
                  <a:pt x="0" y="291"/>
                </a:lnTo>
                <a:lnTo>
                  <a:pt x="0" y="281"/>
                </a:lnTo>
                <a:lnTo>
                  <a:pt x="0" y="271"/>
                </a:lnTo>
                <a:lnTo>
                  <a:pt x="0" y="261"/>
                </a:lnTo>
                <a:lnTo>
                  <a:pt x="0" y="251"/>
                </a:lnTo>
                <a:lnTo>
                  <a:pt x="0" y="241"/>
                </a:lnTo>
                <a:lnTo>
                  <a:pt x="0" y="236"/>
                </a:lnTo>
                <a:lnTo>
                  <a:pt x="0" y="226"/>
                </a:lnTo>
                <a:lnTo>
                  <a:pt x="0" y="216"/>
                </a:lnTo>
                <a:lnTo>
                  <a:pt x="0" y="206"/>
                </a:lnTo>
                <a:lnTo>
                  <a:pt x="0" y="196"/>
                </a:lnTo>
                <a:lnTo>
                  <a:pt x="0" y="186"/>
                </a:lnTo>
                <a:lnTo>
                  <a:pt x="0" y="176"/>
                </a:lnTo>
                <a:lnTo>
                  <a:pt x="0" y="171"/>
                </a:lnTo>
                <a:lnTo>
                  <a:pt x="0" y="161"/>
                </a:lnTo>
                <a:lnTo>
                  <a:pt x="0" y="151"/>
                </a:lnTo>
                <a:lnTo>
                  <a:pt x="0" y="141"/>
                </a:lnTo>
                <a:lnTo>
                  <a:pt x="0" y="131"/>
                </a:lnTo>
                <a:lnTo>
                  <a:pt x="0" y="120"/>
                </a:lnTo>
                <a:lnTo>
                  <a:pt x="0" y="115"/>
                </a:lnTo>
                <a:lnTo>
                  <a:pt x="0" y="105"/>
                </a:lnTo>
                <a:lnTo>
                  <a:pt x="0" y="95"/>
                </a:lnTo>
                <a:lnTo>
                  <a:pt x="0" y="85"/>
                </a:lnTo>
                <a:lnTo>
                  <a:pt x="0" y="75"/>
                </a:lnTo>
                <a:lnTo>
                  <a:pt x="0" y="65"/>
                </a:lnTo>
                <a:lnTo>
                  <a:pt x="0" y="55"/>
                </a:lnTo>
                <a:lnTo>
                  <a:pt x="0" y="50"/>
                </a:lnTo>
                <a:lnTo>
                  <a:pt x="0" y="40"/>
                </a:lnTo>
                <a:lnTo>
                  <a:pt x="0" y="30"/>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66" name="Freeform 34"/>
          <p:cNvSpPr>
            <a:spLocks noChangeAspect="1"/>
          </p:cNvSpPr>
          <p:nvPr/>
        </p:nvSpPr>
        <p:spPr bwMode="auto">
          <a:xfrm>
            <a:off x="6346825" y="1425575"/>
            <a:ext cx="658813" cy="536575"/>
          </a:xfrm>
          <a:custGeom>
            <a:avLst/>
            <a:gdLst>
              <a:gd name="T0" fmla="*/ 9862 w 668"/>
              <a:gd name="T1" fmla="*/ 533073 h 766"/>
              <a:gd name="T2" fmla="*/ 19725 w 668"/>
              <a:gd name="T3" fmla="*/ 519063 h 766"/>
              <a:gd name="T4" fmla="*/ 39450 w 668"/>
              <a:gd name="T5" fmla="*/ 512058 h 766"/>
              <a:gd name="T6" fmla="*/ 44381 w 668"/>
              <a:gd name="T7" fmla="*/ 498048 h 766"/>
              <a:gd name="T8" fmla="*/ 64106 w 668"/>
              <a:gd name="T9" fmla="*/ 487541 h 766"/>
              <a:gd name="T10" fmla="*/ 73969 w 668"/>
              <a:gd name="T11" fmla="*/ 473531 h 766"/>
              <a:gd name="T12" fmla="*/ 93693 w 668"/>
              <a:gd name="T13" fmla="*/ 466526 h 766"/>
              <a:gd name="T14" fmla="*/ 98625 w 668"/>
              <a:gd name="T15" fmla="*/ 452516 h 766"/>
              <a:gd name="T16" fmla="*/ 118350 w 668"/>
              <a:gd name="T17" fmla="*/ 442009 h 766"/>
              <a:gd name="T18" fmla="*/ 128212 w 668"/>
              <a:gd name="T19" fmla="*/ 427999 h 766"/>
              <a:gd name="T20" fmla="*/ 147937 w 668"/>
              <a:gd name="T21" fmla="*/ 420994 h 766"/>
              <a:gd name="T22" fmla="*/ 158786 w 668"/>
              <a:gd name="T23" fmla="*/ 410487 h 766"/>
              <a:gd name="T24" fmla="*/ 173579 w 668"/>
              <a:gd name="T25" fmla="*/ 396477 h 766"/>
              <a:gd name="T26" fmla="*/ 183442 w 668"/>
              <a:gd name="T27" fmla="*/ 382467 h 766"/>
              <a:gd name="T28" fmla="*/ 203167 w 668"/>
              <a:gd name="T29" fmla="*/ 375462 h 766"/>
              <a:gd name="T30" fmla="*/ 213029 w 668"/>
              <a:gd name="T31" fmla="*/ 364955 h 766"/>
              <a:gd name="T32" fmla="*/ 227823 w 668"/>
              <a:gd name="T33" fmla="*/ 357950 h 766"/>
              <a:gd name="T34" fmla="*/ 237686 w 668"/>
              <a:gd name="T35" fmla="*/ 336935 h 766"/>
              <a:gd name="T36" fmla="*/ 257410 w 668"/>
              <a:gd name="T37" fmla="*/ 329931 h 766"/>
              <a:gd name="T38" fmla="*/ 267273 w 668"/>
              <a:gd name="T39" fmla="*/ 319423 h 766"/>
              <a:gd name="T40" fmla="*/ 282067 w 668"/>
              <a:gd name="T41" fmla="*/ 312418 h 766"/>
              <a:gd name="T42" fmla="*/ 301792 w 668"/>
              <a:gd name="T43" fmla="*/ 290703 h 766"/>
              <a:gd name="T44" fmla="*/ 311654 w 668"/>
              <a:gd name="T45" fmla="*/ 280196 h 766"/>
              <a:gd name="T46" fmla="*/ 331379 w 668"/>
              <a:gd name="T47" fmla="*/ 273191 h 766"/>
              <a:gd name="T48" fmla="*/ 341241 w 668"/>
              <a:gd name="T49" fmla="*/ 259181 h 766"/>
              <a:gd name="T50" fmla="*/ 357021 w 668"/>
              <a:gd name="T51" fmla="*/ 245171 h 766"/>
              <a:gd name="T52" fmla="*/ 366884 w 668"/>
              <a:gd name="T53" fmla="*/ 234664 h 766"/>
              <a:gd name="T54" fmla="*/ 386609 w 668"/>
              <a:gd name="T55" fmla="*/ 227659 h 766"/>
              <a:gd name="T56" fmla="*/ 396471 w 668"/>
              <a:gd name="T57" fmla="*/ 213649 h 766"/>
              <a:gd name="T58" fmla="*/ 411265 w 668"/>
              <a:gd name="T59" fmla="*/ 206644 h 766"/>
              <a:gd name="T60" fmla="*/ 421127 w 668"/>
              <a:gd name="T61" fmla="*/ 196137 h 766"/>
              <a:gd name="T62" fmla="*/ 440852 w 668"/>
              <a:gd name="T63" fmla="*/ 182127 h 766"/>
              <a:gd name="T64" fmla="*/ 450715 w 668"/>
              <a:gd name="T65" fmla="*/ 168117 h 766"/>
              <a:gd name="T66" fmla="*/ 465509 w 668"/>
              <a:gd name="T67" fmla="*/ 161113 h 766"/>
              <a:gd name="T68" fmla="*/ 475371 w 668"/>
              <a:gd name="T69" fmla="*/ 150605 h 766"/>
              <a:gd name="T70" fmla="*/ 495096 w 668"/>
              <a:gd name="T71" fmla="*/ 136595 h 766"/>
              <a:gd name="T72" fmla="*/ 504958 w 668"/>
              <a:gd name="T73" fmla="*/ 122586 h 766"/>
              <a:gd name="T74" fmla="*/ 524683 w 668"/>
              <a:gd name="T75" fmla="*/ 115581 h 766"/>
              <a:gd name="T76" fmla="*/ 529615 w 668"/>
              <a:gd name="T77" fmla="*/ 105073 h 766"/>
              <a:gd name="T78" fmla="*/ 550326 w 668"/>
              <a:gd name="T79" fmla="*/ 91064 h 766"/>
              <a:gd name="T80" fmla="*/ 560188 w 668"/>
              <a:gd name="T81" fmla="*/ 77054 h 766"/>
              <a:gd name="T82" fmla="*/ 579913 w 668"/>
              <a:gd name="T83" fmla="*/ 70049 h 766"/>
              <a:gd name="T84" fmla="*/ 584844 w 668"/>
              <a:gd name="T85" fmla="*/ 59542 h 766"/>
              <a:gd name="T86" fmla="*/ 604569 w 668"/>
              <a:gd name="T87" fmla="*/ 45532 h 766"/>
              <a:gd name="T88" fmla="*/ 614432 w 668"/>
              <a:gd name="T89" fmla="*/ 31522 h 766"/>
              <a:gd name="T90" fmla="*/ 634157 w 668"/>
              <a:gd name="T91" fmla="*/ 24517 h 766"/>
              <a:gd name="T92" fmla="*/ 644019 w 668"/>
              <a:gd name="T93" fmla="*/ 14010 h 766"/>
              <a:gd name="T94" fmla="*/ 658813 w 668"/>
              <a:gd name="T95" fmla="*/ 7005 h 76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8" h="766">
                <a:moveTo>
                  <a:pt x="0" y="766"/>
                </a:moveTo>
                <a:lnTo>
                  <a:pt x="0" y="761"/>
                </a:lnTo>
                <a:lnTo>
                  <a:pt x="10" y="761"/>
                </a:lnTo>
                <a:lnTo>
                  <a:pt x="10" y="751"/>
                </a:lnTo>
                <a:lnTo>
                  <a:pt x="20" y="751"/>
                </a:lnTo>
                <a:lnTo>
                  <a:pt x="20" y="741"/>
                </a:lnTo>
                <a:lnTo>
                  <a:pt x="30" y="741"/>
                </a:lnTo>
                <a:lnTo>
                  <a:pt x="30" y="731"/>
                </a:lnTo>
                <a:lnTo>
                  <a:pt x="40" y="731"/>
                </a:lnTo>
                <a:lnTo>
                  <a:pt x="40" y="721"/>
                </a:lnTo>
                <a:lnTo>
                  <a:pt x="45" y="721"/>
                </a:lnTo>
                <a:lnTo>
                  <a:pt x="45" y="711"/>
                </a:lnTo>
                <a:lnTo>
                  <a:pt x="55" y="706"/>
                </a:lnTo>
                <a:lnTo>
                  <a:pt x="55" y="696"/>
                </a:lnTo>
                <a:lnTo>
                  <a:pt x="65" y="696"/>
                </a:lnTo>
                <a:lnTo>
                  <a:pt x="65" y="686"/>
                </a:lnTo>
                <a:lnTo>
                  <a:pt x="75" y="686"/>
                </a:lnTo>
                <a:lnTo>
                  <a:pt x="75" y="676"/>
                </a:lnTo>
                <a:lnTo>
                  <a:pt x="85" y="676"/>
                </a:lnTo>
                <a:lnTo>
                  <a:pt x="85" y="666"/>
                </a:lnTo>
                <a:lnTo>
                  <a:pt x="95" y="666"/>
                </a:lnTo>
                <a:lnTo>
                  <a:pt x="95" y="656"/>
                </a:lnTo>
                <a:lnTo>
                  <a:pt x="100" y="656"/>
                </a:lnTo>
                <a:lnTo>
                  <a:pt x="100" y="646"/>
                </a:lnTo>
                <a:lnTo>
                  <a:pt x="110" y="646"/>
                </a:lnTo>
                <a:lnTo>
                  <a:pt x="110" y="641"/>
                </a:lnTo>
                <a:lnTo>
                  <a:pt x="120" y="631"/>
                </a:lnTo>
                <a:lnTo>
                  <a:pt x="120" y="621"/>
                </a:lnTo>
                <a:lnTo>
                  <a:pt x="130" y="621"/>
                </a:lnTo>
                <a:lnTo>
                  <a:pt x="130" y="611"/>
                </a:lnTo>
                <a:lnTo>
                  <a:pt x="140" y="611"/>
                </a:lnTo>
                <a:lnTo>
                  <a:pt x="140" y="601"/>
                </a:lnTo>
                <a:lnTo>
                  <a:pt x="150" y="601"/>
                </a:lnTo>
                <a:lnTo>
                  <a:pt x="150" y="591"/>
                </a:lnTo>
                <a:lnTo>
                  <a:pt x="161" y="591"/>
                </a:lnTo>
                <a:lnTo>
                  <a:pt x="161" y="586"/>
                </a:lnTo>
                <a:lnTo>
                  <a:pt x="166" y="586"/>
                </a:lnTo>
                <a:lnTo>
                  <a:pt x="166" y="576"/>
                </a:lnTo>
                <a:lnTo>
                  <a:pt x="176" y="566"/>
                </a:lnTo>
                <a:lnTo>
                  <a:pt x="176" y="556"/>
                </a:lnTo>
                <a:lnTo>
                  <a:pt x="186" y="556"/>
                </a:lnTo>
                <a:lnTo>
                  <a:pt x="186" y="546"/>
                </a:lnTo>
                <a:lnTo>
                  <a:pt x="196" y="546"/>
                </a:lnTo>
                <a:lnTo>
                  <a:pt x="196" y="536"/>
                </a:lnTo>
                <a:lnTo>
                  <a:pt x="206" y="536"/>
                </a:lnTo>
                <a:lnTo>
                  <a:pt x="206" y="526"/>
                </a:lnTo>
                <a:lnTo>
                  <a:pt x="216" y="526"/>
                </a:lnTo>
                <a:lnTo>
                  <a:pt x="216" y="521"/>
                </a:lnTo>
                <a:lnTo>
                  <a:pt x="226" y="521"/>
                </a:lnTo>
                <a:lnTo>
                  <a:pt x="226" y="511"/>
                </a:lnTo>
                <a:lnTo>
                  <a:pt x="231" y="511"/>
                </a:lnTo>
                <a:lnTo>
                  <a:pt x="231" y="501"/>
                </a:lnTo>
                <a:lnTo>
                  <a:pt x="241" y="491"/>
                </a:lnTo>
                <a:lnTo>
                  <a:pt x="241" y="481"/>
                </a:lnTo>
                <a:lnTo>
                  <a:pt x="251" y="481"/>
                </a:lnTo>
                <a:lnTo>
                  <a:pt x="251" y="471"/>
                </a:lnTo>
                <a:lnTo>
                  <a:pt x="261" y="471"/>
                </a:lnTo>
                <a:lnTo>
                  <a:pt x="261" y="461"/>
                </a:lnTo>
                <a:lnTo>
                  <a:pt x="271" y="461"/>
                </a:lnTo>
                <a:lnTo>
                  <a:pt x="271" y="456"/>
                </a:lnTo>
                <a:lnTo>
                  <a:pt x="281" y="456"/>
                </a:lnTo>
                <a:lnTo>
                  <a:pt x="281" y="446"/>
                </a:lnTo>
                <a:lnTo>
                  <a:pt x="286" y="446"/>
                </a:lnTo>
                <a:lnTo>
                  <a:pt x="286" y="436"/>
                </a:lnTo>
                <a:lnTo>
                  <a:pt x="296" y="426"/>
                </a:lnTo>
                <a:lnTo>
                  <a:pt x="306" y="415"/>
                </a:lnTo>
                <a:lnTo>
                  <a:pt x="306" y="405"/>
                </a:lnTo>
                <a:lnTo>
                  <a:pt x="316" y="405"/>
                </a:lnTo>
                <a:lnTo>
                  <a:pt x="316" y="400"/>
                </a:lnTo>
                <a:lnTo>
                  <a:pt x="326" y="400"/>
                </a:lnTo>
                <a:lnTo>
                  <a:pt x="326" y="390"/>
                </a:lnTo>
                <a:lnTo>
                  <a:pt x="336" y="390"/>
                </a:lnTo>
                <a:lnTo>
                  <a:pt x="336" y="380"/>
                </a:lnTo>
                <a:lnTo>
                  <a:pt x="346" y="380"/>
                </a:lnTo>
                <a:lnTo>
                  <a:pt x="346" y="370"/>
                </a:lnTo>
                <a:lnTo>
                  <a:pt x="351" y="370"/>
                </a:lnTo>
                <a:lnTo>
                  <a:pt x="351" y="360"/>
                </a:lnTo>
                <a:lnTo>
                  <a:pt x="362" y="350"/>
                </a:lnTo>
                <a:lnTo>
                  <a:pt x="362" y="340"/>
                </a:lnTo>
                <a:lnTo>
                  <a:pt x="372" y="340"/>
                </a:lnTo>
                <a:lnTo>
                  <a:pt x="372" y="335"/>
                </a:lnTo>
                <a:lnTo>
                  <a:pt x="382" y="335"/>
                </a:lnTo>
                <a:lnTo>
                  <a:pt x="382" y="325"/>
                </a:lnTo>
                <a:lnTo>
                  <a:pt x="392" y="325"/>
                </a:lnTo>
                <a:lnTo>
                  <a:pt x="392" y="315"/>
                </a:lnTo>
                <a:lnTo>
                  <a:pt x="402" y="315"/>
                </a:lnTo>
                <a:lnTo>
                  <a:pt x="402" y="305"/>
                </a:lnTo>
                <a:lnTo>
                  <a:pt x="407" y="305"/>
                </a:lnTo>
                <a:lnTo>
                  <a:pt x="407" y="295"/>
                </a:lnTo>
                <a:lnTo>
                  <a:pt x="417" y="295"/>
                </a:lnTo>
                <a:lnTo>
                  <a:pt x="417" y="285"/>
                </a:lnTo>
                <a:lnTo>
                  <a:pt x="427" y="285"/>
                </a:lnTo>
                <a:lnTo>
                  <a:pt x="427" y="280"/>
                </a:lnTo>
                <a:lnTo>
                  <a:pt x="437" y="270"/>
                </a:lnTo>
                <a:lnTo>
                  <a:pt x="437" y="260"/>
                </a:lnTo>
                <a:lnTo>
                  <a:pt x="447" y="260"/>
                </a:lnTo>
                <a:lnTo>
                  <a:pt x="447" y="250"/>
                </a:lnTo>
                <a:lnTo>
                  <a:pt x="457" y="250"/>
                </a:lnTo>
                <a:lnTo>
                  <a:pt x="457" y="240"/>
                </a:lnTo>
                <a:lnTo>
                  <a:pt x="467" y="240"/>
                </a:lnTo>
                <a:lnTo>
                  <a:pt x="467" y="230"/>
                </a:lnTo>
                <a:lnTo>
                  <a:pt x="472" y="230"/>
                </a:lnTo>
                <a:lnTo>
                  <a:pt x="472" y="220"/>
                </a:lnTo>
                <a:lnTo>
                  <a:pt x="482" y="220"/>
                </a:lnTo>
                <a:lnTo>
                  <a:pt x="482" y="215"/>
                </a:lnTo>
                <a:lnTo>
                  <a:pt x="492" y="205"/>
                </a:lnTo>
                <a:lnTo>
                  <a:pt x="492" y="195"/>
                </a:lnTo>
                <a:lnTo>
                  <a:pt x="502" y="195"/>
                </a:lnTo>
                <a:lnTo>
                  <a:pt x="502" y="185"/>
                </a:lnTo>
                <a:lnTo>
                  <a:pt x="512" y="185"/>
                </a:lnTo>
                <a:lnTo>
                  <a:pt x="512" y="175"/>
                </a:lnTo>
                <a:lnTo>
                  <a:pt x="522" y="175"/>
                </a:lnTo>
                <a:lnTo>
                  <a:pt x="522" y="165"/>
                </a:lnTo>
                <a:lnTo>
                  <a:pt x="532" y="165"/>
                </a:lnTo>
                <a:lnTo>
                  <a:pt x="532" y="155"/>
                </a:lnTo>
                <a:lnTo>
                  <a:pt x="537" y="155"/>
                </a:lnTo>
                <a:lnTo>
                  <a:pt x="537" y="150"/>
                </a:lnTo>
                <a:lnTo>
                  <a:pt x="547" y="150"/>
                </a:lnTo>
                <a:lnTo>
                  <a:pt x="547" y="140"/>
                </a:lnTo>
                <a:lnTo>
                  <a:pt x="558" y="130"/>
                </a:lnTo>
                <a:lnTo>
                  <a:pt x="558" y="120"/>
                </a:lnTo>
                <a:lnTo>
                  <a:pt x="568" y="120"/>
                </a:lnTo>
                <a:lnTo>
                  <a:pt x="568" y="110"/>
                </a:lnTo>
                <a:lnTo>
                  <a:pt x="578" y="110"/>
                </a:lnTo>
                <a:lnTo>
                  <a:pt x="578" y="100"/>
                </a:lnTo>
                <a:lnTo>
                  <a:pt x="588" y="100"/>
                </a:lnTo>
                <a:lnTo>
                  <a:pt x="588" y="95"/>
                </a:lnTo>
                <a:lnTo>
                  <a:pt x="593" y="95"/>
                </a:lnTo>
                <a:lnTo>
                  <a:pt x="593" y="85"/>
                </a:lnTo>
                <a:lnTo>
                  <a:pt x="603" y="85"/>
                </a:lnTo>
                <a:lnTo>
                  <a:pt x="603" y="75"/>
                </a:lnTo>
                <a:lnTo>
                  <a:pt x="613" y="65"/>
                </a:lnTo>
                <a:lnTo>
                  <a:pt x="613" y="55"/>
                </a:lnTo>
                <a:lnTo>
                  <a:pt x="623" y="55"/>
                </a:lnTo>
                <a:lnTo>
                  <a:pt x="623" y="45"/>
                </a:lnTo>
                <a:lnTo>
                  <a:pt x="633" y="45"/>
                </a:lnTo>
                <a:lnTo>
                  <a:pt x="633" y="35"/>
                </a:lnTo>
                <a:lnTo>
                  <a:pt x="643" y="35"/>
                </a:lnTo>
                <a:lnTo>
                  <a:pt x="643" y="30"/>
                </a:lnTo>
                <a:lnTo>
                  <a:pt x="653" y="30"/>
                </a:lnTo>
                <a:lnTo>
                  <a:pt x="653" y="20"/>
                </a:lnTo>
                <a:lnTo>
                  <a:pt x="658" y="20"/>
                </a:lnTo>
                <a:lnTo>
                  <a:pt x="658" y="10"/>
                </a:lnTo>
                <a:lnTo>
                  <a:pt x="668" y="10"/>
                </a:lnTo>
                <a:lnTo>
                  <a:pt x="668"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67" name="Freeform 35"/>
          <p:cNvSpPr>
            <a:spLocks noChangeAspect="1"/>
          </p:cNvSpPr>
          <p:nvPr/>
        </p:nvSpPr>
        <p:spPr bwMode="auto">
          <a:xfrm>
            <a:off x="7010400" y="1222375"/>
            <a:ext cx="1588" cy="1150938"/>
          </a:xfrm>
          <a:custGeom>
            <a:avLst/>
            <a:gdLst>
              <a:gd name="T0" fmla="*/ 0 w 1588"/>
              <a:gd name="T1" fmla="*/ 1142362 h 1342"/>
              <a:gd name="T2" fmla="*/ 0 w 1588"/>
              <a:gd name="T3" fmla="*/ 1120921 h 1342"/>
              <a:gd name="T4" fmla="*/ 0 w 1588"/>
              <a:gd name="T5" fmla="*/ 1095192 h 1342"/>
              <a:gd name="T6" fmla="*/ 0 w 1588"/>
              <a:gd name="T7" fmla="*/ 1073751 h 1342"/>
              <a:gd name="T8" fmla="*/ 0 w 1588"/>
              <a:gd name="T9" fmla="*/ 1048023 h 1342"/>
              <a:gd name="T10" fmla="*/ 0 w 1588"/>
              <a:gd name="T11" fmla="*/ 1026582 h 1342"/>
              <a:gd name="T12" fmla="*/ 0 w 1588"/>
              <a:gd name="T13" fmla="*/ 1000853 h 1342"/>
              <a:gd name="T14" fmla="*/ 0 w 1588"/>
              <a:gd name="T15" fmla="*/ 975124 h 1342"/>
              <a:gd name="T16" fmla="*/ 0 w 1588"/>
              <a:gd name="T17" fmla="*/ 953683 h 1342"/>
              <a:gd name="T18" fmla="*/ 0 w 1588"/>
              <a:gd name="T19" fmla="*/ 927954 h 1342"/>
              <a:gd name="T20" fmla="*/ 0 w 1588"/>
              <a:gd name="T21" fmla="*/ 906514 h 1342"/>
              <a:gd name="T22" fmla="*/ 0 w 1588"/>
              <a:gd name="T23" fmla="*/ 880785 h 1342"/>
              <a:gd name="T24" fmla="*/ 0 w 1588"/>
              <a:gd name="T25" fmla="*/ 859344 h 1342"/>
              <a:gd name="T26" fmla="*/ 0 w 1588"/>
              <a:gd name="T27" fmla="*/ 833615 h 1342"/>
              <a:gd name="T28" fmla="*/ 0 w 1588"/>
              <a:gd name="T29" fmla="*/ 816463 h 1342"/>
              <a:gd name="T30" fmla="*/ 0 w 1588"/>
              <a:gd name="T31" fmla="*/ 795022 h 1342"/>
              <a:gd name="T32" fmla="*/ 0 w 1588"/>
              <a:gd name="T33" fmla="*/ 768436 h 1342"/>
              <a:gd name="T34" fmla="*/ 0 w 1588"/>
              <a:gd name="T35" fmla="*/ 746995 h 1342"/>
              <a:gd name="T36" fmla="*/ 0 w 1588"/>
              <a:gd name="T37" fmla="*/ 721266 h 1342"/>
              <a:gd name="T38" fmla="*/ 0 w 1588"/>
              <a:gd name="T39" fmla="*/ 699825 h 1342"/>
              <a:gd name="T40" fmla="*/ 0 w 1588"/>
              <a:gd name="T41" fmla="*/ 674096 h 1342"/>
              <a:gd name="T42" fmla="*/ 0 w 1588"/>
              <a:gd name="T43" fmla="*/ 652656 h 1342"/>
              <a:gd name="T44" fmla="*/ 0 w 1588"/>
              <a:gd name="T45" fmla="*/ 626927 h 1342"/>
              <a:gd name="T46" fmla="*/ 0 w 1588"/>
              <a:gd name="T47" fmla="*/ 605486 h 1342"/>
              <a:gd name="T48" fmla="*/ 0 w 1588"/>
              <a:gd name="T49" fmla="*/ 579757 h 1342"/>
              <a:gd name="T50" fmla="*/ 0 w 1588"/>
              <a:gd name="T51" fmla="*/ 554028 h 1342"/>
              <a:gd name="T52" fmla="*/ 0 w 1588"/>
              <a:gd name="T53" fmla="*/ 532588 h 1342"/>
              <a:gd name="T54" fmla="*/ 0 w 1588"/>
              <a:gd name="T55" fmla="*/ 506859 h 1342"/>
              <a:gd name="T56" fmla="*/ 0 w 1588"/>
              <a:gd name="T57" fmla="*/ 485418 h 1342"/>
              <a:gd name="T58" fmla="*/ 0 w 1588"/>
              <a:gd name="T59" fmla="*/ 459689 h 1342"/>
              <a:gd name="T60" fmla="*/ 0 w 1588"/>
              <a:gd name="T61" fmla="*/ 438248 h 1342"/>
              <a:gd name="T62" fmla="*/ 0 w 1588"/>
              <a:gd name="T63" fmla="*/ 412520 h 1342"/>
              <a:gd name="T64" fmla="*/ 0 w 1588"/>
              <a:gd name="T65" fmla="*/ 395367 h 1342"/>
              <a:gd name="T66" fmla="*/ 0 w 1588"/>
              <a:gd name="T67" fmla="*/ 373926 h 1342"/>
              <a:gd name="T68" fmla="*/ 0 w 1588"/>
              <a:gd name="T69" fmla="*/ 347340 h 1342"/>
              <a:gd name="T70" fmla="*/ 0 w 1588"/>
              <a:gd name="T71" fmla="*/ 325899 h 1342"/>
              <a:gd name="T72" fmla="*/ 0 w 1588"/>
              <a:gd name="T73" fmla="*/ 300170 h 1342"/>
              <a:gd name="T74" fmla="*/ 0 w 1588"/>
              <a:gd name="T75" fmla="*/ 278729 h 1342"/>
              <a:gd name="T76" fmla="*/ 0 w 1588"/>
              <a:gd name="T77" fmla="*/ 253001 h 1342"/>
              <a:gd name="T78" fmla="*/ 0 w 1588"/>
              <a:gd name="T79" fmla="*/ 231560 h 1342"/>
              <a:gd name="T80" fmla="*/ 0 w 1588"/>
              <a:gd name="T81" fmla="*/ 205831 h 1342"/>
              <a:gd name="T82" fmla="*/ 0 w 1588"/>
              <a:gd name="T83" fmla="*/ 184390 h 1342"/>
              <a:gd name="T84" fmla="*/ 0 w 1588"/>
              <a:gd name="T85" fmla="*/ 158661 h 1342"/>
              <a:gd name="T86" fmla="*/ 0 w 1588"/>
              <a:gd name="T87" fmla="*/ 132932 h 1342"/>
              <a:gd name="T88" fmla="*/ 0 w 1588"/>
              <a:gd name="T89" fmla="*/ 111492 h 1342"/>
              <a:gd name="T90" fmla="*/ 0 w 1588"/>
              <a:gd name="T91" fmla="*/ 85763 h 1342"/>
              <a:gd name="T92" fmla="*/ 0 w 1588"/>
              <a:gd name="T93" fmla="*/ 64322 h 1342"/>
              <a:gd name="T94" fmla="*/ 0 w 1588"/>
              <a:gd name="T95" fmla="*/ 38593 h 1342"/>
              <a:gd name="T96" fmla="*/ 0 w 1588"/>
              <a:gd name="T97" fmla="*/ 17153 h 1342"/>
              <a:gd name="T98" fmla="*/ 0 w 1588"/>
              <a:gd name="T99" fmla="*/ 0 h 13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 h="1342">
                <a:moveTo>
                  <a:pt x="0" y="1342"/>
                </a:moveTo>
                <a:lnTo>
                  <a:pt x="0" y="1332"/>
                </a:lnTo>
                <a:lnTo>
                  <a:pt x="0" y="1317"/>
                </a:lnTo>
                <a:lnTo>
                  <a:pt x="0" y="1307"/>
                </a:lnTo>
                <a:lnTo>
                  <a:pt x="0" y="1287"/>
                </a:lnTo>
                <a:lnTo>
                  <a:pt x="0" y="1277"/>
                </a:lnTo>
                <a:lnTo>
                  <a:pt x="0" y="1257"/>
                </a:lnTo>
                <a:lnTo>
                  <a:pt x="0" y="1252"/>
                </a:lnTo>
                <a:lnTo>
                  <a:pt x="0" y="1232"/>
                </a:lnTo>
                <a:lnTo>
                  <a:pt x="0" y="1222"/>
                </a:lnTo>
                <a:lnTo>
                  <a:pt x="0" y="1202"/>
                </a:lnTo>
                <a:lnTo>
                  <a:pt x="0" y="1197"/>
                </a:lnTo>
                <a:lnTo>
                  <a:pt x="0" y="1187"/>
                </a:lnTo>
                <a:lnTo>
                  <a:pt x="0" y="1167"/>
                </a:lnTo>
                <a:lnTo>
                  <a:pt x="0" y="1157"/>
                </a:lnTo>
                <a:lnTo>
                  <a:pt x="0" y="1137"/>
                </a:lnTo>
                <a:lnTo>
                  <a:pt x="0" y="1132"/>
                </a:lnTo>
                <a:lnTo>
                  <a:pt x="0" y="1112"/>
                </a:lnTo>
                <a:lnTo>
                  <a:pt x="0" y="1102"/>
                </a:lnTo>
                <a:lnTo>
                  <a:pt x="0" y="1082"/>
                </a:lnTo>
                <a:lnTo>
                  <a:pt x="0" y="1072"/>
                </a:lnTo>
                <a:lnTo>
                  <a:pt x="0" y="1057"/>
                </a:lnTo>
                <a:lnTo>
                  <a:pt x="0" y="1047"/>
                </a:lnTo>
                <a:lnTo>
                  <a:pt x="0" y="1027"/>
                </a:lnTo>
                <a:lnTo>
                  <a:pt x="0" y="1017"/>
                </a:lnTo>
                <a:lnTo>
                  <a:pt x="0" y="1002"/>
                </a:lnTo>
                <a:lnTo>
                  <a:pt x="0" y="992"/>
                </a:lnTo>
                <a:lnTo>
                  <a:pt x="0" y="972"/>
                </a:lnTo>
                <a:lnTo>
                  <a:pt x="0" y="962"/>
                </a:lnTo>
                <a:lnTo>
                  <a:pt x="0" y="952"/>
                </a:lnTo>
                <a:lnTo>
                  <a:pt x="0" y="937"/>
                </a:lnTo>
                <a:lnTo>
                  <a:pt x="0" y="927"/>
                </a:lnTo>
                <a:lnTo>
                  <a:pt x="0" y="907"/>
                </a:lnTo>
                <a:lnTo>
                  <a:pt x="0" y="896"/>
                </a:lnTo>
                <a:lnTo>
                  <a:pt x="0" y="881"/>
                </a:lnTo>
                <a:lnTo>
                  <a:pt x="0" y="871"/>
                </a:lnTo>
                <a:lnTo>
                  <a:pt x="0" y="851"/>
                </a:lnTo>
                <a:lnTo>
                  <a:pt x="0" y="841"/>
                </a:lnTo>
                <a:lnTo>
                  <a:pt x="0" y="826"/>
                </a:lnTo>
                <a:lnTo>
                  <a:pt x="0" y="816"/>
                </a:lnTo>
                <a:lnTo>
                  <a:pt x="0" y="796"/>
                </a:lnTo>
                <a:lnTo>
                  <a:pt x="0" y="786"/>
                </a:lnTo>
                <a:lnTo>
                  <a:pt x="0" y="766"/>
                </a:lnTo>
                <a:lnTo>
                  <a:pt x="0" y="761"/>
                </a:lnTo>
                <a:lnTo>
                  <a:pt x="0" y="741"/>
                </a:lnTo>
                <a:lnTo>
                  <a:pt x="0" y="731"/>
                </a:lnTo>
                <a:lnTo>
                  <a:pt x="0" y="721"/>
                </a:lnTo>
                <a:lnTo>
                  <a:pt x="0" y="706"/>
                </a:lnTo>
                <a:lnTo>
                  <a:pt x="0" y="696"/>
                </a:lnTo>
                <a:lnTo>
                  <a:pt x="0" y="676"/>
                </a:lnTo>
                <a:lnTo>
                  <a:pt x="0" y="666"/>
                </a:lnTo>
                <a:lnTo>
                  <a:pt x="0" y="646"/>
                </a:lnTo>
                <a:lnTo>
                  <a:pt x="0" y="641"/>
                </a:lnTo>
                <a:lnTo>
                  <a:pt x="0" y="621"/>
                </a:lnTo>
                <a:lnTo>
                  <a:pt x="0" y="611"/>
                </a:lnTo>
                <a:lnTo>
                  <a:pt x="0" y="591"/>
                </a:lnTo>
                <a:lnTo>
                  <a:pt x="0" y="586"/>
                </a:lnTo>
                <a:lnTo>
                  <a:pt x="0" y="566"/>
                </a:lnTo>
                <a:lnTo>
                  <a:pt x="0" y="556"/>
                </a:lnTo>
                <a:lnTo>
                  <a:pt x="0" y="536"/>
                </a:lnTo>
                <a:lnTo>
                  <a:pt x="0" y="526"/>
                </a:lnTo>
                <a:lnTo>
                  <a:pt x="0" y="511"/>
                </a:lnTo>
                <a:lnTo>
                  <a:pt x="0" y="501"/>
                </a:lnTo>
                <a:lnTo>
                  <a:pt x="0" y="481"/>
                </a:lnTo>
                <a:lnTo>
                  <a:pt x="0" y="471"/>
                </a:lnTo>
                <a:lnTo>
                  <a:pt x="0" y="461"/>
                </a:lnTo>
                <a:lnTo>
                  <a:pt x="0" y="446"/>
                </a:lnTo>
                <a:lnTo>
                  <a:pt x="0" y="436"/>
                </a:lnTo>
                <a:lnTo>
                  <a:pt x="0" y="415"/>
                </a:lnTo>
                <a:lnTo>
                  <a:pt x="0" y="405"/>
                </a:lnTo>
                <a:lnTo>
                  <a:pt x="0" y="390"/>
                </a:lnTo>
                <a:lnTo>
                  <a:pt x="0" y="380"/>
                </a:lnTo>
                <a:lnTo>
                  <a:pt x="0" y="360"/>
                </a:lnTo>
                <a:lnTo>
                  <a:pt x="0" y="350"/>
                </a:lnTo>
                <a:lnTo>
                  <a:pt x="0" y="335"/>
                </a:lnTo>
                <a:lnTo>
                  <a:pt x="0" y="325"/>
                </a:lnTo>
                <a:lnTo>
                  <a:pt x="0" y="305"/>
                </a:lnTo>
                <a:lnTo>
                  <a:pt x="0" y="295"/>
                </a:lnTo>
                <a:lnTo>
                  <a:pt x="0" y="280"/>
                </a:lnTo>
                <a:lnTo>
                  <a:pt x="0" y="270"/>
                </a:lnTo>
                <a:lnTo>
                  <a:pt x="0" y="250"/>
                </a:lnTo>
                <a:lnTo>
                  <a:pt x="0" y="240"/>
                </a:lnTo>
                <a:lnTo>
                  <a:pt x="0" y="230"/>
                </a:lnTo>
                <a:lnTo>
                  <a:pt x="0" y="215"/>
                </a:lnTo>
                <a:lnTo>
                  <a:pt x="0" y="205"/>
                </a:lnTo>
                <a:lnTo>
                  <a:pt x="0" y="185"/>
                </a:lnTo>
                <a:lnTo>
                  <a:pt x="0" y="175"/>
                </a:lnTo>
                <a:lnTo>
                  <a:pt x="0" y="155"/>
                </a:lnTo>
                <a:lnTo>
                  <a:pt x="0" y="150"/>
                </a:lnTo>
                <a:lnTo>
                  <a:pt x="0" y="130"/>
                </a:lnTo>
                <a:lnTo>
                  <a:pt x="0" y="120"/>
                </a:lnTo>
                <a:lnTo>
                  <a:pt x="0" y="100"/>
                </a:lnTo>
                <a:lnTo>
                  <a:pt x="0" y="95"/>
                </a:lnTo>
                <a:lnTo>
                  <a:pt x="0" y="75"/>
                </a:lnTo>
                <a:lnTo>
                  <a:pt x="0" y="65"/>
                </a:lnTo>
                <a:lnTo>
                  <a:pt x="0" y="45"/>
                </a:lnTo>
                <a:lnTo>
                  <a:pt x="0" y="35"/>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68" name="Freeform 36"/>
          <p:cNvSpPr>
            <a:spLocks noChangeAspect="1"/>
          </p:cNvSpPr>
          <p:nvPr/>
        </p:nvSpPr>
        <p:spPr bwMode="auto">
          <a:xfrm>
            <a:off x="7593013" y="1219200"/>
            <a:ext cx="1587" cy="1155700"/>
          </a:xfrm>
          <a:custGeom>
            <a:avLst/>
            <a:gdLst>
              <a:gd name="T0" fmla="*/ 0 w 1587"/>
              <a:gd name="T1" fmla="*/ 1141006 h 1573"/>
              <a:gd name="T2" fmla="*/ 0 w 1587"/>
              <a:gd name="T3" fmla="*/ 1122638 h 1573"/>
              <a:gd name="T4" fmla="*/ 0 w 1587"/>
              <a:gd name="T5" fmla="*/ 1100597 h 1573"/>
              <a:gd name="T6" fmla="*/ 0 w 1587"/>
              <a:gd name="T7" fmla="*/ 1074882 h 1573"/>
              <a:gd name="T8" fmla="*/ 0 w 1587"/>
              <a:gd name="T9" fmla="*/ 1052840 h 1573"/>
              <a:gd name="T10" fmla="*/ 0 w 1587"/>
              <a:gd name="T11" fmla="*/ 1027126 h 1573"/>
              <a:gd name="T12" fmla="*/ 0 w 1587"/>
              <a:gd name="T13" fmla="*/ 1005084 h 1573"/>
              <a:gd name="T14" fmla="*/ 0 w 1587"/>
              <a:gd name="T15" fmla="*/ 979369 h 1573"/>
              <a:gd name="T16" fmla="*/ 0 w 1587"/>
              <a:gd name="T17" fmla="*/ 957328 h 1573"/>
              <a:gd name="T18" fmla="*/ 0 w 1587"/>
              <a:gd name="T19" fmla="*/ 931613 h 1573"/>
              <a:gd name="T20" fmla="*/ 0 w 1587"/>
              <a:gd name="T21" fmla="*/ 913245 h 1573"/>
              <a:gd name="T22" fmla="*/ 0 w 1587"/>
              <a:gd name="T23" fmla="*/ 891204 h 1573"/>
              <a:gd name="T24" fmla="*/ 0 w 1587"/>
              <a:gd name="T25" fmla="*/ 865489 h 1573"/>
              <a:gd name="T26" fmla="*/ 0 w 1587"/>
              <a:gd name="T27" fmla="*/ 843448 h 1573"/>
              <a:gd name="T28" fmla="*/ 0 w 1587"/>
              <a:gd name="T29" fmla="*/ 816998 h 1573"/>
              <a:gd name="T30" fmla="*/ 0 w 1587"/>
              <a:gd name="T31" fmla="*/ 794957 h 1573"/>
              <a:gd name="T32" fmla="*/ 0 w 1587"/>
              <a:gd name="T33" fmla="*/ 769242 h 1573"/>
              <a:gd name="T34" fmla="*/ 0 w 1587"/>
              <a:gd name="T35" fmla="*/ 747201 h 1573"/>
              <a:gd name="T36" fmla="*/ 0 w 1587"/>
              <a:gd name="T37" fmla="*/ 721486 h 1573"/>
              <a:gd name="T38" fmla="*/ 0 w 1587"/>
              <a:gd name="T39" fmla="*/ 699445 h 1573"/>
              <a:gd name="T40" fmla="*/ 0 w 1587"/>
              <a:gd name="T41" fmla="*/ 681077 h 1573"/>
              <a:gd name="T42" fmla="*/ 0 w 1587"/>
              <a:gd name="T43" fmla="*/ 651688 h 1573"/>
              <a:gd name="T44" fmla="*/ 0 w 1587"/>
              <a:gd name="T45" fmla="*/ 633321 h 1573"/>
              <a:gd name="T46" fmla="*/ 0 w 1587"/>
              <a:gd name="T47" fmla="*/ 603932 h 1573"/>
              <a:gd name="T48" fmla="*/ 0 w 1587"/>
              <a:gd name="T49" fmla="*/ 585564 h 1573"/>
              <a:gd name="T50" fmla="*/ 0 w 1587"/>
              <a:gd name="T51" fmla="*/ 556176 h 1573"/>
              <a:gd name="T52" fmla="*/ 0 w 1587"/>
              <a:gd name="T53" fmla="*/ 537808 h 1573"/>
              <a:gd name="T54" fmla="*/ 0 w 1587"/>
              <a:gd name="T55" fmla="*/ 508420 h 1573"/>
              <a:gd name="T56" fmla="*/ 0 w 1587"/>
              <a:gd name="T57" fmla="*/ 490052 h 1573"/>
              <a:gd name="T58" fmla="*/ 0 w 1587"/>
              <a:gd name="T59" fmla="*/ 467276 h 1573"/>
              <a:gd name="T60" fmla="*/ 0 w 1587"/>
              <a:gd name="T61" fmla="*/ 441561 h 1573"/>
              <a:gd name="T62" fmla="*/ 0 w 1587"/>
              <a:gd name="T63" fmla="*/ 419520 h 1573"/>
              <a:gd name="T64" fmla="*/ 0 w 1587"/>
              <a:gd name="T65" fmla="*/ 393805 h 1573"/>
              <a:gd name="T66" fmla="*/ 0 w 1587"/>
              <a:gd name="T67" fmla="*/ 375437 h 1573"/>
              <a:gd name="T68" fmla="*/ 0 w 1587"/>
              <a:gd name="T69" fmla="*/ 346049 h 1573"/>
              <a:gd name="T70" fmla="*/ 0 w 1587"/>
              <a:gd name="T71" fmla="*/ 327681 h 1573"/>
              <a:gd name="T72" fmla="*/ 0 w 1587"/>
              <a:gd name="T73" fmla="*/ 298293 h 1573"/>
              <a:gd name="T74" fmla="*/ 0 w 1587"/>
              <a:gd name="T75" fmla="*/ 279925 h 1573"/>
              <a:gd name="T76" fmla="*/ 0 w 1587"/>
              <a:gd name="T77" fmla="*/ 257883 h 1573"/>
              <a:gd name="T78" fmla="*/ 0 w 1587"/>
              <a:gd name="T79" fmla="*/ 232169 h 1573"/>
              <a:gd name="T80" fmla="*/ 0 w 1587"/>
              <a:gd name="T81" fmla="*/ 210127 h 1573"/>
              <a:gd name="T82" fmla="*/ 0 w 1587"/>
              <a:gd name="T83" fmla="*/ 184412 h 1573"/>
              <a:gd name="T84" fmla="*/ 0 w 1587"/>
              <a:gd name="T85" fmla="*/ 162371 h 1573"/>
              <a:gd name="T86" fmla="*/ 0 w 1587"/>
              <a:gd name="T87" fmla="*/ 136656 h 1573"/>
              <a:gd name="T88" fmla="*/ 0 w 1587"/>
              <a:gd name="T89" fmla="*/ 113880 h 1573"/>
              <a:gd name="T90" fmla="*/ 0 w 1587"/>
              <a:gd name="T91" fmla="*/ 88165 h 1573"/>
              <a:gd name="T92" fmla="*/ 0 w 1587"/>
              <a:gd name="T93" fmla="*/ 66124 h 1573"/>
              <a:gd name="T94" fmla="*/ 0 w 1587"/>
              <a:gd name="T95" fmla="*/ 47756 h 1573"/>
              <a:gd name="T96" fmla="*/ 0 w 1587"/>
              <a:gd name="T97" fmla="*/ 18368 h 1573"/>
              <a:gd name="T98" fmla="*/ 0 w 1587"/>
              <a:gd name="T99" fmla="*/ 0 h 15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7" h="1573">
                <a:moveTo>
                  <a:pt x="0" y="1573"/>
                </a:moveTo>
                <a:lnTo>
                  <a:pt x="0" y="1553"/>
                </a:lnTo>
                <a:lnTo>
                  <a:pt x="0" y="1548"/>
                </a:lnTo>
                <a:lnTo>
                  <a:pt x="0" y="1528"/>
                </a:lnTo>
                <a:lnTo>
                  <a:pt x="0" y="1508"/>
                </a:lnTo>
                <a:lnTo>
                  <a:pt x="0" y="1498"/>
                </a:lnTo>
                <a:lnTo>
                  <a:pt x="0" y="1483"/>
                </a:lnTo>
                <a:lnTo>
                  <a:pt x="0" y="1463"/>
                </a:lnTo>
                <a:lnTo>
                  <a:pt x="0" y="1443"/>
                </a:lnTo>
                <a:lnTo>
                  <a:pt x="0" y="1433"/>
                </a:lnTo>
                <a:lnTo>
                  <a:pt x="0" y="1418"/>
                </a:lnTo>
                <a:lnTo>
                  <a:pt x="0" y="1398"/>
                </a:lnTo>
                <a:lnTo>
                  <a:pt x="0" y="1388"/>
                </a:lnTo>
                <a:lnTo>
                  <a:pt x="0" y="1368"/>
                </a:lnTo>
                <a:lnTo>
                  <a:pt x="0" y="1353"/>
                </a:lnTo>
                <a:lnTo>
                  <a:pt x="0" y="1333"/>
                </a:lnTo>
                <a:lnTo>
                  <a:pt x="0" y="1323"/>
                </a:lnTo>
                <a:lnTo>
                  <a:pt x="0" y="1303"/>
                </a:lnTo>
                <a:lnTo>
                  <a:pt x="0" y="1288"/>
                </a:lnTo>
                <a:lnTo>
                  <a:pt x="0" y="1268"/>
                </a:lnTo>
                <a:lnTo>
                  <a:pt x="0" y="1258"/>
                </a:lnTo>
                <a:lnTo>
                  <a:pt x="0" y="1243"/>
                </a:lnTo>
                <a:lnTo>
                  <a:pt x="0" y="1223"/>
                </a:lnTo>
                <a:lnTo>
                  <a:pt x="0" y="1213"/>
                </a:lnTo>
                <a:lnTo>
                  <a:pt x="0" y="1193"/>
                </a:lnTo>
                <a:lnTo>
                  <a:pt x="0" y="1178"/>
                </a:lnTo>
                <a:lnTo>
                  <a:pt x="0" y="1158"/>
                </a:lnTo>
                <a:lnTo>
                  <a:pt x="0" y="1148"/>
                </a:lnTo>
                <a:lnTo>
                  <a:pt x="0" y="1127"/>
                </a:lnTo>
                <a:lnTo>
                  <a:pt x="0" y="1112"/>
                </a:lnTo>
                <a:lnTo>
                  <a:pt x="0" y="1102"/>
                </a:lnTo>
                <a:lnTo>
                  <a:pt x="0" y="1082"/>
                </a:lnTo>
                <a:lnTo>
                  <a:pt x="0" y="1062"/>
                </a:lnTo>
                <a:lnTo>
                  <a:pt x="0" y="1047"/>
                </a:lnTo>
                <a:lnTo>
                  <a:pt x="0" y="1037"/>
                </a:lnTo>
                <a:lnTo>
                  <a:pt x="0" y="1017"/>
                </a:lnTo>
                <a:lnTo>
                  <a:pt x="0" y="997"/>
                </a:lnTo>
                <a:lnTo>
                  <a:pt x="0" y="982"/>
                </a:lnTo>
                <a:lnTo>
                  <a:pt x="0" y="972"/>
                </a:lnTo>
                <a:lnTo>
                  <a:pt x="0" y="952"/>
                </a:lnTo>
                <a:lnTo>
                  <a:pt x="0" y="937"/>
                </a:lnTo>
                <a:lnTo>
                  <a:pt x="0" y="927"/>
                </a:lnTo>
                <a:lnTo>
                  <a:pt x="0" y="907"/>
                </a:lnTo>
                <a:lnTo>
                  <a:pt x="0" y="887"/>
                </a:lnTo>
                <a:lnTo>
                  <a:pt x="0" y="872"/>
                </a:lnTo>
                <a:lnTo>
                  <a:pt x="0" y="862"/>
                </a:lnTo>
                <a:lnTo>
                  <a:pt x="0" y="842"/>
                </a:lnTo>
                <a:lnTo>
                  <a:pt x="0" y="822"/>
                </a:lnTo>
                <a:lnTo>
                  <a:pt x="0" y="817"/>
                </a:lnTo>
                <a:lnTo>
                  <a:pt x="0" y="797"/>
                </a:lnTo>
                <a:lnTo>
                  <a:pt x="0" y="777"/>
                </a:lnTo>
                <a:lnTo>
                  <a:pt x="0" y="757"/>
                </a:lnTo>
                <a:lnTo>
                  <a:pt x="0" y="752"/>
                </a:lnTo>
                <a:lnTo>
                  <a:pt x="0" y="732"/>
                </a:lnTo>
                <a:lnTo>
                  <a:pt x="0" y="712"/>
                </a:lnTo>
                <a:lnTo>
                  <a:pt x="0" y="692"/>
                </a:lnTo>
                <a:lnTo>
                  <a:pt x="0" y="687"/>
                </a:lnTo>
                <a:lnTo>
                  <a:pt x="0" y="667"/>
                </a:lnTo>
                <a:lnTo>
                  <a:pt x="0" y="646"/>
                </a:lnTo>
                <a:lnTo>
                  <a:pt x="0" y="636"/>
                </a:lnTo>
                <a:lnTo>
                  <a:pt x="0" y="621"/>
                </a:lnTo>
                <a:lnTo>
                  <a:pt x="0" y="601"/>
                </a:lnTo>
                <a:lnTo>
                  <a:pt x="0" y="581"/>
                </a:lnTo>
                <a:lnTo>
                  <a:pt x="0" y="571"/>
                </a:lnTo>
                <a:lnTo>
                  <a:pt x="0" y="556"/>
                </a:lnTo>
                <a:lnTo>
                  <a:pt x="0" y="536"/>
                </a:lnTo>
                <a:lnTo>
                  <a:pt x="0" y="526"/>
                </a:lnTo>
                <a:lnTo>
                  <a:pt x="0" y="511"/>
                </a:lnTo>
                <a:lnTo>
                  <a:pt x="0" y="491"/>
                </a:lnTo>
                <a:lnTo>
                  <a:pt x="0" y="471"/>
                </a:lnTo>
                <a:lnTo>
                  <a:pt x="0" y="461"/>
                </a:lnTo>
                <a:lnTo>
                  <a:pt x="0" y="446"/>
                </a:lnTo>
                <a:lnTo>
                  <a:pt x="0" y="426"/>
                </a:lnTo>
                <a:lnTo>
                  <a:pt x="0" y="406"/>
                </a:lnTo>
                <a:lnTo>
                  <a:pt x="0" y="396"/>
                </a:lnTo>
                <a:lnTo>
                  <a:pt x="0" y="381"/>
                </a:lnTo>
                <a:lnTo>
                  <a:pt x="0" y="361"/>
                </a:lnTo>
                <a:lnTo>
                  <a:pt x="0" y="351"/>
                </a:lnTo>
                <a:lnTo>
                  <a:pt x="0" y="331"/>
                </a:lnTo>
                <a:lnTo>
                  <a:pt x="0" y="316"/>
                </a:lnTo>
                <a:lnTo>
                  <a:pt x="0" y="296"/>
                </a:lnTo>
                <a:lnTo>
                  <a:pt x="0" y="286"/>
                </a:lnTo>
                <a:lnTo>
                  <a:pt x="0" y="266"/>
                </a:lnTo>
                <a:lnTo>
                  <a:pt x="0" y="251"/>
                </a:lnTo>
                <a:lnTo>
                  <a:pt x="0" y="241"/>
                </a:lnTo>
                <a:lnTo>
                  <a:pt x="0" y="221"/>
                </a:lnTo>
                <a:lnTo>
                  <a:pt x="0" y="206"/>
                </a:lnTo>
                <a:lnTo>
                  <a:pt x="0" y="186"/>
                </a:lnTo>
                <a:lnTo>
                  <a:pt x="0" y="175"/>
                </a:lnTo>
                <a:lnTo>
                  <a:pt x="0" y="155"/>
                </a:lnTo>
                <a:lnTo>
                  <a:pt x="0" y="140"/>
                </a:lnTo>
                <a:lnTo>
                  <a:pt x="0" y="120"/>
                </a:lnTo>
                <a:lnTo>
                  <a:pt x="0" y="110"/>
                </a:lnTo>
                <a:lnTo>
                  <a:pt x="0" y="90"/>
                </a:lnTo>
                <a:lnTo>
                  <a:pt x="0" y="75"/>
                </a:lnTo>
                <a:lnTo>
                  <a:pt x="0" y="65"/>
                </a:lnTo>
                <a:lnTo>
                  <a:pt x="0" y="45"/>
                </a:lnTo>
                <a:lnTo>
                  <a:pt x="0" y="25"/>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69" name="Freeform 37"/>
          <p:cNvSpPr>
            <a:spLocks noChangeAspect="1"/>
          </p:cNvSpPr>
          <p:nvPr/>
        </p:nvSpPr>
        <p:spPr bwMode="auto">
          <a:xfrm>
            <a:off x="6318250" y="2373313"/>
            <a:ext cx="2008188" cy="1587"/>
          </a:xfrm>
          <a:custGeom>
            <a:avLst/>
            <a:gdLst>
              <a:gd name="T0" fmla="*/ 16624 w 3020"/>
              <a:gd name="T1" fmla="*/ 0 h 1587"/>
              <a:gd name="T2" fmla="*/ 59847 w 3020"/>
              <a:gd name="T3" fmla="*/ 0 h 1587"/>
              <a:gd name="T4" fmla="*/ 99744 w 3020"/>
              <a:gd name="T5" fmla="*/ 0 h 1587"/>
              <a:gd name="T6" fmla="*/ 140307 w 3020"/>
              <a:gd name="T7" fmla="*/ 0 h 1587"/>
              <a:gd name="T8" fmla="*/ 183530 w 3020"/>
              <a:gd name="T9" fmla="*/ 0 h 1587"/>
              <a:gd name="T10" fmla="*/ 220103 w 3020"/>
              <a:gd name="T11" fmla="*/ 0 h 1587"/>
              <a:gd name="T12" fmla="*/ 263990 w 3020"/>
              <a:gd name="T13" fmla="*/ 0 h 1587"/>
              <a:gd name="T14" fmla="*/ 303888 w 3020"/>
              <a:gd name="T15" fmla="*/ 0 h 1587"/>
              <a:gd name="T16" fmla="*/ 343786 w 3020"/>
              <a:gd name="T17" fmla="*/ 0 h 1587"/>
              <a:gd name="T18" fmla="*/ 384349 w 3020"/>
              <a:gd name="T19" fmla="*/ 0 h 1587"/>
              <a:gd name="T20" fmla="*/ 424246 w 3020"/>
              <a:gd name="T21" fmla="*/ 0 h 1587"/>
              <a:gd name="T22" fmla="*/ 467469 w 3020"/>
              <a:gd name="T23" fmla="*/ 0 h 1587"/>
              <a:gd name="T24" fmla="*/ 508032 w 3020"/>
              <a:gd name="T25" fmla="*/ 0 h 1587"/>
              <a:gd name="T26" fmla="*/ 547929 w 3020"/>
              <a:gd name="T27" fmla="*/ 0 h 1587"/>
              <a:gd name="T28" fmla="*/ 587827 w 3020"/>
              <a:gd name="T29" fmla="*/ 0 h 1587"/>
              <a:gd name="T30" fmla="*/ 627725 w 3020"/>
              <a:gd name="T31" fmla="*/ 0 h 1587"/>
              <a:gd name="T32" fmla="*/ 668288 w 3020"/>
              <a:gd name="T33" fmla="*/ 0 h 1587"/>
              <a:gd name="T34" fmla="*/ 711510 w 3020"/>
              <a:gd name="T35" fmla="*/ 0 h 1587"/>
              <a:gd name="T36" fmla="*/ 748083 w 3020"/>
              <a:gd name="T37" fmla="*/ 0 h 1587"/>
              <a:gd name="T38" fmla="*/ 791971 w 3020"/>
              <a:gd name="T39" fmla="*/ 0 h 1587"/>
              <a:gd name="T40" fmla="*/ 831869 w 3020"/>
              <a:gd name="T41" fmla="*/ 0 h 1587"/>
              <a:gd name="T42" fmla="*/ 871766 w 3020"/>
              <a:gd name="T43" fmla="*/ 0 h 1587"/>
              <a:gd name="T44" fmla="*/ 915654 w 3020"/>
              <a:gd name="T45" fmla="*/ 0 h 1587"/>
              <a:gd name="T46" fmla="*/ 952227 w 3020"/>
              <a:gd name="T47" fmla="*/ 0 h 1587"/>
              <a:gd name="T48" fmla="*/ 995449 w 3020"/>
              <a:gd name="T49" fmla="*/ 0 h 1587"/>
              <a:gd name="T50" fmla="*/ 1032687 w 3020"/>
              <a:gd name="T51" fmla="*/ 0 h 1587"/>
              <a:gd name="T52" fmla="*/ 1075910 w 3020"/>
              <a:gd name="T53" fmla="*/ 0 h 1587"/>
              <a:gd name="T54" fmla="*/ 1119133 w 3020"/>
              <a:gd name="T55" fmla="*/ 0 h 1587"/>
              <a:gd name="T56" fmla="*/ 1155706 w 3020"/>
              <a:gd name="T57" fmla="*/ 0 h 1587"/>
              <a:gd name="T58" fmla="*/ 1199593 w 3020"/>
              <a:gd name="T59" fmla="*/ 0 h 1587"/>
              <a:gd name="T60" fmla="*/ 1236166 w 3020"/>
              <a:gd name="T61" fmla="*/ 0 h 1587"/>
              <a:gd name="T62" fmla="*/ 1279389 w 3020"/>
              <a:gd name="T63" fmla="*/ 0 h 1587"/>
              <a:gd name="T64" fmla="*/ 1316627 w 3020"/>
              <a:gd name="T65" fmla="*/ 0 h 1587"/>
              <a:gd name="T66" fmla="*/ 1359849 w 3020"/>
              <a:gd name="T67" fmla="*/ 0 h 1587"/>
              <a:gd name="T68" fmla="*/ 1396422 w 3020"/>
              <a:gd name="T69" fmla="*/ 0 h 1587"/>
              <a:gd name="T70" fmla="*/ 1440310 w 3020"/>
              <a:gd name="T71" fmla="*/ 0 h 1587"/>
              <a:gd name="T72" fmla="*/ 1483532 w 3020"/>
              <a:gd name="T73" fmla="*/ 0 h 1587"/>
              <a:gd name="T74" fmla="*/ 1520105 w 3020"/>
              <a:gd name="T75" fmla="*/ 0 h 1587"/>
              <a:gd name="T76" fmla="*/ 1563993 w 3020"/>
              <a:gd name="T77" fmla="*/ 0 h 1587"/>
              <a:gd name="T78" fmla="*/ 1600566 w 3020"/>
              <a:gd name="T79" fmla="*/ 0 h 1587"/>
              <a:gd name="T80" fmla="*/ 1643788 w 3020"/>
              <a:gd name="T81" fmla="*/ 0 h 1587"/>
              <a:gd name="T82" fmla="*/ 1680361 w 3020"/>
              <a:gd name="T83" fmla="*/ 0 h 1587"/>
              <a:gd name="T84" fmla="*/ 1724249 w 3020"/>
              <a:gd name="T85" fmla="*/ 0 h 1587"/>
              <a:gd name="T86" fmla="*/ 1760822 w 3020"/>
              <a:gd name="T87" fmla="*/ 0 h 1587"/>
              <a:gd name="T88" fmla="*/ 1804044 w 3020"/>
              <a:gd name="T89" fmla="*/ 0 h 1587"/>
              <a:gd name="T90" fmla="*/ 1847932 w 3020"/>
              <a:gd name="T91" fmla="*/ 0 h 1587"/>
              <a:gd name="T92" fmla="*/ 1884505 w 3020"/>
              <a:gd name="T93" fmla="*/ 0 h 1587"/>
              <a:gd name="T94" fmla="*/ 1927727 w 3020"/>
              <a:gd name="T95" fmla="*/ 0 h 1587"/>
              <a:gd name="T96" fmla="*/ 1964965 w 3020"/>
              <a:gd name="T97" fmla="*/ 0 h 1587"/>
              <a:gd name="T98" fmla="*/ 2008188 w 3020"/>
              <a:gd name="T99" fmla="*/ 0 h 158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20" h="1587">
                <a:moveTo>
                  <a:pt x="0" y="0"/>
                </a:moveTo>
                <a:lnTo>
                  <a:pt x="25" y="0"/>
                </a:lnTo>
                <a:lnTo>
                  <a:pt x="65" y="0"/>
                </a:lnTo>
                <a:lnTo>
                  <a:pt x="90" y="0"/>
                </a:lnTo>
                <a:lnTo>
                  <a:pt x="120" y="0"/>
                </a:lnTo>
                <a:lnTo>
                  <a:pt x="150" y="0"/>
                </a:lnTo>
                <a:lnTo>
                  <a:pt x="186" y="0"/>
                </a:lnTo>
                <a:lnTo>
                  <a:pt x="211" y="0"/>
                </a:lnTo>
                <a:lnTo>
                  <a:pt x="241" y="0"/>
                </a:lnTo>
                <a:lnTo>
                  <a:pt x="276" y="0"/>
                </a:lnTo>
                <a:lnTo>
                  <a:pt x="306" y="0"/>
                </a:lnTo>
                <a:lnTo>
                  <a:pt x="331" y="0"/>
                </a:lnTo>
                <a:lnTo>
                  <a:pt x="362" y="0"/>
                </a:lnTo>
                <a:lnTo>
                  <a:pt x="397" y="0"/>
                </a:lnTo>
                <a:lnTo>
                  <a:pt x="427" y="0"/>
                </a:lnTo>
                <a:lnTo>
                  <a:pt x="457" y="0"/>
                </a:lnTo>
                <a:lnTo>
                  <a:pt x="492" y="0"/>
                </a:lnTo>
                <a:lnTo>
                  <a:pt x="517" y="0"/>
                </a:lnTo>
                <a:lnTo>
                  <a:pt x="547" y="0"/>
                </a:lnTo>
                <a:lnTo>
                  <a:pt x="578" y="0"/>
                </a:lnTo>
                <a:lnTo>
                  <a:pt x="613" y="0"/>
                </a:lnTo>
                <a:lnTo>
                  <a:pt x="638" y="0"/>
                </a:lnTo>
                <a:lnTo>
                  <a:pt x="668" y="0"/>
                </a:lnTo>
                <a:lnTo>
                  <a:pt x="703" y="0"/>
                </a:lnTo>
                <a:lnTo>
                  <a:pt x="733" y="0"/>
                </a:lnTo>
                <a:lnTo>
                  <a:pt x="764" y="0"/>
                </a:lnTo>
                <a:lnTo>
                  <a:pt x="789" y="0"/>
                </a:lnTo>
                <a:lnTo>
                  <a:pt x="824" y="0"/>
                </a:lnTo>
                <a:lnTo>
                  <a:pt x="854" y="0"/>
                </a:lnTo>
                <a:lnTo>
                  <a:pt x="884" y="0"/>
                </a:lnTo>
                <a:lnTo>
                  <a:pt x="909" y="0"/>
                </a:lnTo>
                <a:lnTo>
                  <a:pt x="944" y="0"/>
                </a:lnTo>
                <a:lnTo>
                  <a:pt x="975" y="0"/>
                </a:lnTo>
                <a:lnTo>
                  <a:pt x="1005" y="0"/>
                </a:lnTo>
                <a:lnTo>
                  <a:pt x="1040" y="0"/>
                </a:lnTo>
                <a:lnTo>
                  <a:pt x="1070" y="0"/>
                </a:lnTo>
                <a:lnTo>
                  <a:pt x="1095" y="0"/>
                </a:lnTo>
                <a:lnTo>
                  <a:pt x="1125" y="0"/>
                </a:lnTo>
                <a:lnTo>
                  <a:pt x="1161" y="0"/>
                </a:lnTo>
                <a:lnTo>
                  <a:pt x="1191" y="0"/>
                </a:lnTo>
                <a:lnTo>
                  <a:pt x="1216" y="0"/>
                </a:lnTo>
                <a:lnTo>
                  <a:pt x="1251" y="0"/>
                </a:lnTo>
                <a:lnTo>
                  <a:pt x="1281" y="0"/>
                </a:lnTo>
                <a:lnTo>
                  <a:pt x="1311" y="0"/>
                </a:lnTo>
                <a:lnTo>
                  <a:pt x="1336" y="0"/>
                </a:lnTo>
                <a:lnTo>
                  <a:pt x="1377" y="0"/>
                </a:lnTo>
                <a:lnTo>
                  <a:pt x="1402" y="0"/>
                </a:lnTo>
                <a:lnTo>
                  <a:pt x="1432" y="0"/>
                </a:lnTo>
                <a:lnTo>
                  <a:pt x="1467" y="0"/>
                </a:lnTo>
                <a:lnTo>
                  <a:pt x="1497" y="0"/>
                </a:lnTo>
                <a:lnTo>
                  <a:pt x="1522" y="0"/>
                </a:lnTo>
                <a:lnTo>
                  <a:pt x="1553" y="0"/>
                </a:lnTo>
                <a:lnTo>
                  <a:pt x="1588" y="0"/>
                </a:lnTo>
                <a:lnTo>
                  <a:pt x="1618" y="0"/>
                </a:lnTo>
                <a:lnTo>
                  <a:pt x="1643" y="0"/>
                </a:lnTo>
                <a:lnTo>
                  <a:pt x="1683" y="0"/>
                </a:lnTo>
                <a:lnTo>
                  <a:pt x="1708" y="0"/>
                </a:lnTo>
                <a:lnTo>
                  <a:pt x="1738" y="0"/>
                </a:lnTo>
                <a:lnTo>
                  <a:pt x="1764" y="0"/>
                </a:lnTo>
                <a:lnTo>
                  <a:pt x="1804" y="0"/>
                </a:lnTo>
                <a:lnTo>
                  <a:pt x="1829" y="0"/>
                </a:lnTo>
                <a:lnTo>
                  <a:pt x="1859" y="0"/>
                </a:lnTo>
                <a:lnTo>
                  <a:pt x="1884" y="0"/>
                </a:lnTo>
                <a:lnTo>
                  <a:pt x="1924" y="0"/>
                </a:lnTo>
                <a:lnTo>
                  <a:pt x="1950" y="0"/>
                </a:lnTo>
                <a:lnTo>
                  <a:pt x="1980" y="0"/>
                </a:lnTo>
                <a:lnTo>
                  <a:pt x="2015" y="0"/>
                </a:lnTo>
                <a:lnTo>
                  <a:pt x="2045" y="0"/>
                </a:lnTo>
                <a:lnTo>
                  <a:pt x="2070" y="0"/>
                </a:lnTo>
                <a:lnTo>
                  <a:pt x="2100" y="0"/>
                </a:lnTo>
                <a:lnTo>
                  <a:pt x="2135" y="0"/>
                </a:lnTo>
                <a:lnTo>
                  <a:pt x="2166" y="0"/>
                </a:lnTo>
                <a:lnTo>
                  <a:pt x="2191" y="0"/>
                </a:lnTo>
                <a:lnTo>
                  <a:pt x="2231" y="0"/>
                </a:lnTo>
                <a:lnTo>
                  <a:pt x="2256" y="0"/>
                </a:lnTo>
                <a:lnTo>
                  <a:pt x="2286" y="0"/>
                </a:lnTo>
                <a:lnTo>
                  <a:pt x="2311" y="0"/>
                </a:lnTo>
                <a:lnTo>
                  <a:pt x="2352" y="0"/>
                </a:lnTo>
                <a:lnTo>
                  <a:pt x="2377" y="0"/>
                </a:lnTo>
                <a:lnTo>
                  <a:pt x="2407" y="0"/>
                </a:lnTo>
                <a:lnTo>
                  <a:pt x="2442" y="0"/>
                </a:lnTo>
                <a:lnTo>
                  <a:pt x="2472" y="0"/>
                </a:lnTo>
                <a:lnTo>
                  <a:pt x="2497" y="0"/>
                </a:lnTo>
                <a:lnTo>
                  <a:pt x="2527" y="0"/>
                </a:lnTo>
                <a:lnTo>
                  <a:pt x="2563" y="0"/>
                </a:lnTo>
                <a:lnTo>
                  <a:pt x="2593" y="0"/>
                </a:lnTo>
                <a:lnTo>
                  <a:pt x="2618" y="0"/>
                </a:lnTo>
                <a:lnTo>
                  <a:pt x="2648" y="0"/>
                </a:lnTo>
                <a:lnTo>
                  <a:pt x="2683" y="0"/>
                </a:lnTo>
                <a:lnTo>
                  <a:pt x="2713" y="0"/>
                </a:lnTo>
                <a:lnTo>
                  <a:pt x="2739" y="0"/>
                </a:lnTo>
                <a:lnTo>
                  <a:pt x="2779" y="0"/>
                </a:lnTo>
                <a:lnTo>
                  <a:pt x="2804" y="0"/>
                </a:lnTo>
                <a:lnTo>
                  <a:pt x="2834" y="0"/>
                </a:lnTo>
                <a:lnTo>
                  <a:pt x="2859" y="0"/>
                </a:lnTo>
                <a:lnTo>
                  <a:pt x="2899" y="0"/>
                </a:lnTo>
                <a:lnTo>
                  <a:pt x="2924" y="0"/>
                </a:lnTo>
                <a:lnTo>
                  <a:pt x="2955" y="0"/>
                </a:lnTo>
                <a:lnTo>
                  <a:pt x="2990" y="0"/>
                </a:lnTo>
                <a:lnTo>
                  <a:pt x="302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70" name="Freeform 38"/>
          <p:cNvSpPr>
            <a:spLocks noChangeAspect="1"/>
          </p:cNvSpPr>
          <p:nvPr/>
        </p:nvSpPr>
        <p:spPr bwMode="auto">
          <a:xfrm>
            <a:off x="6437313" y="1222375"/>
            <a:ext cx="1897062" cy="666750"/>
          </a:xfrm>
          <a:custGeom>
            <a:avLst/>
            <a:gdLst>
              <a:gd name="T0" fmla="*/ 25740 w 2211"/>
              <a:gd name="T1" fmla="*/ 653862 h 776"/>
              <a:gd name="T2" fmla="*/ 47191 w 2211"/>
              <a:gd name="T3" fmla="*/ 636678 h 776"/>
              <a:gd name="T4" fmla="*/ 81511 w 2211"/>
              <a:gd name="T5" fmla="*/ 610901 h 776"/>
              <a:gd name="T6" fmla="*/ 102961 w 2211"/>
              <a:gd name="T7" fmla="*/ 589421 h 776"/>
              <a:gd name="T8" fmla="*/ 138140 w 2211"/>
              <a:gd name="T9" fmla="*/ 572236 h 776"/>
              <a:gd name="T10" fmla="*/ 159590 w 2211"/>
              <a:gd name="T11" fmla="*/ 550756 h 776"/>
              <a:gd name="T12" fmla="*/ 193910 w 2211"/>
              <a:gd name="T13" fmla="*/ 533572 h 776"/>
              <a:gd name="T14" fmla="*/ 215361 w 2211"/>
              <a:gd name="T15" fmla="*/ 516388 h 776"/>
              <a:gd name="T16" fmla="*/ 245391 w 2211"/>
              <a:gd name="T17" fmla="*/ 503499 h 776"/>
              <a:gd name="T18" fmla="*/ 288292 w 2211"/>
              <a:gd name="T19" fmla="*/ 477723 h 776"/>
              <a:gd name="T20" fmla="*/ 310600 w 2211"/>
              <a:gd name="T21" fmla="*/ 460539 h 776"/>
              <a:gd name="T22" fmla="*/ 349210 w 2211"/>
              <a:gd name="T23" fmla="*/ 451947 h 776"/>
              <a:gd name="T24" fmla="*/ 383531 w 2211"/>
              <a:gd name="T25" fmla="*/ 439058 h 776"/>
              <a:gd name="T26" fmla="*/ 413561 w 2211"/>
              <a:gd name="T27" fmla="*/ 421874 h 776"/>
              <a:gd name="T28" fmla="*/ 456462 w 2211"/>
              <a:gd name="T29" fmla="*/ 413282 h 776"/>
              <a:gd name="T30" fmla="*/ 495930 w 2211"/>
              <a:gd name="T31" fmla="*/ 396098 h 776"/>
              <a:gd name="T32" fmla="*/ 525961 w 2211"/>
              <a:gd name="T33" fmla="*/ 391802 h 776"/>
              <a:gd name="T34" fmla="*/ 560281 w 2211"/>
              <a:gd name="T35" fmla="*/ 383209 h 776"/>
              <a:gd name="T36" fmla="*/ 598892 w 2211"/>
              <a:gd name="T37" fmla="*/ 383209 h 776"/>
              <a:gd name="T38" fmla="*/ 628922 w 2211"/>
              <a:gd name="T39" fmla="*/ 374617 h 776"/>
              <a:gd name="T40" fmla="*/ 668390 w 2211"/>
              <a:gd name="T41" fmla="*/ 366025 h 776"/>
              <a:gd name="T42" fmla="*/ 711291 w 2211"/>
              <a:gd name="T43" fmla="*/ 366025 h 776"/>
              <a:gd name="T44" fmla="*/ 749901 w 2211"/>
              <a:gd name="T45" fmla="*/ 366025 h 776"/>
              <a:gd name="T46" fmla="*/ 788512 w 2211"/>
              <a:gd name="T47" fmla="*/ 356574 h 776"/>
              <a:gd name="T48" fmla="*/ 827980 w 2211"/>
              <a:gd name="T49" fmla="*/ 356574 h 776"/>
              <a:gd name="T50" fmla="*/ 870881 w 2211"/>
              <a:gd name="T51" fmla="*/ 356574 h 776"/>
              <a:gd name="T52" fmla="*/ 909492 w 2211"/>
              <a:gd name="T53" fmla="*/ 356574 h 776"/>
              <a:gd name="T54" fmla="*/ 948102 w 2211"/>
              <a:gd name="T55" fmla="*/ 356574 h 776"/>
              <a:gd name="T56" fmla="*/ 987570 w 2211"/>
              <a:gd name="T57" fmla="*/ 356574 h 776"/>
              <a:gd name="T58" fmla="*/ 1030471 w 2211"/>
              <a:gd name="T59" fmla="*/ 356574 h 776"/>
              <a:gd name="T60" fmla="*/ 1069082 w 2211"/>
              <a:gd name="T61" fmla="*/ 356574 h 776"/>
              <a:gd name="T62" fmla="*/ 1107692 w 2211"/>
              <a:gd name="T63" fmla="*/ 356574 h 776"/>
              <a:gd name="T64" fmla="*/ 1146303 w 2211"/>
              <a:gd name="T65" fmla="*/ 356574 h 776"/>
              <a:gd name="T66" fmla="*/ 1190061 w 2211"/>
              <a:gd name="T67" fmla="*/ 347982 h 776"/>
              <a:gd name="T68" fmla="*/ 1228672 w 2211"/>
              <a:gd name="T69" fmla="*/ 343686 h 776"/>
              <a:gd name="T70" fmla="*/ 1267282 w 2211"/>
              <a:gd name="T71" fmla="*/ 343686 h 776"/>
              <a:gd name="T72" fmla="*/ 1305893 w 2211"/>
              <a:gd name="T73" fmla="*/ 335093 h 776"/>
              <a:gd name="T74" fmla="*/ 1349651 w 2211"/>
              <a:gd name="T75" fmla="*/ 317909 h 776"/>
              <a:gd name="T76" fmla="*/ 1388262 w 2211"/>
              <a:gd name="T77" fmla="*/ 309317 h 776"/>
              <a:gd name="T78" fmla="*/ 1426872 w 2211"/>
              <a:gd name="T79" fmla="*/ 292133 h 776"/>
              <a:gd name="T80" fmla="*/ 1456902 w 2211"/>
              <a:gd name="T81" fmla="*/ 287837 h 776"/>
              <a:gd name="T82" fmla="*/ 1482643 w 2211"/>
              <a:gd name="T83" fmla="*/ 270652 h 776"/>
              <a:gd name="T84" fmla="*/ 1522111 w 2211"/>
              <a:gd name="T85" fmla="*/ 253468 h 776"/>
              <a:gd name="T86" fmla="*/ 1556432 w 2211"/>
              <a:gd name="T87" fmla="*/ 240580 h 776"/>
              <a:gd name="T88" fmla="*/ 1595042 w 2211"/>
              <a:gd name="T89" fmla="*/ 223396 h 776"/>
              <a:gd name="T90" fmla="*/ 1625073 w 2211"/>
              <a:gd name="T91" fmla="*/ 206211 h 776"/>
              <a:gd name="T92" fmla="*/ 1650813 w 2211"/>
              <a:gd name="T93" fmla="*/ 189027 h 776"/>
              <a:gd name="T94" fmla="*/ 1673121 w 2211"/>
              <a:gd name="T95" fmla="*/ 167547 h 776"/>
              <a:gd name="T96" fmla="*/ 1707442 w 2211"/>
              <a:gd name="T97" fmla="*/ 150362 h 776"/>
              <a:gd name="T98" fmla="*/ 1737472 w 2211"/>
              <a:gd name="T99" fmla="*/ 128882 h 776"/>
              <a:gd name="T100" fmla="*/ 1771792 w 2211"/>
              <a:gd name="T101" fmla="*/ 103106 h 776"/>
              <a:gd name="T102" fmla="*/ 1793243 w 2211"/>
              <a:gd name="T103" fmla="*/ 85921 h 776"/>
              <a:gd name="T104" fmla="*/ 1823273 w 2211"/>
              <a:gd name="T105" fmla="*/ 55849 h 776"/>
              <a:gd name="T106" fmla="*/ 1858452 w 2211"/>
              <a:gd name="T107" fmla="*/ 30072 h 776"/>
              <a:gd name="T108" fmla="*/ 1879902 w 2211"/>
              <a:gd name="T109" fmla="*/ 8592 h 7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211" h="776">
                <a:moveTo>
                  <a:pt x="0" y="776"/>
                </a:moveTo>
                <a:lnTo>
                  <a:pt x="10" y="776"/>
                </a:lnTo>
                <a:lnTo>
                  <a:pt x="10" y="766"/>
                </a:lnTo>
                <a:lnTo>
                  <a:pt x="20" y="766"/>
                </a:lnTo>
                <a:lnTo>
                  <a:pt x="30" y="761"/>
                </a:lnTo>
                <a:lnTo>
                  <a:pt x="40" y="761"/>
                </a:lnTo>
                <a:lnTo>
                  <a:pt x="40" y="751"/>
                </a:lnTo>
                <a:lnTo>
                  <a:pt x="45" y="751"/>
                </a:lnTo>
                <a:lnTo>
                  <a:pt x="45" y="741"/>
                </a:lnTo>
                <a:lnTo>
                  <a:pt x="55" y="741"/>
                </a:lnTo>
                <a:lnTo>
                  <a:pt x="55" y="731"/>
                </a:lnTo>
                <a:lnTo>
                  <a:pt x="65" y="731"/>
                </a:lnTo>
                <a:lnTo>
                  <a:pt x="75" y="721"/>
                </a:lnTo>
                <a:lnTo>
                  <a:pt x="85" y="711"/>
                </a:lnTo>
                <a:lnTo>
                  <a:pt x="95" y="711"/>
                </a:lnTo>
                <a:lnTo>
                  <a:pt x="95" y="706"/>
                </a:lnTo>
                <a:lnTo>
                  <a:pt x="100" y="706"/>
                </a:lnTo>
                <a:lnTo>
                  <a:pt x="110" y="696"/>
                </a:lnTo>
                <a:lnTo>
                  <a:pt x="120" y="696"/>
                </a:lnTo>
                <a:lnTo>
                  <a:pt x="120" y="686"/>
                </a:lnTo>
                <a:lnTo>
                  <a:pt x="130" y="686"/>
                </a:lnTo>
                <a:lnTo>
                  <a:pt x="140" y="676"/>
                </a:lnTo>
                <a:lnTo>
                  <a:pt x="150" y="676"/>
                </a:lnTo>
                <a:lnTo>
                  <a:pt x="150" y="666"/>
                </a:lnTo>
                <a:lnTo>
                  <a:pt x="161" y="666"/>
                </a:lnTo>
                <a:lnTo>
                  <a:pt x="161" y="656"/>
                </a:lnTo>
                <a:lnTo>
                  <a:pt x="166" y="656"/>
                </a:lnTo>
                <a:lnTo>
                  <a:pt x="176" y="646"/>
                </a:lnTo>
                <a:lnTo>
                  <a:pt x="186" y="646"/>
                </a:lnTo>
                <a:lnTo>
                  <a:pt x="186" y="641"/>
                </a:lnTo>
                <a:lnTo>
                  <a:pt x="196" y="641"/>
                </a:lnTo>
                <a:lnTo>
                  <a:pt x="206" y="631"/>
                </a:lnTo>
                <a:lnTo>
                  <a:pt x="216" y="631"/>
                </a:lnTo>
                <a:lnTo>
                  <a:pt x="216" y="621"/>
                </a:lnTo>
                <a:lnTo>
                  <a:pt x="226" y="621"/>
                </a:lnTo>
                <a:lnTo>
                  <a:pt x="231" y="621"/>
                </a:lnTo>
                <a:lnTo>
                  <a:pt x="231" y="611"/>
                </a:lnTo>
                <a:lnTo>
                  <a:pt x="241" y="611"/>
                </a:lnTo>
                <a:lnTo>
                  <a:pt x="241" y="601"/>
                </a:lnTo>
                <a:lnTo>
                  <a:pt x="251" y="601"/>
                </a:lnTo>
                <a:lnTo>
                  <a:pt x="261" y="601"/>
                </a:lnTo>
                <a:lnTo>
                  <a:pt x="261" y="591"/>
                </a:lnTo>
                <a:lnTo>
                  <a:pt x="271" y="591"/>
                </a:lnTo>
                <a:lnTo>
                  <a:pt x="281" y="586"/>
                </a:lnTo>
                <a:lnTo>
                  <a:pt x="286" y="586"/>
                </a:lnTo>
                <a:lnTo>
                  <a:pt x="296" y="576"/>
                </a:lnTo>
                <a:lnTo>
                  <a:pt x="306" y="576"/>
                </a:lnTo>
                <a:lnTo>
                  <a:pt x="316" y="566"/>
                </a:lnTo>
                <a:lnTo>
                  <a:pt x="326" y="566"/>
                </a:lnTo>
                <a:lnTo>
                  <a:pt x="336" y="556"/>
                </a:lnTo>
                <a:lnTo>
                  <a:pt x="346" y="556"/>
                </a:lnTo>
                <a:lnTo>
                  <a:pt x="346" y="546"/>
                </a:lnTo>
                <a:lnTo>
                  <a:pt x="351" y="546"/>
                </a:lnTo>
                <a:lnTo>
                  <a:pt x="362" y="546"/>
                </a:lnTo>
                <a:lnTo>
                  <a:pt x="362" y="536"/>
                </a:lnTo>
                <a:lnTo>
                  <a:pt x="372" y="536"/>
                </a:lnTo>
                <a:lnTo>
                  <a:pt x="382" y="536"/>
                </a:lnTo>
                <a:lnTo>
                  <a:pt x="392" y="526"/>
                </a:lnTo>
                <a:lnTo>
                  <a:pt x="402" y="526"/>
                </a:lnTo>
                <a:lnTo>
                  <a:pt x="407" y="526"/>
                </a:lnTo>
                <a:lnTo>
                  <a:pt x="407" y="521"/>
                </a:lnTo>
                <a:lnTo>
                  <a:pt x="417" y="521"/>
                </a:lnTo>
                <a:lnTo>
                  <a:pt x="427" y="521"/>
                </a:lnTo>
                <a:lnTo>
                  <a:pt x="437" y="511"/>
                </a:lnTo>
                <a:lnTo>
                  <a:pt x="447" y="511"/>
                </a:lnTo>
                <a:lnTo>
                  <a:pt x="457" y="501"/>
                </a:lnTo>
                <a:lnTo>
                  <a:pt x="467" y="501"/>
                </a:lnTo>
                <a:lnTo>
                  <a:pt x="472" y="501"/>
                </a:lnTo>
                <a:lnTo>
                  <a:pt x="472" y="491"/>
                </a:lnTo>
                <a:lnTo>
                  <a:pt x="482" y="491"/>
                </a:lnTo>
                <a:lnTo>
                  <a:pt x="492" y="491"/>
                </a:lnTo>
                <a:lnTo>
                  <a:pt x="502" y="491"/>
                </a:lnTo>
                <a:lnTo>
                  <a:pt x="512" y="481"/>
                </a:lnTo>
                <a:lnTo>
                  <a:pt x="522" y="481"/>
                </a:lnTo>
                <a:lnTo>
                  <a:pt x="532" y="481"/>
                </a:lnTo>
                <a:lnTo>
                  <a:pt x="537" y="471"/>
                </a:lnTo>
                <a:lnTo>
                  <a:pt x="547" y="471"/>
                </a:lnTo>
                <a:lnTo>
                  <a:pt x="558" y="471"/>
                </a:lnTo>
                <a:lnTo>
                  <a:pt x="568" y="461"/>
                </a:lnTo>
                <a:lnTo>
                  <a:pt x="578" y="461"/>
                </a:lnTo>
                <a:lnTo>
                  <a:pt x="588" y="461"/>
                </a:lnTo>
                <a:lnTo>
                  <a:pt x="593" y="461"/>
                </a:lnTo>
                <a:lnTo>
                  <a:pt x="603" y="461"/>
                </a:lnTo>
                <a:lnTo>
                  <a:pt x="603" y="456"/>
                </a:lnTo>
                <a:lnTo>
                  <a:pt x="613" y="456"/>
                </a:lnTo>
                <a:lnTo>
                  <a:pt x="623" y="456"/>
                </a:lnTo>
                <a:lnTo>
                  <a:pt x="633" y="456"/>
                </a:lnTo>
                <a:lnTo>
                  <a:pt x="643" y="456"/>
                </a:lnTo>
                <a:lnTo>
                  <a:pt x="643" y="446"/>
                </a:lnTo>
                <a:lnTo>
                  <a:pt x="653" y="446"/>
                </a:lnTo>
                <a:lnTo>
                  <a:pt x="658" y="446"/>
                </a:lnTo>
                <a:lnTo>
                  <a:pt x="668" y="446"/>
                </a:lnTo>
                <a:lnTo>
                  <a:pt x="678" y="446"/>
                </a:lnTo>
                <a:lnTo>
                  <a:pt x="688" y="446"/>
                </a:lnTo>
                <a:lnTo>
                  <a:pt x="698" y="446"/>
                </a:lnTo>
                <a:lnTo>
                  <a:pt x="698" y="436"/>
                </a:lnTo>
                <a:lnTo>
                  <a:pt x="708" y="436"/>
                </a:lnTo>
                <a:lnTo>
                  <a:pt x="713" y="436"/>
                </a:lnTo>
                <a:lnTo>
                  <a:pt x="723" y="436"/>
                </a:lnTo>
                <a:lnTo>
                  <a:pt x="733" y="436"/>
                </a:lnTo>
                <a:lnTo>
                  <a:pt x="743" y="436"/>
                </a:lnTo>
                <a:lnTo>
                  <a:pt x="754" y="436"/>
                </a:lnTo>
                <a:lnTo>
                  <a:pt x="764" y="436"/>
                </a:lnTo>
                <a:lnTo>
                  <a:pt x="774" y="426"/>
                </a:lnTo>
                <a:lnTo>
                  <a:pt x="779" y="426"/>
                </a:lnTo>
                <a:lnTo>
                  <a:pt x="789" y="426"/>
                </a:lnTo>
                <a:lnTo>
                  <a:pt x="799" y="426"/>
                </a:lnTo>
                <a:lnTo>
                  <a:pt x="809" y="426"/>
                </a:lnTo>
                <a:lnTo>
                  <a:pt x="819" y="426"/>
                </a:lnTo>
                <a:lnTo>
                  <a:pt x="829" y="426"/>
                </a:lnTo>
                <a:lnTo>
                  <a:pt x="839" y="426"/>
                </a:lnTo>
                <a:lnTo>
                  <a:pt x="844" y="426"/>
                </a:lnTo>
                <a:lnTo>
                  <a:pt x="854" y="426"/>
                </a:lnTo>
                <a:lnTo>
                  <a:pt x="864" y="426"/>
                </a:lnTo>
                <a:lnTo>
                  <a:pt x="874" y="426"/>
                </a:lnTo>
                <a:lnTo>
                  <a:pt x="884" y="426"/>
                </a:lnTo>
                <a:lnTo>
                  <a:pt x="894" y="426"/>
                </a:lnTo>
                <a:lnTo>
                  <a:pt x="899" y="426"/>
                </a:lnTo>
                <a:lnTo>
                  <a:pt x="909" y="426"/>
                </a:lnTo>
                <a:lnTo>
                  <a:pt x="919" y="415"/>
                </a:lnTo>
                <a:lnTo>
                  <a:pt x="929" y="415"/>
                </a:lnTo>
                <a:lnTo>
                  <a:pt x="939" y="415"/>
                </a:lnTo>
                <a:lnTo>
                  <a:pt x="950" y="415"/>
                </a:lnTo>
                <a:lnTo>
                  <a:pt x="960" y="415"/>
                </a:lnTo>
                <a:lnTo>
                  <a:pt x="965" y="415"/>
                </a:lnTo>
                <a:lnTo>
                  <a:pt x="975" y="415"/>
                </a:lnTo>
                <a:lnTo>
                  <a:pt x="985" y="415"/>
                </a:lnTo>
                <a:lnTo>
                  <a:pt x="995" y="415"/>
                </a:lnTo>
                <a:lnTo>
                  <a:pt x="1005" y="415"/>
                </a:lnTo>
                <a:lnTo>
                  <a:pt x="1015" y="415"/>
                </a:lnTo>
                <a:lnTo>
                  <a:pt x="1020" y="415"/>
                </a:lnTo>
                <a:lnTo>
                  <a:pt x="1030" y="415"/>
                </a:lnTo>
                <a:lnTo>
                  <a:pt x="1040" y="415"/>
                </a:lnTo>
                <a:lnTo>
                  <a:pt x="1050" y="415"/>
                </a:lnTo>
                <a:lnTo>
                  <a:pt x="1060" y="415"/>
                </a:lnTo>
                <a:lnTo>
                  <a:pt x="1070" y="415"/>
                </a:lnTo>
                <a:lnTo>
                  <a:pt x="1080" y="415"/>
                </a:lnTo>
                <a:lnTo>
                  <a:pt x="1085" y="415"/>
                </a:lnTo>
                <a:lnTo>
                  <a:pt x="1095" y="415"/>
                </a:lnTo>
                <a:lnTo>
                  <a:pt x="1105" y="415"/>
                </a:lnTo>
                <a:lnTo>
                  <a:pt x="1115" y="415"/>
                </a:lnTo>
                <a:lnTo>
                  <a:pt x="1125" y="415"/>
                </a:lnTo>
                <a:lnTo>
                  <a:pt x="1135" y="415"/>
                </a:lnTo>
                <a:lnTo>
                  <a:pt x="1145" y="415"/>
                </a:lnTo>
                <a:lnTo>
                  <a:pt x="1151" y="415"/>
                </a:lnTo>
                <a:lnTo>
                  <a:pt x="1161" y="415"/>
                </a:lnTo>
                <a:lnTo>
                  <a:pt x="1171" y="415"/>
                </a:lnTo>
                <a:lnTo>
                  <a:pt x="1181" y="415"/>
                </a:lnTo>
                <a:lnTo>
                  <a:pt x="1191" y="415"/>
                </a:lnTo>
                <a:lnTo>
                  <a:pt x="1201" y="415"/>
                </a:lnTo>
                <a:lnTo>
                  <a:pt x="1206" y="415"/>
                </a:lnTo>
                <a:lnTo>
                  <a:pt x="1216" y="415"/>
                </a:lnTo>
                <a:lnTo>
                  <a:pt x="1226" y="415"/>
                </a:lnTo>
                <a:lnTo>
                  <a:pt x="1236" y="415"/>
                </a:lnTo>
                <a:lnTo>
                  <a:pt x="1246" y="415"/>
                </a:lnTo>
                <a:lnTo>
                  <a:pt x="1256" y="415"/>
                </a:lnTo>
                <a:lnTo>
                  <a:pt x="1266" y="415"/>
                </a:lnTo>
                <a:lnTo>
                  <a:pt x="1271" y="415"/>
                </a:lnTo>
                <a:lnTo>
                  <a:pt x="1281" y="415"/>
                </a:lnTo>
                <a:lnTo>
                  <a:pt x="1291" y="415"/>
                </a:lnTo>
                <a:lnTo>
                  <a:pt x="1301" y="415"/>
                </a:lnTo>
                <a:lnTo>
                  <a:pt x="1311" y="415"/>
                </a:lnTo>
                <a:lnTo>
                  <a:pt x="1321" y="415"/>
                </a:lnTo>
                <a:lnTo>
                  <a:pt x="1326" y="415"/>
                </a:lnTo>
                <a:lnTo>
                  <a:pt x="1336" y="415"/>
                </a:lnTo>
                <a:lnTo>
                  <a:pt x="1347" y="405"/>
                </a:lnTo>
                <a:lnTo>
                  <a:pt x="1357" y="405"/>
                </a:lnTo>
                <a:lnTo>
                  <a:pt x="1367" y="405"/>
                </a:lnTo>
                <a:lnTo>
                  <a:pt x="1377" y="405"/>
                </a:lnTo>
                <a:lnTo>
                  <a:pt x="1387" y="405"/>
                </a:lnTo>
                <a:lnTo>
                  <a:pt x="1392" y="405"/>
                </a:lnTo>
                <a:lnTo>
                  <a:pt x="1402" y="405"/>
                </a:lnTo>
                <a:lnTo>
                  <a:pt x="1412" y="405"/>
                </a:lnTo>
                <a:lnTo>
                  <a:pt x="1422" y="405"/>
                </a:lnTo>
                <a:lnTo>
                  <a:pt x="1432" y="400"/>
                </a:lnTo>
                <a:lnTo>
                  <a:pt x="1442" y="400"/>
                </a:lnTo>
                <a:lnTo>
                  <a:pt x="1452" y="400"/>
                </a:lnTo>
                <a:lnTo>
                  <a:pt x="1457" y="400"/>
                </a:lnTo>
                <a:lnTo>
                  <a:pt x="1467" y="400"/>
                </a:lnTo>
                <a:lnTo>
                  <a:pt x="1477" y="400"/>
                </a:lnTo>
                <a:lnTo>
                  <a:pt x="1487" y="390"/>
                </a:lnTo>
                <a:lnTo>
                  <a:pt x="1497" y="390"/>
                </a:lnTo>
                <a:lnTo>
                  <a:pt x="1507" y="390"/>
                </a:lnTo>
                <a:lnTo>
                  <a:pt x="1512" y="390"/>
                </a:lnTo>
                <a:lnTo>
                  <a:pt x="1522" y="390"/>
                </a:lnTo>
                <a:lnTo>
                  <a:pt x="1532" y="380"/>
                </a:lnTo>
                <a:lnTo>
                  <a:pt x="1542" y="380"/>
                </a:lnTo>
                <a:lnTo>
                  <a:pt x="1553" y="380"/>
                </a:lnTo>
                <a:lnTo>
                  <a:pt x="1563" y="380"/>
                </a:lnTo>
                <a:lnTo>
                  <a:pt x="1573" y="370"/>
                </a:lnTo>
                <a:lnTo>
                  <a:pt x="1578" y="370"/>
                </a:lnTo>
                <a:lnTo>
                  <a:pt x="1588" y="370"/>
                </a:lnTo>
                <a:lnTo>
                  <a:pt x="1598" y="370"/>
                </a:lnTo>
                <a:lnTo>
                  <a:pt x="1608" y="360"/>
                </a:lnTo>
                <a:lnTo>
                  <a:pt x="1618" y="360"/>
                </a:lnTo>
                <a:lnTo>
                  <a:pt x="1628" y="360"/>
                </a:lnTo>
                <a:lnTo>
                  <a:pt x="1633" y="350"/>
                </a:lnTo>
                <a:lnTo>
                  <a:pt x="1643" y="350"/>
                </a:lnTo>
                <a:lnTo>
                  <a:pt x="1653" y="350"/>
                </a:lnTo>
                <a:lnTo>
                  <a:pt x="1663" y="340"/>
                </a:lnTo>
                <a:lnTo>
                  <a:pt x="1673" y="340"/>
                </a:lnTo>
                <a:lnTo>
                  <a:pt x="1683" y="340"/>
                </a:lnTo>
                <a:lnTo>
                  <a:pt x="1683" y="335"/>
                </a:lnTo>
                <a:lnTo>
                  <a:pt x="1693" y="335"/>
                </a:lnTo>
                <a:lnTo>
                  <a:pt x="1698" y="335"/>
                </a:lnTo>
                <a:lnTo>
                  <a:pt x="1708" y="335"/>
                </a:lnTo>
                <a:lnTo>
                  <a:pt x="1708" y="325"/>
                </a:lnTo>
                <a:lnTo>
                  <a:pt x="1718" y="325"/>
                </a:lnTo>
                <a:lnTo>
                  <a:pt x="1728" y="325"/>
                </a:lnTo>
                <a:lnTo>
                  <a:pt x="1728" y="315"/>
                </a:lnTo>
                <a:lnTo>
                  <a:pt x="1738" y="315"/>
                </a:lnTo>
                <a:lnTo>
                  <a:pt x="1749" y="315"/>
                </a:lnTo>
                <a:lnTo>
                  <a:pt x="1759" y="305"/>
                </a:lnTo>
                <a:lnTo>
                  <a:pt x="1764" y="305"/>
                </a:lnTo>
                <a:lnTo>
                  <a:pt x="1774" y="295"/>
                </a:lnTo>
                <a:lnTo>
                  <a:pt x="1784" y="295"/>
                </a:lnTo>
                <a:lnTo>
                  <a:pt x="1794" y="295"/>
                </a:lnTo>
                <a:lnTo>
                  <a:pt x="1794" y="285"/>
                </a:lnTo>
                <a:lnTo>
                  <a:pt x="1804" y="285"/>
                </a:lnTo>
                <a:lnTo>
                  <a:pt x="1814" y="280"/>
                </a:lnTo>
                <a:lnTo>
                  <a:pt x="1819" y="280"/>
                </a:lnTo>
                <a:lnTo>
                  <a:pt x="1829" y="270"/>
                </a:lnTo>
                <a:lnTo>
                  <a:pt x="1839" y="270"/>
                </a:lnTo>
                <a:lnTo>
                  <a:pt x="1849" y="260"/>
                </a:lnTo>
                <a:lnTo>
                  <a:pt x="1859" y="260"/>
                </a:lnTo>
                <a:lnTo>
                  <a:pt x="1869" y="250"/>
                </a:lnTo>
                <a:lnTo>
                  <a:pt x="1879" y="250"/>
                </a:lnTo>
                <a:lnTo>
                  <a:pt x="1879" y="240"/>
                </a:lnTo>
                <a:lnTo>
                  <a:pt x="1884" y="240"/>
                </a:lnTo>
                <a:lnTo>
                  <a:pt x="1894" y="240"/>
                </a:lnTo>
                <a:lnTo>
                  <a:pt x="1894" y="230"/>
                </a:lnTo>
                <a:lnTo>
                  <a:pt x="1904" y="230"/>
                </a:lnTo>
                <a:lnTo>
                  <a:pt x="1904" y="220"/>
                </a:lnTo>
                <a:lnTo>
                  <a:pt x="1914" y="220"/>
                </a:lnTo>
                <a:lnTo>
                  <a:pt x="1924" y="220"/>
                </a:lnTo>
                <a:lnTo>
                  <a:pt x="1924" y="215"/>
                </a:lnTo>
                <a:lnTo>
                  <a:pt x="1934" y="215"/>
                </a:lnTo>
                <a:lnTo>
                  <a:pt x="1940" y="205"/>
                </a:lnTo>
                <a:lnTo>
                  <a:pt x="1950" y="205"/>
                </a:lnTo>
                <a:lnTo>
                  <a:pt x="1950" y="195"/>
                </a:lnTo>
                <a:lnTo>
                  <a:pt x="1960" y="195"/>
                </a:lnTo>
                <a:lnTo>
                  <a:pt x="1970" y="185"/>
                </a:lnTo>
                <a:lnTo>
                  <a:pt x="1980" y="185"/>
                </a:lnTo>
                <a:lnTo>
                  <a:pt x="1980" y="175"/>
                </a:lnTo>
                <a:lnTo>
                  <a:pt x="1990" y="175"/>
                </a:lnTo>
                <a:lnTo>
                  <a:pt x="2000" y="165"/>
                </a:lnTo>
                <a:lnTo>
                  <a:pt x="2005" y="155"/>
                </a:lnTo>
                <a:lnTo>
                  <a:pt x="2015" y="155"/>
                </a:lnTo>
                <a:lnTo>
                  <a:pt x="2015" y="150"/>
                </a:lnTo>
                <a:lnTo>
                  <a:pt x="2025" y="150"/>
                </a:lnTo>
                <a:lnTo>
                  <a:pt x="2035" y="140"/>
                </a:lnTo>
                <a:lnTo>
                  <a:pt x="2045" y="140"/>
                </a:lnTo>
                <a:lnTo>
                  <a:pt x="2045" y="130"/>
                </a:lnTo>
                <a:lnTo>
                  <a:pt x="2055" y="130"/>
                </a:lnTo>
                <a:lnTo>
                  <a:pt x="2065" y="120"/>
                </a:lnTo>
                <a:lnTo>
                  <a:pt x="2070" y="120"/>
                </a:lnTo>
                <a:lnTo>
                  <a:pt x="2070" y="110"/>
                </a:lnTo>
                <a:lnTo>
                  <a:pt x="2080" y="110"/>
                </a:lnTo>
                <a:lnTo>
                  <a:pt x="2080" y="100"/>
                </a:lnTo>
                <a:lnTo>
                  <a:pt x="2090" y="100"/>
                </a:lnTo>
                <a:lnTo>
                  <a:pt x="2100" y="95"/>
                </a:lnTo>
                <a:lnTo>
                  <a:pt x="2110" y="85"/>
                </a:lnTo>
                <a:lnTo>
                  <a:pt x="2120" y="75"/>
                </a:lnTo>
                <a:lnTo>
                  <a:pt x="2125" y="75"/>
                </a:lnTo>
                <a:lnTo>
                  <a:pt x="2125" y="65"/>
                </a:lnTo>
                <a:lnTo>
                  <a:pt x="2135" y="65"/>
                </a:lnTo>
                <a:lnTo>
                  <a:pt x="2146" y="55"/>
                </a:lnTo>
                <a:lnTo>
                  <a:pt x="2156" y="45"/>
                </a:lnTo>
                <a:lnTo>
                  <a:pt x="2166" y="45"/>
                </a:lnTo>
                <a:lnTo>
                  <a:pt x="2166" y="35"/>
                </a:lnTo>
                <a:lnTo>
                  <a:pt x="2176" y="35"/>
                </a:lnTo>
                <a:lnTo>
                  <a:pt x="2176" y="30"/>
                </a:lnTo>
                <a:lnTo>
                  <a:pt x="2186" y="30"/>
                </a:lnTo>
                <a:lnTo>
                  <a:pt x="2191" y="20"/>
                </a:lnTo>
                <a:lnTo>
                  <a:pt x="2191" y="10"/>
                </a:lnTo>
                <a:lnTo>
                  <a:pt x="2201" y="10"/>
                </a:lnTo>
                <a:lnTo>
                  <a:pt x="2211" y="0"/>
                </a:lnTo>
              </a:path>
            </a:pathLst>
          </a:custGeom>
          <a:noFill/>
          <a:ln w="27051">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71" name="Freeform 39"/>
          <p:cNvSpPr>
            <a:spLocks noChangeAspect="1"/>
          </p:cNvSpPr>
          <p:nvPr/>
        </p:nvSpPr>
        <p:spPr bwMode="auto">
          <a:xfrm>
            <a:off x="6634163" y="1485900"/>
            <a:ext cx="879475" cy="212725"/>
          </a:xfrm>
          <a:custGeom>
            <a:avLst/>
            <a:gdLst>
              <a:gd name="T0" fmla="*/ 12953 w 679"/>
              <a:gd name="T1" fmla="*/ 212725 h 261"/>
              <a:gd name="T2" fmla="*/ 38858 w 679"/>
              <a:gd name="T3" fmla="*/ 204575 h 261"/>
              <a:gd name="T4" fmla="*/ 51810 w 679"/>
              <a:gd name="T5" fmla="*/ 196424 h 261"/>
              <a:gd name="T6" fmla="*/ 71239 w 679"/>
              <a:gd name="T7" fmla="*/ 196424 h 261"/>
              <a:gd name="T8" fmla="*/ 97144 w 679"/>
              <a:gd name="T9" fmla="*/ 188274 h 261"/>
              <a:gd name="T10" fmla="*/ 111392 w 679"/>
              <a:gd name="T11" fmla="*/ 180123 h 261"/>
              <a:gd name="T12" fmla="*/ 137297 w 679"/>
              <a:gd name="T13" fmla="*/ 180123 h 261"/>
              <a:gd name="T14" fmla="*/ 143773 w 679"/>
              <a:gd name="T15" fmla="*/ 176048 h 261"/>
              <a:gd name="T16" fmla="*/ 169678 w 679"/>
              <a:gd name="T17" fmla="*/ 176048 h 261"/>
              <a:gd name="T18" fmla="*/ 182630 w 679"/>
              <a:gd name="T19" fmla="*/ 167898 h 261"/>
              <a:gd name="T20" fmla="*/ 208535 w 679"/>
              <a:gd name="T21" fmla="*/ 167898 h 261"/>
              <a:gd name="T22" fmla="*/ 221488 w 679"/>
              <a:gd name="T23" fmla="*/ 159748 h 261"/>
              <a:gd name="T24" fmla="*/ 227964 w 679"/>
              <a:gd name="T25" fmla="*/ 150782 h 261"/>
              <a:gd name="T26" fmla="*/ 253869 w 679"/>
              <a:gd name="T27" fmla="*/ 150782 h 261"/>
              <a:gd name="T28" fmla="*/ 266822 w 679"/>
              <a:gd name="T29" fmla="*/ 142632 h 261"/>
              <a:gd name="T30" fmla="*/ 292727 w 679"/>
              <a:gd name="T31" fmla="*/ 142632 h 261"/>
              <a:gd name="T32" fmla="*/ 299203 w 679"/>
              <a:gd name="T33" fmla="*/ 134481 h 261"/>
              <a:gd name="T34" fmla="*/ 325108 w 679"/>
              <a:gd name="T35" fmla="*/ 134481 h 261"/>
              <a:gd name="T36" fmla="*/ 338060 w 679"/>
              <a:gd name="T37" fmla="*/ 126331 h 261"/>
              <a:gd name="T38" fmla="*/ 365261 w 679"/>
              <a:gd name="T39" fmla="*/ 122256 h 261"/>
              <a:gd name="T40" fmla="*/ 384689 w 679"/>
              <a:gd name="T41" fmla="*/ 122256 h 261"/>
              <a:gd name="T42" fmla="*/ 397642 w 679"/>
              <a:gd name="T43" fmla="*/ 114105 h 261"/>
              <a:gd name="T44" fmla="*/ 423547 w 679"/>
              <a:gd name="T45" fmla="*/ 114105 h 261"/>
              <a:gd name="T46" fmla="*/ 436499 w 679"/>
              <a:gd name="T47" fmla="*/ 105955 h 261"/>
              <a:gd name="T48" fmla="*/ 449452 w 679"/>
              <a:gd name="T49" fmla="*/ 97805 h 261"/>
              <a:gd name="T50" fmla="*/ 468881 w 679"/>
              <a:gd name="T51" fmla="*/ 97805 h 261"/>
              <a:gd name="T52" fmla="*/ 481833 w 679"/>
              <a:gd name="T53" fmla="*/ 89654 h 261"/>
              <a:gd name="T54" fmla="*/ 507738 w 679"/>
              <a:gd name="T55" fmla="*/ 89654 h 261"/>
              <a:gd name="T56" fmla="*/ 520691 w 679"/>
              <a:gd name="T57" fmla="*/ 81504 h 261"/>
              <a:gd name="T58" fmla="*/ 540119 w 679"/>
              <a:gd name="T59" fmla="*/ 81504 h 261"/>
              <a:gd name="T60" fmla="*/ 553072 w 679"/>
              <a:gd name="T61" fmla="*/ 73353 h 261"/>
              <a:gd name="T62" fmla="*/ 566024 w 679"/>
              <a:gd name="T63" fmla="*/ 69278 h 261"/>
              <a:gd name="T64" fmla="*/ 591929 w 679"/>
              <a:gd name="T65" fmla="*/ 69278 h 261"/>
              <a:gd name="T66" fmla="*/ 604882 w 679"/>
              <a:gd name="T67" fmla="*/ 61128 h 261"/>
              <a:gd name="T68" fmla="*/ 625606 w 679"/>
              <a:gd name="T69" fmla="*/ 61128 h 261"/>
              <a:gd name="T70" fmla="*/ 638558 w 679"/>
              <a:gd name="T71" fmla="*/ 52977 h 261"/>
              <a:gd name="T72" fmla="*/ 664463 w 679"/>
              <a:gd name="T73" fmla="*/ 52977 h 261"/>
              <a:gd name="T74" fmla="*/ 677416 w 679"/>
              <a:gd name="T75" fmla="*/ 44827 h 261"/>
              <a:gd name="T76" fmla="*/ 696845 w 679"/>
              <a:gd name="T77" fmla="*/ 36677 h 261"/>
              <a:gd name="T78" fmla="*/ 722750 w 679"/>
              <a:gd name="T79" fmla="*/ 36677 h 261"/>
              <a:gd name="T80" fmla="*/ 735702 w 679"/>
              <a:gd name="T81" fmla="*/ 28526 h 261"/>
              <a:gd name="T82" fmla="*/ 761607 w 679"/>
              <a:gd name="T83" fmla="*/ 24451 h 261"/>
              <a:gd name="T84" fmla="*/ 781036 w 679"/>
              <a:gd name="T85" fmla="*/ 24451 h 261"/>
              <a:gd name="T86" fmla="*/ 793988 w 679"/>
              <a:gd name="T87" fmla="*/ 16301 h 261"/>
              <a:gd name="T88" fmla="*/ 819893 w 679"/>
              <a:gd name="T89" fmla="*/ 16301 h 261"/>
              <a:gd name="T90" fmla="*/ 832846 w 679"/>
              <a:gd name="T91" fmla="*/ 8150 h 261"/>
              <a:gd name="T92" fmla="*/ 845798 w 679"/>
              <a:gd name="T93" fmla="*/ 0 h 261"/>
              <a:gd name="T94" fmla="*/ 865227 w 679"/>
              <a:gd name="T95" fmla="*/ 0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72" name="Freeform 40"/>
          <p:cNvSpPr>
            <a:spLocks noChangeAspect="1"/>
          </p:cNvSpPr>
          <p:nvPr/>
        </p:nvSpPr>
        <p:spPr bwMode="auto">
          <a:xfrm>
            <a:off x="7005638" y="1282700"/>
            <a:ext cx="582612" cy="141288"/>
          </a:xfrm>
          <a:custGeom>
            <a:avLst/>
            <a:gdLst>
              <a:gd name="T0" fmla="*/ 8580 w 679"/>
              <a:gd name="T1" fmla="*/ 141288 h 261"/>
              <a:gd name="T2" fmla="*/ 25741 w 679"/>
              <a:gd name="T3" fmla="*/ 135875 h 261"/>
              <a:gd name="T4" fmla="*/ 34322 w 679"/>
              <a:gd name="T5" fmla="*/ 130461 h 261"/>
              <a:gd name="T6" fmla="*/ 47192 w 679"/>
              <a:gd name="T7" fmla="*/ 130461 h 261"/>
              <a:gd name="T8" fmla="*/ 64353 w 679"/>
              <a:gd name="T9" fmla="*/ 125048 h 261"/>
              <a:gd name="T10" fmla="*/ 73792 w 679"/>
              <a:gd name="T11" fmla="*/ 119635 h 261"/>
              <a:gd name="T12" fmla="*/ 90953 w 679"/>
              <a:gd name="T13" fmla="*/ 119635 h 261"/>
              <a:gd name="T14" fmla="*/ 95243 w 679"/>
              <a:gd name="T15" fmla="*/ 116928 h 261"/>
              <a:gd name="T16" fmla="*/ 112404 w 679"/>
              <a:gd name="T17" fmla="*/ 116928 h 261"/>
              <a:gd name="T18" fmla="*/ 120984 w 679"/>
              <a:gd name="T19" fmla="*/ 111515 h 261"/>
              <a:gd name="T20" fmla="*/ 138145 w 679"/>
              <a:gd name="T21" fmla="*/ 111515 h 261"/>
              <a:gd name="T22" fmla="*/ 146726 w 679"/>
              <a:gd name="T23" fmla="*/ 106101 h 261"/>
              <a:gd name="T24" fmla="*/ 151016 w 679"/>
              <a:gd name="T25" fmla="*/ 100147 h 261"/>
              <a:gd name="T26" fmla="*/ 168177 w 679"/>
              <a:gd name="T27" fmla="*/ 100147 h 261"/>
              <a:gd name="T28" fmla="*/ 176757 w 679"/>
              <a:gd name="T29" fmla="*/ 94733 h 261"/>
              <a:gd name="T30" fmla="*/ 193918 w 679"/>
              <a:gd name="T31" fmla="*/ 94733 h 261"/>
              <a:gd name="T32" fmla="*/ 198208 w 679"/>
              <a:gd name="T33" fmla="*/ 89320 h 261"/>
              <a:gd name="T34" fmla="*/ 215369 w 679"/>
              <a:gd name="T35" fmla="*/ 89320 h 261"/>
              <a:gd name="T36" fmla="*/ 223950 w 679"/>
              <a:gd name="T37" fmla="*/ 83907 h 261"/>
              <a:gd name="T38" fmla="*/ 241968 w 679"/>
              <a:gd name="T39" fmla="*/ 81200 h 261"/>
              <a:gd name="T40" fmla="*/ 254839 w 679"/>
              <a:gd name="T41" fmla="*/ 81200 h 261"/>
              <a:gd name="T42" fmla="*/ 263420 w 679"/>
              <a:gd name="T43" fmla="*/ 75787 h 261"/>
              <a:gd name="T44" fmla="*/ 280580 w 679"/>
              <a:gd name="T45" fmla="*/ 75787 h 261"/>
              <a:gd name="T46" fmla="*/ 289161 w 679"/>
              <a:gd name="T47" fmla="*/ 70373 h 261"/>
              <a:gd name="T48" fmla="*/ 297741 w 679"/>
              <a:gd name="T49" fmla="*/ 64960 h 261"/>
              <a:gd name="T50" fmla="*/ 310612 w 679"/>
              <a:gd name="T51" fmla="*/ 64960 h 261"/>
              <a:gd name="T52" fmla="*/ 319192 w 679"/>
              <a:gd name="T53" fmla="*/ 59547 h 261"/>
              <a:gd name="T54" fmla="*/ 336353 w 679"/>
              <a:gd name="T55" fmla="*/ 59547 h 261"/>
              <a:gd name="T56" fmla="*/ 344934 w 679"/>
              <a:gd name="T57" fmla="*/ 54133 h 261"/>
              <a:gd name="T58" fmla="*/ 357804 w 679"/>
              <a:gd name="T59" fmla="*/ 54133 h 261"/>
              <a:gd name="T60" fmla="*/ 366385 w 679"/>
              <a:gd name="T61" fmla="*/ 48720 h 261"/>
              <a:gd name="T62" fmla="*/ 374965 w 679"/>
              <a:gd name="T63" fmla="*/ 46013 h 261"/>
              <a:gd name="T64" fmla="*/ 392126 w 679"/>
              <a:gd name="T65" fmla="*/ 46013 h 261"/>
              <a:gd name="T66" fmla="*/ 400707 w 679"/>
              <a:gd name="T67" fmla="*/ 40600 h 261"/>
              <a:gd name="T68" fmla="*/ 414435 w 679"/>
              <a:gd name="T69" fmla="*/ 40600 h 261"/>
              <a:gd name="T70" fmla="*/ 423016 w 679"/>
              <a:gd name="T71" fmla="*/ 35187 h 261"/>
              <a:gd name="T72" fmla="*/ 440177 w 679"/>
              <a:gd name="T73" fmla="*/ 35187 h 261"/>
              <a:gd name="T74" fmla="*/ 448757 w 679"/>
              <a:gd name="T75" fmla="*/ 29773 h 261"/>
              <a:gd name="T76" fmla="*/ 461628 w 679"/>
              <a:gd name="T77" fmla="*/ 24360 h 261"/>
              <a:gd name="T78" fmla="*/ 478789 w 679"/>
              <a:gd name="T79" fmla="*/ 24360 h 261"/>
              <a:gd name="T80" fmla="*/ 487369 w 679"/>
              <a:gd name="T81" fmla="*/ 18947 h 261"/>
              <a:gd name="T82" fmla="*/ 504530 w 679"/>
              <a:gd name="T83" fmla="*/ 16240 h 261"/>
              <a:gd name="T84" fmla="*/ 517401 w 679"/>
              <a:gd name="T85" fmla="*/ 16240 h 261"/>
              <a:gd name="T86" fmla="*/ 525981 w 679"/>
              <a:gd name="T87" fmla="*/ 10827 h 261"/>
              <a:gd name="T88" fmla="*/ 543142 w 679"/>
              <a:gd name="T89" fmla="*/ 10827 h 261"/>
              <a:gd name="T90" fmla="*/ 551722 w 679"/>
              <a:gd name="T91" fmla="*/ 5413 h 261"/>
              <a:gd name="T92" fmla="*/ 560303 w 679"/>
              <a:gd name="T93" fmla="*/ 0 h 261"/>
              <a:gd name="T94" fmla="*/ 573174 w 679"/>
              <a:gd name="T95" fmla="*/ 0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K" altLang="en-US"/>
          </a:p>
        </p:txBody>
      </p:sp>
      <p:sp>
        <p:nvSpPr>
          <p:cNvPr id="95273" name="AutoShape 41"/>
          <p:cNvSpPr>
            <a:spLocks noChangeArrowheads="1"/>
          </p:cNvSpPr>
          <p:nvPr/>
        </p:nvSpPr>
        <p:spPr bwMode="auto">
          <a:xfrm>
            <a:off x="1371600" y="609600"/>
            <a:ext cx="3429000" cy="1066800"/>
          </a:xfrm>
          <a:prstGeom prst="wedgeEllipseCallout">
            <a:avLst>
              <a:gd name="adj1" fmla="val -33426"/>
              <a:gd name="adj2" fmla="val 64435"/>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称为</a:t>
            </a:r>
            <a:r>
              <a:rPr lang="zh-CN" altLang="en-US" sz="2400">
                <a:solidFill>
                  <a:srgbClr val="FF0000"/>
                </a:solidFill>
              </a:rPr>
              <a:t>显式欧拉格式</a:t>
            </a:r>
            <a:r>
              <a:rPr lang="en-US" altLang="zh-CN" sz="2400">
                <a:solidFill>
                  <a:srgbClr val="FF0000"/>
                </a:solidFill>
              </a:rPr>
              <a:t>,</a:t>
            </a:r>
          </a:p>
          <a:p>
            <a:pPr algn="ctr" eaLnBrk="1" hangingPunct="1"/>
            <a:r>
              <a:rPr lang="zh-CN" altLang="en-US" sz="2400"/>
              <a:t>亦称为</a:t>
            </a:r>
            <a:r>
              <a:rPr lang="zh-CN" altLang="en-US" sz="2400">
                <a:solidFill>
                  <a:srgbClr val="FF0000"/>
                </a:solidFill>
              </a:rPr>
              <a:t>欧拉折线法</a:t>
            </a:r>
          </a:p>
        </p:txBody>
      </p:sp>
      <p:graphicFrame>
        <p:nvGraphicFramePr>
          <p:cNvPr id="32" name="Object 53"/>
          <p:cNvGraphicFramePr>
            <a:graphicFrameLocks noChangeAspect="1"/>
          </p:cNvGraphicFramePr>
          <p:nvPr>
            <p:extLst>
              <p:ext uri="{D42A27DB-BD31-4B8C-83A1-F6EECF244321}">
                <p14:modId xmlns:p14="http://schemas.microsoft.com/office/powerpoint/2010/main" val="3886012790"/>
              </p:ext>
            </p:extLst>
          </p:nvPr>
        </p:nvGraphicFramePr>
        <p:xfrm>
          <a:off x="708025" y="1905000"/>
          <a:ext cx="5251450" cy="520700"/>
        </p:xfrm>
        <a:graphic>
          <a:graphicData uri="http://schemas.openxmlformats.org/presentationml/2006/ole">
            <mc:AlternateContent xmlns:mc="http://schemas.openxmlformats.org/markup-compatibility/2006">
              <mc:Choice xmlns:v="urn:schemas-microsoft-com:vml" Requires="v">
                <p:oleObj spid="_x0000_s49184" name="Equation" r:id="rId4" imgW="2323800" imgH="228600" progId="Equation.DSMT4">
                  <p:embed/>
                </p:oleObj>
              </mc:Choice>
              <mc:Fallback>
                <p:oleObj name="Equation" r:id="rId4" imgW="2323800" imgH="228600" progId="Equation.DSMT4">
                  <p:embed/>
                  <p:pic>
                    <p:nvPicPr>
                      <p:cNvPr id="0" name=""/>
                      <p:cNvPicPr>
                        <a:picLocks noChangeAspect="1" noChangeArrowheads="1"/>
                      </p:cNvPicPr>
                      <p:nvPr/>
                    </p:nvPicPr>
                    <p:blipFill>
                      <a:blip r:embed="rId5"/>
                      <a:srcRect/>
                      <a:stretch>
                        <a:fillRect/>
                      </a:stretch>
                    </p:blipFill>
                    <p:spPr bwMode="auto">
                      <a:xfrm>
                        <a:off x="708025" y="1905000"/>
                        <a:ext cx="5251450" cy="520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170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69"/>
                                        </p:tgtEl>
                                        <p:attrNameLst>
                                          <p:attrName>style.visibility</p:attrName>
                                        </p:attrNameLst>
                                      </p:cBhvr>
                                      <p:to>
                                        <p:strVal val="visible"/>
                                      </p:to>
                                    </p:set>
                                    <p:animEffect transition="in" filter="wipe(left)">
                                      <p:cBhvr>
                                        <p:cTn id="7" dur="500"/>
                                        <p:tgtEl>
                                          <p:spTgt spid="9526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5270"/>
                                        </p:tgtEl>
                                        <p:attrNameLst>
                                          <p:attrName>style.visibility</p:attrName>
                                        </p:attrNameLst>
                                      </p:cBhvr>
                                      <p:to>
                                        <p:strVal val="visible"/>
                                      </p:to>
                                    </p:set>
                                    <p:animEffect transition="in" filter="wipe(left)">
                                      <p:cBhvr>
                                        <p:cTn id="11" dur="500"/>
                                        <p:tgtEl>
                                          <p:spTgt spid="952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5265"/>
                                        </p:tgtEl>
                                        <p:attrNameLst>
                                          <p:attrName>style.visibility</p:attrName>
                                        </p:attrNameLst>
                                      </p:cBhvr>
                                      <p:to>
                                        <p:strVal val="visible"/>
                                      </p:to>
                                    </p:set>
                                    <p:animEffect transition="in" filter="wipe(down)">
                                      <p:cBhvr>
                                        <p:cTn id="16" dur="500"/>
                                        <p:tgtEl>
                                          <p:spTgt spid="95265"/>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95267"/>
                                        </p:tgtEl>
                                        <p:attrNameLst>
                                          <p:attrName>style.visibility</p:attrName>
                                        </p:attrNameLst>
                                      </p:cBhvr>
                                      <p:to>
                                        <p:strVal val="visible"/>
                                      </p:to>
                                    </p:set>
                                    <p:animEffect transition="in" filter="wipe(down)">
                                      <p:cBhvr>
                                        <p:cTn id="20" dur="500"/>
                                        <p:tgtEl>
                                          <p:spTgt spid="95267"/>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95266"/>
                                        </p:tgtEl>
                                        <p:attrNameLst>
                                          <p:attrName>style.visibility</p:attrName>
                                        </p:attrNameLst>
                                      </p:cBhvr>
                                      <p:to>
                                        <p:strVal val="visible"/>
                                      </p:to>
                                    </p:set>
                                    <p:animEffect transition="in" filter="wipe(left)">
                                      <p:cBhvr>
                                        <p:cTn id="24" dur="500"/>
                                        <p:tgtEl>
                                          <p:spTgt spid="952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5271"/>
                                        </p:tgtEl>
                                        <p:attrNameLst>
                                          <p:attrName>style.visibility</p:attrName>
                                        </p:attrNameLst>
                                      </p:cBhvr>
                                      <p:to>
                                        <p:strVal val="visible"/>
                                      </p:to>
                                    </p:set>
                                    <p:animEffect transition="in" filter="wipe(down)">
                                      <p:cBhvr>
                                        <p:cTn id="29" dur="500"/>
                                        <p:tgtEl>
                                          <p:spTgt spid="9527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5268"/>
                                        </p:tgtEl>
                                        <p:attrNameLst>
                                          <p:attrName>style.visibility</p:attrName>
                                        </p:attrNameLst>
                                      </p:cBhvr>
                                      <p:to>
                                        <p:strVal val="visible"/>
                                      </p:to>
                                    </p:set>
                                    <p:animEffect transition="in" filter="wipe(down)">
                                      <p:cBhvr>
                                        <p:cTn id="34" dur="500"/>
                                        <p:tgtEl>
                                          <p:spTgt spid="95268"/>
                                        </p:tgtEl>
                                      </p:cBhvr>
                                    </p:animEffect>
                                  </p:childTnLst>
                                </p:cTn>
                              </p:par>
                            </p:childTnLst>
                          </p:cTn>
                        </p:par>
                        <p:par>
                          <p:cTn id="35" fill="hold" nodeType="afterGroup">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95272"/>
                                        </p:tgtEl>
                                        <p:attrNameLst>
                                          <p:attrName>style.visibility</p:attrName>
                                        </p:attrNameLst>
                                      </p:cBhvr>
                                      <p:to>
                                        <p:strVal val="visible"/>
                                      </p:to>
                                    </p:set>
                                    <p:animEffect transition="in" filter="wipe(down)">
                                      <p:cBhvr>
                                        <p:cTn id="38" dur="500"/>
                                        <p:tgtEl>
                                          <p:spTgt spid="9527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grpId="0" nodeType="clickEffect">
                                  <p:stCondLst>
                                    <p:cond delay="0"/>
                                  </p:stCondLst>
                                  <p:childTnLst>
                                    <p:set>
                                      <p:cBhvr>
                                        <p:cTn id="47" dur="1" fill="hold">
                                          <p:stCondLst>
                                            <p:cond delay="0"/>
                                          </p:stCondLst>
                                        </p:cTn>
                                        <p:tgtEl>
                                          <p:spTgt spid="95273"/>
                                        </p:tgtEl>
                                        <p:attrNameLst>
                                          <p:attrName>style.visibility</p:attrName>
                                        </p:attrNameLst>
                                      </p:cBhvr>
                                      <p:to>
                                        <p:strVal val="visible"/>
                                      </p:to>
                                    </p:set>
                                    <p:animEffect transition="in" filter="strips(upRight)">
                                      <p:cBhvr>
                                        <p:cTn id="48" dur="500"/>
                                        <p:tgtEl>
                                          <p:spTgt spid="95273"/>
                                        </p:tgtEl>
                                      </p:cBhvr>
                                    </p:animEffect>
                                  </p:childTnLst>
                                  <p:subTnLst>
                                    <p:set>
                                      <p:cBhvr override="childStyle">
                                        <p:cTn dur="1" fill="hold" display="0" masterRel="nextClick" afterEffect="1"/>
                                        <p:tgtEl>
                                          <p:spTgt spid="9527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5248"/>
                                        </p:tgtEl>
                                        <p:attrNameLst>
                                          <p:attrName>style.visibility</p:attrName>
                                        </p:attrNameLst>
                                      </p:cBhvr>
                                      <p:to>
                                        <p:strVal val="visible"/>
                                      </p:to>
                                    </p:set>
                                    <p:animEffect transition="in" filter="wipe(up)">
                                      <p:cBhvr>
                                        <p:cTn id="53" dur="500"/>
                                        <p:tgtEl>
                                          <p:spTgt spid="9524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95251"/>
                                        </p:tgtEl>
                                        <p:attrNameLst>
                                          <p:attrName>style.visibility</p:attrName>
                                        </p:attrNameLst>
                                      </p:cBhvr>
                                      <p:to>
                                        <p:strVal val="visible"/>
                                      </p:to>
                                    </p:set>
                                    <p:animEffect transition="in" filter="wipe(up)">
                                      <p:cBhvr>
                                        <p:cTn id="58" dur="500"/>
                                        <p:tgtEl>
                                          <p:spTgt spid="95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5" grpId="0" animBg="1"/>
      <p:bldP spid="95266" grpId="0" animBg="1"/>
      <p:bldP spid="95267" grpId="0" animBg="1"/>
      <p:bldP spid="95268" grpId="0" animBg="1"/>
      <p:bldP spid="95269" grpId="0" animBg="1"/>
      <p:bldP spid="95270" grpId="0" animBg="1"/>
      <p:bldP spid="95271" grpId="0" animBg="1"/>
      <p:bldP spid="95272" grpId="0" animBg="1"/>
      <p:bldP spid="9527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4" name="Text Box 22"/>
          <p:cNvSpPr txBox="1">
            <a:spLocks noChangeArrowheads="1"/>
          </p:cNvSpPr>
          <p:nvPr/>
        </p:nvSpPr>
        <p:spPr bwMode="auto">
          <a:xfrm>
            <a:off x="551656" y="1872219"/>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dirty="0">
                <a:solidFill>
                  <a:schemeClr val="accent2"/>
                </a:solidFill>
                <a:sym typeface="Wingdings" panose="05000000000000000000" pitchFamily="2" charset="2"/>
              </a:rPr>
              <a:t></a:t>
            </a:r>
            <a:r>
              <a:rPr lang="en-US" altLang="zh-CN" sz="2400" dirty="0">
                <a:sym typeface="Wingdings" panose="05000000000000000000" pitchFamily="2" charset="2"/>
              </a:rPr>
              <a:t> </a:t>
            </a:r>
            <a:r>
              <a:rPr lang="zh-CN" altLang="en-US" sz="2400" dirty="0"/>
              <a:t>欧拉格式的局部截断误差：</a:t>
            </a:r>
          </a:p>
        </p:txBody>
      </p:sp>
      <p:sp>
        <p:nvSpPr>
          <p:cNvPr id="95263" name="Text Box 31"/>
          <p:cNvSpPr txBox="1">
            <a:spLocks noChangeArrowheads="1"/>
          </p:cNvSpPr>
          <p:nvPr/>
        </p:nvSpPr>
        <p:spPr bwMode="auto">
          <a:xfrm>
            <a:off x="1295400" y="4719935"/>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t>显式欧拉格式具有 </a:t>
            </a:r>
            <a:r>
              <a:rPr lang="en-US" altLang="zh-CN" sz="2400" dirty="0">
                <a:solidFill>
                  <a:schemeClr val="accent2"/>
                </a:solidFill>
              </a:rPr>
              <a:t>1 </a:t>
            </a:r>
            <a:r>
              <a:rPr lang="zh-CN" altLang="en-US" sz="2400" dirty="0"/>
              <a:t>阶精度。</a:t>
            </a:r>
          </a:p>
        </p:txBody>
      </p:sp>
      <p:graphicFrame>
        <p:nvGraphicFramePr>
          <p:cNvPr id="32" name="Object 53"/>
          <p:cNvGraphicFramePr>
            <a:graphicFrameLocks noChangeAspect="1"/>
          </p:cNvGraphicFramePr>
          <p:nvPr>
            <p:extLst>
              <p:ext uri="{D42A27DB-BD31-4B8C-83A1-F6EECF244321}">
                <p14:modId xmlns:p14="http://schemas.microsoft.com/office/powerpoint/2010/main" val="2592739820"/>
              </p:ext>
            </p:extLst>
          </p:nvPr>
        </p:nvGraphicFramePr>
        <p:xfrm>
          <a:off x="762000" y="1079500"/>
          <a:ext cx="5251450" cy="520700"/>
        </p:xfrm>
        <a:graphic>
          <a:graphicData uri="http://schemas.openxmlformats.org/presentationml/2006/ole">
            <mc:AlternateContent xmlns:mc="http://schemas.openxmlformats.org/markup-compatibility/2006">
              <mc:Choice xmlns:v="urn:schemas-microsoft-com:vml" Requires="v">
                <p:oleObj spid="_x0000_s10360" name="Equation" r:id="rId3" imgW="2323800" imgH="228600" progId="Equation.DSMT4">
                  <p:embed/>
                </p:oleObj>
              </mc:Choice>
              <mc:Fallback>
                <p:oleObj name="Equation" r:id="rId3" imgW="2323800" imgH="228600" progId="Equation.DSMT4">
                  <p:embed/>
                  <p:pic>
                    <p:nvPicPr>
                      <p:cNvPr id="0" name=""/>
                      <p:cNvPicPr>
                        <a:picLocks noChangeAspect="1" noChangeArrowheads="1"/>
                      </p:cNvPicPr>
                      <p:nvPr/>
                    </p:nvPicPr>
                    <p:blipFill>
                      <a:blip r:embed="rId4"/>
                      <a:srcRect/>
                      <a:stretch>
                        <a:fillRect/>
                      </a:stretch>
                    </p:blipFill>
                    <p:spPr bwMode="auto">
                      <a:xfrm>
                        <a:off x="762000" y="1079500"/>
                        <a:ext cx="5251450" cy="520700"/>
                      </a:xfrm>
                      <a:prstGeom prst="rect">
                        <a:avLst/>
                      </a:prstGeom>
                      <a:noFill/>
                      <a:ln>
                        <a:noFill/>
                      </a:ln>
                      <a:effectLst/>
                    </p:spPr>
                  </p:pic>
                </p:oleObj>
              </mc:Fallback>
            </mc:AlternateContent>
          </a:graphicData>
        </a:graphic>
      </p:graphicFrame>
      <p:graphicFrame>
        <p:nvGraphicFramePr>
          <p:cNvPr id="33" name="Object 30"/>
          <p:cNvGraphicFramePr>
            <a:graphicFrameLocks noChangeAspect="1"/>
          </p:cNvGraphicFramePr>
          <p:nvPr>
            <p:extLst>
              <p:ext uri="{D42A27DB-BD31-4B8C-83A1-F6EECF244321}">
                <p14:modId xmlns:p14="http://schemas.microsoft.com/office/powerpoint/2010/main" val="4185087909"/>
              </p:ext>
            </p:extLst>
          </p:nvPr>
        </p:nvGraphicFramePr>
        <p:xfrm>
          <a:off x="762000" y="2768968"/>
          <a:ext cx="7785100" cy="1670050"/>
        </p:xfrm>
        <a:graphic>
          <a:graphicData uri="http://schemas.openxmlformats.org/presentationml/2006/ole">
            <mc:AlternateContent xmlns:mc="http://schemas.openxmlformats.org/markup-compatibility/2006">
              <mc:Choice xmlns:v="urn:schemas-microsoft-com:vml" Requires="v">
                <p:oleObj spid="_x0000_s10361" name="Equation" r:id="rId5" imgW="3771720" imgH="901440" progId="Equation.DSMT4">
                  <p:embed/>
                </p:oleObj>
              </mc:Choice>
              <mc:Fallback>
                <p:oleObj name="Equation" r:id="rId5" imgW="3771720" imgH="901440" progId="Equation.DSMT4">
                  <p:embed/>
                  <p:pic>
                    <p:nvPicPr>
                      <p:cNvPr id="0" name=""/>
                      <p:cNvPicPr>
                        <a:picLocks noChangeAspect="1" noChangeArrowheads="1"/>
                      </p:cNvPicPr>
                      <p:nvPr/>
                    </p:nvPicPr>
                    <p:blipFill>
                      <a:blip r:embed="rId6"/>
                      <a:srcRect/>
                      <a:stretch>
                        <a:fillRect/>
                      </a:stretch>
                    </p:blipFill>
                    <p:spPr bwMode="auto">
                      <a:xfrm>
                        <a:off x="762000" y="2768968"/>
                        <a:ext cx="7785100" cy="167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54"/>
                                        </p:tgtEl>
                                        <p:attrNameLst>
                                          <p:attrName>style.visibility</p:attrName>
                                        </p:attrNameLst>
                                      </p:cBhvr>
                                      <p:to>
                                        <p:strVal val="visible"/>
                                      </p:to>
                                    </p:set>
                                    <p:animEffect transition="in" filter="wipe(left)">
                                      <p:cBhvr>
                                        <p:cTn id="12" dur="500"/>
                                        <p:tgtEl>
                                          <p:spTgt spid="95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63"/>
                                        </p:tgtEl>
                                        <p:attrNameLst>
                                          <p:attrName>style.visibility</p:attrName>
                                        </p:attrNameLst>
                                      </p:cBhvr>
                                      <p:to>
                                        <p:strVal val="visible"/>
                                      </p:to>
                                    </p:set>
                                    <p:animEffect transition="in" filter="wipe(left)">
                                      <p:cBhvr>
                                        <p:cTn id="22" dur="500"/>
                                        <p:tgtEl>
                                          <p:spTgt spid="9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4" grpId="0" autoUpdateAnimBg="0"/>
      <p:bldP spid="9526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85800" y="762000"/>
            <a:ext cx="3425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由</a:t>
            </a:r>
            <a:r>
              <a:rPr lang="zh-CN" altLang="en-US" sz="2400" dirty="0"/>
              <a:t>向后差商近似导数</a:t>
            </a:r>
            <a:r>
              <a:rPr lang="en-US" altLang="zh-CN" sz="2400" dirty="0">
                <a:solidFill>
                  <a:srgbClr val="8E0069"/>
                </a:solidFill>
                <a:latin typeface="宋体" panose="02010600030101010101" pitchFamily="2" charset="-122"/>
                <a:ea typeface="宋体" panose="02010600030101010101" pitchFamily="2" charset="-122"/>
              </a:rPr>
              <a:t>:</a:t>
            </a:r>
            <a:endParaRPr lang="en-US" altLang="zh-CN" sz="2400" dirty="0">
              <a:solidFill>
                <a:srgbClr val="8E0069"/>
              </a:solidFill>
              <a:ea typeface="宋体" panose="02010600030101010101" pitchFamily="2" charset="-122"/>
            </a:endParaRPr>
          </a:p>
        </p:txBody>
      </p:sp>
      <p:sp>
        <p:nvSpPr>
          <p:cNvPr id="73789" name="Text Box 61"/>
          <p:cNvSpPr txBox="1">
            <a:spLocks noChangeArrowheads="1"/>
          </p:cNvSpPr>
          <p:nvPr/>
        </p:nvSpPr>
        <p:spPr bwMode="auto">
          <a:xfrm>
            <a:off x="1295400" y="152400"/>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楷体_GB2312" pitchFamily="49" charset="-122"/>
              </a:defRPr>
            </a:lvl1pPr>
            <a:lvl2pPr marL="914400" indent="-457200">
              <a:defRPr kumimoji="1" sz="2800" b="1">
                <a:solidFill>
                  <a:schemeClr val="tx1"/>
                </a:solidFill>
                <a:latin typeface="Times New Roman" panose="02020603050405020304" pitchFamily="18" charset="0"/>
                <a:ea typeface="楷体_GB2312" pitchFamily="49" charset="-122"/>
              </a:defRPr>
            </a:lvl2pPr>
            <a:lvl3pPr marL="1371600" indent="-457200">
              <a:defRPr kumimoji="1" sz="2800" b="1">
                <a:solidFill>
                  <a:schemeClr val="tx1"/>
                </a:solidFill>
                <a:latin typeface="Times New Roman" panose="02020603050405020304" pitchFamily="18" charset="0"/>
                <a:ea typeface="楷体_GB2312" pitchFamily="49" charset="-122"/>
              </a:defRPr>
            </a:lvl3pPr>
            <a:lvl4pPr marL="1828800" indent="-457200">
              <a:defRPr kumimoji="1" sz="2800" b="1">
                <a:solidFill>
                  <a:schemeClr val="tx1"/>
                </a:solidFill>
                <a:latin typeface="Times New Roman" panose="02020603050405020304" pitchFamily="18" charset="0"/>
                <a:ea typeface="楷体_GB2312" pitchFamily="49" charset="-122"/>
              </a:defRPr>
            </a:lvl4pPr>
            <a:lvl5pPr marL="2286000" indent="-457200">
              <a:defRPr kumimoji="1" sz="28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solidFill>
                  <a:srgbClr val="FF0000"/>
                </a:solidFill>
              </a:rPr>
              <a:t>隐式欧拉格式</a:t>
            </a:r>
            <a:endParaRPr lang="zh-HK" altLang="en-US" dirty="0">
              <a:solidFill>
                <a:srgbClr val="FF0000"/>
              </a:solidFill>
            </a:endParaRPr>
          </a:p>
        </p:txBody>
      </p:sp>
      <p:grpSp>
        <p:nvGrpSpPr>
          <p:cNvPr id="21" name="Group 16"/>
          <p:cNvGrpSpPr>
            <a:grpSpLocks/>
          </p:cNvGrpSpPr>
          <p:nvPr/>
        </p:nvGrpSpPr>
        <p:grpSpPr bwMode="auto">
          <a:xfrm>
            <a:off x="914400" y="1223665"/>
            <a:ext cx="3111500" cy="721622"/>
            <a:chOff x="2064" y="816"/>
            <a:chExt cx="1779" cy="435"/>
          </a:xfrm>
        </p:grpSpPr>
        <p:graphicFrame>
          <p:nvGraphicFramePr>
            <p:cNvPr id="23" name="Object 7"/>
            <p:cNvGraphicFramePr>
              <a:graphicFrameLocks noChangeAspect="1"/>
            </p:cNvGraphicFramePr>
            <p:nvPr/>
          </p:nvGraphicFramePr>
          <p:xfrm>
            <a:off x="2304" y="816"/>
            <a:ext cx="1539" cy="435"/>
          </p:xfrm>
          <a:graphic>
            <a:graphicData uri="http://schemas.openxmlformats.org/presentationml/2006/ole">
              <mc:AlternateContent xmlns:mc="http://schemas.openxmlformats.org/markup-compatibility/2006">
                <mc:Choice xmlns:v="urn:schemas-microsoft-com:vml" Requires="v">
                  <p:oleObj spid="_x0000_s50268" name="Equation" r:id="rId3" imgW="1447172" imgH="393529" progId="Equation.3">
                    <p:embed/>
                  </p:oleObj>
                </mc:Choice>
                <mc:Fallback>
                  <p:oleObj name="Equation" r:id="rId3" imgW="144717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816"/>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AutoShape 8"/>
            <p:cNvSpPr>
              <a:spLocks noChangeArrowheads="1"/>
            </p:cNvSpPr>
            <p:nvPr/>
          </p:nvSpPr>
          <p:spPr bwMode="auto">
            <a:xfrm>
              <a:off x="2064" y="989"/>
              <a:ext cx="218" cy="67"/>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25" name="Group 41"/>
          <p:cNvGrpSpPr>
            <a:grpSpLocks/>
          </p:cNvGrpSpPr>
          <p:nvPr/>
        </p:nvGrpSpPr>
        <p:grpSpPr bwMode="auto">
          <a:xfrm>
            <a:off x="914400" y="1905000"/>
            <a:ext cx="3990975" cy="457200"/>
            <a:chOff x="432" y="1247"/>
            <a:chExt cx="2514" cy="288"/>
          </a:xfrm>
        </p:grpSpPr>
        <p:sp>
          <p:nvSpPr>
            <p:cNvPr id="26" name="Rectangle 21"/>
            <p:cNvSpPr>
              <a:spLocks noChangeArrowheads="1"/>
            </p:cNvSpPr>
            <p:nvPr/>
          </p:nvSpPr>
          <p:spPr bwMode="auto">
            <a:xfrm>
              <a:off x="2812" y="1270"/>
              <a:ext cx="13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FF3300"/>
                  </a:solidFill>
                </a:rPr>
                <a:t>)</a:t>
              </a:r>
              <a:r>
                <a:rPr lang="en-US" altLang="zh-CN" sz="2500">
                  <a:solidFill>
                    <a:srgbClr val="000000"/>
                  </a:solidFill>
                </a:rPr>
                <a:t>)</a:t>
              </a:r>
              <a:endParaRPr lang="en-US" altLang="zh-CN" b="0"/>
            </a:p>
          </p:txBody>
        </p:sp>
        <p:sp>
          <p:nvSpPr>
            <p:cNvPr id="27" name="Rectangle 22"/>
            <p:cNvSpPr>
              <a:spLocks noChangeArrowheads="1"/>
            </p:cNvSpPr>
            <p:nvPr/>
          </p:nvSpPr>
          <p:spPr bwMode="auto">
            <a:xfrm>
              <a:off x="2538"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FF3300"/>
                  </a:solidFill>
                </a:rPr>
                <a:t>(</a:t>
              </a:r>
              <a:endParaRPr lang="en-US" altLang="zh-CN" b="0">
                <a:solidFill>
                  <a:srgbClr val="FF3300"/>
                </a:solidFill>
              </a:endParaRPr>
            </a:p>
          </p:txBody>
        </p:sp>
        <p:sp>
          <p:nvSpPr>
            <p:cNvPr id="28" name="Rectangle 23"/>
            <p:cNvSpPr>
              <a:spLocks noChangeArrowheads="1"/>
            </p:cNvSpPr>
            <p:nvPr/>
          </p:nvSpPr>
          <p:spPr bwMode="auto">
            <a:xfrm>
              <a:off x="2342" y="1270"/>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000000"/>
                  </a:solidFill>
                </a:rPr>
                <a:t>,</a:t>
              </a:r>
              <a:endParaRPr lang="en-US" altLang="zh-CN" b="0"/>
            </a:p>
          </p:txBody>
        </p:sp>
        <p:sp>
          <p:nvSpPr>
            <p:cNvPr id="29" name="Rectangle 24"/>
            <p:cNvSpPr>
              <a:spLocks noChangeArrowheads="1"/>
            </p:cNvSpPr>
            <p:nvPr/>
          </p:nvSpPr>
          <p:spPr bwMode="auto">
            <a:xfrm>
              <a:off x="207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000000"/>
                  </a:solidFill>
                </a:rPr>
                <a:t>(</a:t>
              </a:r>
              <a:endParaRPr lang="en-US" altLang="zh-CN" b="0"/>
            </a:p>
          </p:txBody>
        </p:sp>
        <p:sp>
          <p:nvSpPr>
            <p:cNvPr id="30" name="Rectangle 25"/>
            <p:cNvSpPr>
              <a:spLocks noChangeArrowheads="1"/>
            </p:cNvSpPr>
            <p:nvPr/>
          </p:nvSpPr>
          <p:spPr bwMode="auto">
            <a:xfrm>
              <a:off x="1127"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FF3300"/>
                  </a:solidFill>
                </a:rPr>
                <a:t>)</a:t>
              </a:r>
              <a:endParaRPr lang="en-US" altLang="zh-CN" b="0">
                <a:solidFill>
                  <a:srgbClr val="FF3300"/>
                </a:solidFill>
              </a:endParaRPr>
            </a:p>
          </p:txBody>
        </p:sp>
        <p:sp>
          <p:nvSpPr>
            <p:cNvPr id="31" name="Rectangle 26"/>
            <p:cNvSpPr>
              <a:spLocks noChangeArrowheads="1"/>
            </p:cNvSpPr>
            <p:nvPr/>
          </p:nvSpPr>
          <p:spPr bwMode="auto">
            <a:xfrm>
              <a:off x="854"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FF3300"/>
                  </a:solidFill>
                </a:rPr>
                <a:t>(</a:t>
              </a:r>
              <a:endParaRPr lang="en-US" altLang="zh-CN" b="0">
                <a:solidFill>
                  <a:srgbClr val="FF3300"/>
                </a:solidFill>
              </a:endParaRPr>
            </a:p>
          </p:txBody>
        </p:sp>
        <p:sp>
          <p:nvSpPr>
            <p:cNvPr id="32" name="Rectangle 27"/>
            <p:cNvSpPr>
              <a:spLocks noChangeArrowheads="1"/>
            </p:cNvSpPr>
            <p:nvPr/>
          </p:nvSpPr>
          <p:spPr bwMode="auto">
            <a:xfrm>
              <a:off x="2731" y="139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500">
                  <a:solidFill>
                    <a:srgbClr val="FF3300"/>
                  </a:solidFill>
                </a:rPr>
                <a:t>1</a:t>
              </a:r>
              <a:endParaRPr lang="en-US" altLang="zh-CN" b="0">
                <a:solidFill>
                  <a:srgbClr val="FF3300"/>
                </a:solidFill>
              </a:endParaRPr>
            </a:p>
          </p:txBody>
        </p:sp>
        <p:sp>
          <p:nvSpPr>
            <p:cNvPr id="33" name="Rectangle 28"/>
            <p:cNvSpPr>
              <a:spLocks noChangeArrowheads="1"/>
            </p:cNvSpPr>
            <p:nvPr/>
          </p:nvSpPr>
          <p:spPr bwMode="auto">
            <a:xfrm>
              <a:off x="2264" y="139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500">
                  <a:solidFill>
                    <a:srgbClr val="000000"/>
                  </a:solidFill>
                </a:rPr>
                <a:t>1</a:t>
              </a:r>
              <a:endParaRPr lang="en-US" altLang="zh-CN" b="0"/>
            </a:p>
          </p:txBody>
        </p:sp>
        <p:sp>
          <p:nvSpPr>
            <p:cNvPr id="34" name="Rectangle 29"/>
            <p:cNvSpPr>
              <a:spLocks noChangeArrowheads="1"/>
            </p:cNvSpPr>
            <p:nvPr/>
          </p:nvSpPr>
          <p:spPr bwMode="auto">
            <a:xfrm>
              <a:off x="1518" y="139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500">
                  <a:solidFill>
                    <a:srgbClr val="000000"/>
                  </a:solidFill>
                </a:rPr>
                <a:t>0</a:t>
              </a:r>
              <a:endParaRPr lang="en-US" altLang="zh-CN" b="0"/>
            </a:p>
          </p:txBody>
        </p:sp>
        <p:sp>
          <p:nvSpPr>
            <p:cNvPr id="35" name="Rectangle 30"/>
            <p:cNvSpPr>
              <a:spLocks noChangeArrowheads="1"/>
            </p:cNvSpPr>
            <p:nvPr/>
          </p:nvSpPr>
          <p:spPr bwMode="auto">
            <a:xfrm>
              <a:off x="1046" y="139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1500">
                  <a:solidFill>
                    <a:srgbClr val="FF3300"/>
                  </a:solidFill>
                </a:rPr>
                <a:t>1</a:t>
              </a:r>
              <a:endParaRPr lang="en-US" altLang="zh-CN" b="0">
                <a:solidFill>
                  <a:srgbClr val="FF3300"/>
                </a:solidFill>
              </a:endParaRPr>
            </a:p>
          </p:txBody>
        </p:sp>
        <p:sp>
          <p:nvSpPr>
            <p:cNvPr id="36" name="Rectangle 31"/>
            <p:cNvSpPr>
              <a:spLocks noChangeArrowheads="1"/>
            </p:cNvSpPr>
            <p:nvPr/>
          </p:nvSpPr>
          <p:spPr bwMode="auto">
            <a:xfrm>
              <a:off x="2630" y="127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FF3300"/>
                  </a:solidFill>
                </a:rPr>
                <a:t>x</a:t>
              </a:r>
              <a:endParaRPr lang="en-US" altLang="zh-CN" b="0">
                <a:solidFill>
                  <a:srgbClr val="FF3300"/>
                </a:solidFill>
              </a:endParaRPr>
            </a:p>
          </p:txBody>
        </p:sp>
        <p:sp>
          <p:nvSpPr>
            <p:cNvPr id="37" name="Rectangle 32"/>
            <p:cNvSpPr>
              <a:spLocks noChangeArrowheads="1"/>
            </p:cNvSpPr>
            <p:nvPr/>
          </p:nvSpPr>
          <p:spPr bwMode="auto">
            <a:xfrm>
              <a:off x="2443" y="1270"/>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FF3300"/>
                  </a:solidFill>
                </a:rPr>
                <a:t>y</a:t>
              </a:r>
              <a:endParaRPr lang="en-US" altLang="zh-CN" b="0">
                <a:solidFill>
                  <a:srgbClr val="FF3300"/>
                </a:solidFill>
              </a:endParaRPr>
            </a:p>
          </p:txBody>
        </p:sp>
        <p:sp>
          <p:nvSpPr>
            <p:cNvPr id="38" name="Rectangle 33"/>
            <p:cNvSpPr>
              <a:spLocks noChangeArrowheads="1"/>
            </p:cNvSpPr>
            <p:nvPr/>
          </p:nvSpPr>
          <p:spPr bwMode="auto">
            <a:xfrm>
              <a:off x="2163" y="127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000000"/>
                  </a:solidFill>
                </a:rPr>
                <a:t>x</a:t>
              </a:r>
              <a:endParaRPr lang="en-US" altLang="zh-CN" b="0"/>
            </a:p>
          </p:txBody>
        </p:sp>
        <p:sp>
          <p:nvSpPr>
            <p:cNvPr id="39" name="Rectangle 34"/>
            <p:cNvSpPr>
              <a:spLocks noChangeArrowheads="1"/>
            </p:cNvSpPr>
            <p:nvPr/>
          </p:nvSpPr>
          <p:spPr bwMode="auto">
            <a:xfrm>
              <a:off x="196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000000"/>
                  </a:solidFill>
                </a:rPr>
                <a:t>f</a:t>
              </a:r>
              <a:endParaRPr lang="en-US" altLang="zh-CN" b="0"/>
            </a:p>
          </p:txBody>
        </p:sp>
        <p:sp>
          <p:nvSpPr>
            <p:cNvPr id="40" name="Rectangle 35"/>
            <p:cNvSpPr>
              <a:spLocks noChangeArrowheads="1"/>
            </p:cNvSpPr>
            <p:nvPr/>
          </p:nvSpPr>
          <p:spPr bwMode="auto">
            <a:xfrm>
              <a:off x="1783" y="1270"/>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000000"/>
                  </a:solidFill>
                </a:rPr>
                <a:t>h</a:t>
              </a:r>
              <a:endParaRPr lang="en-US" altLang="zh-CN" b="0"/>
            </a:p>
          </p:txBody>
        </p:sp>
        <p:sp>
          <p:nvSpPr>
            <p:cNvPr id="41" name="Rectangle 36"/>
            <p:cNvSpPr>
              <a:spLocks noChangeArrowheads="1"/>
            </p:cNvSpPr>
            <p:nvPr/>
          </p:nvSpPr>
          <p:spPr bwMode="auto">
            <a:xfrm>
              <a:off x="1425" y="1270"/>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000000"/>
                  </a:solidFill>
                </a:rPr>
                <a:t>y</a:t>
              </a:r>
              <a:endParaRPr lang="en-US" altLang="zh-CN" b="0"/>
            </a:p>
          </p:txBody>
        </p:sp>
        <p:sp>
          <p:nvSpPr>
            <p:cNvPr id="42" name="Rectangle 37"/>
            <p:cNvSpPr>
              <a:spLocks noChangeArrowheads="1"/>
            </p:cNvSpPr>
            <p:nvPr/>
          </p:nvSpPr>
          <p:spPr bwMode="auto">
            <a:xfrm>
              <a:off x="946" y="127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FF3300"/>
                  </a:solidFill>
                </a:rPr>
                <a:t>x</a:t>
              </a:r>
              <a:endParaRPr lang="en-US" altLang="zh-CN" b="0">
                <a:solidFill>
                  <a:srgbClr val="FF3300"/>
                </a:solidFill>
              </a:endParaRPr>
            </a:p>
          </p:txBody>
        </p:sp>
        <p:sp>
          <p:nvSpPr>
            <p:cNvPr id="43" name="Rectangle 38"/>
            <p:cNvSpPr>
              <a:spLocks noChangeArrowheads="1"/>
            </p:cNvSpPr>
            <p:nvPr/>
          </p:nvSpPr>
          <p:spPr bwMode="auto">
            <a:xfrm>
              <a:off x="759" y="1270"/>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i="1">
                  <a:solidFill>
                    <a:srgbClr val="FF3300"/>
                  </a:solidFill>
                </a:rPr>
                <a:t>y</a:t>
              </a:r>
              <a:endParaRPr lang="en-US" altLang="zh-CN" b="0">
                <a:solidFill>
                  <a:srgbClr val="FF3300"/>
                </a:solidFill>
              </a:endParaRPr>
            </a:p>
          </p:txBody>
        </p:sp>
        <p:sp>
          <p:nvSpPr>
            <p:cNvPr id="44" name="Rectangle 39"/>
            <p:cNvSpPr>
              <a:spLocks noChangeArrowheads="1"/>
            </p:cNvSpPr>
            <p:nvPr/>
          </p:nvSpPr>
          <p:spPr bwMode="auto">
            <a:xfrm>
              <a:off x="1632"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000000"/>
                  </a:solidFill>
                  <a:latin typeface="Symbol" panose="05050102010706020507" pitchFamily="18" charset="2"/>
                </a:rPr>
                <a:t>+</a:t>
              </a:r>
              <a:endParaRPr lang="en-US" altLang="zh-CN" b="0"/>
            </a:p>
          </p:txBody>
        </p:sp>
        <p:sp>
          <p:nvSpPr>
            <p:cNvPr id="45" name="Rectangle 40"/>
            <p:cNvSpPr>
              <a:spLocks noChangeArrowheads="1"/>
            </p:cNvSpPr>
            <p:nvPr/>
          </p:nvSpPr>
          <p:spPr bwMode="auto">
            <a:xfrm>
              <a:off x="1238"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500">
                  <a:solidFill>
                    <a:srgbClr val="000000"/>
                  </a:solidFill>
                  <a:latin typeface="Symbol" panose="05050102010706020507" pitchFamily="18" charset="2"/>
                  <a:sym typeface="Symbol" panose="05050102010706020507" pitchFamily="18" charset="2"/>
                </a:rPr>
                <a:t></a:t>
              </a:r>
              <a:endParaRPr lang="en-US" altLang="zh-CN" b="0"/>
            </a:p>
          </p:txBody>
        </p:sp>
        <p:sp>
          <p:nvSpPr>
            <p:cNvPr id="46" name="AutoShape 20"/>
            <p:cNvSpPr>
              <a:spLocks noChangeArrowheads="1"/>
            </p:cNvSpPr>
            <p:nvPr/>
          </p:nvSpPr>
          <p:spPr bwMode="auto">
            <a:xfrm>
              <a:off x="432" y="1344"/>
              <a:ext cx="240" cy="96"/>
            </a:xfrm>
            <a:prstGeom prst="rightArrow">
              <a:avLst>
                <a:gd name="adj1" fmla="val 50000"/>
                <a:gd name="adj2" fmla="val 62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95" name="Text Box 80"/>
          <p:cNvSpPr txBox="1">
            <a:spLocks noChangeArrowheads="1"/>
          </p:cNvSpPr>
          <p:nvPr/>
        </p:nvSpPr>
        <p:spPr bwMode="auto">
          <a:xfrm>
            <a:off x="762000" y="3429000"/>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t>由于未知数 </a:t>
            </a:r>
            <a:r>
              <a:rPr lang="en-US" altLang="zh-CN" sz="2400" i="1" dirty="0">
                <a:solidFill>
                  <a:srgbClr val="FF0000"/>
                </a:solidFill>
              </a:rPr>
              <a:t>y</a:t>
            </a:r>
            <a:r>
              <a:rPr lang="en-US" altLang="zh-CN" sz="2400" i="1" baseline="-25000" dirty="0">
                <a:solidFill>
                  <a:srgbClr val="FF0000"/>
                </a:solidFill>
              </a:rPr>
              <a:t>n</a:t>
            </a:r>
            <a:r>
              <a:rPr lang="en-US" altLang="zh-CN" sz="2400" baseline="-25000" dirty="0">
                <a:solidFill>
                  <a:srgbClr val="FF0000"/>
                </a:solidFill>
              </a:rPr>
              <a:t>+1</a:t>
            </a:r>
            <a:r>
              <a:rPr lang="en-US" altLang="zh-CN" sz="2400" baseline="-25000" dirty="0"/>
              <a:t> </a:t>
            </a:r>
            <a:r>
              <a:rPr lang="zh-CN" altLang="en-US" sz="2400" dirty="0"/>
              <a:t>同时出现在等式的两边，不能直接得到，故称为</a:t>
            </a:r>
            <a:r>
              <a:rPr lang="zh-CN" altLang="en-US" sz="2400" dirty="0">
                <a:solidFill>
                  <a:srgbClr val="FF0000"/>
                </a:solidFill>
              </a:rPr>
              <a:t>隐式欧拉格式</a:t>
            </a:r>
            <a:r>
              <a:rPr lang="zh-CN" altLang="en-US" sz="2400" dirty="0"/>
              <a:t>。</a:t>
            </a:r>
          </a:p>
        </p:txBody>
      </p:sp>
      <p:sp>
        <p:nvSpPr>
          <p:cNvPr id="105" name="Text Box 92"/>
          <p:cNvSpPr txBox="1">
            <a:spLocks noChangeArrowheads="1"/>
          </p:cNvSpPr>
          <p:nvPr/>
        </p:nvSpPr>
        <p:spPr bwMode="auto">
          <a:xfrm>
            <a:off x="533400" y="4419600"/>
            <a:ext cx="853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dirty="0"/>
              <a:t>一般先用显式计算一个初值</a:t>
            </a:r>
            <a:r>
              <a:rPr lang="en-US" altLang="zh-CN" sz="2000" dirty="0"/>
              <a:t>, </a:t>
            </a:r>
            <a:r>
              <a:rPr lang="zh-CN" altLang="en-US" sz="2000" dirty="0"/>
              <a:t>再</a:t>
            </a:r>
            <a:r>
              <a:rPr lang="zh-CN" altLang="en-US" sz="2000" dirty="0">
                <a:solidFill>
                  <a:schemeClr val="accent2"/>
                </a:solidFill>
              </a:rPr>
              <a:t>迭代</a:t>
            </a:r>
            <a:r>
              <a:rPr lang="zh-CN" altLang="en-US" sz="2000" dirty="0"/>
              <a:t>求解</a:t>
            </a:r>
            <a:r>
              <a:rPr lang="en-US" altLang="zh-CN" sz="2000" dirty="0"/>
              <a:t>. </a:t>
            </a:r>
            <a:r>
              <a:rPr lang="zh-CN" altLang="en-US" sz="2000" dirty="0"/>
              <a:t>对于简单格式</a:t>
            </a:r>
            <a:r>
              <a:rPr lang="en-US" altLang="zh-CN" sz="2000" dirty="0"/>
              <a:t>, </a:t>
            </a:r>
            <a:r>
              <a:rPr lang="zh-CN" altLang="en-US" sz="2000" dirty="0"/>
              <a:t>把隐式化为显式</a:t>
            </a:r>
            <a:r>
              <a:rPr lang="en-US" altLang="zh-CN" sz="2000" dirty="0"/>
              <a:t>.</a:t>
            </a:r>
          </a:p>
        </p:txBody>
      </p:sp>
      <p:sp>
        <p:nvSpPr>
          <p:cNvPr id="106" name="Text Box 93"/>
          <p:cNvSpPr txBox="1">
            <a:spLocks noChangeArrowheads="1"/>
          </p:cNvSpPr>
          <p:nvPr/>
        </p:nvSpPr>
        <p:spPr bwMode="auto">
          <a:xfrm>
            <a:off x="849313" y="5040517"/>
            <a:ext cx="533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olidFill>
                  <a:schemeClr val="accent2"/>
                </a:solidFill>
                <a:sym typeface="Wingdings" panose="05000000000000000000" pitchFamily="2" charset="2"/>
              </a:rPr>
              <a:t> </a:t>
            </a:r>
            <a:r>
              <a:rPr lang="zh-CN" altLang="en-US" sz="2400" dirty="0">
                <a:sym typeface="Wingdings" panose="05000000000000000000" pitchFamily="2" charset="2"/>
              </a:rPr>
              <a:t>隐式</a:t>
            </a:r>
            <a:r>
              <a:rPr lang="zh-CN" altLang="en-US" sz="2400" dirty="0"/>
              <a:t>欧拉法的局部截断误差</a:t>
            </a:r>
          </a:p>
        </p:txBody>
      </p:sp>
      <p:graphicFrame>
        <p:nvGraphicFramePr>
          <p:cNvPr id="107" name="Object 94"/>
          <p:cNvGraphicFramePr>
            <a:graphicFrameLocks noChangeAspect="1"/>
          </p:cNvGraphicFramePr>
          <p:nvPr>
            <p:extLst>
              <p:ext uri="{D42A27DB-BD31-4B8C-83A1-F6EECF244321}">
                <p14:modId xmlns:p14="http://schemas.microsoft.com/office/powerpoint/2010/main" val="2447334696"/>
              </p:ext>
            </p:extLst>
          </p:nvPr>
        </p:nvGraphicFramePr>
        <p:xfrm>
          <a:off x="1154113" y="5557838"/>
          <a:ext cx="3365500" cy="449262"/>
        </p:xfrm>
        <a:graphic>
          <a:graphicData uri="http://schemas.openxmlformats.org/presentationml/2006/ole">
            <mc:AlternateContent xmlns:mc="http://schemas.openxmlformats.org/markup-compatibility/2006">
              <mc:Choice xmlns:v="urn:schemas-microsoft-com:vml" Requires="v">
                <p:oleObj spid="_x0000_s50269" name="Equation" r:id="rId5" imgW="1803240" imgH="241200" progId="Equation.DSMT4">
                  <p:embed/>
                </p:oleObj>
              </mc:Choice>
              <mc:Fallback>
                <p:oleObj name="Equation" r:id="rId5" imgW="1803240" imgH="241200" progId="Equation.DSMT4">
                  <p:embed/>
                  <p:pic>
                    <p:nvPicPr>
                      <p:cNvPr id="0" name=""/>
                      <p:cNvPicPr>
                        <a:picLocks noChangeAspect="1" noChangeArrowheads="1"/>
                      </p:cNvPicPr>
                      <p:nvPr/>
                    </p:nvPicPr>
                    <p:blipFill>
                      <a:blip r:embed="rId6"/>
                      <a:srcRect/>
                      <a:stretch>
                        <a:fillRect/>
                      </a:stretch>
                    </p:blipFill>
                    <p:spPr bwMode="auto">
                      <a:xfrm>
                        <a:off x="1154113" y="5557838"/>
                        <a:ext cx="33655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 name="Text Box 97"/>
          <p:cNvSpPr txBox="1">
            <a:spLocks noChangeArrowheads="1"/>
          </p:cNvSpPr>
          <p:nvPr/>
        </p:nvSpPr>
        <p:spPr bwMode="auto">
          <a:xfrm>
            <a:off x="1143000" y="60960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a:t>即隐式欧拉格式具有 </a:t>
            </a:r>
            <a:r>
              <a:rPr lang="en-US" altLang="zh-CN" sz="2400">
                <a:solidFill>
                  <a:schemeClr val="accent2"/>
                </a:solidFill>
              </a:rPr>
              <a:t>1 </a:t>
            </a:r>
            <a:r>
              <a:rPr lang="zh-CN" altLang="en-US" sz="2400"/>
              <a:t>阶精度。</a:t>
            </a:r>
          </a:p>
        </p:txBody>
      </p:sp>
      <p:graphicFrame>
        <p:nvGraphicFramePr>
          <p:cNvPr id="109" name="Object 53"/>
          <p:cNvGraphicFramePr>
            <a:graphicFrameLocks noChangeAspect="1"/>
          </p:cNvGraphicFramePr>
          <p:nvPr>
            <p:extLst>
              <p:ext uri="{D42A27DB-BD31-4B8C-83A1-F6EECF244321}">
                <p14:modId xmlns:p14="http://schemas.microsoft.com/office/powerpoint/2010/main" val="2978069278"/>
              </p:ext>
            </p:extLst>
          </p:nvPr>
        </p:nvGraphicFramePr>
        <p:xfrm>
          <a:off x="795338" y="2709863"/>
          <a:ext cx="5043487" cy="439737"/>
        </p:xfrm>
        <a:graphic>
          <a:graphicData uri="http://schemas.openxmlformats.org/presentationml/2006/ole">
            <mc:AlternateContent xmlns:mc="http://schemas.openxmlformats.org/markup-compatibility/2006">
              <mc:Choice xmlns:v="urn:schemas-microsoft-com:vml" Requires="v">
                <p:oleObj spid="_x0000_s50270" name="Equation" r:id="rId7" imgW="2793960" imgH="241200" progId="Equation.DSMT4">
                  <p:embed/>
                </p:oleObj>
              </mc:Choice>
              <mc:Fallback>
                <p:oleObj name="Equation" r:id="rId7" imgW="2793960" imgH="241200" progId="Equation.DSMT4">
                  <p:embed/>
                  <p:pic>
                    <p:nvPicPr>
                      <p:cNvPr id="0" name=""/>
                      <p:cNvPicPr>
                        <a:picLocks noChangeAspect="1" noChangeArrowheads="1"/>
                      </p:cNvPicPr>
                      <p:nvPr/>
                    </p:nvPicPr>
                    <p:blipFill>
                      <a:blip r:embed="rId8"/>
                      <a:srcRect/>
                      <a:stretch>
                        <a:fillRect/>
                      </a:stretch>
                    </p:blipFill>
                    <p:spPr bwMode="auto">
                      <a:xfrm>
                        <a:off x="795338" y="2709863"/>
                        <a:ext cx="504348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 name="矩形 109"/>
          <p:cNvSpPr/>
          <p:nvPr/>
        </p:nvSpPr>
        <p:spPr bwMode="auto">
          <a:xfrm>
            <a:off x="792163" y="2574168"/>
            <a:ext cx="5148262" cy="64326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5339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animEffect transition="in" filter="wipe(left)">
                                      <p:cBhvr>
                                        <p:cTn id="7" dur="500"/>
                                        <p:tgtEl>
                                          <p:spTgt spid="73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wipe(left)">
                                      <p:cBhvr>
                                        <p:cTn id="12" dur="10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down)">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strips(downRight)">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strips(downRight)">
                                      <p:cBhvr>
                                        <p:cTn id="42" dur="500"/>
                                        <p:tgtEl>
                                          <p:spTgt spid="1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wipe(left)">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wipe(left)">
                                      <p:cBhvr>
                                        <p:cTn id="52" dur="500"/>
                                        <p:tgtEl>
                                          <p:spTgt spid="1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wipe(left)">
                                      <p:cBhvr>
                                        <p:cTn id="5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89" grpId="0" autoUpdateAnimBg="0"/>
      <p:bldP spid="95" grpId="0" autoUpdateAnimBg="0"/>
      <p:bldP spid="105" grpId="0" autoUpdateAnimBg="0"/>
      <p:bldP spid="106" grpId="0" autoUpdateAnimBg="0"/>
      <p:bldP spid="108" grpId="0" autoUpdateAnimBg="0"/>
      <p:bldP spid="1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89" name="Text Box 61"/>
          <p:cNvSpPr txBox="1">
            <a:spLocks noChangeArrowheads="1"/>
          </p:cNvSpPr>
          <p:nvPr/>
        </p:nvSpPr>
        <p:spPr bwMode="auto">
          <a:xfrm>
            <a:off x="1295400" y="152400"/>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楷体_GB2312" pitchFamily="49" charset="-122"/>
              </a:defRPr>
            </a:lvl1pPr>
            <a:lvl2pPr marL="914400" indent="-457200">
              <a:defRPr kumimoji="1" sz="2800" b="1">
                <a:solidFill>
                  <a:schemeClr val="tx1"/>
                </a:solidFill>
                <a:latin typeface="Times New Roman" panose="02020603050405020304" pitchFamily="18" charset="0"/>
                <a:ea typeface="楷体_GB2312" pitchFamily="49" charset="-122"/>
              </a:defRPr>
            </a:lvl2pPr>
            <a:lvl3pPr marL="1371600" indent="-457200">
              <a:defRPr kumimoji="1" sz="2800" b="1">
                <a:solidFill>
                  <a:schemeClr val="tx1"/>
                </a:solidFill>
                <a:latin typeface="Times New Roman" panose="02020603050405020304" pitchFamily="18" charset="0"/>
                <a:ea typeface="楷体_GB2312" pitchFamily="49" charset="-122"/>
              </a:defRPr>
            </a:lvl3pPr>
            <a:lvl4pPr marL="1828800" indent="-457200">
              <a:defRPr kumimoji="1" sz="2800" b="1">
                <a:solidFill>
                  <a:schemeClr val="tx1"/>
                </a:solidFill>
                <a:latin typeface="Times New Roman" panose="02020603050405020304" pitchFamily="18" charset="0"/>
                <a:ea typeface="楷体_GB2312" pitchFamily="49" charset="-122"/>
              </a:defRPr>
            </a:lvl4pPr>
            <a:lvl5pPr marL="2286000" indent="-457200">
              <a:defRPr kumimoji="1" sz="28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solidFill>
                  <a:srgbClr val="FF0000"/>
                </a:solidFill>
              </a:rPr>
              <a:t>两步欧拉格式</a:t>
            </a:r>
            <a:endParaRPr lang="zh-HK" altLang="en-US" dirty="0">
              <a:solidFill>
                <a:srgbClr val="FF0000"/>
              </a:solidFill>
            </a:endParaRPr>
          </a:p>
        </p:txBody>
      </p:sp>
      <p:sp>
        <p:nvSpPr>
          <p:cNvPr id="106" name="Text Box 93"/>
          <p:cNvSpPr txBox="1">
            <a:spLocks noChangeArrowheads="1"/>
          </p:cNvSpPr>
          <p:nvPr/>
        </p:nvSpPr>
        <p:spPr bwMode="auto">
          <a:xfrm>
            <a:off x="792162" y="3856197"/>
            <a:ext cx="533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olidFill>
                  <a:schemeClr val="accent2"/>
                </a:solidFill>
                <a:sym typeface="Wingdings" panose="05000000000000000000" pitchFamily="2" charset="2"/>
              </a:rPr>
              <a:t> </a:t>
            </a:r>
            <a:r>
              <a:rPr lang="zh-CN" altLang="en-US" sz="2400" dirty="0">
                <a:solidFill>
                  <a:schemeClr val="accent2"/>
                </a:solidFill>
                <a:sym typeface="Wingdings" panose="05000000000000000000" pitchFamily="2" charset="2"/>
              </a:rPr>
              <a:t>两步欧拉格式</a:t>
            </a:r>
            <a:r>
              <a:rPr lang="zh-CN" altLang="en-US" sz="2400" dirty="0"/>
              <a:t>的局部截断误差</a:t>
            </a:r>
          </a:p>
        </p:txBody>
      </p:sp>
      <p:graphicFrame>
        <p:nvGraphicFramePr>
          <p:cNvPr id="107" name="Object 94"/>
          <p:cNvGraphicFramePr>
            <a:graphicFrameLocks noChangeAspect="1"/>
          </p:cNvGraphicFramePr>
          <p:nvPr>
            <p:extLst>
              <p:ext uri="{D42A27DB-BD31-4B8C-83A1-F6EECF244321}">
                <p14:modId xmlns:p14="http://schemas.microsoft.com/office/powerpoint/2010/main" val="1143689473"/>
              </p:ext>
            </p:extLst>
          </p:nvPr>
        </p:nvGraphicFramePr>
        <p:xfrm>
          <a:off x="1281113" y="4656138"/>
          <a:ext cx="3341687" cy="449262"/>
        </p:xfrm>
        <a:graphic>
          <a:graphicData uri="http://schemas.openxmlformats.org/presentationml/2006/ole">
            <mc:AlternateContent xmlns:mc="http://schemas.openxmlformats.org/markup-compatibility/2006">
              <mc:Choice xmlns:v="urn:schemas-microsoft-com:vml" Requires="v">
                <p:oleObj spid="_x0000_s51314" name="Equation" r:id="rId3" imgW="1790640" imgH="241200" progId="Equation.DSMT4">
                  <p:embed/>
                </p:oleObj>
              </mc:Choice>
              <mc:Fallback>
                <p:oleObj name="Equation" r:id="rId3" imgW="1790640" imgH="241200" progId="Equation.DSMT4">
                  <p:embed/>
                  <p:pic>
                    <p:nvPicPr>
                      <p:cNvPr id="0" name=""/>
                      <p:cNvPicPr>
                        <a:picLocks noChangeAspect="1" noChangeArrowheads="1"/>
                      </p:cNvPicPr>
                      <p:nvPr/>
                    </p:nvPicPr>
                    <p:blipFill>
                      <a:blip r:embed="rId4"/>
                      <a:srcRect/>
                      <a:stretch>
                        <a:fillRect/>
                      </a:stretch>
                    </p:blipFill>
                    <p:spPr bwMode="auto">
                      <a:xfrm>
                        <a:off x="1281113" y="4656138"/>
                        <a:ext cx="33416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 name="Text Box 97"/>
          <p:cNvSpPr txBox="1">
            <a:spLocks noChangeArrowheads="1"/>
          </p:cNvSpPr>
          <p:nvPr/>
        </p:nvSpPr>
        <p:spPr bwMode="auto">
          <a:xfrm>
            <a:off x="1143001" y="55626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400" dirty="0"/>
              <a:t>即隐式欧拉格式具有 </a:t>
            </a:r>
            <a:r>
              <a:rPr lang="en-US" altLang="zh-CN" sz="2400" dirty="0">
                <a:solidFill>
                  <a:schemeClr val="accent2"/>
                </a:solidFill>
              </a:rPr>
              <a:t>2 </a:t>
            </a:r>
            <a:r>
              <a:rPr lang="zh-CN" altLang="en-US" sz="2400" dirty="0"/>
              <a:t>阶精度。</a:t>
            </a:r>
          </a:p>
        </p:txBody>
      </p:sp>
      <p:grpSp>
        <p:nvGrpSpPr>
          <p:cNvPr id="47" name="Group 121"/>
          <p:cNvGrpSpPr>
            <a:grpSpLocks/>
          </p:cNvGrpSpPr>
          <p:nvPr/>
        </p:nvGrpSpPr>
        <p:grpSpPr bwMode="auto">
          <a:xfrm>
            <a:off x="838545" y="1290637"/>
            <a:ext cx="2994026" cy="690563"/>
            <a:chOff x="2114" y="2821"/>
            <a:chExt cx="1886" cy="435"/>
          </a:xfrm>
        </p:grpSpPr>
        <p:graphicFrame>
          <p:nvGraphicFramePr>
            <p:cNvPr id="49" name="Object 119"/>
            <p:cNvGraphicFramePr>
              <a:graphicFrameLocks noChangeAspect="1"/>
            </p:cNvGraphicFramePr>
            <p:nvPr>
              <p:extLst>
                <p:ext uri="{D42A27DB-BD31-4B8C-83A1-F6EECF244321}">
                  <p14:modId xmlns:p14="http://schemas.microsoft.com/office/powerpoint/2010/main" val="707799873"/>
                </p:ext>
              </p:extLst>
            </p:nvPr>
          </p:nvGraphicFramePr>
          <p:xfrm>
            <a:off x="2461" y="2821"/>
            <a:ext cx="1539" cy="435"/>
          </p:xfrm>
          <a:graphic>
            <a:graphicData uri="http://schemas.openxmlformats.org/presentationml/2006/ole">
              <mc:AlternateContent xmlns:mc="http://schemas.openxmlformats.org/markup-compatibility/2006">
                <mc:Choice xmlns:v="urn:schemas-microsoft-com:vml" Requires="v">
                  <p:oleObj spid="_x0000_s51315" name="Equation" r:id="rId5" imgW="1447172" imgH="393529" progId="Equation.3">
                    <p:embed/>
                  </p:oleObj>
                </mc:Choice>
                <mc:Fallback>
                  <p:oleObj name="Equation" r:id="rId5" imgW="1447172"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1" y="2821"/>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AutoShape 120"/>
            <p:cNvSpPr>
              <a:spLocks noChangeArrowheads="1"/>
            </p:cNvSpPr>
            <p:nvPr/>
          </p:nvSpPr>
          <p:spPr bwMode="auto">
            <a:xfrm>
              <a:off x="2114" y="3015"/>
              <a:ext cx="240" cy="120"/>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1" name="Object 134"/>
          <p:cNvGraphicFramePr>
            <a:graphicFrameLocks noChangeAspect="1"/>
          </p:cNvGraphicFramePr>
          <p:nvPr>
            <p:extLst>
              <p:ext uri="{D42A27DB-BD31-4B8C-83A1-F6EECF244321}">
                <p14:modId xmlns:p14="http://schemas.microsoft.com/office/powerpoint/2010/main" val="2028846364"/>
              </p:ext>
            </p:extLst>
          </p:nvPr>
        </p:nvGraphicFramePr>
        <p:xfrm>
          <a:off x="1295400" y="2057400"/>
          <a:ext cx="3924300" cy="425450"/>
        </p:xfrm>
        <a:graphic>
          <a:graphicData uri="http://schemas.openxmlformats.org/presentationml/2006/ole">
            <mc:AlternateContent xmlns:mc="http://schemas.openxmlformats.org/markup-compatibility/2006">
              <mc:Choice xmlns:v="urn:schemas-microsoft-com:vml" Requires="v">
                <p:oleObj spid="_x0000_s51316" name="Equation" r:id="rId7" imgW="2006600" imgH="228600" progId="Equation.3">
                  <p:embed/>
                </p:oleObj>
              </mc:Choice>
              <mc:Fallback>
                <p:oleObj name="Equation" r:id="rId7" imgW="2006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057400"/>
                        <a:ext cx="39243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AutoShape 135"/>
          <p:cNvSpPr>
            <a:spLocks noChangeArrowheads="1"/>
          </p:cNvSpPr>
          <p:nvPr/>
        </p:nvSpPr>
        <p:spPr bwMode="auto">
          <a:xfrm>
            <a:off x="838200" y="2209800"/>
            <a:ext cx="381000" cy="152400"/>
          </a:xfrm>
          <a:prstGeom prst="rightArrow">
            <a:avLst>
              <a:gd name="adj1" fmla="val 50000"/>
              <a:gd name="adj2" fmla="val 625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Text Box 2"/>
          <p:cNvSpPr txBox="1">
            <a:spLocks noChangeArrowheads="1"/>
          </p:cNvSpPr>
          <p:nvPr/>
        </p:nvSpPr>
        <p:spPr bwMode="auto">
          <a:xfrm>
            <a:off x="685800" y="762000"/>
            <a:ext cx="3425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由</a:t>
            </a:r>
            <a:r>
              <a:rPr lang="zh-CN" altLang="en-US" sz="2400" dirty="0"/>
              <a:t>中心差商近似导</a:t>
            </a:r>
            <a:r>
              <a:rPr lang="en-US" altLang="zh-CN" sz="2400" dirty="0">
                <a:solidFill>
                  <a:srgbClr val="8E0069"/>
                </a:solidFill>
                <a:latin typeface="宋体" panose="02010600030101010101" pitchFamily="2" charset="-122"/>
                <a:ea typeface="宋体" panose="02010600030101010101" pitchFamily="2" charset="-122"/>
              </a:rPr>
              <a:t>:</a:t>
            </a:r>
            <a:endParaRPr lang="en-US" altLang="zh-CN" sz="2400" dirty="0">
              <a:solidFill>
                <a:srgbClr val="8E0069"/>
              </a:solidFill>
              <a:ea typeface="宋体" panose="02010600030101010101" pitchFamily="2" charset="-122"/>
            </a:endParaRPr>
          </a:p>
        </p:txBody>
      </p:sp>
      <p:graphicFrame>
        <p:nvGraphicFramePr>
          <p:cNvPr id="61" name="Object 53"/>
          <p:cNvGraphicFramePr>
            <a:graphicFrameLocks noChangeAspect="1"/>
          </p:cNvGraphicFramePr>
          <p:nvPr>
            <p:extLst>
              <p:ext uri="{D42A27DB-BD31-4B8C-83A1-F6EECF244321}">
                <p14:modId xmlns:p14="http://schemas.microsoft.com/office/powerpoint/2010/main" val="4231708007"/>
              </p:ext>
            </p:extLst>
          </p:nvPr>
        </p:nvGraphicFramePr>
        <p:xfrm>
          <a:off x="838201" y="2721498"/>
          <a:ext cx="5486400" cy="526727"/>
        </p:xfrm>
        <a:graphic>
          <a:graphicData uri="http://schemas.openxmlformats.org/presentationml/2006/ole">
            <mc:AlternateContent xmlns:mc="http://schemas.openxmlformats.org/markup-compatibility/2006">
              <mc:Choice xmlns:v="urn:schemas-microsoft-com:vml" Requires="v">
                <p:oleObj spid="_x0000_s51317" name="Equation" r:id="rId9" imgW="2400120" imgH="228600" progId="Equation.DSMT4">
                  <p:embed/>
                </p:oleObj>
              </mc:Choice>
              <mc:Fallback>
                <p:oleObj name="Equation" r:id="rId9" imgW="2400120" imgH="228600" progId="Equation.DSMT4">
                  <p:embed/>
                  <p:pic>
                    <p:nvPicPr>
                      <p:cNvPr id="0" name=""/>
                      <p:cNvPicPr>
                        <a:picLocks noChangeAspect="1" noChangeArrowheads="1"/>
                      </p:cNvPicPr>
                      <p:nvPr/>
                    </p:nvPicPr>
                    <p:blipFill>
                      <a:blip r:embed="rId10"/>
                      <a:srcRect/>
                      <a:stretch>
                        <a:fillRect/>
                      </a:stretch>
                    </p:blipFill>
                    <p:spPr bwMode="auto">
                      <a:xfrm>
                        <a:off x="838201" y="2721498"/>
                        <a:ext cx="5486400" cy="526727"/>
                      </a:xfrm>
                      <a:prstGeom prst="rect">
                        <a:avLst/>
                      </a:prstGeom>
                      <a:noFill/>
                      <a:ln>
                        <a:noFill/>
                      </a:ln>
                      <a:effectLst/>
                    </p:spPr>
                  </p:pic>
                </p:oleObj>
              </mc:Fallback>
            </mc:AlternateContent>
          </a:graphicData>
        </a:graphic>
      </p:graphicFrame>
      <p:sp>
        <p:nvSpPr>
          <p:cNvPr id="62" name="矩形 61"/>
          <p:cNvSpPr/>
          <p:nvPr/>
        </p:nvSpPr>
        <p:spPr bwMode="auto">
          <a:xfrm>
            <a:off x="792162" y="2661646"/>
            <a:ext cx="5761037" cy="70818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63" name="AutoShape 145"/>
          <p:cNvSpPr>
            <a:spLocks noChangeArrowheads="1"/>
          </p:cNvSpPr>
          <p:nvPr/>
        </p:nvSpPr>
        <p:spPr bwMode="auto">
          <a:xfrm>
            <a:off x="2610989" y="325459"/>
            <a:ext cx="6400800" cy="2286000"/>
          </a:xfrm>
          <a:prstGeom prst="wedgeEllipseCallout">
            <a:avLst>
              <a:gd name="adj1" fmla="val -41792"/>
              <a:gd name="adj2" fmla="val 92292"/>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dirty="0"/>
              <a:t>需要</a:t>
            </a:r>
            <a:r>
              <a:rPr lang="en-US" altLang="zh-CN" sz="2400" dirty="0"/>
              <a:t>2</a:t>
            </a:r>
            <a:r>
              <a:rPr lang="zh-CN" altLang="en-US" sz="2400" dirty="0"/>
              <a:t>个初值 </a:t>
            </a:r>
            <a:r>
              <a:rPr lang="en-US" altLang="zh-CN" sz="2400" i="1" dirty="0"/>
              <a:t>y</a:t>
            </a:r>
            <a:r>
              <a:rPr lang="en-US" altLang="zh-CN" sz="2400" baseline="-25000" dirty="0"/>
              <a:t>0</a:t>
            </a:r>
            <a:r>
              <a:rPr lang="zh-CN" altLang="en-US" sz="2400" dirty="0"/>
              <a:t>和 </a:t>
            </a:r>
            <a:r>
              <a:rPr lang="en-US" altLang="zh-CN" sz="2400" i="1" dirty="0"/>
              <a:t>y</a:t>
            </a:r>
            <a:r>
              <a:rPr lang="en-US" altLang="zh-CN" sz="2400" baseline="-25000" dirty="0"/>
              <a:t>1</a:t>
            </a:r>
            <a:r>
              <a:rPr lang="zh-CN" altLang="en-US" sz="2400" dirty="0"/>
              <a:t>来启动递推</a:t>
            </a:r>
          </a:p>
          <a:p>
            <a:pPr algn="ctr" eaLnBrk="1" hangingPunct="1"/>
            <a:r>
              <a:rPr lang="zh-CN" altLang="en-US" sz="2400" dirty="0"/>
              <a:t>过程，这样的算法称为</a:t>
            </a:r>
            <a:r>
              <a:rPr lang="zh-CN" altLang="en-US" sz="2400" dirty="0">
                <a:solidFill>
                  <a:srgbClr val="FF0000"/>
                </a:solidFill>
              </a:rPr>
              <a:t>两步法</a:t>
            </a:r>
            <a:r>
              <a:rPr lang="zh-CN" altLang="en-US" sz="2400" dirty="0"/>
              <a:t>，</a:t>
            </a:r>
          </a:p>
          <a:p>
            <a:pPr algn="ctr" eaLnBrk="1" hangingPunct="1"/>
            <a:r>
              <a:rPr lang="zh-CN" altLang="en-US" sz="2400" dirty="0"/>
              <a:t>而其它算法都是</a:t>
            </a:r>
            <a:r>
              <a:rPr lang="zh-CN" altLang="en-US" sz="2400" dirty="0">
                <a:solidFill>
                  <a:srgbClr val="FF0000"/>
                </a:solidFill>
              </a:rPr>
              <a:t>单步法</a:t>
            </a:r>
            <a:r>
              <a:rPr lang="zh-CN" altLang="en-US" sz="2400" dirty="0">
                <a:solidFill>
                  <a:schemeClr val="accent2"/>
                </a:solidFill>
              </a:rPr>
              <a:t> </a:t>
            </a:r>
            <a:r>
              <a:rPr lang="zh-CN" altLang="en-US" sz="2400" dirty="0"/>
              <a:t>。</a:t>
            </a:r>
          </a:p>
        </p:txBody>
      </p:sp>
    </p:spTree>
    <p:extLst>
      <p:ext uri="{BB962C8B-B14F-4D97-AF65-F5344CB8AC3E}">
        <p14:creationId xmlns:p14="http://schemas.microsoft.com/office/powerpoint/2010/main" val="73002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animEffect transition="in" filter="wipe(left)">
                                      <p:cBhvr>
                                        <p:cTn id="7" dur="500"/>
                                        <p:tgtEl>
                                          <p:spTgt spid="73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ppt_x</p:attrName>
                                        </p:attrNameLst>
                                      </p:cBhvr>
                                      <p:tavLst>
                                        <p:tav tm="0">
                                          <p:val>
                                            <p:strVal val="#ppt_x-#ppt_w/2"/>
                                          </p:val>
                                        </p:tav>
                                        <p:tav tm="100000">
                                          <p:val>
                                            <p:strVal val="#ppt_x"/>
                                          </p:val>
                                        </p:tav>
                                      </p:tavLst>
                                    </p:anim>
                                    <p:anim calcmode="lin" valueType="num">
                                      <p:cBhvr>
                                        <p:cTn id="23" dur="500" fill="hold"/>
                                        <p:tgtEl>
                                          <p:spTgt spid="52"/>
                                        </p:tgtEl>
                                        <p:attrNameLst>
                                          <p:attrName>ppt_y</p:attrName>
                                        </p:attrNameLst>
                                      </p:cBhvr>
                                      <p:tavLst>
                                        <p:tav tm="0">
                                          <p:val>
                                            <p:strVal val="#ppt_y"/>
                                          </p:val>
                                        </p:tav>
                                        <p:tav tm="100000">
                                          <p:val>
                                            <p:strVal val="#ppt_y"/>
                                          </p:val>
                                        </p:tav>
                                      </p:tavLst>
                                    </p:anim>
                                    <p:anim calcmode="lin" valueType="num">
                                      <p:cBhvr>
                                        <p:cTn id="24" dur="500" fill="hold"/>
                                        <p:tgtEl>
                                          <p:spTgt spid="52"/>
                                        </p:tgtEl>
                                        <p:attrNameLst>
                                          <p:attrName>ppt_w</p:attrName>
                                        </p:attrNameLst>
                                      </p:cBhvr>
                                      <p:tavLst>
                                        <p:tav tm="0">
                                          <p:val>
                                            <p:fltVal val="0"/>
                                          </p:val>
                                        </p:tav>
                                        <p:tav tm="100000">
                                          <p:val>
                                            <p:strVal val="#ppt_w"/>
                                          </p:val>
                                        </p:tav>
                                      </p:tavLst>
                                    </p:anim>
                                    <p:anim calcmode="lin" valueType="num">
                                      <p:cBhvr>
                                        <p:cTn id="25" dur="500" fill="hold"/>
                                        <p:tgtEl>
                                          <p:spTgt spid="52"/>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wipe(left)">
                                      <p:cBhvr>
                                        <p:cTn id="44" dur="500"/>
                                        <p:tgtEl>
                                          <p:spTgt spid="10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left)">
                                      <p:cBhvr>
                                        <p:cTn id="49" dur="500"/>
                                        <p:tgtEl>
                                          <p:spTgt spid="10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8"/>
                                        </p:tgtEl>
                                        <p:attrNameLst>
                                          <p:attrName>style.visibility</p:attrName>
                                        </p:attrNameLst>
                                      </p:cBhvr>
                                      <p:to>
                                        <p:strVal val="visible"/>
                                      </p:to>
                                    </p:set>
                                    <p:animEffect transition="in" filter="wipe(left)">
                                      <p:cBhvr>
                                        <p:cTn id="54" dur="500"/>
                                        <p:tgtEl>
                                          <p:spTgt spid="108"/>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strips(upRight)">
                                      <p:cBhvr>
                                        <p:cTn id="5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9" grpId="0" autoUpdateAnimBg="0"/>
      <p:bldP spid="106" grpId="0" autoUpdateAnimBg="0"/>
      <p:bldP spid="108" grpId="0" autoUpdateAnimBg="0"/>
      <p:bldP spid="60" grpId="0" autoUpdateAnimBg="0"/>
      <p:bldP spid="62" grpId="0" animBg="1"/>
      <p:bldP spid="6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89" name="Text Box 61"/>
          <p:cNvSpPr txBox="1">
            <a:spLocks noChangeArrowheads="1"/>
          </p:cNvSpPr>
          <p:nvPr/>
        </p:nvSpPr>
        <p:spPr bwMode="auto">
          <a:xfrm>
            <a:off x="1371600" y="212757"/>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楷体_GB2312" pitchFamily="49" charset="-122"/>
              </a:defRPr>
            </a:lvl1pPr>
            <a:lvl2pPr marL="914400" indent="-457200">
              <a:defRPr kumimoji="1" sz="2800" b="1">
                <a:solidFill>
                  <a:schemeClr val="tx1"/>
                </a:solidFill>
                <a:latin typeface="Times New Roman" panose="02020603050405020304" pitchFamily="18" charset="0"/>
                <a:ea typeface="楷体_GB2312" pitchFamily="49" charset="-122"/>
              </a:defRPr>
            </a:lvl2pPr>
            <a:lvl3pPr marL="1371600" indent="-457200">
              <a:defRPr kumimoji="1" sz="2800" b="1">
                <a:solidFill>
                  <a:schemeClr val="tx1"/>
                </a:solidFill>
                <a:latin typeface="Times New Roman" panose="02020603050405020304" pitchFamily="18" charset="0"/>
                <a:ea typeface="楷体_GB2312" pitchFamily="49" charset="-122"/>
              </a:defRPr>
            </a:lvl3pPr>
            <a:lvl4pPr marL="1828800" indent="-457200">
              <a:defRPr kumimoji="1" sz="2800" b="1">
                <a:solidFill>
                  <a:schemeClr val="tx1"/>
                </a:solidFill>
                <a:latin typeface="Times New Roman" panose="02020603050405020304" pitchFamily="18" charset="0"/>
                <a:ea typeface="楷体_GB2312" pitchFamily="49" charset="-122"/>
              </a:defRPr>
            </a:lvl4pPr>
            <a:lvl5pPr marL="2286000" indent="-457200">
              <a:defRPr kumimoji="1" sz="28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solidFill>
                  <a:srgbClr val="FF0000"/>
                </a:solidFill>
              </a:rPr>
              <a:t>梯形格式</a:t>
            </a:r>
            <a:endParaRPr lang="zh-HK" altLang="en-US" dirty="0">
              <a:solidFill>
                <a:srgbClr val="FF0000"/>
              </a:solidFill>
            </a:endParaRPr>
          </a:p>
        </p:txBody>
      </p:sp>
      <p:sp>
        <p:nvSpPr>
          <p:cNvPr id="106" name="Text Box 93"/>
          <p:cNvSpPr txBox="1">
            <a:spLocks noChangeArrowheads="1"/>
          </p:cNvSpPr>
          <p:nvPr/>
        </p:nvSpPr>
        <p:spPr bwMode="auto">
          <a:xfrm>
            <a:off x="685800" y="5124271"/>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400" dirty="0">
                <a:solidFill>
                  <a:schemeClr val="accent2"/>
                </a:solidFill>
                <a:sym typeface="Wingdings" panose="05000000000000000000" pitchFamily="2" charset="2"/>
              </a:rPr>
              <a:t> </a:t>
            </a:r>
            <a:r>
              <a:rPr lang="zh-CN" altLang="en-US" sz="2400" dirty="0">
                <a:solidFill>
                  <a:schemeClr val="accent2"/>
                </a:solidFill>
                <a:sym typeface="Wingdings" panose="05000000000000000000" pitchFamily="2" charset="2"/>
              </a:rPr>
              <a:t>梯形格式</a:t>
            </a:r>
            <a:r>
              <a:rPr lang="zh-CN" altLang="en-US" sz="2400" dirty="0"/>
              <a:t>的局部截断误差具有 </a:t>
            </a:r>
            <a:r>
              <a:rPr lang="en-US" altLang="zh-CN" sz="2400" dirty="0">
                <a:solidFill>
                  <a:schemeClr val="accent2"/>
                </a:solidFill>
              </a:rPr>
              <a:t>2 </a:t>
            </a:r>
            <a:r>
              <a:rPr lang="zh-CN" altLang="en-US" sz="2400" dirty="0"/>
              <a:t>阶精度，比欧拉方法有了进步。但注意到该格式是</a:t>
            </a:r>
            <a:r>
              <a:rPr lang="zh-CN" altLang="en-US" sz="2400" dirty="0">
                <a:solidFill>
                  <a:schemeClr val="accent2"/>
                </a:solidFill>
              </a:rPr>
              <a:t>隐式</a:t>
            </a:r>
            <a:r>
              <a:rPr lang="zh-CN" altLang="en-US" sz="2400" dirty="0"/>
              <a:t>格式，计算时不得不用到迭代法，其迭代收敛性与欧拉格式相似。</a:t>
            </a:r>
            <a:endParaRPr lang="zh-CN" altLang="en-US" sz="2400" dirty="0">
              <a:solidFill>
                <a:schemeClr val="accent2"/>
              </a:solidFill>
            </a:endParaRPr>
          </a:p>
        </p:txBody>
      </p:sp>
      <p:sp>
        <p:nvSpPr>
          <p:cNvPr id="60" name="Text Box 2"/>
          <p:cNvSpPr txBox="1">
            <a:spLocks noChangeArrowheads="1"/>
          </p:cNvSpPr>
          <p:nvPr/>
        </p:nvSpPr>
        <p:spPr bwMode="auto">
          <a:xfrm>
            <a:off x="3494419" y="219524"/>
            <a:ext cx="464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en-US" altLang="zh-CN" sz="2400" dirty="0">
                <a:solidFill>
                  <a:srgbClr val="8E0069"/>
                </a:solidFill>
                <a:latin typeface="宋体" panose="02010600030101010101" pitchFamily="2" charset="-122"/>
                <a:ea typeface="宋体" panose="02010600030101010101" pitchFamily="2" charset="-122"/>
              </a:rPr>
              <a:t>----</a:t>
            </a:r>
            <a:r>
              <a:rPr lang="zh-CN" altLang="en-US" sz="2400" dirty="0"/>
              <a:t>显式、隐式两种算法的平均</a:t>
            </a:r>
            <a:endParaRPr lang="en-US" altLang="zh-CN" sz="2400" dirty="0"/>
          </a:p>
        </p:txBody>
      </p:sp>
      <p:graphicFrame>
        <p:nvGraphicFramePr>
          <p:cNvPr id="61" name="Object 53"/>
          <p:cNvGraphicFramePr>
            <a:graphicFrameLocks noChangeAspect="1"/>
          </p:cNvGraphicFramePr>
          <p:nvPr>
            <p:extLst>
              <p:ext uri="{D42A27DB-BD31-4B8C-83A1-F6EECF244321}">
                <p14:modId xmlns:p14="http://schemas.microsoft.com/office/powerpoint/2010/main" val="4076879322"/>
              </p:ext>
            </p:extLst>
          </p:nvPr>
        </p:nvGraphicFramePr>
        <p:xfrm>
          <a:off x="1600200" y="841361"/>
          <a:ext cx="5311775" cy="820738"/>
        </p:xfrm>
        <a:graphic>
          <a:graphicData uri="http://schemas.openxmlformats.org/presentationml/2006/ole">
            <mc:AlternateContent xmlns:mc="http://schemas.openxmlformats.org/markup-compatibility/2006">
              <mc:Choice xmlns:v="urn:schemas-microsoft-com:vml" Requires="v">
                <p:oleObj spid="_x0000_s52275" name="Equation" r:id="rId3" imgW="2323800" imgH="355320" progId="Equation.DSMT4">
                  <p:embed/>
                </p:oleObj>
              </mc:Choice>
              <mc:Fallback>
                <p:oleObj name="Equation" r:id="rId3" imgW="2323800" imgH="355320" progId="Equation.DSMT4">
                  <p:embed/>
                  <p:pic>
                    <p:nvPicPr>
                      <p:cNvPr id="0" name=""/>
                      <p:cNvPicPr>
                        <a:picLocks noChangeAspect="1" noChangeArrowheads="1"/>
                      </p:cNvPicPr>
                      <p:nvPr/>
                    </p:nvPicPr>
                    <p:blipFill>
                      <a:blip r:embed="rId4"/>
                      <a:srcRect/>
                      <a:stretch>
                        <a:fillRect/>
                      </a:stretch>
                    </p:blipFill>
                    <p:spPr bwMode="auto">
                      <a:xfrm>
                        <a:off x="1600200" y="841361"/>
                        <a:ext cx="5311775" cy="820738"/>
                      </a:xfrm>
                      <a:prstGeom prst="rect">
                        <a:avLst/>
                      </a:prstGeom>
                      <a:noFill/>
                      <a:ln>
                        <a:noFill/>
                      </a:ln>
                      <a:effectLst/>
                    </p:spPr>
                  </p:pic>
                </p:oleObj>
              </mc:Fallback>
            </mc:AlternateContent>
          </a:graphicData>
        </a:graphic>
      </p:graphicFrame>
      <p:sp>
        <p:nvSpPr>
          <p:cNvPr id="62" name="矩形 61"/>
          <p:cNvSpPr/>
          <p:nvPr/>
        </p:nvSpPr>
        <p:spPr bwMode="auto">
          <a:xfrm>
            <a:off x="1150938" y="4160474"/>
            <a:ext cx="5761037" cy="70818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476250" marR="0" indent="-476250" algn="l" defTabSz="914400" rtl="0" eaLnBrk="1" fontAlgn="base" latinLnBrk="0" hangingPunct="1">
              <a:lnSpc>
                <a:spcPct val="100000"/>
              </a:lnSpc>
              <a:spcBef>
                <a:spcPct val="0"/>
              </a:spcBef>
              <a:spcAft>
                <a:spcPct val="0"/>
              </a:spcAft>
              <a:buClrTx/>
              <a:buSzTx/>
              <a:buFontTx/>
              <a:buNone/>
              <a:tabLst/>
            </a:pPr>
            <a:endParaRPr kumimoji="1" lang="zh-HK" altLang="en-US" sz="28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5" name="Text Box 2"/>
          <p:cNvSpPr txBox="1">
            <a:spLocks noChangeArrowheads="1"/>
          </p:cNvSpPr>
          <p:nvPr/>
        </p:nvSpPr>
        <p:spPr bwMode="auto">
          <a:xfrm>
            <a:off x="138113" y="1530722"/>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solidFill>
                  <a:srgbClr val="8E0069"/>
                </a:solidFill>
                <a:latin typeface="宋体" panose="02010600030101010101" pitchFamily="2" charset="-122"/>
                <a:ea typeface="宋体" panose="02010600030101010101" pitchFamily="2" charset="-122"/>
              </a:rPr>
              <a:t>由</a:t>
            </a:r>
            <a:r>
              <a:rPr lang="zh-CN" altLang="en-US" sz="2400" dirty="0"/>
              <a:t>数值积分法：</a:t>
            </a:r>
            <a:endParaRPr lang="en-US" altLang="zh-CN" sz="2400" dirty="0"/>
          </a:p>
        </p:txBody>
      </p:sp>
      <p:graphicFrame>
        <p:nvGraphicFramePr>
          <p:cNvPr id="16" name="Object 53"/>
          <p:cNvGraphicFramePr>
            <a:graphicFrameLocks noChangeAspect="1"/>
          </p:cNvGraphicFramePr>
          <p:nvPr>
            <p:extLst>
              <p:ext uri="{D42A27DB-BD31-4B8C-83A1-F6EECF244321}">
                <p14:modId xmlns:p14="http://schemas.microsoft.com/office/powerpoint/2010/main" val="1938873248"/>
              </p:ext>
            </p:extLst>
          </p:nvPr>
        </p:nvGraphicFramePr>
        <p:xfrm>
          <a:off x="762000" y="2133600"/>
          <a:ext cx="7981950" cy="2813050"/>
        </p:xfrm>
        <a:graphic>
          <a:graphicData uri="http://schemas.openxmlformats.org/presentationml/2006/ole">
            <mc:AlternateContent xmlns:mc="http://schemas.openxmlformats.org/markup-compatibility/2006">
              <mc:Choice xmlns:v="urn:schemas-microsoft-com:vml" Requires="v">
                <p:oleObj spid="_x0000_s52276" name="Equation" r:id="rId5" imgW="3492360" imgH="1218960" progId="Equation.DSMT4">
                  <p:embed/>
                </p:oleObj>
              </mc:Choice>
              <mc:Fallback>
                <p:oleObj name="Equation" r:id="rId5" imgW="3492360" imgH="1218960" progId="Equation.DSMT4">
                  <p:embed/>
                  <p:pic>
                    <p:nvPicPr>
                      <p:cNvPr id="0" name=""/>
                      <p:cNvPicPr>
                        <a:picLocks noChangeAspect="1" noChangeArrowheads="1"/>
                      </p:cNvPicPr>
                      <p:nvPr/>
                    </p:nvPicPr>
                    <p:blipFill>
                      <a:blip r:embed="rId6"/>
                      <a:srcRect/>
                      <a:stretch>
                        <a:fillRect/>
                      </a:stretch>
                    </p:blipFill>
                    <p:spPr bwMode="auto">
                      <a:xfrm>
                        <a:off x="762000" y="2133600"/>
                        <a:ext cx="7981950" cy="2813050"/>
                      </a:xfrm>
                      <a:prstGeom prst="rect">
                        <a:avLst/>
                      </a:prstGeom>
                      <a:noFill/>
                      <a:ln>
                        <a:noFill/>
                      </a:ln>
                      <a:effectLst/>
                    </p:spPr>
                  </p:pic>
                </p:oleObj>
              </mc:Fallback>
            </mc:AlternateContent>
          </a:graphicData>
        </a:graphic>
      </p:graphicFrame>
      <p:cxnSp>
        <p:nvCxnSpPr>
          <p:cNvPr id="3" name="直接连接符 2"/>
          <p:cNvCxnSpPr/>
          <p:nvPr/>
        </p:nvCxnSpPr>
        <p:spPr bwMode="auto">
          <a:xfrm>
            <a:off x="0" y="838200"/>
            <a:ext cx="9144000"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00199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89"/>
                                        </p:tgtEl>
                                        <p:attrNameLst>
                                          <p:attrName>style.visibility</p:attrName>
                                        </p:attrNameLst>
                                      </p:cBhvr>
                                      <p:to>
                                        <p:strVal val="visible"/>
                                      </p:to>
                                    </p:set>
                                    <p:animEffect transition="in" filter="wipe(left)">
                                      <p:cBhvr>
                                        <p:cTn id="7" dur="500"/>
                                        <p:tgtEl>
                                          <p:spTgt spid="73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left)">
                                      <p:cBhvr>
                                        <p:cTn id="3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9" grpId="0" autoUpdateAnimBg="0"/>
      <p:bldP spid="106" grpId="0" autoUpdateAnimBg="0"/>
      <p:bldP spid="60" grpId="0" autoUpdateAnimBg="0"/>
      <p:bldP spid="62" grpId="0" animBg="1"/>
      <p:bldP spid="1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3" name="Group 21"/>
          <p:cNvGrpSpPr>
            <a:grpSpLocks/>
          </p:cNvGrpSpPr>
          <p:nvPr/>
        </p:nvGrpSpPr>
        <p:grpSpPr bwMode="auto">
          <a:xfrm>
            <a:off x="304800" y="381000"/>
            <a:ext cx="8382000" cy="3429000"/>
            <a:chOff x="192" y="240"/>
            <a:chExt cx="5280" cy="2160"/>
          </a:xfrm>
        </p:grpSpPr>
        <p:sp>
          <p:nvSpPr>
            <p:cNvPr id="13329" name="AutoShape 3"/>
            <p:cNvSpPr>
              <a:spLocks noChangeArrowheads="1"/>
            </p:cNvSpPr>
            <p:nvPr/>
          </p:nvSpPr>
          <p:spPr bwMode="auto">
            <a:xfrm flipV="1">
              <a:off x="192" y="240"/>
              <a:ext cx="5280" cy="2160"/>
            </a:xfrm>
            <a:prstGeom prst="verticalScroll">
              <a:avLst>
                <a:gd name="adj" fmla="val 6389"/>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330" name="Rectangle 4"/>
            <p:cNvSpPr>
              <a:spLocks noChangeArrowheads="1"/>
            </p:cNvSpPr>
            <p:nvPr/>
          </p:nvSpPr>
          <p:spPr bwMode="auto">
            <a:xfrm>
              <a:off x="480" y="384"/>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olidFill>
                    <a:schemeClr val="accent2"/>
                  </a:solidFill>
                </a:rPr>
                <a:t>方  法</a:t>
              </a:r>
            </a:p>
          </p:txBody>
        </p:sp>
        <p:sp>
          <p:nvSpPr>
            <p:cNvPr id="13331" name="Rectangle 9"/>
            <p:cNvSpPr>
              <a:spLocks noChangeArrowheads="1"/>
            </p:cNvSpPr>
            <p:nvPr/>
          </p:nvSpPr>
          <p:spPr bwMode="auto">
            <a:xfrm>
              <a:off x="182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chemeClr val="accent2"/>
                  </a:solidFill>
                  <a:sym typeface="Wingdings" panose="05000000000000000000" pitchFamily="2" charset="2"/>
                </a:rPr>
                <a:t>优点</a:t>
              </a:r>
            </a:p>
          </p:txBody>
        </p:sp>
        <p:sp>
          <p:nvSpPr>
            <p:cNvPr id="13332" name="Rectangle 10"/>
            <p:cNvSpPr>
              <a:spLocks noChangeArrowheads="1"/>
            </p:cNvSpPr>
            <p:nvPr/>
          </p:nvSpPr>
          <p:spPr bwMode="auto">
            <a:xfrm>
              <a:off x="350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chemeClr val="accent2"/>
                  </a:solidFill>
                  <a:sym typeface="Wingdings" panose="05000000000000000000" pitchFamily="2" charset="2"/>
                </a:rPr>
                <a:t>缺点</a:t>
              </a:r>
            </a:p>
          </p:txBody>
        </p:sp>
      </p:grpSp>
      <p:grpSp>
        <p:nvGrpSpPr>
          <p:cNvPr id="54294" name="Group 22"/>
          <p:cNvGrpSpPr>
            <a:grpSpLocks/>
          </p:cNvGrpSpPr>
          <p:nvPr/>
        </p:nvGrpSpPr>
        <p:grpSpPr bwMode="auto">
          <a:xfrm>
            <a:off x="762000" y="1066800"/>
            <a:ext cx="2133600" cy="2362200"/>
            <a:chOff x="480" y="672"/>
            <a:chExt cx="1344" cy="1488"/>
          </a:xfrm>
        </p:grpSpPr>
        <p:sp>
          <p:nvSpPr>
            <p:cNvPr id="13325" name="Rectangle 5"/>
            <p:cNvSpPr>
              <a:spLocks noChangeArrowheads="1"/>
            </p:cNvSpPr>
            <p:nvPr/>
          </p:nvSpPr>
          <p:spPr bwMode="auto">
            <a:xfrm>
              <a:off x="480" y="672"/>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显式欧拉格式</a:t>
              </a:r>
            </a:p>
          </p:txBody>
        </p:sp>
        <p:sp>
          <p:nvSpPr>
            <p:cNvPr id="13326" name="Rectangle 6"/>
            <p:cNvSpPr>
              <a:spLocks noChangeArrowheads="1"/>
            </p:cNvSpPr>
            <p:nvPr/>
          </p:nvSpPr>
          <p:spPr bwMode="auto">
            <a:xfrm>
              <a:off x="480" y="960"/>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隐式欧拉格式</a:t>
              </a:r>
            </a:p>
          </p:txBody>
        </p:sp>
        <p:sp>
          <p:nvSpPr>
            <p:cNvPr id="13327" name="Rectangle 7"/>
            <p:cNvSpPr>
              <a:spLocks noChangeArrowheads="1"/>
            </p:cNvSpPr>
            <p:nvPr/>
          </p:nvSpPr>
          <p:spPr bwMode="auto">
            <a:xfrm>
              <a:off x="480" y="1248"/>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dirty="0">
                  <a:solidFill>
                    <a:srgbClr val="FF0000"/>
                  </a:solidFill>
                </a:rPr>
                <a:t>梯形格式</a:t>
              </a:r>
            </a:p>
          </p:txBody>
        </p:sp>
        <p:sp>
          <p:nvSpPr>
            <p:cNvPr id="13328" name="Rectangle 8"/>
            <p:cNvSpPr>
              <a:spLocks noChangeArrowheads="1"/>
            </p:cNvSpPr>
            <p:nvPr/>
          </p:nvSpPr>
          <p:spPr bwMode="auto">
            <a:xfrm>
              <a:off x="480" y="1536"/>
              <a:ext cx="1344"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两步欧拉格式</a:t>
              </a:r>
            </a:p>
          </p:txBody>
        </p:sp>
      </p:grpSp>
      <p:sp>
        <p:nvSpPr>
          <p:cNvPr id="54283" name="Rectangle 11"/>
          <p:cNvSpPr>
            <a:spLocks noChangeArrowheads="1"/>
          </p:cNvSpPr>
          <p:nvPr/>
        </p:nvSpPr>
        <p:spPr bwMode="auto">
          <a:xfrm>
            <a:off x="2895600" y="10668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ym typeface="Wingdings" panose="05000000000000000000" pitchFamily="2" charset="2"/>
              </a:rPr>
              <a:t>简单</a:t>
            </a:r>
            <a:endParaRPr lang="zh-CN" altLang="en-US" sz="2400"/>
          </a:p>
        </p:txBody>
      </p:sp>
      <p:sp>
        <p:nvSpPr>
          <p:cNvPr id="54284" name="Rectangle 12"/>
          <p:cNvSpPr>
            <a:spLocks noChangeArrowheads="1"/>
          </p:cNvSpPr>
          <p:nvPr/>
        </p:nvSpPr>
        <p:spPr bwMode="auto">
          <a:xfrm>
            <a:off x="5562600" y="10668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ym typeface="Wingdings" panose="05000000000000000000" pitchFamily="2" charset="2"/>
              </a:rPr>
              <a:t>精度低</a:t>
            </a:r>
            <a:endParaRPr lang="zh-CN" altLang="en-US" sz="2400"/>
          </a:p>
        </p:txBody>
      </p:sp>
      <p:sp>
        <p:nvSpPr>
          <p:cNvPr id="54285" name="Rectangle 13"/>
          <p:cNvSpPr>
            <a:spLocks noChangeArrowheads="1"/>
          </p:cNvSpPr>
          <p:nvPr/>
        </p:nvSpPr>
        <p:spPr bwMode="auto">
          <a:xfrm>
            <a:off x="2895600" y="15240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稳定性最好</a:t>
            </a:r>
          </a:p>
        </p:txBody>
      </p:sp>
      <p:sp>
        <p:nvSpPr>
          <p:cNvPr id="54287" name="Rectangle 15"/>
          <p:cNvSpPr>
            <a:spLocks noChangeArrowheads="1"/>
          </p:cNvSpPr>
          <p:nvPr/>
        </p:nvSpPr>
        <p:spPr bwMode="auto">
          <a:xfrm>
            <a:off x="5562600" y="15240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sym typeface="Wingdings" panose="05000000000000000000" pitchFamily="2" charset="2"/>
              </a:rPr>
              <a:t>精度低</a:t>
            </a:r>
            <a:r>
              <a:rPr lang="en-US" altLang="zh-CN" sz="2400">
                <a:sym typeface="Wingdings" panose="05000000000000000000" pitchFamily="2" charset="2"/>
              </a:rPr>
              <a:t>, </a:t>
            </a:r>
            <a:r>
              <a:rPr lang="zh-CN" altLang="en-US" sz="2400">
                <a:sym typeface="Wingdings" panose="05000000000000000000" pitchFamily="2" charset="2"/>
              </a:rPr>
              <a:t>计算量大</a:t>
            </a:r>
          </a:p>
        </p:txBody>
      </p:sp>
      <p:sp>
        <p:nvSpPr>
          <p:cNvPr id="54289" name="Rectangle 17"/>
          <p:cNvSpPr>
            <a:spLocks noChangeArrowheads="1"/>
          </p:cNvSpPr>
          <p:nvPr/>
        </p:nvSpPr>
        <p:spPr bwMode="auto">
          <a:xfrm>
            <a:off x="2895600" y="19812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dirty="0">
                <a:solidFill>
                  <a:srgbClr val="FF0000"/>
                </a:solidFill>
              </a:rPr>
              <a:t>精度提高</a:t>
            </a:r>
          </a:p>
        </p:txBody>
      </p:sp>
      <p:sp>
        <p:nvSpPr>
          <p:cNvPr id="54290" name="Rectangle 18"/>
          <p:cNvSpPr>
            <a:spLocks noChangeArrowheads="1"/>
          </p:cNvSpPr>
          <p:nvPr/>
        </p:nvSpPr>
        <p:spPr bwMode="auto">
          <a:xfrm>
            <a:off x="5562600" y="1981200"/>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dirty="0">
                <a:solidFill>
                  <a:srgbClr val="FF0000"/>
                </a:solidFill>
                <a:sym typeface="Wingdings" panose="05000000000000000000" pitchFamily="2" charset="2"/>
              </a:rPr>
              <a:t>计算量大</a:t>
            </a:r>
          </a:p>
        </p:txBody>
      </p:sp>
      <p:sp>
        <p:nvSpPr>
          <p:cNvPr id="54291" name="Rectangle 19"/>
          <p:cNvSpPr>
            <a:spLocks noChangeArrowheads="1"/>
          </p:cNvSpPr>
          <p:nvPr/>
        </p:nvSpPr>
        <p:spPr bwMode="auto">
          <a:xfrm>
            <a:off x="2895600" y="2438400"/>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精度提高</a:t>
            </a:r>
            <a:r>
              <a:rPr lang="en-US" altLang="zh-CN" sz="2400"/>
              <a:t>, </a:t>
            </a:r>
            <a:r>
              <a:rPr lang="zh-CN" altLang="en-US" sz="2400"/>
              <a:t>显式</a:t>
            </a:r>
          </a:p>
        </p:txBody>
      </p:sp>
      <p:sp>
        <p:nvSpPr>
          <p:cNvPr id="54292" name="Rectangle 20"/>
          <p:cNvSpPr>
            <a:spLocks noChangeArrowheads="1"/>
          </p:cNvSpPr>
          <p:nvPr/>
        </p:nvSpPr>
        <p:spPr bwMode="auto">
          <a:xfrm>
            <a:off x="5562600" y="2438400"/>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zh-CN" altLang="en-US" sz="2400"/>
              <a:t>多一个初值</a:t>
            </a:r>
            <a:r>
              <a:rPr lang="en-US" altLang="zh-CN" sz="2400"/>
              <a:t>, </a:t>
            </a:r>
          </a:p>
          <a:p>
            <a:pPr algn="ctr" eaLnBrk="1" hangingPunct="1"/>
            <a:r>
              <a:rPr lang="zh-CN" altLang="en-US" sz="2400"/>
              <a:t>可能影响精度</a:t>
            </a:r>
          </a:p>
        </p:txBody>
      </p:sp>
      <p:sp>
        <p:nvSpPr>
          <p:cNvPr id="54366" name="AutoShape 94"/>
          <p:cNvSpPr>
            <a:spLocks noChangeArrowheads="1"/>
          </p:cNvSpPr>
          <p:nvPr/>
        </p:nvSpPr>
        <p:spPr bwMode="auto">
          <a:xfrm>
            <a:off x="1371600" y="4267200"/>
            <a:ext cx="6477000" cy="1676400"/>
          </a:xfrm>
          <a:prstGeom prst="cloudCallout">
            <a:avLst>
              <a:gd name="adj1" fmla="val 49829"/>
              <a:gd name="adj2" fmla="val -7481"/>
            </a:avLst>
          </a:prstGeom>
          <a:gradFill rotWithShape="0">
            <a:gsLst>
              <a:gs pos="0">
                <a:schemeClr val="bg1"/>
              </a:gs>
              <a:gs pos="100000">
                <a:srgbClr val="CCFFFF"/>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r>
              <a:rPr lang="en-US" altLang="zh-CN" sz="2400"/>
              <a:t>      </a:t>
            </a:r>
            <a:r>
              <a:rPr lang="zh-CN" altLang="en-US" sz="2400"/>
              <a:t>能找到一个具有上面</a:t>
            </a:r>
          </a:p>
          <a:p>
            <a:pPr algn="ctr" eaLnBrk="1" hangingPunct="1"/>
            <a:r>
              <a:rPr lang="zh-CN" altLang="en-US" sz="2400"/>
              <a:t>所有优点的格式吗</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4293"/>
                                        </p:tgtEl>
                                        <p:attrNameLst>
                                          <p:attrName>style.visibility</p:attrName>
                                        </p:attrNameLst>
                                      </p:cBhvr>
                                      <p:to>
                                        <p:strVal val="visible"/>
                                      </p:to>
                                    </p:set>
                                    <p:animEffect transition="in" filter="wipe(up)">
                                      <p:cBhvr>
                                        <p:cTn id="7" dur="500"/>
                                        <p:tgtEl>
                                          <p:spTgt spid="5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94"/>
                                        </p:tgtEl>
                                        <p:attrNameLst>
                                          <p:attrName>style.visibility</p:attrName>
                                        </p:attrNameLst>
                                      </p:cBhvr>
                                      <p:to>
                                        <p:strVal val="visible"/>
                                      </p:to>
                                    </p:set>
                                    <p:animEffect transition="in" filter="wipe(up)">
                                      <p:cBhvr>
                                        <p:cTn id="12" dur="500"/>
                                        <p:tgtEl>
                                          <p:spTgt spid="54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83"/>
                                        </p:tgtEl>
                                        <p:attrNameLst>
                                          <p:attrName>style.visibility</p:attrName>
                                        </p:attrNameLst>
                                      </p:cBhvr>
                                      <p:to>
                                        <p:strVal val="visible"/>
                                      </p:to>
                                    </p:set>
                                    <p:animEffect transition="in" filter="wipe(up)">
                                      <p:cBhvr>
                                        <p:cTn id="17" dur="500"/>
                                        <p:tgtEl>
                                          <p:spTgt spid="542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84"/>
                                        </p:tgtEl>
                                        <p:attrNameLst>
                                          <p:attrName>style.visibility</p:attrName>
                                        </p:attrNameLst>
                                      </p:cBhvr>
                                      <p:to>
                                        <p:strVal val="visible"/>
                                      </p:to>
                                    </p:set>
                                    <p:animEffect transition="in" filter="wipe(up)">
                                      <p:cBhvr>
                                        <p:cTn id="22" dur="500"/>
                                        <p:tgtEl>
                                          <p:spTgt spid="54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85"/>
                                        </p:tgtEl>
                                        <p:attrNameLst>
                                          <p:attrName>style.visibility</p:attrName>
                                        </p:attrNameLst>
                                      </p:cBhvr>
                                      <p:to>
                                        <p:strVal val="visible"/>
                                      </p:to>
                                    </p:set>
                                    <p:animEffect transition="in" filter="wipe(up)">
                                      <p:cBhvr>
                                        <p:cTn id="27" dur="500"/>
                                        <p:tgtEl>
                                          <p:spTgt spid="542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4287"/>
                                        </p:tgtEl>
                                        <p:attrNameLst>
                                          <p:attrName>style.visibility</p:attrName>
                                        </p:attrNameLst>
                                      </p:cBhvr>
                                      <p:to>
                                        <p:strVal val="visible"/>
                                      </p:to>
                                    </p:set>
                                    <p:animEffect transition="in" filter="wipe(up)">
                                      <p:cBhvr>
                                        <p:cTn id="32" dur="500"/>
                                        <p:tgtEl>
                                          <p:spTgt spid="542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4289"/>
                                        </p:tgtEl>
                                        <p:attrNameLst>
                                          <p:attrName>style.visibility</p:attrName>
                                        </p:attrNameLst>
                                      </p:cBhvr>
                                      <p:to>
                                        <p:strVal val="visible"/>
                                      </p:to>
                                    </p:set>
                                    <p:animEffect transition="in" filter="wipe(up)">
                                      <p:cBhvr>
                                        <p:cTn id="37" dur="500"/>
                                        <p:tgtEl>
                                          <p:spTgt spid="542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4290"/>
                                        </p:tgtEl>
                                        <p:attrNameLst>
                                          <p:attrName>style.visibility</p:attrName>
                                        </p:attrNameLst>
                                      </p:cBhvr>
                                      <p:to>
                                        <p:strVal val="visible"/>
                                      </p:to>
                                    </p:set>
                                    <p:animEffect transition="in" filter="wipe(up)">
                                      <p:cBhvr>
                                        <p:cTn id="42" dur="500"/>
                                        <p:tgtEl>
                                          <p:spTgt spid="542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4291"/>
                                        </p:tgtEl>
                                        <p:attrNameLst>
                                          <p:attrName>style.visibility</p:attrName>
                                        </p:attrNameLst>
                                      </p:cBhvr>
                                      <p:to>
                                        <p:strVal val="visible"/>
                                      </p:to>
                                    </p:set>
                                    <p:animEffect transition="in" filter="wipe(up)">
                                      <p:cBhvr>
                                        <p:cTn id="47" dur="500"/>
                                        <p:tgtEl>
                                          <p:spTgt spid="542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4292"/>
                                        </p:tgtEl>
                                        <p:attrNameLst>
                                          <p:attrName>style.visibility</p:attrName>
                                        </p:attrNameLst>
                                      </p:cBhvr>
                                      <p:to>
                                        <p:strVal val="visible"/>
                                      </p:to>
                                    </p:set>
                                    <p:animEffect transition="in" filter="wipe(up)">
                                      <p:cBhvr>
                                        <p:cTn id="52" dur="500"/>
                                        <p:tgtEl>
                                          <p:spTgt spid="542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54366"/>
                                        </p:tgtEl>
                                        <p:attrNameLst>
                                          <p:attrName>style.visibility</p:attrName>
                                        </p:attrNameLst>
                                      </p:cBhvr>
                                      <p:to>
                                        <p:strVal val="visible"/>
                                      </p:to>
                                    </p:set>
                                    <p:animEffect transition="in" filter="strips(upLeft)">
                                      <p:cBhvr>
                                        <p:cTn id="57" dur="2000"/>
                                        <p:tgtEl>
                                          <p:spTgt spid="54366"/>
                                        </p:tgtEl>
                                      </p:cBhvr>
                                    </p:animEffect>
                                  </p:childTnLst>
                                  <p:subTnLst>
                                    <p:set>
                                      <p:cBhvr override="childStyle">
                                        <p:cTn dur="1" fill="hold" display="0" masterRel="nextClick" afterEffect="1"/>
                                        <p:tgtEl>
                                          <p:spTgt spid="543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autoUpdateAnimBg="0"/>
      <p:bldP spid="54284" grpId="0" animBg="1" autoUpdateAnimBg="0"/>
      <p:bldP spid="54285" grpId="0" animBg="1" autoUpdateAnimBg="0"/>
      <p:bldP spid="54287" grpId="0" animBg="1" autoUpdateAnimBg="0"/>
      <p:bldP spid="54289" grpId="0" animBg="1" autoUpdateAnimBg="0"/>
      <p:bldP spid="54290" grpId="0" animBg="1" autoUpdateAnimBg="0"/>
      <p:bldP spid="54291" grpId="0" animBg="1" autoUpdateAnimBg="0"/>
      <p:bldP spid="54292" grpId="0" animBg="1" autoUpdateAnimBg="0"/>
      <p:bldP spid="5436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76250" marR="0" indent="-47625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76250" marR="0" indent="-47625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76250" marR="0" indent="-47625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76250" marR="0" indent="-47625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5690</TotalTime>
  <Words>1689</Words>
  <Application>Microsoft Office PowerPoint</Application>
  <PresentationFormat>全屏显示(4:3)</PresentationFormat>
  <Paragraphs>429</Paragraphs>
  <Slides>21</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21</vt:i4>
      </vt:variant>
    </vt:vector>
  </HeadingPairs>
  <TitlesOfParts>
    <vt:vector size="33" baseType="lpstr">
      <vt:lpstr>黑体</vt:lpstr>
      <vt:lpstr>楷体_GB2312</vt:lpstr>
      <vt:lpstr>宋体</vt:lpstr>
      <vt:lpstr>Arial</vt:lpstr>
      <vt:lpstr>Symbol</vt:lpstr>
      <vt:lpstr>Tahoma</vt:lpstr>
      <vt:lpstr>Times New Roman</vt:lpstr>
      <vt:lpstr>Wingdings</vt:lpstr>
      <vt:lpstr>默认设计模板</vt:lpstr>
      <vt:lpstr>Blends</vt:lpstr>
      <vt:lpstr>Equation</vt:lpstr>
      <vt:lpstr>公式</vt:lpstr>
      <vt:lpstr>第六章 常微分方程的数值解法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常微分方程的数值解法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RKF(Runge-Kutta-Fehlberg )格式 (Matlab 中ode45函数 )</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X.Xu</dc:creator>
  <cp:lastModifiedBy>xiaofang hu</cp:lastModifiedBy>
  <cp:revision>382</cp:revision>
  <dcterms:created xsi:type="dcterms:W3CDTF">2001-10-22T10:38:23Z</dcterms:created>
  <dcterms:modified xsi:type="dcterms:W3CDTF">2021-12-30T02:06:54Z</dcterms:modified>
</cp:coreProperties>
</file>