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70" r:id="rId8"/>
    <p:sldId id="276" r:id="rId9"/>
    <p:sldId id="261" r:id="rId10"/>
    <p:sldId id="297" r:id="rId11"/>
    <p:sldId id="295" r:id="rId12"/>
    <p:sldId id="279" r:id="rId13"/>
    <p:sldId id="278" r:id="rId14"/>
    <p:sldId id="281" r:id="rId15"/>
    <p:sldId id="283" r:id="rId16"/>
    <p:sldId id="289" r:id="rId17"/>
    <p:sldId id="291" r:id="rId18"/>
    <p:sldId id="293" r:id="rId19"/>
    <p:sldId id="294" r:id="rId20"/>
    <p:sldId id="286" r:id="rId21"/>
    <p:sldId id="287" r:id="rId22"/>
    <p:sldId id="288" r:id="rId23"/>
    <p:sldId id="275" r:id="rId24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>
        <p:scale>
          <a:sx n="100" d="100"/>
          <a:sy n="100" d="100"/>
        </p:scale>
        <p:origin x="-5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및 아이템 초기화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레벨에 맞는 </a:t>
          </a: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랜덤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NPC,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상점이용</a:t>
          </a: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시스템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표션 등 소비 아이템 구매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보스 스테이지 전용 씬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9AF88A-E1F7-4D3A-905F-87228D6A8655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사망 시 다시 시작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DF21C39-4979-42E7-B660-BA6D082ED7AC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BE3263-0670-49D3-B168-349E349DA458}" type="parTrans" cxnId="{C21C147A-488D-4DA6-BF5A-45CAD6F2A696}">
      <dgm:prSet/>
      <dgm:spPr/>
      <dgm:t>
        <a:bodyPr/>
        <a:lstStyle/>
        <a:p>
          <a:pPr latinLnBrk="1"/>
          <a:endParaRPr lang="ko-KR" altLang="en-US"/>
        </a:p>
      </dgm:t>
    </dgm:pt>
    <dgm:pt modelId="{02C672CE-4DF4-461F-A7D8-8D5FB81FDCF6}" type="sibTrans" cxnId="{C21C147A-488D-4DA6-BF5A-45CAD6F2A696}">
      <dgm:prSet/>
      <dgm:spPr/>
      <dgm:t>
        <a:bodyPr/>
        <a:lstStyle/>
        <a:p>
          <a:pPr latinLnBrk="1"/>
          <a:endParaRPr lang="ko-KR" altLang="en-US"/>
        </a:p>
      </dgm:t>
    </dgm:pt>
    <dgm:pt modelId="{0EF31B40-EFCF-4CA0-A8CB-3C67EC8C0475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스폰지역에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046F6B-51F4-48C0-B823-6903BE80781A}" type="parTrans" cxnId="{63D643D4-CF1B-48B9-8015-219003B1213F}">
      <dgm:prSet/>
      <dgm:spPr/>
      <dgm:t>
        <a:bodyPr/>
        <a:lstStyle/>
        <a:p>
          <a:pPr latinLnBrk="1"/>
          <a:endParaRPr lang="ko-KR" altLang="en-US"/>
        </a:p>
      </dgm:t>
    </dgm:pt>
    <dgm:pt modelId="{3788A7B1-BF46-4DD4-9FD0-859A10F79587}" type="sibTrans" cxnId="{63D643D4-CF1B-48B9-8015-219003B1213F}">
      <dgm:prSet/>
      <dgm:spPr/>
      <dgm:t>
        <a:bodyPr/>
        <a:lstStyle/>
        <a:p>
          <a:pPr latinLnBrk="1"/>
          <a:endParaRPr lang="ko-KR" altLang="en-US"/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특정 레벨 도달 보스 씬 호출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05D753D-E056-4F14-B148-066DF221E567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던전 탐험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9B3BEA-98E9-4DB9-A3FC-3A1B3FC66F6B}" type="parTrans" cxnId="{22C63497-B4E2-4390-AC63-5611AAF701DD}">
      <dgm:prSet/>
      <dgm:spPr/>
      <dgm:t>
        <a:bodyPr/>
        <a:lstStyle/>
        <a:p>
          <a:pPr latinLnBrk="1"/>
          <a:endParaRPr lang="ko-KR" altLang="en-US"/>
        </a:p>
      </dgm:t>
    </dgm:pt>
    <dgm:pt modelId="{FA226E1E-EA49-4172-8DD5-E6AC69817747}" type="sibTrans" cxnId="{22C63497-B4E2-4390-AC63-5611AAF701DD}">
      <dgm:prSet/>
      <dgm:spPr/>
      <dgm:t>
        <a:bodyPr/>
        <a:lstStyle/>
        <a:p>
          <a:pPr latinLnBrk="1"/>
          <a:endParaRPr lang="ko-KR" altLang="en-US"/>
        </a:p>
      </dgm:t>
    </dgm:pt>
    <dgm:pt modelId="{02BD97F1-A222-43DB-8BD7-19871A1001FC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는 출구를 찾기위한 던전 탐험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2B9A562-A621-4C43-A5B6-273567B8CD1D}" type="parTrans" cxnId="{E1EC90A0-90B0-4BE7-95A1-698D43D8EBA6}">
      <dgm:prSet/>
      <dgm:spPr/>
      <dgm:t>
        <a:bodyPr/>
        <a:lstStyle/>
        <a:p>
          <a:pPr latinLnBrk="1"/>
          <a:endParaRPr lang="ko-KR" altLang="en-US"/>
        </a:p>
      </dgm:t>
    </dgm:pt>
    <dgm:pt modelId="{E04F9169-7CB6-41A7-929C-BDEB3714D492}" type="sibTrans" cxnId="{E1EC90A0-90B0-4BE7-95A1-698D43D8EBA6}">
      <dgm:prSet/>
      <dgm:spPr/>
      <dgm:t>
        <a:bodyPr/>
        <a:lstStyle/>
        <a:p>
          <a:pPr latinLnBrk="1"/>
          <a:endParaRPr lang="ko-KR" altLang="en-US"/>
        </a:p>
      </dgm:t>
    </dgm:pt>
    <dgm:pt modelId="{1C5B38CE-F252-413B-8F41-0E119E79241A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조우시 전투 및 경험치 획득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1757BF-5AAB-4945-8466-6E52F5CB004D}" type="parTrans" cxnId="{4463A614-BD91-4065-A4AC-C223BAB30211}">
      <dgm:prSet/>
      <dgm:spPr/>
      <dgm:t>
        <a:bodyPr/>
        <a:lstStyle/>
        <a:p>
          <a:pPr latinLnBrk="1"/>
          <a:endParaRPr lang="ko-KR" altLang="en-US"/>
        </a:p>
      </dgm:t>
    </dgm:pt>
    <dgm:pt modelId="{65AC40FA-CBD3-40CC-B187-3D7930B2363F}" type="sibTrans" cxnId="{4463A614-BD91-4065-A4AC-C223BAB30211}">
      <dgm:prSet/>
      <dgm:spPr/>
      <dgm:t>
        <a:bodyPr/>
        <a:lstStyle/>
        <a:p>
          <a:pPr latinLnBrk="1"/>
          <a:endParaRPr lang="ko-KR" altLang="en-US"/>
        </a:p>
      </dgm:t>
    </dgm:pt>
    <dgm:pt modelId="{CDD456AD-CE11-4B00-AF85-E149EBE33038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항상 다른 던전 생성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D86F67-5D2B-4E2E-BBB3-A86780ED37ED}" type="parTrans" cxnId="{38C3374A-E834-4650-91F9-04FDE7FB6090}">
      <dgm:prSet/>
      <dgm:spPr/>
      <dgm:t>
        <a:bodyPr/>
        <a:lstStyle/>
        <a:p>
          <a:pPr latinLnBrk="1"/>
          <a:endParaRPr lang="ko-KR" altLang="en-US"/>
        </a:p>
      </dgm:t>
    </dgm:pt>
    <dgm:pt modelId="{F6DA4CD3-D4E7-4A69-AB20-E33C051A0086}" type="sibTrans" cxnId="{38C3374A-E834-4650-91F9-04FDE7FB6090}">
      <dgm:prSet/>
      <dgm:spPr/>
      <dgm:t>
        <a:bodyPr/>
        <a:lstStyle/>
        <a:p>
          <a:pPr latinLnBrk="1"/>
          <a:endParaRPr lang="ko-KR" altLang="en-US"/>
        </a:p>
      </dgm:t>
    </dgm:pt>
    <dgm:pt modelId="{A4D69871-AF16-4ACE-B047-2A1A2D0EA7B2}">
      <dgm:prSet phldr="0"/>
      <dgm:spPr/>
      <dgm:t>
        <a:bodyPr rtlCol="0"/>
        <a:lstStyle/>
        <a:p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도달시 스텟 증가</a:t>
          </a:r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전반적인 적 스텟도 증가</a:t>
          </a:r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CF39E2-5269-40C1-A158-4E9974671F0B}" type="parTrans" cxnId="{CB61A8BC-BB2B-4BBD-8990-7D855644A2DB}">
      <dgm:prSet/>
      <dgm:spPr/>
      <dgm:t>
        <a:bodyPr/>
        <a:lstStyle/>
        <a:p>
          <a:pPr latinLnBrk="1"/>
          <a:endParaRPr lang="ko-KR" altLang="en-US"/>
        </a:p>
      </dgm:t>
    </dgm:pt>
    <dgm:pt modelId="{2FD47263-7734-47A6-9AB4-E2AC9E9A1A39}" type="sibTrans" cxnId="{CB61A8BC-BB2B-4BBD-8990-7D855644A2DB}">
      <dgm:prSet/>
      <dgm:spPr/>
      <dgm:t>
        <a:bodyPr/>
        <a:lstStyle/>
        <a:p>
          <a:pPr latinLnBrk="1"/>
          <a:endParaRPr lang="ko-KR" alt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2EDD4180-5659-47B9-93D7-10C67EBD0C5D}" type="pres">
      <dgm:prSet presAssocID="{805D753D-E056-4F14-B148-066DF221E567}" presName="composite" presStyleCnt="0"/>
      <dgm:spPr/>
    </dgm:pt>
    <dgm:pt modelId="{E551DFE9-30D1-43A5-9DF9-5B1AE62A180A}" type="pres">
      <dgm:prSet presAssocID="{805D753D-E056-4F14-B148-066DF221E567}" presName="ConnectorPoint" presStyleLbl="lnNode1" presStyleIdx="1" presStyleCnt="5"/>
      <dgm:spPr>
        <a:solidFill>
          <a:schemeClr val="accent2">
            <a:shade val="90000"/>
            <a:hueOff val="7680"/>
            <a:satOff val="2770"/>
            <a:lumOff val="2376"/>
            <a:alphaOff val="-12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BC927A7-8D01-4735-8201-39B5A5553BEB}" type="pres">
      <dgm:prSet presAssocID="{805D753D-E056-4F14-B148-066DF221E567}" presName="DropPinPlaceHolder" presStyleCnt="0"/>
      <dgm:spPr/>
    </dgm:pt>
    <dgm:pt modelId="{C9081CC5-7A47-4366-ADF8-498BD81E23BC}" type="pres">
      <dgm:prSet presAssocID="{805D753D-E056-4F14-B148-066DF221E567}" presName="DropPin" presStyleLbl="alignNode1" presStyleIdx="1" presStyleCnt="5"/>
      <dgm:spPr/>
    </dgm:pt>
    <dgm:pt modelId="{8AC24F4B-7CF1-455A-82BE-4548DF2A67CF}" type="pres">
      <dgm:prSet presAssocID="{805D753D-E056-4F14-B148-066DF221E567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4666BF2-9462-4981-BA54-CC64A29BE1F5}" type="pres">
      <dgm:prSet presAssocID="{805D753D-E056-4F14-B148-066DF221E567}" presName="L2TextContainer" presStyleLbl="revTx" presStyleIdx="2" presStyleCnt="10">
        <dgm:presLayoutVars>
          <dgm:bulletEnabled val="1"/>
        </dgm:presLayoutVars>
      </dgm:prSet>
      <dgm:spPr/>
    </dgm:pt>
    <dgm:pt modelId="{5005C984-8D11-40F5-BFD0-1D520C0A6F5E}" type="pres">
      <dgm:prSet presAssocID="{805D753D-E056-4F14-B148-066DF221E567}" presName="L1TextContainer" presStyleLbl="revTx" presStyleIdx="3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A19E00D9-3DE1-40CE-A141-5C4E10428EA1}" type="pres">
      <dgm:prSet presAssocID="{805D753D-E056-4F14-B148-066DF221E567}" presName="ConnectLine" presStyleLbl="sibTrans1D1" presStyleIdx="1" presStyleCnt="5"/>
      <dgm:spPr>
        <a:noFill/>
        <a:ln w="12700" cap="flat" cmpd="sng" algn="ctr">
          <a:solidFill>
            <a:schemeClr val="accent2">
              <a:shade val="90000"/>
              <a:hueOff val="7680"/>
              <a:satOff val="2770"/>
              <a:lumOff val="2376"/>
              <a:alphaOff val="0"/>
            </a:schemeClr>
          </a:solidFill>
          <a:prstDash val="dash"/>
          <a:miter lim="800000"/>
        </a:ln>
        <a:effectLst/>
      </dgm:spPr>
    </dgm:pt>
    <dgm:pt modelId="{FDFF584A-7316-4CB6-BE84-495037A43D64}" type="pres">
      <dgm:prSet presAssocID="{805D753D-E056-4F14-B148-066DF221E567}" presName="EmptyPlaceHolder" presStyleCnt="0"/>
      <dgm:spPr/>
    </dgm:pt>
    <dgm:pt modelId="{CD4FD2C8-1609-4ED2-A0E5-07FB9CB1F09A}" type="pres">
      <dgm:prSet presAssocID="{FA226E1E-EA49-4172-8DD5-E6AC69817747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2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4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5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4463A614-BD91-4065-A4AC-C223BAB30211}" srcId="{805D753D-E056-4F14-B148-066DF221E567}" destId="{1C5B38CE-F252-413B-8F41-0E119E79241A}" srcOrd="1" destOrd="0" parTransId="{ED1757BF-5AAB-4945-8466-6E52F5CB004D}" sibTransId="{65AC40FA-CBD3-40CC-B187-3D7930B2363F}"/>
    <dgm:cxn modelId="{F39E6615-AF62-4D0F-A799-F43451A676F7}" type="presOf" srcId="{02BD97F1-A222-43DB-8BD7-19871A1001FC}" destId="{14666BF2-9462-4981-BA54-CC64A29BE1F5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2F435F30-6348-4CD3-8587-2E33D214E840}" type="presOf" srcId="{CDD456AD-CE11-4B00-AF85-E149EBE33038}" destId="{14666BF2-9462-4981-BA54-CC64A29BE1F5}" srcOrd="0" destOrd="2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38C3374A-E834-4650-91F9-04FDE7FB6090}" srcId="{805D753D-E056-4F14-B148-066DF221E567}" destId="{CDD456AD-CE11-4B00-AF85-E149EBE33038}" srcOrd="2" destOrd="0" parTransId="{68D86F67-5D2B-4E2E-BBB3-A86780ED37ED}" sibTransId="{F6DA4CD3-D4E7-4A69-AB20-E33C051A0086}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99D7E64F-511C-487C-BE19-698E7E77B044}" type="presOf" srcId="{1C5B38CE-F252-413B-8F41-0E119E79241A}" destId="{14666BF2-9462-4981-BA54-CC64A29BE1F5}" srcOrd="0" destOrd="1" presId="urn:microsoft.com/office/officeart/2017/3/layout/DropPinTimeline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C21C147A-488D-4DA6-BF5A-45CAD6F2A696}" srcId="{58FF46FB-368D-4E9C-A650-0513B8879DA8}" destId="{6DF21C39-4979-42E7-B660-BA6D082ED7AC}" srcOrd="2" destOrd="0" parTransId="{FBBE3263-0670-49D3-B168-349E349DA458}" sibTransId="{02C672CE-4DF4-461F-A7D8-8D5FB81FDCF6}"/>
    <dgm:cxn modelId="{D831E881-C997-4E9F-9721-0521B771EA4C}" type="presOf" srcId="{0EF31B40-EFCF-4CA0-A8CB-3C67EC8C0475}" destId="{D2143A46-815A-49BF-9455-C0385022444F}" srcOrd="0" destOrd="1" presId="urn:microsoft.com/office/officeart/2017/3/layout/DropPinTimeline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CA9FEE94-67D5-40DC-9D44-34C767578DAE}" type="presOf" srcId="{6DF21C39-4979-42E7-B660-BA6D082ED7AC}" destId="{D2143A46-815A-49BF-9455-C0385022444F}" srcOrd="0" destOrd="2" presId="urn:microsoft.com/office/officeart/2017/3/layout/DropPinTimeline"/>
    <dgm:cxn modelId="{22C63497-B4E2-4390-AC63-5611AAF701DD}" srcId="{05A24E01-5535-46B9-A9A1-A9A07E639A88}" destId="{805D753D-E056-4F14-B148-066DF221E567}" srcOrd="1" destOrd="0" parTransId="{869B3BEA-98E9-4DB9-A3FC-3A1B3FC66F6B}" sibTransId="{FA226E1E-EA49-4172-8DD5-E6AC69817747}"/>
    <dgm:cxn modelId="{E1EC90A0-90B0-4BE7-95A1-698D43D8EBA6}" srcId="{805D753D-E056-4F14-B148-066DF221E567}" destId="{02BD97F1-A222-43DB-8BD7-19871A1001FC}" srcOrd="0" destOrd="0" parTransId="{B2B9A562-A621-4C43-A5B6-273567B8CD1D}" sibTransId="{E04F9169-7CB6-41A7-929C-BDEB3714D492}"/>
    <dgm:cxn modelId="{CB61A8BC-BB2B-4BBD-8990-7D855644A2DB}" srcId="{D05E1923-5021-40F7-B4EF-E582E23A699D}" destId="{A4D69871-AF16-4ACE-B047-2A1A2D0EA7B2}" srcOrd="1" destOrd="0" parTransId="{6ECF39E2-5269-40C1-A158-4E9974671F0B}" sibTransId="{2FD47263-7734-47A6-9AB4-E2AC9E9A1A39}"/>
    <dgm:cxn modelId="{63D643D4-CF1B-48B9-8015-219003B1213F}" srcId="{58FF46FB-368D-4E9C-A650-0513B8879DA8}" destId="{0EF31B40-EFCF-4CA0-A8CB-3C67EC8C0475}" srcOrd="1" destOrd="0" parTransId="{A8046F6B-51F4-48C0-B823-6903BE80781A}" sibTransId="{3788A7B1-BF46-4DD4-9FD0-859A10F79587}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2" destOrd="0" parTransId="{FD6C5CD2-9CED-4BE6-89CD-A5A5CCE63B3E}" sibTransId="{F020958C-EF86-4274-85F9-318F2792F7B6}"/>
    <dgm:cxn modelId="{0DCD87E2-6364-41E1-B768-520FBB4050F2}" type="presOf" srcId="{A4D69871-AF16-4ACE-B047-2A1A2D0EA7B2}" destId="{B5F3F650-2E42-488A-AD4F-C4BD47D19A84}" srcOrd="0" destOrd="1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96C4AEB-DE5F-46AC-B256-B7A4B119B43F}" type="presOf" srcId="{805D753D-E056-4F14-B148-066DF221E567}" destId="{5005C984-8D11-40F5-BFD0-1D520C0A6F5E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5D07A235-60D9-4269-BD63-69EF57A8C26E}" type="presParOf" srcId="{E6F74CED-5217-4282-85F1-1C12DC84731C}" destId="{2EDD4180-5659-47B9-93D7-10C67EBD0C5D}" srcOrd="2" destOrd="0" presId="urn:microsoft.com/office/officeart/2017/3/layout/DropPinTimeline"/>
    <dgm:cxn modelId="{755D005A-BB33-4942-9088-38A50EBDBD95}" type="presParOf" srcId="{2EDD4180-5659-47B9-93D7-10C67EBD0C5D}" destId="{E551DFE9-30D1-43A5-9DF9-5B1AE62A180A}" srcOrd="0" destOrd="0" presId="urn:microsoft.com/office/officeart/2017/3/layout/DropPinTimeline"/>
    <dgm:cxn modelId="{D5ABFA02-ACFA-499F-B751-9B9E21F388C2}" type="presParOf" srcId="{2EDD4180-5659-47B9-93D7-10C67EBD0C5D}" destId="{CBC927A7-8D01-4735-8201-39B5A5553BEB}" srcOrd="1" destOrd="0" presId="urn:microsoft.com/office/officeart/2017/3/layout/DropPinTimeline"/>
    <dgm:cxn modelId="{4B430E7A-506B-4EF9-9295-62648AFAC596}" type="presParOf" srcId="{CBC927A7-8D01-4735-8201-39B5A5553BEB}" destId="{C9081CC5-7A47-4366-ADF8-498BD81E23BC}" srcOrd="0" destOrd="0" presId="urn:microsoft.com/office/officeart/2017/3/layout/DropPinTimeline"/>
    <dgm:cxn modelId="{2045C01A-041A-4136-B878-C9159B39E18B}" type="presParOf" srcId="{CBC927A7-8D01-4735-8201-39B5A5553BEB}" destId="{8AC24F4B-7CF1-455A-82BE-4548DF2A67CF}" srcOrd="1" destOrd="0" presId="urn:microsoft.com/office/officeart/2017/3/layout/DropPinTimeline"/>
    <dgm:cxn modelId="{66E808F9-B440-426F-BC6F-B4FE829FE825}" type="presParOf" srcId="{2EDD4180-5659-47B9-93D7-10C67EBD0C5D}" destId="{14666BF2-9462-4981-BA54-CC64A29BE1F5}" srcOrd="2" destOrd="0" presId="urn:microsoft.com/office/officeart/2017/3/layout/DropPinTimeline"/>
    <dgm:cxn modelId="{0F9781E1-21DF-4803-A510-3DE16CF3BE6D}" type="presParOf" srcId="{2EDD4180-5659-47B9-93D7-10C67EBD0C5D}" destId="{5005C984-8D11-40F5-BFD0-1D520C0A6F5E}" srcOrd="3" destOrd="0" presId="urn:microsoft.com/office/officeart/2017/3/layout/DropPinTimeline"/>
    <dgm:cxn modelId="{2D4148C7-86F3-4923-B07C-4ECD1897363F}" type="presParOf" srcId="{2EDD4180-5659-47B9-93D7-10C67EBD0C5D}" destId="{A19E00D9-3DE1-40CE-A141-5C4E10428EA1}" srcOrd="4" destOrd="0" presId="urn:microsoft.com/office/officeart/2017/3/layout/DropPinTimeline"/>
    <dgm:cxn modelId="{4BF75EBA-3BCA-4029-9980-BC2DD3E31DB8}" type="presParOf" srcId="{2EDD4180-5659-47B9-93D7-10C67EBD0C5D}" destId="{FDFF584A-7316-4CB6-BE84-495037A43D64}" srcOrd="5" destOrd="0" presId="urn:microsoft.com/office/officeart/2017/3/layout/DropPinTimeline"/>
    <dgm:cxn modelId="{F432426D-D691-4857-962C-6573D21CCB0D}" type="presParOf" srcId="{E6F74CED-5217-4282-85F1-1C12DC84731C}" destId="{CD4FD2C8-1609-4ED2-A0E5-07FB9CB1F09A}" srcOrd="3" destOrd="0" presId="urn:microsoft.com/office/officeart/2017/3/layout/DropPinTimeline"/>
    <dgm:cxn modelId="{3FF77B45-DC34-4E18-8B7E-49C274966E23}" type="presParOf" srcId="{E6F74CED-5217-4282-85F1-1C12DC84731C}" destId="{CF519A69-9940-494F-8406-D0D876E3CD26}" srcOrd="4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랜덤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스폰지역에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레벨에 맞는 </a:t>
          </a: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Map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생성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81CC5-7A47-4366-ADF8-498BD81E23BC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24F4B-7CF1-455A-82BE-4548DF2A67CF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66BF2-9462-4981-BA54-CC64A29BE1F5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Player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는 출구를 찾기위한 던전 탐험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적 조우시 전투 및 경험치 획득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항상 다른 던전 생성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2766" y="2181504"/>
        <a:ext cx="2311834" cy="1291450"/>
      </dsp:txXfrm>
    </dsp:sp>
    <dsp:sp modelId="{5005C984-8D11-40F5-BFD0-1D520C0A6F5E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던전 탐험</a:t>
          </a:r>
          <a:endParaRPr lang="ko-KR" altLang="en-US" sz="13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92766" y="3472954"/>
        <a:ext cx="2311834" cy="453752"/>
      </dsp:txXfrm>
    </dsp:sp>
    <dsp:sp modelId="{A19E00D9-3DE1-40CE-A141-5C4E10428EA1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7680"/>
              <a:satOff val="2770"/>
              <a:lumOff val="23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DFE9-30D1-43A5-9DF9-5B1AE62A180A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>
            <a:shade val="90000"/>
            <a:hueOff val="7680"/>
            <a:satOff val="2770"/>
            <a:lumOff val="2376"/>
            <a:alphaOff val="-125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표션 등 소비 아이템 구매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도달시 스텟 증가</a:t>
          </a: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전반적인 적 스텟도 증가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16965" y="890053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NPC,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상점이용</a:t>
          </a: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시스템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16965" y="436300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보스 스테이지 전용 씬</a:t>
          </a: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특정 레벨 도달 보스 씬 호출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레벨 및 아이템 초기화</a:t>
          </a:r>
          <a:endParaRPr lang="ko-KR" altLang="en-US" sz="10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사망 시 다시 시작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핀 고정 시간 표시 막대 삭제"/>
  <dgm:desc val="시간순으로 이벤트 목록을 표시하는 데 사용합니다. 핀 옆에 보이지 않는 상자에는 날짜가 포함되어 있으며 그 바로 아래에 설명이 있습니다. 중간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2023-10-15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2023-10-15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10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668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11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63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12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47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13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774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14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3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15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583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16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68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17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282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18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3917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19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22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17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5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34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06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531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noProof="0" smtClean="0"/>
              <a:pPr/>
              <a:t>9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11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627AD-7747-496E-A3EE-0F36FBFCDF4E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37102A-2975-4C38-AE83-621F8879B60B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61B288-EFA0-4607-924D-631520723D24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D59151-BAC8-48FE-B7E3-773DEEF8ABDC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DD43B5-8505-4347-B0CB-F052F241F0A8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C3BD39-769F-4746-8FF4-6422E9B2DD6C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DC5F27-12FF-4687-9636-7E564A50634D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A731A8-A9B6-41F8-A3F3-2605F390C798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6D3F20-D7E6-47BC-A572-0F06BBE134EA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6CF8C1-C83A-43E4-B051-BF44F1F246C3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60AE2C-169B-42CC-8370-C49E26734CFB}" type="datetime1">
              <a:rPr lang="en-US" altLang="ko-KR" noProof="0" smtClean="0"/>
              <a:t>10/15/2023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ko-KR"/>
              <a:t>ElementalSaver</a:t>
            </a:r>
            <a:br>
              <a:rPr lang="en-US" altLang="ko-KR"/>
            </a:br>
            <a:r>
              <a:rPr lang="en-US" altLang="ko-KR" sz="2000"/>
              <a:t>2D</a:t>
            </a:r>
            <a:r>
              <a:rPr lang="ko-KR" altLang="en-US" sz="2000"/>
              <a:t>플랫포머</a:t>
            </a:r>
            <a:r>
              <a:rPr lang="en-US" altLang="ko-KR" sz="2000"/>
              <a:t>, </a:t>
            </a:r>
            <a:r>
              <a:rPr lang="ko-KR" altLang="en-US" sz="2000"/>
              <a:t>로그라이크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ko-KR"/>
              <a:t>C</a:t>
            </a:r>
            <a:r>
              <a:rPr lang="ko-KR" altLang="en-US"/>
              <a:t>조 </a:t>
            </a:r>
            <a:r>
              <a:rPr lang="en-US" altLang="ko-KR"/>
              <a:t>: </a:t>
            </a:r>
            <a:r>
              <a:rPr lang="ko-KR" altLang="en-US"/>
              <a:t>전태민</a:t>
            </a:r>
            <a:r>
              <a:rPr lang="en-US" altLang="ko-KR"/>
              <a:t>, </a:t>
            </a:r>
            <a:r>
              <a:rPr lang="ko-KR" altLang="en-US"/>
              <a:t>이지선</a:t>
            </a:r>
            <a:r>
              <a:rPr lang="en-US" altLang="ko-KR"/>
              <a:t>, </a:t>
            </a:r>
            <a:r>
              <a:rPr lang="ko-KR" altLang="en-US"/>
              <a:t>김수영</a:t>
            </a:r>
            <a:r>
              <a:rPr lang="en-US" altLang="ko-KR"/>
              <a:t>, </a:t>
            </a:r>
            <a:r>
              <a:rPr lang="ko-KR" altLang="en-US"/>
              <a:t>이재민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CF6E3-C4B2-0363-D5CF-D42AD18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2749-5562-9AB6-342D-DEC0791C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CF27A54-F076-1F51-C6A5-6EDF82990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398" cy="401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0232121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462210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726798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0590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84113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01239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513390198"/>
                    </a:ext>
                  </a:extLst>
                </a:gridCol>
              </a:tblGrid>
              <a:tr h="400876"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9450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김수영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439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전태민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1079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AE5F4FB-9C2E-0F19-D586-8EAC4FA6E038}"/>
              </a:ext>
            </a:extLst>
          </p:cNvPr>
          <p:cNvGrpSpPr/>
          <p:nvPr/>
        </p:nvGrpSpPr>
        <p:grpSpPr>
          <a:xfrm>
            <a:off x="8948057" y="531845"/>
            <a:ext cx="2177141" cy="1101738"/>
            <a:chOff x="8948057" y="531845"/>
            <a:chExt cx="2177141" cy="11017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464B0C9-086C-247A-947B-EAECB92B7834}"/>
                </a:ext>
              </a:extLst>
            </p:cNvPr>
            <p:cNvGrpSpPr/>
            <p:nvPr/>
          </p:nvGrpSpPr>
          <p:grpSpPr>
            <a:xfrm>
              <a:off x="9963246" y="698655"/>
              <a:ext cx="1109792" cy="104322"/>
              <a:chOff x="9963246" y="698655"/>
              <a:chExt cx="1109792" cy="104322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82BF6F2-D431-6D53-84AB-E46F4A281F70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CE11FFC4-2EC4-11B6-A105-D5A92627AE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FCE113-E21C-BA8F-FB2E-F047896CE591}"/>
                </a:ext>
              </a:extLst>
            </p:cNvPr>
            <p:cNvSpPr/>
            <p:nvPr/>
          </p:nvSpPr>
          <p:spPr>
            <a:xfrm>
              <a:off x="8948057" y="531845"/>
              <a:ext cx="2177141" cy="110173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작업완료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중 </a:t>
              </a:r>
              <a:r>
                <a:rPr lang="en-US" altLang="ko-KR" sz="140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예정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5D4B8B4-959C-AC94-55B6-ECFF46AB6903}"/>
                </a:ext>
              </a:extLst>
            </p:cNvPr>
            <p:cNvGrpSpPr/>
            <p:nvPr/>
          </p:nvGrpSpPr>
          <p:grpSpPr>
            <a:xfrm>
              <a:off x="9963246" y="1047990"/>
              <a:ext cx="1109792" cy="104322"/>
              <a:chOff x="9963246" y="698655"/>
              <a:chExt cx="1109792" cy="1043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B6842DC-371F-C42D-CEB2-CDB0EE798492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61D9EBC8-28F1-3E43-5A9F-A6730A722D0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018809-923B-B56F-CBFC-C890E5DB5DF4}"/>
                </a:ext>
              </a:extLst>
            </p:cNvPr>
            <p:cNvGrpSpPr/>
            <p:nvPr/>
          </p:nvGrpSpPr>
          <p:grpSpPr>
            <a:xfrm>
              <a:off x="9963246" y="1397325"/>
              <a:ext cx="1109792" cy="104322"/>
              <a:chOff x="9963246" y="698655"/>
              <a:chExt cx="1109792" cy="10432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B21F7E1-E6B8-1FE3-1BE1-9C3B182C6FD3}"/>
                  </a:ext>
                </a:extLst>
              </p:cNvPr>
              <p:cNvSpPr/>
              <p:nvPr/>
            </p:nvSpPr>
            <p:spPr>
              <a:xfrm>
                <a:off x="9963246" y="698655"/>
                <a:ext cx="104322" cy="1043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BEF4CF1-FD34-828E-4080-2455561A30DC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0067568" y="750816"/>
                <a:ext cx="100547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52485D-5BDF-EA75-CF50-2F275081649F}"/>
              </a:ext>
            </a:extLst>
          </p:cNvPr>
          <p:cNvGrpSpPr/>
          <p:nvPr/>
        </p:nvGrpSpPr>
        <p:grpSpPr>
          <a:xfrm>
            <a:off x="4047012" y="4338560"/>
            <a:ext cx="4217375" cy="404830"/>
            <a:chOff x="4168309" y="-466704"/>
            <a:chExt cx="4217375" cy="4048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1A365FD-B852-DC59-0363-8FD6439EA202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5743173-407D-3015-C371-A23B70E18851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D0283AA-9059-7899-2835-690ED2AAEDBA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3542847" y="-337974"/>
                <a:ext cx="37796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D8D7E-D417-F5FF-EB72-79EEB3D4C200}"/>
                </a:ext>
              </a:extLst>
            </p:cNvPr>
            <p:cNvSpPr txBox="1"/>
            <p:nvPr/>
          </p:nvSpPr>
          <p:spPr>
            <a:xfrm>
              <a:off x="4291293" y="-466704"/>
              <a:ext cx="4094391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랜덤 맵 생성 알고리즘 연구</a:t>
              </a:r>
              <a:r>
                <a:rPr lang="en-US" altLang="ko-KR" sz="1200" dirty="0"/>
                <a:t>(6. 9. ~ </a:t>
              </a:r>
              <a:r>
                <a:rPr lang="ko-KR" altLang="en-US" sz="1200" dirty="0"/>
                <a:t>진행 중</a:t>
              </a:r>
              <a:r>
                <a:rPr lang="en-US" altLang="ko-KR" sz="1200" dirty="0"/>
                <a:t>) / </a:t>
              </a:r>
              <a:r>
                <a:rPr lang="ko-KR" altLang="en-US" sz="1200" dirty="0" err="1"/>
                <a:t>진행율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75%</a:t>
              </a:r>
              <a:endParaRPr lang="ko-KR" altLang="en-US" sz="12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4C8B33-A0F6-3153-96C1-BC5D9B9B3E20}"/>
              </a:ext>
            </a:extLst>
          </p:cNvPr>
          <p:cNvGrpSpPr/>
          <p:nvPr/>
        </p:nvGrpSpPr>
        <p:grpSpPr>
          <a:xfrm>
            <a:off x="7007290" y="5093169"/>
            <a:ext cx="3595409" cy="404830"/>
            <a:chOff x="4168309" y="-466704"/>
            <a:chExt cx="3595409" cy="4048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732DA7-746D-0F5B-1673-769B10D498B2}"/>
                </a:ext>
              </a:extLst>
            </p:cNvPr>
            <p:cNvGrpSpPr/>
            <p:nvPr/>
          </p:nvGrpSpPr>
          <p:grpSpPr>
            <a:xfrm>
              <a:off x="4168309" y="-166196"/>
              <a:ext cx="923730" cy="104322"/>
              <a:chOff x="3438525" y="-390135"/>
              <a:chExt cx="923730" cy="10432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1E5A5BB-A377-EB78-3070-0F869A6BC6B4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61A66D0-0382-1CDD-EB25-D1EA9D16A298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542847" y="-337974"/>
                <a:ext cx="819408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4B973-C315-F6C6-A70E-927CA245D1DE}"/>
                </a:ext>
              </a:extLst>
            </p:cNvPr>
            <p:cNvSpPr txBox="1"/>
            <p:nvPr/>
          </p:nvSpPr>
          <p:spPr>
            <a:xfrm>
              <a:off x="4291293" y="-466704"/>
              <a:ext cx="3472425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랜덤 맵 기반 통로 생성 기능 구현</a:t>
              </a:r>
              <a:r>
                <a:rPr lang="en-US" altLang="ko-KR" sz="1200"/>
                <a:t>(8. 8. ~ 8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DFB885-9D68-47D2-CD97-D5216170022B}"/>
              </a:ext>
            </a:extLst>
          </p:cNvPr>
          <p:cNvGrpSpPr/>
          <p:nvPr/>
        </p:nvGrpSpPr>
        <p:grpSpPr>
          <a:xfrm>
            <a:off x="5887060" y="5550434"/>
            <a:ext cx="3528083" cy="404830"/>
            <a:chOff x="4168309" y="-466704"/>
            <a:chExt cx="3528083" cy="40483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09046A3-7524-90FC-0457-AF85E9B0C9C5}"/>
                </a:ext>
              </a:extLst>
            </p:cNvPr>
            <p:cNvGrpSpPr/>
            <p:nvPr/>
          </p:nvGrpSpPr>
          <p:grpSpPr>
            <a:xfrm>
              <a:off x="4168309" y="-166196"/>
              <a:ext cx="3060997" cy="104322"/>
              <a:chOff x="3438525" y="-390135"/>
              <a:chExt cx="3060997" cy="10432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ACD7746-3A45-8AAA-915F-66017993CBCD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9BCFA2E-5241-0A4B-3659-D89281CA5423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3542847" y="-337974"/>
                <a:ext cx="29566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C9CA70-981F-A48D-3AC1-471C92AB1F0B}"/>
                </a:ext>
              </a:extLst>
            </p:cNvPr>
            <p:cNvSpPr txBox="1"/>
            <p:nvPr/>
          </p:nvSpPr>
          <p:spPr>
            <a:xfrm>
              <a:off x="4291293" y="-466704"/>
              <a:ext cx="340509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맵 기믹 기능 구현</a:t>
              </a:r>
              <a:r>
                <a:rPr lang="en-US" altLang="ko-KR" sz="1200"/>
                <a:t>(</a:t>
              </a:r>
              <a:r>
                <a:rPr lang="ko-KR" altLang="en-US" sz="1200"/>
                <a:t>문</a:t>
              </a:r>
              <a:r>
                <a:rPr lang="en-US" altLang="ko-KR" sz="1200"/>
                <a:t>, </a:t>
              </a:r>
              <a:r>
                <a:rPr lang="ko-KR" altLang="en-US" sz="1200"/>
                <a:t>함정 등</a:t>
              </a:r>
              <a:r>
                <a:rPr lang="en-US" altLang="ko-KR" sz="1200"/>
                <a:t>) (7. 19.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1B3FF3-C86D-5F06-6A76-E9C4E28A22D8}"/>
              </a:ext>
            </a:extLst>
          </p:cNvPr>
          <p:cNvCxnSpPr>
            <a:cxnSpLocks/>
          </p:cNvCxnSpPr>
          <p:nvPr/>
        </p:nvCxnSpPr>
        <p:spPr>
          <a:xfrm flipV="1">
            <a:off x="4484838" y="4691229"/>
            <a:ext cx="0" cy="75460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728DA6-9B6B-0286-2B3F-7F2A17229728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484836" y="5445838"/>
            <a:ext cx="2522454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FC00BA-569B-4499-F840-8FD0413891EC}"/>
              </a:ext>
            </a:extLst>
          </p:cNvPr>
          <p:cNvGrpSpPr/>
          <p:nvPr/>
        </p:nvGrpSpPr>
        <p:grpSpPr>
          <a:xfrm>
            <a:off x="4432677" y="4761812"/>
            <a:ext cx="3390225" cy="404830"/>
            <a:chOff x="4168309" y="-466704"/>
            <a:chExt cx="3390225" cy="40483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35BBFE4-94FA-90B5-E6AD-DFC830BC72B3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01A12C6-9A08-D6FA-67B0-2DB0755A521A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2AC0E26-7199-1BB0-4BB2-C42C2ECFABF5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3542847" y="-337974"/>
                <a:ext cx="247029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BB4283-EE58-DED1-A943-D8A1150F3A9E}"/>
                </a:ext>
              </a:extLst>
            </p:cNvPr>
            <p:cNvSpPr txBox="1"/>
            <p:nvPr/>
          </p:nvSpPr>
          <p:spPr>
            <a:xfrm>
              <a:off x="4291293" y="-466704"/>
              <a:ext cx="3267241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랜덤 맵 기반 방 생성 기능 구현</a:t>
              </a:r>
              <a:r>
                <a:rPr lang="en-US" altLang="ko-KR" sz="1200"/>
                <a:t>(6. 26. ~ 8. 8.)</a:t>
              </a:r>
              <a:endParaRPr lang="ko-KR" altLang="en-US" sz="12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B930A8B-8DAB-206A-2EC9-54462F948E10}"/>
              </a:ext>
            </a:extLst>
          </p:cNvPr>
          <p:cNvGrpSpPr/>
          <p:nvPr/>
        </p:nvGrpSpPr>
        <p:grpSpPr>
          <a:xfrm>
            <a:off x="8272585" y="4345553"/>
            <a:ext cx="2832380" cy="404830"/>
            <a:chOff x="4168309" y="-466704"/>
            <a:chExt cx="2832380" cy="40483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259E6A5-5411-0E21-3F58-8ED37EBEA765}"/>
                </a:ext>
              </a:extLst>
            </p:cNvPr>
            <p:cNvGrpSpPr/>
            <p:nvPr/>
          </p:nvGrpSpPr>
          <p:grpSpPr>
            <a:xfrm>
              <a:off x="4168309" y="-166196"/>
              <a:ext cx="675472" cy="104322"/>
              <a:chOff x="3438525" y="-390135"/>
              <a:chExt cx="675472" cy="104322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E3BFA01-7C2E-0737-7C59-B7A06CBE73F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BC179507-9AF5-29D2-C5BE-5E91E909C2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3542847" y="-337974"/>
                <a:ext cx="571150" cy="0"/>
              </a:xfrm>
              <a:prstGeom prst="straightConnector1">
                <a:avLst/>
              </a:prstGeom>
              <a:solidFill>
                <a:srgbClr val="FF0000"/>
              </a:solidFill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667C1E-7DF4-B46A-E5F0-B77BD7CA8ABC}"/>
                </a:ext>
              </a:extLst>
            </p:cNvPr>
            <p:cNvSpPr txBox="1"/>
            <p:nvPr/>
          </p:nvSpPr>
          <p:spPr>
            <a:xfrm>
              <a:off x="4291293" y="-466704"/>
              <a:ext cx="2709396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씬 매니져 기능 구현</a:t>
              </a:r>
              <a:r>
                <a:rPr lang="en-US" altLang="ko-KR" sz="1200"/>
                <a:t>(9</a:t>
              </a:r>
              <a:r>
                <a:rPr lang="ko-KR" altLang="en-US" sz="1200"/>
                <a:t>월 초</a:t>
              </a:r>
              <a:r>
                <a:rPr lang="en-US" altLang="ko-KR" sz="1200"/>
                <a:t>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6295E22-E891-E754-4205-8AA087D143DE}"/>
              </a:ext>
            </a:extLst>
          </p:cNvPr>
          <p:cNvGrpSpPr/>
          <p:nvPr/>
        </p:nvGrpSpPr>
        <p:grpSpPr>
          <a:xfrm>
            <a:off x="8273718" y="4715865"/>
            <a:ext cx="3255846" cy="276999"/>
            <a:chOff x="4168309" y="-314891"/>
            <a:chExt cx="3255846" cy="27699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C12254F-7ACA-B0D9-29C2-C30715E111A0}"/>
                </a:ext>
              </a:extLst>
            </p:cNvPr>
            <p:cNvGrpSpPr/>
            <p:nvPr/>
          </p:nvGrpSpPr>
          <p:grpSpPr>
            <a:xfrm>
              <a:off x="4168309" y="-166196"/>
              <a:ext cx="675472" cy="104322"/>
              <a:chOff x="3438525" y="-390135"/>
              <a:chExt cx="675472" cy="104322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2D022EBB-B33A-2046-EF35-CBD16133B009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E0265138-B5D7-B9FA-E7E2-4B4CC447C0FE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3542847" y="-337974"/>
                <a:ext cx="571150" cy="0"/>
              </a:xfrm>
              <a:prstGeom prst="straightConnector1">
                <a:avLst/>
              </a:prstGeom>
              <a:solidFill>
                <a:srgbClr val="FF0000"/>
              </a:solidFill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57AE2D-A924-F26F-1E8E-D59D61399694}"/>
                </a:ext>
              </a:extLst>
            </p:cNvPr>
            <p:cNvSpPr txBox="1"/>
            <p:nvPr/>
          </p:nvSpPr>
          <p:spPr>
            <a:xfrm>
              <a:off x="4911929" y="-314891"/>
              <a:ext cx="2512226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팩토리 기능 구현</a:t>
              </a:r>
              <a:r>
                <a:rPr lang="en-US" altLang="ko-KR" sz="1200"/>
                <a:t>(9</a:t>
              </a:r>
              <a:r>
                <a:rPr lang="ko-KR" altLang="en-US" sz="1200"/>
                <a:t>월 초</a:t>
              </a:r>
              <a:r>
                <a:rPr lang="en-US" altLang="ko-KR" sz="1200"/>
                <a:t> ~ 9</a:t>
              </a:r>
              <a:r>
                <a:rPr lang="ko-KR" altLang="en-US" sz="1200"/>
                <a:t>월 중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881D03-CF54-CFA0-7ACA-DB2EAD20DD8F}"/>
              </a:ext>
            </a:extLst>
          </p:cNvPr>
          <p:cNvGrpSpPr/>
          <p:nvPr/>
        </p:nvGrpSpPr>
        <p:grpSpPr>
          <a:xfrm>
            <a:off x="4291068" y="2532155"/>
            <a:ext cx="2962151" cy="404830"/>
            <a:chOff x="4168309" y="-466704"/>
            <a:chExt cx="4314240" cy="4048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B0DDC86-E4EB-51DB-D318-DA4335F62959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D875257-55AC-9F7E-B689-796AFB1C292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59456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1269321-401B-FE30-3543-774DE530C0C3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>
                <a:off x="3597981" y="-337974"/>
                <a:ext cx="241515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88183D-2127-93FD-EAE3-46878AEF3E2A}"/>
                </a:ext>
              </a:extLst>
            </p:cNvPr>
            <p:cNvSpPr txBox="1"/>
            <p:nvPr/>
          </p:nvSpPr>
          <p:spPr>
            <a:xfrm>
              <a:off x="4291292" y="-466704"/>
              <a:ext cx="4191257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RingMenu</a:t>
              </a:r>
              <a:r>
                <a:rPr lang="en-US" altLang="ko-KR" sz="1200" dirty="0"/>
                <a:t> UI </a:t>
              </a:r>
              <a:r>
                <a:rPr lang="ko-KR" altLang="en-US" sz="1200" dirty="0"/>
                <a:t>동작 구현</a:t>
              </a:r>
              <a:r>
                <a:rPr lang="en-US" altLang="ko-KR" sz="1200" dirty="0"/>
                <a:t>(6. 26. ~ 7. 21.)</a:t>
              </a:r>
              <a:endParaRPr lang="ko-KR" altLang="en-US" sz="12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C9D6E2-4DE3-E7AE-42BF-21BE58F760DF}"/>
              </a:ext>
            </a:extLst>
          </p:cNvPr>
          <p:cNvGrpSpPr/>
          <p:nvPr/>
        </p:nvGrpSpPr>
        <p:grpSpPr>
          <a:xfrm>
            <a:off x="5778316" y="2976205"/>
            <a:ext cx="4547593" cy="404830"/>
            <a:chOff x="4168309" y="-466704"/>
            <a:chExt cx="4547593" cy="40483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7DCB0F7-C103-A6EC-FD35-952190ACD74A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48ECB78-C586-C028-7D5D-12BB4B1523C6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39D66DBF-0D38-EE03-7A31-3490B62402DD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3542847" y="-337974"/>
                <a:ext cx="37796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4BB765-458B-744E-C70F-1A3607091E6B}"/>
                </a:ext>
              </a:extLst>
            </p:cNvPr>
            <p:cNvSpPr txBox="1"/>
            <p:nvPr/>
          </p:nvSpPr>
          <p:spPr>
            <a:xfrm>
              <a:off x="4291293" y="-466704"/>
              <a:ext cx="442460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RingMenu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이벤토리</a:t>
              </a:r>
              <a:r>
                <a:rPr lang="ko-KR" altLang="en-US" sz="1200" dirty="0"/>
                <a:t> 기능 구현</a:t>
              </a:r>
              <a:r>
                <a:rPr lang="en-US" altLang="ko-KR" sz="1200" dirty="0"/>
                <a:t>(7. 24. ~ </a:t>
              </a:r>
              <a:r>
                <a:rPr lang="ko-KR" altLang="en-US" sz="1200" dirty="0"/>
                <a:t>진행 중</a:t>
              </a:r>
              <a:r>
                <a:rPr lang="en-US" altLang="ko-KR" sz="1200" dirty="0"/>
                <a:t>) / </a:t>
              </a:r>
              <a:r>
                <a:rPr lang="ko-KR" altLang="en-US" sz="1200" dirty="0" err="1"/>
                <a:t>진행율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50%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2D0CA0-2CB4-6BD0-2191-3A76FBD2226C}"/>
              </a:ext>
            </a:extLst>
          </p:cNvPr>
          <p:cNvGrpSpPr/>
          <p:nvPr/>
        </p:nvGrpSpPr>
        <p:grpSpPr>
          <a:xfrm>
            <a:off x="6060415" y="3374773"/>
            <a:ext cx="3741210" cy="404830"/>
            <a:chOff x="4168309" y="-466704"/>
            <a:chExt cx="5448902" cy="4048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3C36B0C-1703-E5AC-8AB2-AD48CB4A5ACA}"/>
                </a:ext>
              </a:extLst>
            </p:cNvPr>
            <p:cNvGrpSpPr/>
            <p:nvPr/>
          </p:nvGrpSpPr>
          <p:grpSpPr>
            <a:xfrm>
              <a:off x="4168309" y="-166196"/>
              <a:ext cx="2574613" cy="104322"/>
              <a:chOff x="3438525" y="-390135"/>
              <a:chExt cx="2574613" cy="104322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A93BB06-71A8-37D1-25EC-281EBB3F57A8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76683" cy="10432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4F8E2619-B04A-A5E0-DFF8-CDF1AC88E48B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3615208" y="-337974"/>
                <a:ext cx="239793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C052074-6F1A-671A-17EC-2062BFF70462}"/>
                </a:ext>
              </a:extLst>
            </p:cNvPr>
            <p:cNvSpPr txBox="1"/>
            <p:nvPr/>
          </p:nvSpPr>
          <p:spPr>
            <a:xfrm>
              <a:off x="4291292" y="-466704"/>
              <a:ext cx="5325919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Player </a:t>
              </a:r>
              <a:r>
                <a:rPr lang="en-US" altLang="ko-KR" sz="1200" dirty="0" err="1"/>
                <a:t>HPBar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MPBar</a:t>
              </a:r>
              <a:r>
                <a:rPr lang="en-US" altLang="ko-KR" sz="1200" dirty="0"/>
                <a:t>, Level UI </a:t>
              </a:r>
              <a:r>
                <a:rPr lang="ko-KR" altLang="en-US" sz="1200" dirty="0"/>
                <a:t>구현</a:t>
              </a:r>
              <a:r>
                <a:rPr lang="en-US" altLang="ko-KR" sz="1200" dirty="0"/>
                <a:t>(7. 26. ~ 8.15)</a:t>
              </a:r>
              <a:endParaRPr lang="ko-KR" altLang="en-US" sz="12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C0E692-1531-B977-A1DC-2739337798BB}"/>
              </a:ext>
            </a:extLst>
          </p:cNvPr>
          <p:cNvGrpSpPr/>
          <p:nvPr/>
        </p:nvGrpSpPr>
        <p:grpSpPr>
          <a:xfrm>
            <a:off x="8649290" y="3810702"/>
            <a:ext cx="2176828" cy="404830"/>
            <a:chOff x="4168309" y="-466704"/>
            <a:chExt cx="3884008" cy="40483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B7B08A-1F04-24F2-4DFD-15B27A549B5D}"/>
                </a:ext>
              </a:extLst>
            </p:cNvPr>
            <p:cNvGrpSpPr/>
            <p:nvPr/>
          </p:nvGrpSpPr>
          <p:grpSpPr>
            <a:xfrm>
              <a:off x="4168309" y="-166196"/>
              <a:ext cx="3884008" cy="104322"/>
              <a:chOff x="3438525" y="-390135"/>
              <a:chExt cx="3884008" cy="104322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6E5FA8A-BA53-8C59-F37E-274499E54633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22984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9F676444-E942-9AE1-88C2-54376F1D411C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3561509" y="-337974"/>
                <a:ext cx="376102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F35333-CFF9-8C22-92EA-D9EF34BBA94A}"/>
                </a:ext>
              </a:extLst>
            </p:cNvPr>
            <p:cNvSpPr txBox="1"/>
            <p:nvPr/>
          </p:nvSpPr>
          <p:spPr>
            <a:xfrm>
              <a:off x="4291294" y="-466704"/>
              <a:ext cx="3652653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ElemantalSkill</a:t>
              </a:r>
              <a:r>
                <a:rPr lang="en-US" altLang="ko-KR" sz="1200" dirty="0"/>
                <a:t> Window </a:t>
              </a:r>
              <a:r>
                <a:rPr lang="ko-KR" altLang="en-US" sz="1200" dirty="0"/>
                <a:t>구현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D32F13E-9DB0-C65B-08D0-EC72EDC59989}"/>
              </a:ext>
            </a:extLst>
          </p:cNvPr>
          <p:cNvSpPr txBox="1"/>
          <p:nvPr/>
        </p:nvSpPr>
        <p:spPr>
          <a:xfrm>
            <a:off x="2456245" y="3276713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D13091-7545-B865-E94F-1FF1A8B834E0}"/>
              </a:ext>
            </a:extLst>
          </p:cNvPr>
          <p:cNvSpPr txBox="1"/>
          <p:nvPr/>
        </p:nvSpPr>
        <p:spPr>
          <a:xfrm>
            <a:off x="2456245" y="5093168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B1F0FAB-6B6A-7DDE-E8E5-A1612A731001}"/>
              </a:ext>
            </a:extLst>
          </p:cNvPr>
          <p:cNvGrpSpPr/>
          <p:nvPr/>
        </p:nvGrpSpPr>
        <p:grpSpPr>
          <a:xfrm>
            <a:off x="9340923" y="5510539"/>
            <a:ext cx="2136549" cy="404830"/>
            <a:chOff x="4168309" y="-466704"/>
            <a:chExt cx="2136549" cy="4048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0F90D6E-D32A-0A6C-CDC9-672CC45CA6B4}"/>
                </a:ext>
              </a:extLst>
            </p:cNvPr>
            <p:cNvGrpSpPr/>
            <p:nvPr/>
          </p:nvGrpSpPr>
          <p:grpSpPr>
            <a:xfrm>
              <a:off x="4168309" y="-166196"/>
              <a:ext cx="726645" cy="104322"/>
              <a:chOff x="3438525" y="-390135"/>
              <a:chExt cx="726645" cy="104322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66800F2-08C1-0865-76AA-E01B82433D66}"/>
                  </a:ext>
                </a:extLst>
              </p:cNvPr>
              <p:cNvSpPr/>
              <p:nvPr/>
            </p:nvSpPr>
            <p:spPr>
              <a:xfrm>
                <a:off x="3438525" y="-390135"/>
                <a:ext cx="104322" cy="10432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2266AF40-CE58-3E1E-6EE7-EF3AD2248992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3542847" y="-337974"/>
                <a:ext cx="62232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43BF0B-F929-18C3-BB51-C177B7DE3C96}"/>
                </a:ext>
              </a:extLst>
            </p:cNvPr>
            <p:cNvSpPr txBox="1"/>
            <p:nvPr/>
          </p:nvSpPr>
          <p:spPr>
            <a:xfrm>
              <a:off x="4291293" y="-466704"/>
              <a:ext cx="2013565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보스 전투</a:t>
              </a:r>
              <a:r>
                <a:rPr lang="en-US" altLang="ko-KR" sz="1200"/>
                <a:t> (9. 19. ~ 10</a:t>
              </a:r>
              <a:r>
                <a:rPr lang="ko-KR" altLang="en-US" sz="1200"/>
                <a:t>월 초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4324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Player</a:t>
            </a:r>
            <a:r>
              <a:rPr lang="ko-KR" altLang="en-US"/>
              <a:t>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김수영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76" y="1809854"/>
            <a:ext cx="5167341" cy="38496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플레이어의 상태 및 장비 상태를 나타내는 </a:t>
            </a:r>
            <a:r>
              <a:rPr lang="en-US" altLang="ko-KR" sz="1800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플레이어의 체력</a:t>
            </a:r>
            <a:r>
              <a:rPr lang="en-US" altLang="ko-KR" sz="1800" dirty="0"/>
              <a:t>, </a:t>
            </a:r>
            <a:r>
              <a:rPr lang="ko-KR" altLang="en-US" sz="1800" dirty="0"/>
              <a:t>마나 등을 인터페이스 상속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IHealth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IMana</a:t>
            </a:r>
            <a:r>
              <a:rPr lang="en-US" altLang="ko-KR" sz="1400" dirty="0"/>
              <a:t> </a:t>
            </a:r>
            <a:r>
              <a:rPr lang="ko-KR" altLang="en-US" sz="1400" dirty="0"/>
              <a:t>등 일부 인터페이스는 </a:t>
            </a:r>
            <a:r>
              <a:rPr lang="en-US" altLang="ko-KR" sz="1400" dirty="0"/>
              <a:t>Enemy</a:t>
            </a:r>
            <a:r>
              <a:rPr lang="ko-KR" altLang="en-US" sz="1400" dirty="0"/>
              <a:t>도 상속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델리게이트</a:t>
            </a:r>
            <a:r>
              <a:rPr lang="ko-KR" altLang="en-US" sz="1800" dirty="0"/>
              <a:t> 이용하여 </a:t>
            </a:r>
            <a:r>
              <a:rPr lang="en-US" altLang="ko-KR" sz="1800" dirty="0"/>
              <a:t>Player Level UP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/>
              <a:t>RingMenu</a:t>
            </a:r>
            <a:r>
              <a:rPr lang="ko-KR" altLang="en-US" sz="1800" dirty="0"/>
              <a:t>에서 속성 변경 시 반영되는 속성 상태 </a:t>
            </a:r>
            <a:r>
              <a:rPr lang="en-US" altLang="ko-KR" sz="1800" dirty="0"/>
              <a:t>UI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3D61-4F7D-B407-6250-BA80CC1F58F0}"/>
              </a:ext>
            </a:extLst>
          </p:cNvPr>
          <p:cNvSpPr txBox="1"/>
          <p:nvPr/>
        </p:nvSpPr>
        <p:spPr>
          <a:xfrm>
            <a:off x="6129251" y="785943"/>
            <a:ext cx="323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&lt;HP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MP</a:t>
            </a:r>
            <a:r>
              <a:rPr lang="en-US" altLang="ko-KR" sz="1400"/>
              <a:t>,</a:t>
            </a:r>
            <a:r>
              <a:rPr lang="ko-KR" altLang="en-US" sz="1400"/>
              <a:t> 경험치 </a:t>
            </a:r>
            <a:r>
              <a:rPr lang="ko-KR" altLang="en-US" sz="1400" dirty="0"/>
              <a:t>변화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4DA4C-D5FE-E361-3BDD-106322C07754}"/>
              </a:ext>
            </a:extLst>
          </p:cNvPr>
          <p:cNvSpPr txBox="1"/>
          <p:nvPr/>
        </p:nvSpPr>
        <p:spPr>
          <a:xfrm>
            <a:off x="6129250" y="3596167"/>
            <a:ext cx="3874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RingMenu</a:t>
            </a:r>
            <a:r>
              <a:rPr lang="en-US" altLang="ko-KR" sz="1200" dirty="0"/>
              <a:t> </a:t>
            </a:r>
            <a:r>
              <a:rPr lang="ko-KR" altLang="en-US" sz="1200"/>
              <a:t>속성 변경 </a:t>
            </a:r>
            <a:r>
              <a:rPr lang="en-US" altLang="ko-KR" sz="1200" dirty="0"/>
              <a:t>UI&gt;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094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Character Base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김수영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84" y="2103500"/>
            <a:ext cx="4914122" cy="3849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/>
              <a:t>공격력</a:t>
            </a:r>
            <a:r>
              <a:rPr lang="en-US" altLang="ko-KR" sz="1800" dirty="0"/>
              <a:t>, </a:t>
            </a:r>
            <a:r>
              <a:rPr lang="ko-KR" altLang="en-US" sz="1800" dirty="0"/>
              <a:t>원소 속성 등 공통 변수 포함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공격자와 방어자의 속성에 따라 </a:t>
            </a:r>
            <a:r>
              <a:rPr lang="ko-KR" altLang="en-US" sz="1800"/>
              <a:t>데미지 </a:t>
            </a:r>
            <a:endParaRPr lang="en-US" altLang="ko-KR" sz="1800"/>
          </a:p>
          <a:p>
            <a:r>
              <a:rPr lang="en-US" altLang="ko-KR" sz="1800"/>
              <a:t>    </a:t>
            </a:r>
            <a:r>
              <a:rPr lang="ko-KR" altLang="en-US" sz="1800"/>
              <a:t>계산식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플레이어는 특정 키 </a:t>
            </a:r>
            <a:r>
              <a:rPr lang="ko-KR" altLang="en-US" sz="1800"/>
              <a:t>입력으로 </a:t>
            </a:r>
            <a:endParaRPr lang="en-US" altLang="ko-KR" sz="1800"/>
          </a:p>
          <a:p>
            <a:r>
              <a:rPr lang="en-US" altLang="ko-KR" sz="1800"/>
              <a:t>  </a:t>
            </a:r>
            <a:r>
              <a:rPr lang="ko-KR" altLang="en-US" sz="1800"/>
              <a:t>속성 </a:t>
            </a:r>
            <a:r>
              <a:rPr lang="ko-KR" altLang="en-US" sz="1800" dirty="0"/>
              <a:t>메뉴 호출 하여 속성을 변경 할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55D27E-788D-A7DC-379D-3B0C85F56676}"/>
              </a:ext>
            </a:extLst>
          </p:cNvPr>
          <p:cNvSpPr/>
          <p:nvPr/>
        </p:nvSpPr>
        <p:spPr>
          <a:xfrm>
            <a:off x="7737209" y="2459317"/>
            <a:ext cx="2505179" cy="868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Character Base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557A05-1603-30B8-ECDE-4C339BFE62E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7615290" y="3200782"/>
            <a:ext cx="488794" cy="6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CBBA152E-7A2C-D2BB-5F41-3CB4DC8E758A}"/>
              </a:ext>
            </a:extLst>
          </p:cNvPr>
          <p:cNvSpPr/>
          <p:nvPr/>
        </p:nvSpPr>
        <p:spPr>
          <a:xfrm>
            <a:off x="6868530" y="3835928"/>
            <a:ext cx="1493520" cy="5438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Player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F066B2-3BCD-9C48-4A81-F2D8CCA96AA3}"/>
              </a:ext>
            </a:extLst>
          </p:cNvPr>
          <p:cNvSpPr/>
          <p:nvPr/>
        </p:nvSpPr>
        <p:spPr>
          <a:xfrm>
            <a:off x="9614639" y="3835928"/>
            <a:ext cx="1493520" cy="5438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Enemy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Base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0850E3-3063-0AB6-FCED-875396A933B5}"/>
              </a:ext>
            </a:extLst>
          </p:cNvPr>
          <p:cNvCxnSpPr>
            <a:cxnSpLocks/>
            <a:stCxn id="3" idx="5"/>
            <a:endCxn id="14" idx="0"/>
          </p:cNvCxnSpPr>
          <p:nvPr/>
        </p:nvCxnSpPr>
        <p:spPr>
          <a:xfrm>
            <a:off x="9875513" y="3200782"/>
            <a:ext cx="485886" cy="6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7F5581-42FC-BDC3-FD62-87D94F50E3B0}"/>
              </a:ext>
            </a:extLst>
          </p:cNvPr>
          <p:cNvSpPr/>
          <p:nvPr/>
        </p:nvSpPr>
        <p:spPr>
          <a:xfrm>
            <a:off x="7737209" y="2113254"/>
            <a:ext cx="967740" cy="2771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IBattle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D527C6-5005-D977-B884-18BD926D8AC6}"/>
              </a:ext>
            </a:extLst>
          </p:cNvPr>
          <p:cNvSpPr/>
          <p:nvPr/>
        </p:nvSpPr>
        <p:spPr>
          <a:xfrm>
            <a:off x="9302211" y="2103500"/>
            <a:ext cx="967740" cy="2771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IHealth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C3ECE0-9C91-95F7-9DAB-CB9DAF16E7A6}"/>
              </a:ext>
            </a:extLst>
          </p:cNvPr>
          <p:cNvCxnSpPr>
            <a:stCxn id="14" idx="4"/>
          </p:cNvCxnSpPr>
          <p:nvPr/>
        </p:nvCxnSpPr>
        <p:spPr>
          <a:xfrm>
            <a:off x="10361399" y="4379729"/>
            <a:ext cx="0" cy="367531"/>
          </a:xfrm>
          <a:prstGeom prst="straightConnector1">
            <a:avLst/>
          </a:prstGeom>
          <a:ln>
            <a:solidFill>
              <a:srgbClr val="F03F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F115B2-6E19-4855-60BE-B28C1786DC14}"/>
              </a:ext>
            </a:extLst>
          </p:cNvPr>
          <p:cNvSpPr txBox="1"/>
          <p:nvPr/>
        </p:nvSpPr>
        <p:spPr>
          <a:xfrm>
            <a:off x="9365773" y="484810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여러 종류 </a:t>
            </a:r>
            <a:r>
              <a:rPr lang="en-US" altLang="ko-KR"/>
              <a:t>Enemy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92DDFF-341E-FDC4-9D00-897AFCA9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82" y="4614425"/>
            <a:ext cx="1858010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7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ElementalSkill</a:t>
            </a:r>
            <a:r>
              <a:rPr lang="en-US" altLang="ko-KR" dirty="0"/>
              <a:t> Window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김수영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6495"/>
            <a:ext cx="5132664" cy="3849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Player </a:t>
            </a:r>
            <a:r>
              <a:rPr lang="ko-KR" altLang="en-US" sz="1800" dirty="0"/>
              <a:t>속성을 능력을 올릴 수 있는 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플레이어는 특정 키 입력으로 속성 </a:t>
            </a:r>
            <a:r>
              <a:rPr lang="ko-KR" altLang="en-US" sz="1800"/>
              <a:t>능력 </a:t>
            </a:r>
            <a:endParaRPr lang="en-US" altLang="ko-KR" sz="1800"/>
          </a:p>
          <a:p>
            <a:r>
              <a:rPr lang="en-US" altLang="ko-KR" sz="1800"/>
              <a:t> </a:t>
            </a:r>
            <a:r>
              <a:rPr lang="ko-KR" altLang="en-US" sz="1800"/>
              <a:t>메뉴 </a:t>
            </a:r>
            <a:r>
              <a:rPr lang="ko-KR" altLang="en-US" sz="1800" dirty="0"/>
              <a:t>호출 하여 속성 능력치를 변경 할 수 있음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Player </a:t>
            </a:r>
            <a:r>
              <a:rPr lang="ko-KR" altLang="en-US" sz="1800" dirty="0"/>
              <a:t>레벨 </a:t>
            </a:r>
            <a:r>
              <a:rPr lang="en-US" altLang="ko-KR" sz="1800" dirty="0"/>
              <a:t>1</a:t>
            </a:r>
            <a:r>
              <a:rPr lang="ko-KR" altLang="en-US" sz="1800" dirty="0"/>
              <a:t>상승 시 보유 </a:t>
            </a:r>
            <a:r>
              <a:rPr lang="ko-KR" altLang="en-US" sz="1800" dirty="0" err="1"/>
              <a:t>스탯이</a:t>
            </a:r>
            <a:r>
              <a:rPr lang="ko-KR" altLang="en-US" sz="1800" dirty="0"/>
              <a:t> </a:t>
            </a:r>
            <a:r>
              <a:rPr lang="en-US" altLang="ko-KR" sz="1800" dirty="0"/>
              <a:t>1 </a:t>
            </a:r>
            <a:r>
              <a:rPr lang="ko-KR" altLang="en-US" sz="1800" dirty="0"/>
              <a:t>상승 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594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65" y="381000"/>
            <a:ext cx="9779635" cy="1326515"/>
          </a:xfrm>
        </p:spPr>
        <p:txBody>
          <a:bodyPr/>
          <a:lstStyle/>
          <a:p>
            <a:r>
              <a:rPr lang="en-US" altLang="ko-KR"/>
              <a:t>Dialogue Script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075" y="642620"/>
            <a:ext cx="17621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900" cy="3850004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엑셀 파일을 이용한 이벤트별 대화 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7C86F2-603D-5F12-7EEF-5794C58D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33" y="2728514"/>
            <a:ext cx="2743835" cy="282130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9B9C4A-F3D4-EB89-9CD1-753DE62C80C8}"/>
              </a:ext>
            </a:extLst>
          </p:cNvPr>
          <p:cNvCxnSpPr/>
          <p:nvPr/>
        </p:nvCxnSpPr>
        <p:spPr>
          <a:xfrm>
            <a:off x="4305300" y="4069080"/>
            <a:ext cx="1562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6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620"/>
            <a:ext cx="10059035" cy="1372235"/>
          </a:xfrm>
        </p:spPr>
        <p:txBody>
          <a:bodyPr/>
          <a:lstStyle/>
          <a:p>
            <a:r>
              <a:rPr lang="en-US" altLang="ko-KR"/>
              <a:t>Inventory System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075" y="642620"/>
            <a:ext cx="17621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56220"/>
            <a:ext cx="4915535" cy="349754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 dirty="0"/>
              <a:t>인벤토리, </a:t>
            </a:r>
            <a:r>
              <a:rPr lang="ko-KR" altLang="en-US" sz="1800" dirty="0" err="1"/>
              <a:t>퀵슬롯</a:t>
            </a:r>
            <a:r>
              <a:rPr lang="ko-KR" altLang="en-US" sz="1800" dirty="0"/>
              <a:t>, 상점 시스템 </a:t>
            </a:r>
            <a:r>
              <a:rPr lang="ko-KR" altLang="en-US" sz="1800"/>
              <a:t>기능 구현</a:t>
            </a: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/>
              <a:t>아이템은 플레이어와 충돌체크로 자동 획득</a:t>
            </a: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/>
              <a:t>퀵슬롯에 등록된 키 입력으로 상호작용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214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620"/>
            <a:ext cx="10059035" cy="1372235"/>
          </a:xfrm>
        </p:spPr>
        <p:txBody>
          <a:bodyPr/>
          <a:lstStyle/>
          <a:p>
            <a:r>
              <a:rPr lang="en-US" altLang="ko-KR"/>
              <a:t>Inventory System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075" y="642620"/>
            <a:ext cx="17621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이지선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56220"/>
            <a:ext cx="4915535" cy="349754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 dirty="0"/>
              <a:t>인벤토리, </a:t>
            </a:r>
            <a:r>
              <a:rPr lang="ko-KR" altLang="en-US" sz="1800" dirty="0" err="1"/>
              <a:t>퀵슬롯</a:t>
            </a:r>
            <a:r>
              <a:rPr lang="ko-KR" altLang="en-US" sz="1800" dirty="0"/>
              <a:t>, 상점 시스템 </a:t>
            </a:r>
            <a:r>
              <a:rPr lang="ko-KR" altLang="en-US" sz="1800"/>
              <a:t>기능 구현</a:t>
            </a: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/>
              <a:t>아이템은 플레이어와 충돌체크로 자동 획득</a:t>
            </a: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800"/>
              <a:t>퀵슬롯에 등록된 키 입력으로 상호작용</a:t>
            </a: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800"/>
              <a:t>NPC </a:t>
            </a:r>
            <a:r>
              <a:rPr lang="ko-KR" altLang="en-US" sz="1800"/>
              <a:t>상점에서 골드와 물건 교환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716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Enemy AI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전태민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CCD13A-33F3-5E1A-D2E3-D897FAA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14122" cy="3849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Enemy</a:t>
            </a:r>
            <a:r>
              <a:rPr lang="ko-KR" altLang="en-US" sz="1800"/>
              <a:t> </a:t>
            </a:r>
            <a:r>
              <a:rPr lang="en-US" altLang="ko-KR" sz="1800"/>
              <a:t>State</a:t>
            </a:r>
            <a:r>
              <a:rPr lang="ko-KR" altLang="en-US" sz="1800"/>
              <a:t> 이용 </a:t>
            </a:r>
            <a:r>
              <a:rPr lang="en-US" altLang="ko-KR" sz="1800"/>
              <a:t>Enemy </a:t>
            </a:r>
            <a:r>
              <a:rPr lang="ko-KR" altLang="en-US" sz="1800"/>
              <a:t>상태 제어</a:t>
            </a: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EnemyBase</a:t>
            </a:r>
            <a:r>
              <a:rPr lang="ko-KR" altLang="en-US" sz="1800"/>
              <a:t> 상속 받은 여러 </a:t>
            </a:r>
            <a:r>
              <a:rPr lang="en-US" altLang="ko-KR" sz="1800"/>
              <a:t>Enemy </a:t>
            </a:r>
            <a:r>
              <a:rPr lang="ko-KR" altLang="en-US" sz="1800"/>
              <a:t>구현</a:t>
            </a: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Boss</a:t>
            </a:r>
            <a:r>
              <a:rPr lang="ko-KR" altLang="en-US" sz="1800"/>
              <a:t>에게 여러 패턴 부여</a:t>
            </a:r>
            <a:endParaRPr lang="en-US" altLang="ko-KR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플레이어 위치에 따른 패턴</a:t>
            </a:r>
            <a:endParaRPr lang="en-US" altLang="ko-K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Boss </a:t>
            </a:r>
            <a:r>
              <a:rPr lang="ko-KR" altLang="en-US" sz="1400"/>
              <a:t>생명력에 따른 패턴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990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Random Map Generation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전태민</a:t>
            </a:r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F05DA031-763D-14E4-CCF7-6808E5AE0998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5332414" cy="384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무작위 방생성 알고리즘 적용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무작위 위치 설정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좌표 </a:t>
            </a:r>
            <a:r>
              <a:rPr lang="en-US" altLang="ko-KR" sz="1800"/>
              <a:t>Grid</a:t>
            </a:r>
            <a:r>
              <a:rPr lang="ko-KR" altLang="en-US" sz="1800"/>
              <a:t>화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그려질 방 샘플 제작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통로 연결 기능 구현</a:t>
            </a:r>
            <a:endParaRPr lang="en-US" altLang="ko-KR" sz="1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몬스터</a:t>
            </a:r>
            <a:r>
              <a:rPr lang="en-US" altLang="ko-KR" sz="1800"/>
              <a:t>, Player, </a:t>
            </a:r>
            <a:r>
              <a:rPr lang="ko-KR" altLang="en-US" sz="1800"/>
              <a:t>상호가능 오브젝트 등 배치</a:t>
            </a: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Seed</a:t>
            </a:r>
            <a:r>
              <a:rPr lang="ko-KR" altLang="en-US" sz="1800"/>
              <a:t>값을 조절하여 같은 방 생성 가능</a:t>
            </a:r>
            <a:endParaRPr lang="en-US" altLang="ko-KR" sz="1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B9B11E-63AB-85D3-BC52-76550431D445}"/>
              </a:ext>
            </a:extLst>
          </p:cNvPr>
          <p:cNvSpPr/>
          <p:nvPr/>
        </p:nvSpPr>
        <p:spPr>
          <a:xfrm>
            <a:off x="1781175" y="2424445"/>
            <a:ext cx="2076450" cy="49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E74240-055C-41D4-8653-97B6522CFF07}"/>
              </a:ext>
            </a:extLst>
          </p:cNvPr>
          <p:cNvSpPr/>
          <p:nvPr/>
        </p:nvSpPr>
        <p:spPr>
          <a:xfrm>
            <a:off x="1857375" y="2826710"/>
            <a:ext cx="2076450" cy="49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A1CDA-261E-3452-FC7D-667F6B97E4A3}"/>
              </a:ext>
            </a:extLst>
          </p:cNvPr>
          <p:cNvSpPr/>
          <p:nvPr/>
        </p:nvSpPr>
        <p:spPr>
          <a:xfrm>
            <a:off x="1856582" y="3308682"/>
            <a:ext cx="2239168" cy="49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13E80-3D25-BF5B-760C-0DAD8E7E7216}"/>
              </a:ext>
            </a:extLst>
          </p:cNvPr>
          <p:cNvSpPr/>
          <p:nvPr/>
        </p:nvSpPr>
        <p:spPr>
          <a:xfrm>
            <a:off x="1855789" y="3790654"/>
            <a:ext cx="2239168" cy="49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B7242A-2FE3-D4BE-9453-164D4F22F14A}"/>
              </a:ext>
            </a:extLst>
          </p:cNvPr>
          <p:cNvSpPr/>
          <p:nvPr/>
        </p:nvSpPr>
        <p:spPr>
          <a:xfrm>
            <a:off x="1854996" y="4272626"/>
            <a:ext cx="4317204" cy="49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46D3681E-AA66-3601-E889-DA049574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3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E474-99FA-9CC5-2646-FE9FB06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Cinemachin Camera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24B7E-3EE9-A138-6F48-D16F9A0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DFCF-8DEE-D3F9-E2FD-CC7F2095B526}"/>
              </a:ext>
            </a:extLst>
          </p:cNvPr>
          <p:cNvSpPr txBox="1"/>
          <p:nvPr/>
        </p:nvSpPr>
        <p:spPr>
          <a:xfrm>
            <a:off x="9363179" y="642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작업자 </a:t>
            </a:r>
            <a:r>
              <a:rPr lang="en-US" altLang="ko-KR"/>
              <a:t>: </a:t>
            </a:r>
            <a:r>
              <a:rPr lang="ko-KR" altLang="en-US"/>
              <a:t>이재민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0C78A9D-0836-7393-AC90-E061597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1E2E149-0E9C-0DEE-CA17-58414643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50308"/>
              </p:ext>
            </p:extLst>
          </p:nvPr>
        </p:nvGraphicFramePr>
        <p:xfrm>
          <a:off x="1167492" y="2336644"/>
          <a:ext cx="854585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08">
                  <a:extLst>
                    <a:ext uri="{9D8B030D-6E8A-4147-A177-3AD203B41FA5}">
                      <a16:colId xmlns:a16="http://schemas.microsoft.com/office/drawing/2014/main" val="3960149089"/>
                    </a:ext>
                  </a:extLst>
                </a:gridCol>
                <a:gridCol w="4710023">
                  <a:extLst>
                    <a:ext uri="{9D8B030D-6E8A-4147-A177-3AD203B41FA5}">
                      <a16:colId xmlns:a16="http://schemas.microsoft.com/office/drawing/2014/main" val="2796148499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121209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9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진행 흐름도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 영상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분담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4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1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··························································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Atents Team 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526650-578A-95E9-EB24-08FB9D68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619375" y="1476375"/>
            <a:ext cx="9572625" cy="5381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01861"/>
            <a:ext cx="8243207" cy="5667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ko-KR"/>
              <a:t>ElementalSaver</a:t>
            </a:r>
            <a:r>
              <a:rPr lang="ko-KR" altLang="en-US"/>
              <a:t>는 </a:t>
            </a:r>
            <a:r>
              <a:rPr lang="en-US" altLang="ko-KR"/>
              <a:t>DeadCells</a:t>
            </a:r>
            <a:r>
              <a:rPr lang="ko-KR" altLang="en-US"/>
              <a:t>을 바탕으로한 모방작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A6EBB33-1475-1229-49F9-89F1B19B7975}"/>
              </a:ext>
            </a:extLst>
          </p:cNvPr>
          <p:cNvSpPr txBox="1">
            <a:spLocks/>
          </p:cNvSpPr>
          <p:nvPr/>
        </p:nvSpPr>
        <p:spPr>
          <a:xfrm>
            <a:off x="1167492" y="3355973"/>
            <a:ext cx="8243207" cy="566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다양한 상황 연출</a:t>
            </a:r>
            <a:r>
              <a:rPr lang="en-US" altLang="ko-KR"/>
              <a:t>, </a:t>
            </a:r>
            <a:r>
              <a:rPr lang="ko-KR" altLang="en-US"/>
              <a:t>플레이어 재미 극대화</a:t>
            </a:r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4A0976-6D80-EE1E-1D08-51BB4D4F6D23}"/>
              </a:ext>
            </a:extLst>
          </p:cNvPr>
          <p:cNvSpPr txBox="1">
            <a:spLocks/>
          </p:cNvSpPr>
          <p:nvPr/>
        </p:nvSpPr>
        <p:spPr>
          <a:xfrm>
            <a:off x="1154793" y="2201861"/>
            <a:ext cx="8243207" cy="5667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ElementalSaver</a:t>
            </a:r>
            <a:r>
              <a:rPr lang="ko-KR" altLang="en-US"/>
              <a:t>는 </a:t>
            </a:r>
            <a:r>
              <a:rPr lang="en-US" altLang="ko-KR"/>
              <a:t>DeadCells</a:t>
            </a:r>
            <a:r>
              <a:rPr lang="ko-KR" altLang="en-US"/>
              <a:t>을 바탕으로한 모방작</a:t>
            </a:r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85FD6F-AE83-36AC-F144-531F6457673D}"/>
              </a:ext>
            </a:extLst>
          </p:cNvPr>
          <p:cNvSpPr txBox="1">
            <a:spLocks/>
          </p:cNvSpPr>
          <p:nvPr/>
        </p:nvSpPr>
        <p:spPr>
          <a:xfrm>
            <a:off x="1154792" y="3355973"/>
            <a:ext cx="8243207" cy="5667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다양한 상황 연출</a:t>
            </a:r>
            <a:r>
              <a:rPr lang="en-US" altLang="ko-KR"/>
              <a:t>, </a:t>
            </a:r>
            <a:r>
              <a:rPr lang="ko-KR" altLang="en-US"/>
              <a:t>플레이어 재미 극대화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게임 진행 흐름도</a:t>
            </a:r>
            <a:endParaRPr lang="ko-KR" altLang="en-US" dirty="0"/>
          </a:p>
        </p:txBody>
      </p:sp>
      <p:graphicFrame>
        <p:nvGraphicFramePr>
          <p:cNvPr id="2" name="다이어그램 2" descr="SmartArt 그래픽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06381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t>4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2F159F-162E-99C3-6BCC-5ACB6F614D33}"/>
              </a:ext>
            </a:extLst>
          </p:cNvPr>
          <p:cNvSpPr/>
          <p:nvPr/>
        </p:nvSpPr>
        <p:spPr>
          <a:xfrm>
            <a:off x="1121353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3EDB1A-4297-E9D6-97B5-AF9EED148B05}"/>
              </a:ext>
            </a:extLst>
          </p:cNvPr>
          <p:cNvSpPr/>
          <p:nvPr/>
        </p:nvSpPr>
        <p:spPr>
          <a:xfrm>
            <a:off x="2775383" y="515143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6B5434-DC40-21B6-A159-5317A26948E7}"/>
              </a:ext>
            </a:extLst>
          </p:cNvPr>
          <p:cNvSpPr/>
          <p:nvPr/>
        </p:nvSpPr>
        <p:spPr>
          <a:xfrm>
            <a:off x="4404246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295F9A-FDAB-BE85-7637-65393328A350}"/>
              </a:ext>
            </a:extLst>
          </p:cNvPr>
          <p:cNvSpPr/>
          <p:nvPr/>
        </p:nvSpPr>
        <p:spPr>
          <a:xfrm>
            <a:off x="7687139" y="1937857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372DA49-3624-50B3-9CBA-93C943C97901}"/>
              </a:ext>
            </a:extLst>
          </p:cNvPr>
          <p:cNvSpPr/>
          <p:nvPr/>
        </p:nvSpPr>
        <p:spPr>
          <a:xfrm>
            <a:off x="6023037" y="5151436"/>
            <a:ext cx="679508" cy="704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9EA45-25DB-4322-9CBF-FB15A7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시연영상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3E800-5941-89B2-FC7E-826E347CE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367C6-1133-A7C1-78AC-C14B1D4E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작업 분담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E69952-4E48-6767-7A63-EB84CC9ECE93}"/>
              </a:ext>
            </a:extLst>
          </p:cNvPr>
          <p:cNvGrpSpPr/>
          <p:nvPr/>
        </p:nvGrpSpPr>
        <p:grpSpPr>
          <a:xfrm>
            <a:off x="3750641" y="2594855"/>
            <a:ext cx="1897380" cy="2255520"/>
            <a:chOff x="1348740" y="2819400"/>
            <a:chExt cx="1897380" cy="225552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5CB1E-D7B1-AE48-BEBF-D5291F6FB8E7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Player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UI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Ring Menu</a:t>
              </a: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</a:rPr>
                <a:t>ElemantalSkil</a:t>
              </a:r>
              <a:r>
                <a:rPr lang="en-US" altLang="ko-KR" sz="1400" dirty="0">
                  <a:solidFill>
                    <a:schemeClr val="bg1"/>
                  </a:solidFill>
                </a:rPr>
                <a:t> Window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7A9DD5-3B3C-12C7-08B5-E3FF3A828725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김수영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50B42A4-D0A8-4015-2996-1B5EBB6B91D1}"/>
              </a:ext>
            </a:extLst>
          </p:cNvPr>
          <p:cNvGrpSpPr/>
          <p:nvPr/>
        </p:nvGrpSpPr>
        <p:grpSpPr>
          <a:xfrm>
            <a:off x="1167492" y="2594855"/>
            <a:ext cx="1897380" cy="2255520"/>
            <a:chOff x="1348740" y="2819400"/>
            <a:chExt cx="1897380" cy="225552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13EEA4-09A7-A810-E09E-C02FAB7EC48D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Virtual Cam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Cam Effect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77C2FA4-F89E-331D-ABC6-F5A87762E91B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이재민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DA7045-EF24-633E-3515-C565E9753C20}"/>
              </a:ext>
            </a:extLst>
          </p:cNvPr>
          <p:cNvGrpSpPr/>
          <p:nvPr/>
        </p:nvGrpSpPr>
        <p:grpSpPr>
          <a:xfrm>
            <a:off x="6333790" y="2594855"/>
            <a:ext cx="1897380" cy="2255520"/>
            <a:chOff x="1348740" y="2819400"/>
            <a:chExt cx="1897380" cy="225552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0761B2-050E-9D8C-05D3-E636AAE85277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Dialogue script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Inventory System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Item DataBase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B02E8E-B1FB-ECBC-F84B-C1C93CAB379D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이지선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DBD882-9328-A3B3-1624-FBF64142E9BD}"/>
              </a:ext>
            </a:extLst>
          </p:cNvPr>
          <p:cNvGrpSpPr/>
          <p:nvPr/>
        </p:nvGrpSpPr>
        <p:grpSpPr>
          <a:xfrm>
            <a:off x="8916938" y="2594855"/>
            <a:ext cx="1897380" cy="2255520"/>
            <a:chOff x="1348740" y="2819400"/>
            <a:chExt cx="1897380" cy="225552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231C73-1212-CDC0-A995-A2D5635A7531}"/>
                </a:ext>
              </a:extLst>
            </p:cNvPr>
            <p:cNvSpPr/>
            <p:nvPr/>
          </p:nvSpPr>
          <p:spPr>
            <a:xfrm>
              <a:off x="1348740" y="3124200"/>
              <a:ext cx="1897380" cy="19507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Random Map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Spawn Factory</a:t>
              </a:r>
            </a:p>
            <a:p>
              <a:pPr algn="ctr"/>
              <a:endParaRPr lang="en-US" altLang="ko-KR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Enemy AI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E0B86E4-25BF-67A5-6089-92C8BFFD1D74}"/>
                </a:ext>
              </a:extLst>
            </p:cNvPr>
            <p:cNvSpPr/>
            <p:nvPr/>
          </p:nvSpPr>
          <p:spPr>
            <a:xfrm>
              <a:off x="1676400" y="2819400"/>
              <a:ext cx="1242060" cy="5410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전태민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작업 분담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A5CB1E-D7B1-AE48-BEBF-D5291F6FB8E7}"/>
              </a:ext>
            </a:extLst>
          </p:cNvPr>
          <p:cNvSpPr/>
          <p:nvPr/>
        </p:nvSpPr>
        <p:spPr>
          <a:xfrm>
            <a:off x="3750641" y="2899655"/>
            <a:ext cx="1897380" cy="1950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Player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UI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Ring Menu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ElemantalSkil</a:t>
            </a:r>
            <a:r>
              <a:rPr lang="en-US" altLang="ko-KR" sz="1400" dirty="0">
                <a:solidFill>
                  <a:schemeClr val="bg1"/>
                </a:solidFill>
              </a:rPr>
              <a:t> Window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7A9DD5-3B3C-12C7-08B5-E3FF3A828725}"/>
              </a:ext>
            </a:extLst>
          </p:cNvPr>
          <p:cNvSpPr/>
          <p:nvPr/>
        </p:nvSpPr>
        <p:spPr>
          <a:xfrm>
            <a:off x="4078301" y="2594855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김수영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913EEA4-09A7-A810-E09E-C02FAB7EC48D}"/>
              </a:ext>
            </a:extLst>
          </p:cNvPr>
          <p:cNvSpPr/>
          <p:nvPr/>
        </p:nvSpPr>
        <p:spPr>
          <a:xfrm>
            <a:off x="1167492" y="2899655"/>
            <a:ext cx="1897380" cy="1950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Virtual Cam</a:t>
            </a:r>
          </a:p>
          <a:p>
            <a:pPr algn="ctr"/>
            <a:endParaRPr lang="en-US" altLang="ko-KR" sz="1400">
              <a:solidFill>
                <a:schemeClr val="bg1"/>
              </a:solidFill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Cam Effect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7C2FA4-F89E-331D-ABC6-F5A87762E91B}"/>
              </a:ext>
            </a:extLst>
          </p:cNvPr>
          <p:cNvSpPr/>
          <p:nvPr/>
        </p:nvSpPr>
        <p:spPr>
          <a:xfrm>
            <a:off x="1495152" y="2594855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이재민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0761B2-050E-9D8C-05D3-E636AAE85277}"/>
              </a:ext>
            </a:extLst>
          </p:cNvPr>
          <p:cNvSpPr/>
          <p:nvPr/>
        </p:nvSpPr>
        <p:spPr>
          <a:xfrm>
            <a:off x="6333790" y="2899655"/>
            <a:ext cx="1897380" cy="1950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Dialogue script</a:t>
            </a:r>
          </a:p>
          <a:p>
            <a:pPr algn="ctr"/>
            <a:endParaRPr lang="en-US" altLang="ko-KR" sz="1400">
              <a:solidFill>
                <a:schemeClr val="bg1"/>
              </a:solidFill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Inventory System</a:t>
            </a:r>
          </a:p>
          <a:p>
            <a:pPr algn="ctr"/>
            <a:endParaRPr lang="en-US" altLang="ko-KR" sz="1400">
              <a:solidFill>
                <a:schemeClr val="bg1"/>
              </a:solidFill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Item DataBase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BB02E8E-B1FB-ECBC-F84B-C1C93CAB379D}"/>
              </a:ext>
            </a:extLst>
          </p:cNvPr>
          <p:cNvSpPr/>
          <p:nvPr/>
        </p:nvSpPr>
        <p:spPr>
          <a:xfrm>
            <a:off x="6661450" y="2594855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이지선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231C73-1212-CDC0-A995-A2D5635A7531}"/>
              </a:ext>
            </a:extLst>
          </p:cNvPr>
          <p:cNvSpPr/>
          <p:nvPr/>
        </p:nvSpPr>
        <p:spPr>
          <a:xfrm>
            <a:off x="8916938" y="2899655"/>
            <a:ext cx="1897380" cy="1950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Random Map</a:t>
            </a:r>
          </a:p>
          <a:p>
            <a:pPr algn="ctr"/>
            <a:endParaRPr lang="en-US" altLang="ko-KR" sz="1400">
              <a:solidFill>
                <a:schemeClr val="bg1"/>
              </a:solidFill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Spawn Factory</a:t>
            </a:r>
          </a:p>
          <a:p>
            <a:pPr algn="ctr"/>
            <a:endParaRPr lang="en-US" altLang="ko-KR" sz="1400">
              <a:solidFill>
                <a:schemeClr val="bg1"/>
              </a:solidFill>
            </a:endParaRP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Enemy AI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0B86E4-25BF-67A5-6089-92C8BFFD1D74}"/>
              </a:ext>
            </a:extLst>
          </p:cNvPr>
          <p:cNvSpPr/>
          <p:nvPr/>
        </p:nvSpPr>
        <p:spPr>
          <a:xfrm>
            <a:off x="9244598" y="2594855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전태민</a:t>
            </a:r>
          </a:p>
        </p:txBody>
      </p:sp>
    </p:spTree>
    <p:extLst>
      <p:ext uri="{BB962C8B-B14F-4D97-AF65-F5344CB8AC3E}">
        <p14:creationId xmlns:p14="http://schemas.microsoft.com/office/powerpoint/2010/main" val="305567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24245 -0.0393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-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18477 0.1113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5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-0.12473 0.287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작업 분담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A5CB1E-D7B1-AE48-BEBF-D5291F6FB8E7}"/>
              </a:ext>
            </a:extLst>
          </p:cNvPr>
          <p:cNvSpPr/>
          <p:nvPr/>
        </p:nvSpPr>
        <p:spPr>
          <a:xfrm>
            <a:off x="964735" y="2718824"/>
            <a:ext cx="3162649" cy="10224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Element State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Element Class Change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7A9DD5-3B3C-12C7-08B5-E3FF3A828725}"/>
              </a:ext>
            </a:extLst>
          </p:cNvPr>
          <p:cNvSpPr/>
          <p:nvPr/>
        </p:nvSpPr>
        <p:spPr>
          <a:xfrm>
            <a:off x="1125376" y="2330693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김수영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0761B2-050E-9D8C-05D3-E636AAE85277}"/>
              </a:ext>
            </a:extLst>
          </p:cNvPr>
          <p:cNvSpPr/>
          <p:nvPr/>
        </p:nvSpPr>
        <p:spPr>
          <a:xfrm>
            <a:off x="4127384" y="3741265"/>
            <a:ext cx="3271707" cy="10122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ProjectTile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Element ProjectTile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BB02E8E-B1FB-ECBC-F84B-C1C93CAB379D}"/>
              </a:ext>
            </a:extLst>
          </p:cNvPr>
          <p:cNvSpPr/>
          <p:nvPr/>
        </p:nvSpPr>
        <p:spPr>
          <a:xfrm>
            <a:off x="2599711" y="2330693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이지선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0B86E4-25BF-67A5-6089-92C8BFFD1D74}"/>
              </a:ext>
            </a:extLst>
          </p:cNvPr>
          <p:cNvSpPr/>
          <p:nvPr/>
        </p:nvSpPr>
        <p:spPr>
          <a:xfrm>
            <a:off x="5906044" y="3353136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전태민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E6846E-E96B-3FB3-296B-D9A7FABC1226}"/>
              </a:ext>
            </a:extLst>
          </p:cNvPr>
          <p:cNvSpPr/>
          <p:nvPr/>
        </p:nvSpPr>
        <p:spPr>
          <a:xfrm>
            <a:off x="4412998" y="3353136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이지선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7FEFC9-084E-A14E-5B4D-7FB88CEC21F6}"/>
              </a:ext>
            </a:extLst>
          </p:cNvPr>
          <p:cNvSpPr/>
          <p:nvPr/>
        </p:nvSpPr>
        <p:spPr>
          <a:xfrm>
            <a:off x="7399091" y="4909748"/>
            <a:ext cx="3378166" cy="10122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Character State</a:t>
            </a:r>
          </a:p>
          <a:p>
            <a:pPr algn="ctr"/>
            <a:r>
              <a:rPr lang="en-US" altLang="ko-KR" sz="1400">
                <a:solidFill>
                  <a:schemeClr val="bg1"/>
                </a:solidFill>
              </a:rPr>
              <a:t>IHealth, IMana, Level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9C2034-B620-D49B-7352-3B8854D941FD}"/>
              </a:ext>
            </a:extLst>
          </p:cNvPr>
          <p:cNvSpPr/>
          <p:nvPr/>
        </p:nvSpPr>
        <p:spPr>
          <a:xfrm>
            <a:off x="7726454" y="4563738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전태민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ED2102-6E17-BC36-F0A6-4F914D1D2F8E}"/>
              </a:ext>
            </a:extLst>
          </p:cNvPr>
          <p:cNvSpPr/>
          <p:nvPr/>
        </p:nvSpPr>
        <p:spPr>
          <a:xfrm>
            <a:off x="9197362" y="4563738"/>
            <a:ext cx="1242060" cy="541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김수영</a:t>
            </a:r>
          </a:p>
        </p:txBody>
      </p:sp>
    </p:spTree>
    <p:extLst>
      <p:ext uri="{BB962C8B-B14F-4D97-AF65-F5344CB8AC3E}">
        <p14:creationId xmlns:p14="http://schemas.microsoft.com/office/powerpoint/2010/main" val="3144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2749-5562-9AB6-342D-DEC0791C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5D8987-5688-3052-EF44-1E32F72E776D}"/>
              </a:ext>
            </a:extLst>
          </p:cNvPr>
          <p:cNvGrpSpPr/>
          <p:nvPr/>
        </p:nvGrpSpPr>
        <p:grpSpPr>
          <a:xfrm>
            <a:off x="4149725" y="4687740"/>
            <a:ext cx="2096770" cy="405130"/>
            <a:chOff x="4149725" y="3723005"/>
            <a:chExt cx="2096770" cy="40513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919546A-E9B1-123E-BBB7-19EF7A9D7DED}"/>
                </a:ext>
              </a:extLst>
            </p:cNvPr>
            <p:cNvGrpSpPr/>
            <p:nvPr/>
          </p:nvGrpSpPr>
          <p:grpSpPr>
            <a:xfrm>
              <a:off x="4149725" y="4023360"/>
              <a:ext cx="1109980" cy="104140"/>
              <a:chOff x="4149725" y="4023360"/>
              <a:chExt cx="1109980" cy="10414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EE8DB99-AE91-A57D-E520-CB2595E2082A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3DB21B8-A5A3-1AAA-30F3-A6C818CE564F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4253865" y="407543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A80E80-9E13-8DE5-5FF5-84608BA7E454}"/>
                </a:ext>
              </a:extLst>
            </p:cNvPr>
            <p:cNvSpPr txBox="1"/>
            <p:nvPr/>
          </p:nvSpPr>
          <p:spPr>
            <a:xfrm>
              <a:off x="4272915" y="3723005"/>
              <a:ext cx="197358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대화 시스템</a:t>
              </a:r>
              <a:r>
                <a:rPr lang="en-US" altLang="ko-KR" sz="1200"/>
                <a:t>(6. 7. ~ 6. 28.)</a:t>
              </a:r>
              <a:endParaRPr lang="ko-KR" altLang="en-US" sz="12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2FB90C-7A20-1EA5-2844-B819206ECB88}"/>
              </a:ext>
            </a:extLst>
          </p:cNvPr>
          <p:cNvGrpSpPr/>
          <p:nvPr/>
        </p:nvGrpSpPr>
        <p:grpSpPr>
          <a:xfrm>
            <a:off x="5259705" y="5053500"/>
            <a:ext cx="2670175" cy="395605"/>
            <a:chOff x="5259705" y="4088765"/>
            <a:chExt cx="2670175" cy="3956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44503C-BDE9-9E9D-FC7A-0AC1E9A8E812}"/>
                </a:ext>
              </a:extLst>
            </p:cNvPr>
            <p:cNvGrpSpPr/>
            <p:nvPr/>
          </p:nvGrpSpPr>
          <p:grpSpPr>
            <a:xfrm>
              <a:off x="5259705" y="4380230"/>
              <a:ext cx="1822450" cy="104140"/>
              <a:chOff x="5259705" y="4380230"/>
              <a:chExt cx="1822450" cy="10414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927AE58-5171-C95E-B1A8-13BE228AE2EE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37AB631-0709-A49F-F87C-7FFDBC4B4E87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363845" y="4432300"/>
                <a:ext cx="171831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5DAC20-ED74-1D83-DC62-9E46B6289F41}"/>
                </a:ext>
              </a:extLst>
            </p:cNvPr>
            <p:cNvSpPr txBox="1"/>
            <p:nvPr/>
          </p:nvSpPr>
          <p:spPr>
            <a:xfrm>
              <a:off x="5382260" y="4088765"/>
              <a:ext cx="2547620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인벤토리 기능 및 </a:t>
              </a:r>
              <a:r>
                <a:rPr lang="en-US" altLang="ko-KR" sz="1200"/>
                <a:t>UI(6. 29. ~ 8. 4.)</a:t>
              </a:r>
              <a:endParaRPr lang="ko-KR" altLang="en-US" sz="12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93BB8C-5C3B-0628-EB8F-146200B1399B}"/>
              </a:ext>
            </a:extLst>
          </p:cNvPr>
          <p:cNvGrpSpPr/>
          <p:nvPr/>
        </p:nvGrpSpPr>
        <p:grpSpPr>
          <a:xfrm>
            <a:off x="7023100" y="5371000"/>
            <a:ext cx="2447925" cy="395605"/>
            <a:chOff x="7023100" y="4406265"/>
            <a:chExt cx="2447925" cy="39560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530BB88-FE9D-2F4E-FE38-3A726B1E2A09}"/>
                </a:ext>
              </a:extLst>
            </p:cNvPr>
            <p:cNvGrpSpPr/>
            <p:nvPr/>
          </p:nvGrpSpPr>
          <p:grpSpPr>
            <a:xfrm>
              <a:off x="7023100" y="4697095"/>
              <a:ext cx="357505" cy="104140"/>
              <a:chOff x="7023100" y="4697095"/>
              <a:chExt cx="357505" cy="10414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AC987C-4F70-217C-4EC3-3A5D9EF5D1D6}"/>
                  </a:ext>
                </a:extLst>
              </p:cNvPr>
              <p:cNvSpPr/>
              <p:nvPr/>
            </p:nvSpPr>
            <p:spPr>
              <a:xfrm>
                <a:off x="7023100" y="4697095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F7FC03D-F13C-0779-D14B-B5026BD6D224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7127240" y="4749800"/>
                <a:ext cx="25336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3DC849-9E9B-5EB3-34F0-04548370A14C}"/>
                </a:ext>
              </a:extLst>
            </p:cNvPr>
            <p:cNvSpPr txBox="1"/>
            <p:nvPr/>
          </p:nvSpPr>
          <p:spPr>
            <a:xfrm>
              <a:off x="7145655" y="4406265"/>
              <a:ext cx="2324735" cy="27686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상점 시스템 구현</a:t>
              </a:r>
              <a:r>
                <a:rPr lang="en-US" altLang="ko-KR" sz="1200"/>
                <a:t>(8. 5. ~ 8. 9.)</a:t>
              </a:r>
              <a:endParaRPr lang="ko-KR" altLang="en-US" sz="12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E54237-7F28-E93D-BAB6-6503EFBD45C5}"/>
              </a:ext>
            </a:extLst>
          </p:cNvPr>
          <p:cNvGrpSpPr/>
          <p:nvPr/>
        </p:nvGrpSpPr>
        <p:grpSpPr>
          <a:xfrm>
            <a:off x="7379970" y="4546135"/>
            <a:ext cx="2566035" cy="412115"/>
            <a:chOff x="7379970" y="3581400"/>
            <a:chExt cx="2566035" cy="4121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379B412-8A6E-9AC8-1271-F30E1551FFAC}"/>
                </a:ext>
              </a:extLst>
            </p:cNvPr>
            <p:cNvGrpSpPr/>
            <p:nvPr/>
          </p:nvGrpSpPr>
          <p:grpSpPr>
            <a:xfrm>
              <a:off x="7380605" y="3889375"/>
              <a:ext cx="839470" cy="104140"/>
              <a:chOff x="7380605" y="3889375"/>
              <a:chExt cx="839470" cy="10414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CCF2F8D-1D9B-D480-9BEC-84601BF826D4}"/>
                  </a:ext>
                </a:extLst>
              </p:cNvPr>
              <p:cNvSpPr/>
              <p:nvPr/>
            </p:nvSpPr>
            <p:spPr>
              <a:xfrm>
                <a:off x="7380605" y="3889375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AE5C71D-CCDD-68BA-BDF1-D55DD927BD5A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7484745" y="3941445"/>
                <a:ext cx="73533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7379970" y="3581400"/>
              <a:ext cx="2566035" cy="277495"/>
            </a:xfrm>
            <a:prstGeom prst="rect">
              <a:avLst/>
            </a:prstGeom>
            <a:solidFill>
              <a:schemeClr val="dk1">
                <a:alpha val="49847"/>
              </a:schemeClr>
            </a:solidFill>
            <a:ln>
              <a:noFill/>
              <a:prstDash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200"/>
                <a:t>Player</a:t>
              </a:r>
              <a:r>
                <a:rPr lang="ko-KR" altLang="en-US" sz="1200"/>
                <a:t> 애니메이션</a:t>
              </a:r>
              <a:r>
                <a:rPr lang="en-US" altLang="ko-KR" sz="1200"/>
                <a:t>(8. 10.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5E4A39-E23E-E141-FB32-546D09A8C500}"/>
              </a:ext>
            </a:extLst>
          </p:cNvPr>
          <p:cNvGrpSpPr/>
          <p:nvPr/>
        </p:nvGrpSpPr>
        <p:grpSpPr>
          <a:xfrm>
            <a:off x="8947785" y="532130"/>
            <a:ext cx="2177415" cy="1101725"/>
            <a:chOff x="8947785" y="532130"/>
            <a:chExt cx="2177415" cy="11017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2A61D5-1B53-2C8E-08B5-D75C9D7E53EB}"/>
                </a:ext>
              </a:extLst>
            </p:cNvPr>
            <p:cNvGrpSpPr/>
            <p:nvPr/>
          </p:nvGrpSpPr>
          <p:grpSpPr>
            <a:xfrm>
              <a:off x="9963150" y="698500"/>
              <a:ext cx="1109980" cy="104140"/>
              <a:chOff x="9963150" y="698500"/>
              <a:chExt cx="1109980" cy="10414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B838CF0-DAB7-971C-340A-D753110CD590}"/>
                  </a:ext>
                </a:extLst>
              </p:cNvPr>
              <p:cNvSpPr/>
              <p:nvPr/>
            </p:nvSpPr>
            <p:spPr>
              <a:xfrm>
                <a:off x="9963150" y="69850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1039B193-327C-73B8-FB4A-700080EC334A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0067290" y="750570"/>
                <a:ext cx="10052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19CB134-2400-C697-9B79-40AE3DAA0ED0}"/>
                </a:ext>
              </a:extLst>
            </p:cNvPr>
            <p:cNvSpPr/>
            <p:nvPr/>
          </p:nvSpPr>
          <p:spPr>
            <a:xfrm>
              <a:off x="8947785" y="532130"/>
              <a:ext cx="2177415" cy="11017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작업완료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중 </a:t>
              </a:r>
              <a:r>
                <a:rPr lang="en-US" altLang="ko-KR" sz="140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작업 예정 </a:t>
              </a:r>
              <a:r>
                <a:rPr lang="en-US" altLang="ko-KR" sz="1400">
                  <a:solidFill>
                    <a:schemeClr val="tx1"/>
                  </a:solidFill>
                </a:rPr>
                <a:t>: 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1DFD899-5F93-267B-00E6-60A1DB3508EE}"/>
                </a:ext>
              </a:extLst>
            </p:cNvPr>
            <p:cNvGrpSpPr/>
            <p:nvPr/>
          </p:nvGrpSpPr>
          <p:grpSpPr>
            <a:xfrm>
              <a:off x="9963150" y="1047750"/>
              <a:ext cx="1109980" cy="104140"/>
              <a:chOff x="9963150" y="1047750"/>
              <a:chExt cx="1109980" cy="104140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71280B8-553E-8701-68D2-654C65375FE8}"/>
                  </a:ext>
                </a:extLst>
              </p:cNvPr>
              <p:cNvSpPr/>
              <p:nvPr/>
            </p:nvSpPr>
            <p:spPr>
              <a:xfrm>
                <a:off x="9963150" y="1047750"/>
                <a:ext cx="104140" cy="1041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4C04244E-1563-0D55-39F5-462B7596033C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10067290" y="1100455"/>
                <a:ext cx="100520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52B3B87-185A-03B8-0068-558849BCBD5D}"/>
                </a:ext>
              </a:extLst>
            </p:cNvPr>
            <p:cNvGrpSpPr/>
            <p:nvPr/>
          </p:nvGrpSpPr>
          <p:grpSpPr>
            <a:xfrm>
              <a:off x="9963150" y="1397635"/>
              <a:ext cx="1109980" cy="104140"/>
              <a:chOff x="9963150" y="1397635"/>
              <a:chExt cx="1109980" cy="104140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4145D2E-8CC5-F542-9BEF-E8DAF970B94C}"/>
                  </a:ext>
                </a:extLst>
              </p:cNvPr>
              <p:cNvSpPr/>
              <p:nvPr/>
            </p:nvSpPr>
            <p:spPr>
              <a:xfrm>
                <a:off x="9963150" y="1397635"/>
                <a:ext cx="104140" cy="1041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AE0FEDE9-1238-8E29-6706-6332DA09FB5C}"/>
                  </a:ext>
                </a:extLst>
              </p:cNvPr>
              <p:cNvCxnSpPr>
                <a:cxnSpLocks/>
                <a:stCxn id="64" idx="6"/>
              </p:cNvCxnSpPr>
              <p:nvPr/>
            </p:nvCxnSpPr>
            <p:spPr>
              <a:xfrm>
                <a:off x="10067290" y="1449705"/>
                <a:ext cx="100520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도형 1"/>
          <p:cNvCxnSpPr/>
          <p:nvPr/>
        </p:nvCxnSpPr>
        <p:spPr>
          <a:xfrm>
            <a:off x="8945245" y="5285275"/>
            <a:ext cx="2054860" cy="635"/>
          </a:xfrm>
          <a:prstGeom prst="straightConnector1">
            <a:avLst/>
          </a:prstGeom>
          <a:ln w="38100" cap="flat" cmpd="sng">
            <a:solidFill>
              <a:schemeClr val="accent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2"/>
          <p:cNvSpPr txBox="1">
            <a:spLocks/>
          </p:cNvSpPr>
          <p:nvPr/>
        </p:nvSpPr>
        <p:spPr>
          <a:xfrm>
            <a:off x="8489315" y="4895384"/>
            <a:ext cx="2670810" cy="276860"/>
          </a:xfrm>
          <a:prstGeom prst="rect">
            <a:avLst/>
          </a:prstGeom>
          <a:solidFill>
            <a:schemeClr val="dk1">
              <a:alpha val="49847"/>
            </a:schemeClr>
          </a:solidFill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/>
              <a:t>Player</a:t>
            </a:r>
            <a:r>
              <a:rPr lang="ko-KR" altLang="en-US" sz="1200"/>
              <a:t> 전투 시스템</a:t>
            </a:r>
            <a:r>
              <a:rPr lang="en-US" altLang="ko-KR" sz="1200"/>
              <a:t>( 8</a:t>
            </a:r>
            <a:r>
              <a:rPr lang="ko-KR" altLang="en-US" sz="1200"/>
              <a:t>월 말 ~ 9월 말</a:t>
            </a:r>
            <a:r>
              <a:rPr lang="en-US" altLang="ko-KR" sz="1200"/>
              <a:t>)</a:t>
            </a:r>
            <a:endParaRPr lang="ko-KR" altLang="en-US" sz="12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42CD3A-056F-4AFE-9AB9-C2E71327FC65}"/>
              </a:ext>
            </a:extLst>
          </p:cNvPr>
          <p:cNvGrpSpPr/>
          <p:nvPr/>
        </p:nvGrpSpPr>
        <p:grpSpPr>
          <a:xfrm>
            <a:off x="4149725" y="2774700"/>
            <a:ext cx="2209017" cy="404495"/>
            <a:chOff x="4149725" y="3723005"/>
            <a:chExt cx="2209017" cy="4044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3AE006C-5624-DF52-9E72-C7AE9840D0FD}"/>
                </a:ext>
              </a:extLst>
            </p:cNvPr>
            <p:cNvGrpSpPr/>
            <p:nvPr/>
          </p:nvGrpSpPr>
          <p:grpSpPr>
            <a:xfrm>
              <a:off x="4149725" y="4023360"/>
              <a:ext cx="338455" cy="104140"/>
              <a:chOff x="4149725" y="4023360"/>
              <a:chExt cx="338455" cy="10414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B3E4E4C-797C-8CFB-5C6F-6E7F9F1D12F8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70E56B86-D7EB-34F6-4F84-DA7699CD3A26}"/>
                  </a:ext>
                </a:extLst>
              </p:cNvPr>
              <p:cNvCxnSpPr>
                <a:cxnSpLocks/>
                <a:stCxn id="8" idx="6"/>
              </p:cNvCxnSpPr>
              <p:nvPr/>
            </p:nvCxnSpPr>
            <p:spPr>
              <a:xfrm>
                <a:off x="4253865" y="4075430"/>
                <a:ext cx="23431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67245E-F863-18D0-799D-85BEBACF25EA}"/>
                </a:ext>
              </a:extLst>
            </p:cNvPr>
            <p:cNvSpPr txBox="1"/>
            <p:nvPr/>
          </p:nvSpPr>
          <p:spPr>
            <a:xfrm>
              <a:off x="4272915" y="3723005"/>
              <a:ext cx="2085827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에셋 자료 수집</a:t>
              </a:r>
              <a:r>
                <a:rPr lang="en-US" altLang="ko-KR" sz="1200"/>
                <a:t>(6. 7. ~ 6. 9.)</a:t>
              </a:r>
              <a:endParaRPr lang="ko-KR" altLang="en-US" sz="12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57E048-6642-8AB9-130E-3B9F49B5F27D}"/>
              </a:ext>
            </a:extLst>
          </p:cNvPr>
          <p:cNvGrpSpPr/>
          <p:nvPr/>
        </p:nvGrpSpPr>
        <p:grpSpPr>
          <a:xfrm>
            <a:off x="4488180" y="3094740"/>
            <a:ext cx="3552334" cy="404495"/>
            <a:chOff x="4149725" y="3723005"/>
            <a:chExt cx="3552334" cy="4044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737646C-1D73-6DEE-BEEB-FDFE27CE144A}"/>
                </a:ext>
              </a:extLst>
            </p:cNvPr>
            <p:cNvGrpSpPr/>
            <p:nvPr/>
          </p:nvGrpSpPr>
          <p:grpSpPr>
            <a:xfrm>
              <a:off x="4149725" y="4023360"/>
              <a:ext cx="3552334" cy="104140"/>
              <a:chOff x="4149725" y="4023360"/>
              <a:chExt cx="3552334" cy="10414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2D06A72-3915-89E2-9F98-7D42F091CE34}"/>
                  </a:ext>
                </a:extLst>
              </p:cNvPr>
              <p:cNvSpPr/>
              <p:nvPr/>
            </p:nvSpPr>
            <p:spPr>
              <a:xfrm>
                <a:off x="4149725" y="4023360"/>
                <a:ext cx="104140" cy="10414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6E4DD37-5915-01B8-10EE-FE29C08FB61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4253865" y="4075430"/>
                <a:ext cx="344819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A130D0-7FAC-7AAA-B2C1-F99BD4499D0B}"/>
                </a:ext>
              </a:extLst>
            </p:cNvPr>
            <p:cNvSpPr txBox="1"/>
            <p:nvPr/>
          </p:nvSpPr>
          <p:spPr>
            <a:xfrm>
              <a:off x="4272915" y="3723005"/>
              <a:ext cx="3429144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플레이어 이동 및 공격 기능 구현</a:t>
              </a:r>
              <a:r>
                <a:rPr lang="en-US" altLang="ko-KR" sz="1200"/>
                <a:t>(6. 9. ~ 8</a:t>
              </a:r>
              <a:r>
                <a:rPr lang="ko-KR" altLang="en-US" sz="1200"/>
                <a:t>월 말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1D37BFB-0111-2BDC-F4C8-A500E29901B9}"/>
              </a:ext>
            </a:extLst>
          </p:cNvPr>
          <p:cNvSpPr/>
          <p:nvPr/>
        </p:nvSpPr>
        <p:spPr>
          <a:xfrm>
            <a:off x="8850630" y="5233840"/>
            <a:ext cx="104140" cy="10414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687FF7-0702-BE0E-5BEA-9BBB219CF7EB}"/>
              </a:ext>
            </a:extLst>
          </p:cNvPr>
          <p:cNvGrpSpPr/>
          <p:nvPr/>
        </p:nvGrpSpPr>
        <p:grpSpPr>
          <a:xfrm>
            <a:off x="7515224" y="3542416"/>
            <a:ext cx="3183008" cy="395605"/>
            <a:chOff x="5259705" y="4088765"/>
            <a:chExt cx="3183008" cy="3956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EB15874-609D-BD73-4BE3-A9F06CE735AF}"/>
                </a:ext>
              </a:extLst>
            </p:cNvPr>
            <p:cNvGrpSpPr/>
            <p:nvPr/>
          </p:nvGrpSpPr>
          <p:grpSpPr>
            <a:xfrm>
              <a:off x="5259705" y="4380230"/>
              <a:ext cx="2887125" cy="104140"/>
              <a:chOff x="5259705" y="4380230"/>
              <a:chExt cx="2887125" cy="10414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8E152D5-8C4F-9E05-6B61-7D3DCDDC9E16}"/>
                  </a:ext>
                </a:extLst>
              </p:cNvPr>
              <p:cNvSpPr/>
              <p:nvPr/>
            </p:nvSpPr>
            <p:spPr>
              <a:xfrm>
                <a:off x="5259705" y="4380230"/>
                <a:ext cx="104140" cy="10414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03CD400-F79C-4A61-1F61-20CF7806980F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5363845" y="4432300"/>
                <a:ext cx="2782985" cy="444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5DC6-3842-DCFD-6A08-0F35DBFBA487}"/>
                </a:ext>
              </a:extLst>
            </p:cNvPr>
            <p:cNvSpPr txBox="1"/>
            <p:nvPr/>
          </p:nvSpPr>
          <p:spPr>
            <a:xfrm>
              <a:off x="5382260" y="4088765"/>
              <a:ext cx="3060453" cy="276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/>
                <a:t>카메라 씬 전환 기능 구현</a:t>
              </a:r>
              <a:r>
                <a:rPr lang="en-US" altLang="ko-KR" sz="1200"/>
                <a:t>(8</a:t>
              </a:r>
              <a:r>
                <a:rPr lang="ko-KR" altLang="en-US" sz="1200"/>
                <a:t>월 중</a:t>
              </a:r>
              <a:r>
                <a:rPr lang="en-US" altLang="ko-KR" sz="1200"/>
                <a:t> ~ 10</a:t>
              </a:r>
              <a:r>
                <a:rPr lang="ko-KR" altLang="en-US" sz="1200"/>
                <a:t>월 초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6BBA558-73C6-6259-4391-126261B19B7A}"/>
              </a:ext>
            </a:extLst>
          </p:cNvPr>
          <p:cNvSpPr txBox="1"/>
          <p:nvPr/>
        </p:nvSpPr>
        <p:spPr>
          <a:xfrm>
            <a:off x="2456245" y="3187072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D70C2A-5D78-D49A-B802-DD7A1180020E}"/>
              </a:ext>
            </a:extLst>
          </p:cNvPr>
          <p:cNvSpPr txBox="1"/>
          <p:nvPr/>
        </p:nvSpPr>
        <p:spPr>
          <a:xfrm>
            <a:off x="2456245" y="5040165"/>
            <a:ext cx="1545616" cy="276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게임 개발 사전 준비</a:t>
            </a: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BEDA8BFC-C6C0-25E2-588E-3F67402E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ko-KR" altLang="en-US"/>
              <a:t>작업 일정</a:t>
            </a: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5C50D56D-3307-68AC-F870-36DE09F64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17130"/>
              </p:ext>
            </p:extLst>
          </p:nvPr>
        </p:nvGraphicFramePr>
        <p:xfrm>
          <a:off x="1066800" y="2103438"/>
          <a:ext cx="10058398" cy="401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0232121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462210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726798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0590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3584113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0123992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513390198"/>
                    </a:ext>
                  </a:extLst>
                </a:gridCol>
              </a:tblGrid>
              <a:tr h="400876"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39450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439"/>
                  </a:ext>
                </a:extLst>
              </a:tr>
              <a:tr h="1805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이지선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1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sharepoint/v3"/>
    <ds:schemaRef ds:uri="http://purl.org/dc/dcmitype/"/>
    <ds:schemaRef ds:uri="http://purl.org/dc/terms/"/>
    <ds:schemaRef ds:uri="http://schemas.microsoft.com/office/2006/documentManagement/types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{49682136-0B9B-4C6B-8881-E3C455E3A281}tf45331398_win32</Template>
  <TotalTime>503</TotalTime>
  <Words>870</Words>
  <Application>Microsoft Office PowerPoint</Application>
  <PresentationFormat>와이드스크린</PresentationFormat>
  <Paragraphs>263</Paragraphs>
  <Slides>20</Slides>
  <Notes>20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Tenorite</vt:lpstr>
      <vt:lpstr>Office 테마</vt:lpstr>
      <vt:lpstr>ElementalSaver 2D플랫포머, 로그라이크</vt:lpstr>
      <vt:lpstr>목차</vt:lpstr>
      <vt:lpstr>소개</vt:lpstr>
      <vt:lpstr>게임 진행 흐름도</vt:lpstr>
      <vt:lpstr>시연영상</vt:lpstr>
      <vt:lpstr>작업 분담</vt:lpstr>
      <vt:lpstr>작업 분담</vt:lpstr>
      <vt:lpstr>작업 분담</vt:lpstr>
      <vt:lpstr>작업 일정</vt:lpstr>
      <vt:lpstr>작업 일정</vt:lpstr>
      <vt:lpstr>Player UI</vt:lpstr>
      <vt:lpstr>Character Base</vt:lpstr>
      <vt:lpstr>ElementalSkill Window</vt:lpstr>
      <vt:lpstr>Dialogue Script</vt:lpstr>
      <vt:lpstr>Inventory System</vt:lpstr>
      <vt:lpstr>Inventory System</vt:lpstr>
      <vt:lpstr>Enemy AI</vt:lpstr>
      <vt:lpstr>Random Map Generation</vt:lpstr>
      <vt:lpstr>Cinemachin Camera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ElementalSaver 2D플랫포머, 로그라이크</dc:title>
  <dc:creator>태민 전</dc:creator>
  <cp:lastModifiedBy>태민 전</cp:lastModifiedBy>
  <cp:revision>24</cp:revision>
  <cp:lastPrinted>2023-10-15T10:48:24Z</cp:lastPrinted>
  <dcterms:created xsi:type="dcterms:W3CDTF">2023-10-11T23:52:19Z</dcterms:created>
  <dcterms:modified xsi:type="dcterms:W3CDTF">2023-10-15T10:49:28Z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