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76" r:id="rId8"/>
    <p:sldId id="261" r:id="rId9"/>
    <p:sldId id="260" r:id="rId10"/>
    <p:sldId id="273" r:id="rId11"/>
    <p:sldId id="271" r:id="rId12"/>
    <p:sldId id="269" r:id="rId13"/>
    <p:sldId id="264" r:id="rId14"/>
    <p:sldId id="270" r:id="rId15"/>
    <p:sldId id="265" r:id="rId16"/>
    <p:sldId id="266" r:id="rId17"/>
    <p:sldId id="267" r:id="rId18"/>
    <p:sldId id="275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2분기</c:v>
                </c:pt>
                <c:pt idx="1">
                  <c:v>1분기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2분기</c:v>
                </c:pt>
                <c:pt idx="1">
                  <c:v>1분기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4.4000000000000004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2분기</c:v>
                </c:pt>
                <c:pt idx="1">
                  <c:v>1분기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4분기</c:v>
                </c:pt>
                <c:pt idx="1">
                  <c:v>3분기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4분기</c:v>
                </c:pt>
                <c:pt idx="1">
                  <c:v>3분기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2.8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4분기</c:v>
                </c:pt>
                <c:pt idx="1">
                  <c:v>3분기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효과적인 </a:t>
          </a:r>
          <a:r>
            <a:rPr lang="en-US" altLang="ko-KR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비즈니스 요구 사항이 포함된 전략적 네트워크 배포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20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계획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확장 가능한 </a:t>
          </a:r>
          <a:b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전자 상거래 강화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20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마케팅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표준화된 </a:t>
          </a:r>
          <a:r>
            <a:rPr lang="ko-KR" altLang="en-US" sz="14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메트릭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배포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20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디자인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US" altLang="ko-KR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비즈니스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전체적으로 뛰어난 방법론 장려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/>
          <a:r>
            <a:rPr lang="ko-KR" altLang="en-US" sz="20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시작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20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전략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응용 프로그램 조정</a:t>
          </a:r>
        </a:p>
      </dgm:t>
    </dgm:pt>
    <dgm:pt modelId="{C117508E-3024-E449-BAAE-1987AA32AD71}" type="parTrans" cxnId="{C499AF16-4A28-D448-9A77-B8BAAF4098D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3040D4-47C6-DA43-932A-AD2F185F5C5E}" type="sibTrans" cxnId="{C499AF16-4A28-D448-9A77-B8BAAF4098D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C499AF16-4A28-D448-9A77-B8BAAF4098DA}" srcId="{E9682B4F-0217-4B50-923E-C104AA24290F}" destId="{566CA0B6-95FF-3A46-BF54-8E3C5843F883}" srcOrd="1" destOrd="0" parTransId="{C117508E-3024-E449-BAAE-1987AA32AD71}" sibTransId="{0B3040D4-47C6-DA43-932A-AD2F185F5C5E}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946C164A-769F-8147-A19A-97A93F0144C2}" type="presOf" srcId="{566CA0B6-95FF-3A46-BF54-8E3C5843F883}" destId="{434ABADC-97F5-A547-823D-7594A86D79D3}" srcOrd="0" destOrd="2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921076E0-4A47-034F-AF33-2E67CCE6BD8C}" type="presOf" srcId="{566CA0B6-95FF-3A46-BF54-8E3C5843F883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F1ABFB3-B399-406F-91BD-DCDF9A38526B}">
      <dgm:prSet phldrT="[Text]" phldr="0"/>
      <dgm:spPr/>
      <dgm:t>
        <a:bodyPr rtlCol="0"/>
        <a:lstStyle/>
        <a:p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효과적인 </a:t>
          </a:r>
          <a:r>
            <a:rPr lang="en-US" altLang="ko-KR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비즈니스 요구 사항이 포함된 전략적 네트워크 배포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8CB0E27-958C-4066-A189-8B36505E8204}" type="parTrans" cxnId="{15319551-A9EA-462E-845B-E5251E84291F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0E4A1D3-514E-4327-991D-5CC9C6B41885}" type="sibTrans" cxnId="{15319551-A9EA-462E-845B-E5251E84291F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9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확장 가능한</a:t>
          </a:r>
          <a:b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전자 상거래 강화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05E1923-5021-40F7-B4EF-E582E23A699D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11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79089A8-5362-4BA4-9163-D19228C1808F}">
      <dgm:prSet phldr="0"/>
      <dgm:spPr/>
      <dgm:t>
        <a:bodyPr rtlCol="0"/>
        <a:lstStyle/>
        <a:p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표준화된 </a:t>
          </a:r>
          <a:r>
            <a:rPr lang="ko-KR" altLang="en-US" b="0" noProof="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메트릭</a:t>
          </a:r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배포</a:t>
          </a: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8F44BD-C8C7-462C-9756-1EC498E86842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EB4D61-3A9C-4140-977F-3C3F5C9EE9D1}">
      <dgm:prSet phldr="0"/>
      <dgm:spPr/>
      <dgm:t>
        <a:bodyPr rtlCol="0"/>
        <a:lstStyle/>
        <a:p>
          <a:r>
            <a:rPr lang="en-US" altLang="ko-KR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비즈니스 응용 프로그램 조정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ko-KR" altLang="en-US" b="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전체적으로 뛰어난 방법론 장려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9AF88A-E1F7-4D3A-905F-87228D6A8655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b="1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gm:t>
    </dgm:pt>
    <dgm:pt modelId="{933A8FED-7B84-4ED0-B6AA-2EE26A89B8EA}" type="parTrans" cxnId="{E1474FF3-8E3C-4B30-985C-CE88BA0FE324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11DD6EC-352C-4A0E-84AA-FEBE2F06BCF9}" type="sibTrans" cxnId="{E1474FF3-8E3C-4B30-985C-CE88BA0FE324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계획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확장 가능한 </a:t>
          </a:r>
          <a:b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전자 상거래 강화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마케팅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표준화된 </a:t>
          </a:r>
          <a:r>
            <a:rPr lang="ko-KR" altLang="en-US" sz="14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메트릭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배포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디자인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비즈니스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응용 프로그램 조정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전략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전체적으로 뛰어난 방법론 장려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시작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효과적인 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비즈니스 요구 사항이 포함된 전략적 네트워크 배포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확장 가능한</a:t>
          </a:r>
          <a:b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전자 상거래 강화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9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표준화된 </a:t>
          </a:r>
          <a:r>
            <a:rPr lang="ko-KR" altLang="en-US" sz="1000" b="0" kern="1200" noProof="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메트릭</a:t>
          </a: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 배포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11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비즈니스 응용 프로그램 조정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전체적으로 뛰어난 방법론 장려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효과적인 </a:t>
          </a:r>
          <a:r>
            <a:rPr lang="en-US" altLang="ko-KR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e-</a:t>
          </a:r>
          <a:r>
            <a:rPr lang="ko-KR" altLang="en-US" sz="1000" b="0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비즈니스 요구 사항이 포함된 전략적 네트워크 배포</a:t>
          </a:r>
          <a:endParaRPr lang="ko-KR" altLang="en-US" sz="10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20XX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년 </a:t>
          </a:r>
          <a:r>
            <a:rPr lang="en-US" altLang="ko-KR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1300" b="1" kern="1200" noProof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월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핀 고정 시간 표시 막대 삭제"/>
  <dgm:desc val="시간순으로 이벤트 목록을 표시하는 데 사용합니다. 핀 옆에 보이지 않는 상자에는 날짜가 포함되어 있으며 그 바로 아래에 설명이 있습니다. 중간 분량의 텍스트와 중간 길이의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+mj-ea"/>
                <a:ea typeface="+mj-ea"/>
              </a:rPr>
              <a:t>2023-10-12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2023-10-12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7DC217-DF71-1A49-B3EA-559F1F43B0FF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17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279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159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097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176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146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5</a:t>
            </a:fld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06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760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87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520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7863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484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E627AD-7747-496E-A3EE-0F36FBFCDF4E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37102A-2975-4C38-AE83-621F8879B60B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61B288-EFA0-4607-924D-631520723D24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D59151-BAC8-48FE-B7E3-773DEEF8ABDC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DD43B5-8505-4347-B0CB-F052F241F0A8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C3BD39-769F-4746-8FF4-6422E9B2DD6C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DC5F27-12FF-4687-9636-7E564A50634D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A731A8-A9B6-41F8-A3F3-2605F390C798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6D3F20-D7E6-47BC-A572-0F06BBE134EA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6CF8C1-C83A-43E4-B051-BF44F1F246C3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860AE2C-169B-42CC-8370-C49E26734CFB}" type="datetime1">
              <a:rPr lang="en-US" altLang="ko-KR" noProof="0" smtClean="0"/>
              <a:t>10/12/2023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ElementalSaver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ko-KR"/>
              <a:t>ElementalSaver</a:t>
            </a:r>
            <a:br>
              <a:rPr lang="en-US" altLang="ko-KR"/>
            </a:br>
            <a:r>
              <a:rPr lang="en-US" altLang="ko-KR" sz="2000"/>
              <a:t>2D</a:t>
            </a:r>
            <a:r>
              <a:rPr lang="ko-KR" altLang="en-US" sz="2000"/>
              <a:t>플랫포머</a:t>
            </a:r>
            <a:r>
              <a:rPr lang="en-US" altLang="ko-KR" sz="2000"/>
              <a:t>, </a:t>
            </a:r>
            <a:r>
              <a:rPr lang="ko-KR" altLang="en-US" sz="2000"/>
              <a:t>로그라이크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altLang="ko-KR"/>
              <a:t>C</a:t>
            </a:r>
            <a:r>
              <a:rPr lang="ko-KR" altLang="en-US"/>
              <a:t>조 </a:t>
            </a:r>
            <a:r>
              <a:rPr lang="en-US" altLang="ko-KR"/>
              <a:t>: </a:t>
            </a:r>
            <a:r>
              <a:rPr lang="ko-KR" altLang="en-US"/>
              <a:t>전태민</a:t>
            </a:r>
            <a:r>
              <a:rPr lang="en-US" altLang="ko-KR"/>
              <a:t>, </a:t>
            </a:r>
            <a:r>
              <a:rPr lang="ko-KR" altLang="en-US"/>
              <a:t>이지선</a:t>
            </a:r>
            <a:r>
              <a:rPr lang="en-US" altLang="ko-KR"/>
              <a:t>, </a:t>
            </a:r>
            <a:r>
              <a:rPr lang="ko-KR" altLang="en-US"/>
              <a:t>김수영</a:t>
            </a:r>
            <a:r>
              <a:rPr lang="en-US" altLang="ko-KR"/>
              <a:t>, </a:t>
            </a:r>
            <a:r>
              <a:rPr lang="ko-KR" altLang="en-US"/>
              <a:t>이재민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제품 출시 계획 </a:t>
            </a:r>
          </a:p>
        </p:txBody>
      </p:sp>
      <p:graphicFrame>
        <p:nvGraphicFramePr>
          <p:cNvPr id="6" name="내용 개체 틀 3" descr="타임라인 개체 틀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57725990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텍스트 상자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텍스트 상자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텍스트 상자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텍스트 상자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시간 표시줄 </a:t>
            </a:r>
          </a:p>
        </p:txBody>
      </p:sp>
      <p:graphicFrame>
        <p:nvGraphicFramePr>
          <p:cNvPr id="2" name="다이어그램 2" descr="SmartArt 그래픽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833127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/>
              <a:t>주력 분야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en-US" altLang="ko-KR"/>
              <a:t>B2B </a:t>
            </a:r>
            <a:r>
              <a:rPr lang="ko-KR" altLang="en-US"/>
              <a:t>시장 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/>
              <a:t>경쟁에서 앞서가기 위한 성공적인 전략 개발</a:t>
            </a:r>
          </a:p>
          <a:p>
            <a:pPr rtl="0"/>
            <a:r>
              <a:rPr lang="ko-KR" altLang="en-US"/>
              <a:t>가장 쉽게 달성할 수 있는 목표를 활용하여 대략적인 가치 파악</a:t>
            </a:r>
          </a:p>
          <a:p>
            <a:pPr rtl="0"/>
            <a:r>
              <a:rPr lang="ko-KR" altLang="en-US"/>
              <a:t>고객 지향 수렴 시각화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/>
          <a:lstStyle/>
          <a:p>
            <a:pPr rtl="0"/>
            <a:r>
              <a:rPr lang="ko-KR" altLang="en-US"/>
              <a:t>클라우드 기반 영업 기회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/>
              <a:t>회사 전략에 대한 반복적인 접근 방식</a:t>
            </a:r>
          </a:p>
          <a:p>
            <a:pPr rtl="0"/>
            <a:r>
              <a:rPr lang="ko-KR" altLang="en-US"/>
              <a:t>내부에서 관리 프레임워크 구축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/>
              <a:t>목표 달성 방법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/>
          <a:lstStyle/>
          <a:p>
            <a:pPr rtl="0"/>
            <a:r>
              <a:rPr lang="en-US" altLang="ko-KR"/>
              <a:t>ROI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/>
              <a:t>멀티미디어 기반 전문 지식 및 미디어 간 성장 전략 구상</a:t>
            </a:r>
          </a:p>
          <a:p>
            <a:pPr rtl="0"/>
            <a:r>
              <a:rPr lang="ko-KR" altLang="en-US"/>
              <a:t>우수한 지적 자본 시각화</a:t>
            </a:r>
          </a:p>
          <a:p>
            <a:pPr rtl="0"/>
            <a:r>
              <a:rPr lang="ko-KR" altLang="en-US"/>
              <a:t>웹 지원 기술을 사용하여 전 세계적인 방법 활용</a:t>
            </a:r>
          </a:p>
          <a:p>
            <a:pPr rtl="0"/>
            <a:endParaRPr lang="ko-KR" altLang="en-US"/>
          </a:p>
          <a:p>
            <a:pPr rtl="0"/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/>
          <a:lstStyle/>
          <a:p>
            <a:pPr rtl="0"/>
            <a:r>
              <a:rPr lang="ko-KR" altLang="en-US"/>
              <a:t>틈새 시장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/>
              <a:t>지속 가능한 전략을 통해 확장 가능한 고객 서비스 추진</a:t>
            </a:r>
          </a:p>
          <a:p>
            <a:pPr rtl="0"/>
            <a:r>
              <a:rPr lang="ko-KR" altLang="en-US"/>
              <a:t>최첨단 제품과 함께 최상위 웹 서비스 제공</a:t>
            </a:r>
          </a:p>
          <a:p>
            <a:pPr rtl="0"/>
            <a:endParaRPr lang="ko-KR" altLang="en-US"/>
          </a:p>
          <a:p>
            <a:pPr rtl="0"/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/>
          <a:lstStyle/>
          <a:p>
            <a:pPr rtl="0"/>
            <a:r>
              <a:rPr lang="ko-KR" altLang="en-US"/>
              <a:t>공급망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/>
          <a:lstStyle/>
          <a:p>
            <a:pPr rtl="0"/>
            <a:r>
              <a:rPr lang="ko-KR" altLang="en-US"/>
              <a:t>강력한 아이디어로 일대일 고객 서비스 구축</a:t>
            </a:r>
          </a:p>
          <a:p>
            <a:pPr rtl="0"/>
            <a:r>
              <a:rPr lang="ko-KR" altLang="en-US"/>
              <a:t>실시간 스키마를 위한 시기적절한 상품을 최대한 활용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/>
              <a:t>요약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</a:t>
            </a:r>
            <a:r>
              <a:rPr lang="en-US" altLang="ko-KR"/>
              <a:t>110%</a:t>
            </a:r>
            <a:r>
              <a:rPr lang="ko-KR" altLang="en-US"/>
              <a:t>를 제공합니다</a:t>
            </a:r>
            <a:r>
              <a:rPr lang="en-US" altLang="ko-KR"/>
              <a:t>. </a:t>
            </a:r>
            <a:r>
              <a:rPr lang="ko-KR" altLang="en-US"/>
              <a:t>차세대 데이터 아키텍처를 사용하여 조직에서 </a:t>
            </a:r>
            <a:r>
              <a:rPr lang="en-US" altLang="ko-KR"/>
              <a:t>Agile </a:t>
            </a:r>
            <a:r>
              <a:rPr lang="ko-KR" altLang="en-US"/>
              <a:t>워크플로를 가상으로 관리할 수 있도록 지원합니다</a:t>
            </a:r>
            <a:r>
              <a:rPr lang="en-US" altLang="ko-KR"/>
              <a:t>. Contoso</a:t>
            </a:r>
            <a:r>
              <a:rPr lang="ko-KR" altLang="en-US"/>
              <a:t>는 시장 지식과 제품 뒤의 훌륭한 팀 덕택에 성공하고 있습니다</a:t>
            </a:r>
            <a:r>
              <a:rPr lang="en-US" altLang="ko-KR"/>
              <a:t>. </a:t>
            </a:r>
            <a:r>
              <a:rPr lang="ko-KR" altLang="en-US"/>
              <a:t>회사의 </a:t>
            </a:r>
            <a:r>
              <a:rPr lang="en-US" altLang="ko-KR"/>
              <a:t>CEO</a:t>
            </a:r>
            <a:r>
              <a:rPr lang="ko-KR" altLang="en-US"/>
              <a:t>는 “선제적으로 비스니스 수행 방식을 혁신함으로써 효율성을 얻게 될 것이다”라고 이야기합니다</a:t>
            </a:r>
            <a:r>
              <a:rPr lang="en-US" altLang="ko-KR"/>
              <a:t>.</a:t>
            </a:r>
          </a:p>
          <a:p>
            <a:pPr rtl="0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/>
              <a:t>소개</a:t>
            </a:r>
          </a:p>
          <a:p>
            <a:pPr rtl="0"/>
            <a:r>
              <a:rPr lang="ko-KR" altLang="en-US"/>
              <a:t>기본 목표</a:t>
            </a:r>
          </a:p>
          <a:p>
            <a:pPr rtl="0"/>
            <a:r>
              <a:rPr lang="ko-KR" altLang="en-US"/>
              <a:t>작업목표</a:t>
            </a:r>
            <a:endParaRPr lang="en-US" altLang="ko-KR"/>
          </a:p>
          <a:p>
            <a:pPr rtl="0"/>
            <a:r>
              <a:rPr lang="ko-KR" altLang="en-US"/>
              <a:t>타임 라인</a:t>
            </a:r>
            <a:endParaRPr lang="en-US" altLang="ko-KR"/>
          </a:p>
          <a:p>
            <a:pPr rtl="0"/>
            <a:r>
              <a:rPr lang="ko-KR" altLang="en-US"/>
              <a:t>기능 구현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526650-578A-95E9-EB24-08FB9D68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619375" y="1476375"/>
            <a:ext cx="9572625" cy="53816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10216368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/>
              <a:t>ElementalSaver</a:t>
            </a:r>
            <a:r>
              <a:rPr lang="ko-KR" altLang="en-US"/>
              <a:t>는 로그라이크을 기반으로 </a:t>
            </a:r>
            <a:endParaRPr lang="en-US" altLang="ko-KR"/>
          </a:p>
          <a:p>
            <a:pPr rtl="0"/>
            <a:r>
              <a:rPr lang="ko-KR" altLang="en-US"/>
              <a:t>플레이어의 여러 능력을 사용하면서 던전을 클리어 하는 게임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9EA45-25DB-4322-9CBF-FB15A76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시연영상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ADBFB-50C5-3DC4-2C8E-D4B4AE0E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3E800-5941-89B2-FC7E-826E347CE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1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분기별 성과</a:t>
            </a:r>
          </a:p>
        </p:txBody>
      </p:sp>
      <p:graphicFrame>
        <p:nvGraphicFramePr>
          <p:cNvPr id="6" name="내용 개체 틀 5" descr="차트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007787"/>
              </p:ext>
            </p:extLst>
          </p:nvPr>
        </p:nvGraphicFramePr>
        <p:xfrm>
          <a:off x="1258176" y="2360884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내용 개체 틀 5" descr="차트">
            <a:extLst>
              <a:ext uri="{FF2B5EF4-FFF2-40B4-BE49-F238E27FC236}">
                <a16:creationId xmlns:a16="http://schemas.microsoft.com/office/drawing/2014/main" id="{5A839DA0-FCCD-084E-87E3-CCD098AB7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194205"/>
              </p:ext>
            </p:extLst>
          </p:nvPr>
        </p:nvGraphicFramePr>
        <p:xfrm>
          <a:off x="6697091" y="2360884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성장 분야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607346"/>
              </p:ext>
            </p:extLst>
          </p:nvPr>
        </p:nvGraphicFramePr>
        <p:xfrm>
          <a:off x="1205707" y="2501900"/>
          <a:ext cx="97805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endParaRPr lang="ko-KR" altLang="en-US" b="1" noProof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1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1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1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1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상거래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/>
              <a:t>비즈니스 기회는 버스와 같습니다</a:t>
            </a:r>
            <a:r>
              <a:rPr lang="en-US" altLang="ko-KR" sz="4400" dirty="0"/>
              <a:t>. </a:t>
            </a:r>
            <a:r>
              <a:rPr lang="ko-KR" altLang="en-US" sz="4400" dirty="0"/>
              <a:t>항상 또 다른 기회가 옵니다</a:t>
            </a:r>
            <a:r>
              <a:rPr lang="en-US" altLang="ko-KR" sz="4400" dirty="0"/>
              <a:t>.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ko-KR" altLang="en-US"/>
              <a:t>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 rtlCol="0"/>
          <a:lstStyle/>
          <a:p>
            <a:pPr rtl="0"/>
            <a:r>
              <a:rPr lang="ko-KR" altLang="en-US"/>
              <a:t>강진영</a:t>
            </a:r>
          </a:p>
          <a:p>
            <a:pPr rtl="0"/>
            <a:endParaRPr lang="ko-KR" altLang="en-US"/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ko-KR" altLang="en-US"/>
              <a:t>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ko-KR" altLang="en-US"/>
              <a:t>팀을 만나보세요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2" name="그림 개체 틀 15" descr="팀 구성원 얼굴 사진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227758"/>
            <a:ext cx="1200374" cy="1201242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3" name="그림 개체 틀 17" descr="팀 구성원 얼굴 사진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2227758"/>
            <a:ext cx="1200374" cy="1201242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4" name="그림 개체 틀 19" descr="팀 구성원 얼굴 사진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254273"/>
            <a:ext cx="1200374" cy="1201242"/>
          </a:xfrm>
        </p:spPr>
      </p:pic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45" name="그림 개체 틀 21" descr="팀 구성원 얼굴 사진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4254273"/>
            <a:ext cx="1200374" cy="1201242"/>
          </a:xfrm>
        </p:spPr>
      </p:pic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ko-KR" altLang="en-US"/>
              <a:t>전체 팀</a:t>
            </a:r>
          </a:p>
        </p:txBody>
      </p:sp>
      <p:pic>
        <p:nvPicPr>
          <p:cNvPr id="61" name="그림 개체 틀 21" descr="팀 구성원 얼굴 사진">
            <a:extLst>
              <a:ext uri="{FF2B5EF4-FFF2-40B4-BE49-F238E27FC236}">
                <a16:creationId xmlns:a16="http://schemas.microsoft.com/office/drawing/2014/main" id="{E64AEA23-99EE-8546-A59A-590923ADA6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068734"/>
            <a:ext cx="904987" cy="905641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62" name="그림 개체 틀 50" descr="팀 구성원 얼굴 사진">
            <a:extLst>
              <a:ext uri="{FF2B5EF4-FFF2-40B4-BE49-F238E27FC236}">
                <a16:creationId xmlns:a16="http://schemas.microsoft.com/office/drawing/2014/main" id="{C17F05A5-CE13-1545-943B-E3644258662F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2068734"/>
            <a:ext cx="904987" cy="905641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63" name="그림 개체 틀 17" descr="팀 구성원 얼굴 사진">
            <a:extLst>
              <a:ext uri="{FF2B5EF4-FFF2-40B4-BE49-F238E27FC236}">
                <a16:creationId xmlns:a16="http://schemas.microsoft.com/office/drawing/2014/main" id="{F3C0B2AF-2268-AE4E-BACC-9FF64E86564C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2068734"/>
            <a:ext cx="904987" cy="905641"/>
          </a:xfr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최고 운영 관리자</a:t>
            </a:r>
          </a:p>
        </p:txBody>
      </p:sp>
      <p:pic>
        <p:nvPicPr>
          <p:cNvPr id="64" name="그림 개체 틀 19" descr="팀 구성원 얼굴 사진">
            <a:extLst>
              <a:ext uri="{FF2B5EF4-FFF2-40B4-BE49-F238E27FC236}">
                <a16:creationId xmlns:a16="http://schemas.microsoft.com/office/drawing/2014/main" id="{F2FCDCCE-6383-4047-9485-41AA1E24E8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2068734"/>
            <a:ext cx="904987" cy="905641"/>
          </a:xfr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65" name="그림 개체 틀 15" descr="팀 구성원 얼굴 사진">
            <a:extLst>
              <a:ext uri="{FF2B5EF4-FFF2-40B4-BE49-F238E27FC236}">
                <a16:creationId xmlns:a16="http://schemas.microsoft.com/office/drawing/2014/main" id="{1A89579F-2EA4-E049-9B78-D2237993CDAB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118551"/>
            <a:ext cx="904987" cy="905641"/>
          </a:xfrm>
        </p:spPr>
      </p:pic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F8C89E42-8364-1040-9DF6-7305561F98D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05EDAD8-33DD-0B49-9FA0-360E67ED9B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48" descr="팀 구성원 얼굴 사진">
            <a:extLst>
              <a:ext uri="{FF2B5EF4-FFF2-40B4-BE49-F238E27FC236}">
                <a16:creationId xmlns:a16="http://schemas.microsoft.com/office/drawing/2014/main" id="{4E145096-B7BF-9C4C-97FA-308F61FE406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397" y="4118551"/>
            <a:ext cx="904987" cy="90564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B1711A4-C7D5-8D4D-82CD-4FBE8CC7FF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1D585144-668F-6141-B4A4-98C6E14AC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전략가</a:t>
            </a:r>
          </a:p>
        </p:txBody>
      </p:sp>
      <p:pic>
        <p:nvPicPr>
          <p:cNvPr id="67" name="그림 개체 틀 52" descr="팀 구성원 얼굴 사진">
            <a:extLst>
              <a:ext uri="{FF2B5EF4-FFF2-40B4-BE49-F238E27FC236}">
                <a16:creationId xmlns:a16="http://schemas.microsoft.com/office/drawing/2014/main" id="{25B94F1A-D947-AF4E-BC9D-9B02C4E4EB30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367" y="4118551"/>
            <a:ext cx="904987" cy="905641"/>
          </a:xfrm>
        </p:spPr>
      </p:pic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C63E461E-3AFB-0843-B481-D906526D48B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83F586E4-67FA-B94C-AF67-F2E5E6E541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68" name="그림 개체 틀 54" descr="팀 구성원 얼굴 사진">
            <a:extLst>
              <a:ext uri="{FF2B5EF4-FFF2-40B4-BE49-F238E27FC236}">
                <a16:creationId xmlns:a16="http://schemas.microsoft.com/office/drawing/2014/main" id="{7E3F00C5-0B4F-FE4F-9561-1EB505B3187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335" y="4118551"/>
            <a:ext cx="904987" cy="905641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875B85E2-950C-CB45-A7F7-DE257EA20BB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FC8EFF8B-CC40-9646-AAFC-092814DA02A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{49682136-0B9B-4C6B-8881-E3C455E3A281}tf45331398_win32</Template>
  <TotalTime>183</TotalTime>
  <Words>402</Words>
  <Application>Microsoft Office PowerPoint</Application>
  <PresentationFormat>와이드스크린</PresentationFormat>
  <Paragraphs>148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Tenorite</vt:lpstr>
      <vt:lpstr>Office 테마</vt:lpstr>
      <vt:lpstr>ElementalSaver 2D플랫포머, 로그라이크</vt:lpstr>
      <vt:lpstr>목차</vt:lpstr>
      <vt:lpstr>소개</vt:lpstr>
      <vt:lpstr>시연영상</vt:lpstr>
      <vt:lpstr>분기별 성과</vt:lpstr>
      <vt:lpstr>성장 분야</vt:lpstr>
      <vt:lpstr>비즈니스 기회는 버스와 같습니다. 항상 또 다른 기회가 옵니다.</vt:lpstr>
      <vt:lpstr>팀을 만나보세요.</vt:lpstr>
      <vt:lpstr>전체 팀</vt:lpstr>
      <vt:lpstr>제품 출시 계획 </vt:lpstr>
      <vt:lpstr>시간 표시줄 </vt:lpstr>
      <vt:lpstr>주력 분야</vt:lpstr>
      <vt:lpstr>목표 달성 방법</vt:lpstr>
      <vt:lpstr>요약 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ElementalSaver 2D플랫포머, 로그라이크</dc:title>
  <dc:creator>태민 전</dc:creator>
  <cp:lastModifiedBy>태민 전</cp:lastModifiedBy>
  <cp:revision>2</cp:revision>
  <dcterms:created xsi:type="dcterms:W3CDTF">2023-10-11T23:52:19Z</dcterms:created>
  <dcterms:modified xsi:type="dcterms:W3CDTF">2023-10-12T02:56:14Z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