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304" r:id="rId6"/>
    <p:sldId id="303" r:id="rId7"/>
    <p:sldId id="260" r:id="rId8"/>
    <p:sldId id="306" r:id="rId9"/>
    <p:sldId id="307" r:id="rId10"/>
    <p:sldId id="284" r:id="rId11"/>
    <p:sldId id="289" r:id="rId12"/>
    <p:sldId id="292" r:id="rId13"/>
    <p:sldId id="287" r:id="rId14"/>
    <p:sldId id="288" r:id="rId15"/>
    <p:sldId id="262" r:id="rId16"/>
    <p:sldId id="263" r:id="rId17"/>
    <p:sldId id="290" r:id="rId18"/>
    <p:sldId id="265" r:id="rId19"/>
    <p:sldId id="266" r:id="rId20"/>
    <p:sldId id="299" r:id="rId21"/>
    <p:sldId id="300" r:id="rId22"/>
    <p:sldId id="301" r:id="rId23"/>
    <p:sldId id="310" r:id="rId24"/>
    <p:sldId id="313" r:id="rId25"/>
    <p:sldId id="311" r:id="rId26"/>
    <p:sldId id="312" r:id="rId27"/>
    <p:sldId id="314" r:id="rId28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6"/>
    <a:srgbClr val="C4C3BF"/>
    <a:srgbClr val="B6B3AA"/>
    <a:srgbClr val="5643E2"/>
    <a:srgbClr val="969696"/>
    <a:srgbClr val="D8D8DB"/>
    <a:srgbClr val="EAEAF2"/>
    <a:srgbClr val="4EDADB"/>
    <a:srgbClr val="5F9E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9" autoAdjust="0"/>
    <p:restoredTop sz="76110" autoAdjust="0"/>
  </p:normalViewPr>
  <p:slideViewPr>
    <p:cSldViewPr>
      <p:cViewPr varScale="1">
        <p:scale>
          <a:sx n="84" d="100"/>
          <a:sy n="84" d="100"/>
        </p:scale>
        <p:origin x="1956" y="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147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5A5209-FD28-4EDC-A69A-E5D7C3A55C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7D3F0A-0236-4522-9FC8-8D6E7DAB1C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1DF82-54BC-4D6A-9B8E-C3D0E147951C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FD7721-8127-4FA7-AB5B-F475A2C1B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97BE4-25F3-4F53-8B07-AB6E9F5CE1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05D86-785E-477A-BD54-C2B63447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25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9CF4F-CF52-4055-A1E0-4CE72C4FC77B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B9F3D-845C-4D02-8EED-6030F7FB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1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1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11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15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440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231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69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61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60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00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98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1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03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77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65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0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77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2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8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29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682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2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9F3D-845C-4D02-8EED-6030F7FBFD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1920" y="6601078"/>
            <a:ext cx="3413760" cy="16927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61120" y="6549690"/>
            <a:ext cx="280416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B6E28DD3-AEEE-4D54-9C40-B917CA4845F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21920" y="6601078"/>
            <a:ext cx="3413760" cy="16927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59A41604-432E-46E0-A851-944F1094583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21920" y="6601078"/>
            <a:ext cx="3413760" cy="16927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601078"/>
            <a:ext cx="3901440" cy="16927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28600" y="6601075"/>
            <a:ext cx="390144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8600" y="6618472"/>
            <a:ext cx="390144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15400" y="6601076"/>
            <a:ext cx="280416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0.png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microsoft.com/office/2007/relationships/hdphoto" Target="../media/hdphoto4.wdp"/><Relationship Id="rId5" Type="http://schemas.openxmlformats.org/officeDocument/2006/relationships/image" Target="../media/image32.png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ngsilver.or.kr/theme/grape/mobile/page/sub02.php" TargetMode="External"/><Relationship Id="rId2" Type="http://schemas.openxmlformats.org/officeDocument/2006/relationships/hyperlink" Target="http://www.busansenior.or.kr/05centeredu/00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api.nsdi.go.kr/nsdi/eios/ServiceDetail.do?svcSe=F&amp;svcId=F013&amp;provOrg=NIDO" TargetMode="External"/><Relationship Id="rId5" Type="http://schemas.openxmlformats.org/officeDocument/2006/relationships/hyperlink" Target="https://osmnx.readthedocs.io/en/latest/osmnx.html#module-osmnx.elevation" TargetMode="External"/><Relationship Id="rId4" Type="http://schemas.openxmlformats.org/officeDocument/2006/relationships/hyperlink" Target="http://afc.bswdi.re.kr/Main.d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pwjdgus1017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23.png"/><Relationship Id="rId10" Type="http://schemas.openxmlformats.org/officeDocument/2006/relationships/image" Target="../media/image29.png"/><Relationship Id="rId9" Type="http://schemas.openxmlformats.org/officeDocument/2006/relationships/image" Target="../media/image280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10522C6-F92B-4F98-9935-427163EA6A1C}"/>
              </a:ext>
            </a:extLst>
          </p:cNvPr>
          <p:cNvSpPr txBox="1"/>
          <p:nvPr/>
        </p:nvSpPr>
        <p:spPr>
          <a:xfrm>
            <a:off x="1219200" y="822580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spc="-100" dirty="0">
                <a:solidFill>
                  <a:schemeClr val="bg1"/>
                </a:solidFill>
              </a:rPr>
              <a:t>동아대 학교  컴퓨터공학과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3D3008-EADD-41E9-BB5F-9513EE6CC6E2}"/>
              </a:ext>
            </a:extLst>
          </p:cNvPr>
          <p:cNvGrpSpPr/>
          <p:nvPr/>
        </p:nvGrpSpPr>
        <p:grpSpPr>
          <a:xfrm>
            <a:off x="838200" y="2610831"/>
            <a:ext cx="3591128" cy="428688"/>
            <a:chOff x="2231021" y="1625169"/>
            <a:chExt cx="1459913" cy="242669"/>
          </a:xfrm>
        </p:grpSpPr>
        <p:sp>
          <p:nvSpPr>
            <p:cNvPr id="24" name="object 24"/>
            <p:cNvSpPr/>
            <p:nvPr/>
          </p:nvSpPr>
          <p:spPr>
            <a:xfrm>
              <a:off x="2945056" y="1670345"/>
              <a:ext cx="9525" cy="137795"/>
            </a:xfrm>
            <a:custGeom>
              <a:avLst/>
              <a:gdLst/>
              <a:ahLst/>
              <a:cxnLst/>
              <a:rect l="l" t="t" r="r" b="b"/>
              <a:pathLst>
                <a:path w="9525" h="137794">
                  <a:moveTo>
                    <a:pt x="9495" y="0"/>
                  </a:moveTo>
                  <a:lnTo>
                    <a:pt x="0" y="0"/>
                  </a:lnTo>
                  <a:lnTo>
                    <a:pt x="0" y="137579"/>
                  </a:lnTo>
                  <a:lnTo>
                    <a:pt x="9495" y="137579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pc="-100" dirty="0">
                <a:solidFill>
                  <a:srgbClr val="FF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640274" y="1675737"/>
              <a:ext cx="9525" cy="137795"/>
            </a:xfrm>
            <a:custGeom>
              <a:avLst/>
              <a:gdLst/>
              <a:ahLst/>
              <a:cxnLst/>
              <a:rect l="l" t="t" r="r" b="b"/>
              <a:pathLst>
                <a:path w="9525" h="137794">
                  <a:moveTo>
                    <a:pt x="9495" y="0"/>
                  </a:moveTo>
                  <a:lnTo>
                    <a:pt x="0" y="0"/>
                  </a:lnTo>
                  <a:lnTo>
                    <a:pt x="0" y="137579"/>
                  </a:lnTo>
                  <a:lnTo>
                    <a:pt x="9495" y="137579"/>
                  </a:lnTo>
                  <a:lnTo>
                    <a:pt x="949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pc="-1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C4427D-93A4-4800-962D-271164B41359}"/>
                </a:ext>
              </a:extLst>
            </p:cNvPr>
            <p:cNvSpPr txBox="1"/>
            <p:nvPr/>
          </p:nvSpPr>
          <p:spPr>
            <a:xfrm>
              <a:off x="2231021" y="1641345"/>
              <a:ext cx="745013" cy="226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00" dirty="0">
                  <a:solidFill>
                    <a:srgbClr val="7E7E7E"/>
                  </a:solidFill>
                </a:rPr>
                <a:t>1824183 </a:t>
              </a:r>
              <a:r>
                <a:rPr lang="ko-KR" altLang="en-US" sz="2000" spc="-100" dirty="0">
                  <a:solidFill>
                    <a:srgbClr val="7E7E7E"/>
                  </a:solidFill>
                </a:rPr>
                <a:t>박정현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51E536-1814-46AE-BA4E-EBB6309C7B9B}"/>
                </a:ext>
              </a:extLst>
            </p:cNvPr>
            <p:cNvSpPr txBox="1"/>
            <p:nvPr/>
          </p:nvSpPr>
          <p:spPr>
            <a:xfrm>
              <a:off x="2931130" y="1625169"/>
              <a:ext cx="759804" cy="226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spc="-100" dirty="0">
                  <a:solidFill>
                    <a:srgbClr val="7E7E7E"/>
                  </a:solidFill>
                </a:rPr>
                <a:t>1824530 </a:t>
              </a:r>
              <a:r>
                <a:rPr lang="ko-KR" altLang="en-US" sz="2000" spc="-100" dirty="0" err="1">
                  <a:solidFill>
                    <a:srgbClr val="7E7E7E"/>
                  </a:solidFill>
                </a:rPr>
                <a:t>김대로</a:t>
              </a:r>
              <a:endParaRPr lang="ko-KR" altLang="en-US" sz="2000" spc="-100" dirty="0">
                <a:solidFill>
                  <a:srgbClr val="7E7E7E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D1EA513-7B12-4770-A06A-DA7D7FFF47E5}"/>
              </a:ext>
            </a:extLst>
          </p:cNvPr>
          <p:cNvSpPr txBox="1"/>
          <p:nvPr/>
        </p:nvSpPr>
        <p:spPr>
          <a:xfrm>
            <a:off x="838200" y="1905000"/>
            <a:ext cx="1086960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b="1" spc="-100" dirty="0">
                <a:solidFill>
                  <a:srgbClr val="1F3863"/>
                </a:solidFill>
              </a:rPr>
              <a:t>Busan Senior Centre(BSC)</a:t>
            </a:r>
            <a:r>
              <a:rPr lang="ko-KR" altLang="en-US" sz="3200" b="1" spc="-100" dirty="0"/>
              <a:t>의 </a:t>
            </a:r>
            <a:r>
              <a:rPr lang="ko-KR" altLang="en-US" sz="3200" b="1" spc="-100" dirty="0">
                <a:solidFill>
                  <a:srgbClr val="5643E2"/>
                </a:solidFill>
              </a:rPr>
              <a:t>시급한 개선을 위한 입지 분석 모델</a:t>
            </a:r>
            <a:endParaRPr lang="en-US" altLang="ko-KR" sz="3200" b="1" spc="-100" dirty="0">
              <a:solidFill>
                <a:srgbClr val="5643E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B0B117D-AC7B-45A5-A846-02084420D140}"/>
              </a:ext>
            </a:extLst>
          </p:cNvPr>
          <p:cNvGrpSpPr/>
          <p:nvPr/>
        </p:nvGrpSpPr>
        <p:grpSpPr>
          <a:xfrm>
            <a:off x="477962" y="308991"/>
            <a:ext cx="11338038" cy="330411"/>
            <a:chOff x="477962" y="308991"/>
            <a:chExt cx="11338038" cy="33041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DF780B-D2CC-4041-96D6-461B4F52938E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Step2 –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적절한 경로당 수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0BF2D6-BC38-4245-8AEA-5D7366149938}"/>
                </a:ext>
              </a:extLst>
            </p:cNvPr>
            <p:cNvSpPr txBox="1"/>
            <p:nvPr/>
          </p:nvSpPr>
          <p:spPr>
            <a:xfrm>
              <a:off x="10285555" y="308991"/>
              <a:ext cx="1530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p:sp>
        <p:nvSpPr>
          <p:cNvPr id="74" name="object 23">
            <a:extLst>
              <a:ext uri="{FF2B5EF4-FFF2-40B4-BE49-F238E27FC236}">
                <a16:creationId xmlns:a16="http://schemas.microsoft.com/office/drawing/2014/main" id="{296AB53A-033B-4955-A724-647EEAF13F38}"/>
              </a:ext>
            </a:extLst>
          </p:cNvPr>
          <p:cNvSpPr/>
          <p:nvPr/>
        </p:nvSpPr>
        <p:spPr>
          <a:xfrm>
            <a:off x="1219200" y="3575144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CEF0-BFE2-460F-9B27-AF8D6A0325E8}"/>
                  </a:ext>
                </a:extLst>
              </p:cNvPr>
              <p:cNvSpPr txBox="1"/>
              <p:nvPr/>
            </p:nvSpPr>
            <p:spPr>
              <a:xfrm>
                <a:off x="1312785" y="3748728"/>
                <a:ext cx="9906000" cy="437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𝒑𝒆𝒓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𝒐𝒏𝒆</m:t>
                        </m:r>
                      </m:sub>
                    </m:sSub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ko-KR" altLang="en-US" sz="2000" b="1" spc="-100" dirty="0">
                    <a:solidFill>
                      <a:srgbClr val="63636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𝒖𝒔𝒆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𝒓𝒂𝒕𝒆</m:t>
                        </m:r>
                      </m:sub>
                    </m:sSub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pc="-10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𝒎𝒆𝒎𝒃𝒆𝒓</m:t>
                        </m:r>
                      </m:sub>
                    </m:sSub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type m:val="lin"/>
                        <m:ctrlP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1" i="1" spc="-10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 i="1" spc="-100" smtClean="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1" i="1" spc="-10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𝑺𝑪</m:t>
                                </m:r>
                              </m:e>
                              <m:sub>
                                <m:r>
                                  <a:rPr lang="en-US" altLang="ko-KR" sz="2000" b="1" i="1" spc="-10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𝒖𝒔𝒆</m:t>
                                </m:r>
                                <m:r>
                                  <a:rPr lang="en-US" altLang="ko-KR" sz="2000" b="1" i="1" spc="-100" smtClean="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b="1" i="1" spc="-10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𝒓𝒂𝒕𝒆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den>
                        </m:f>
                        <m:r>
                          <a:rPr lang="en-US" altLang="ko-KR" sz="20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pc="-100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𝑺𝑪</m:t>
                            </m:r>
                          </m:e>
                          <m:sub>
                            <m:r>
                              <a:rPr lang="en-US" altLang="ko-KR" sz="2000" b="1" i="1" spc="-10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𝒎𝒆𝒎𝒃𝒆𝒓</m:t>
                            </m:r>
                          </m:sub>
                        </m:sSub>
                      </m:den>
                    </m:f>
                    <m:r>
                      <a:rPr lang="en-US" altLang="ko-KR" sz="20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ko-KR" altLang="en-US" sz="2000" b="1" spc="-1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CEF0-BFE2-460F-9B27-AF8D6A032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85" y="3748728"/>
                <a:ext cx="9906000" cy="437364"/>
              </a:xfrm>
              <a:prstGeom prst="rect">
                <a:avLst/>
              </a:prstGeom>
              <a:blipFill>
                <a:blip r:embed="rId4"/>
                <a:stretch>
                  <a:fillRect t="-105556" b="-15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DBEE0-F61D-4521-A686-726433C4F2BE}"/>
                  </a:ext>
                </a:extLst>
              </p:cNvPr>
              <p:cNvSpPr txBox="1"/>
              <p:nvPr/>
            </p:nvSpPr>
            <p:spPr>
              <a:xfrm>
                <a:off x="1333500" y="4229748"/>
                <a:ext cx="9906000" cy="41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𝒑𝒓𝒐𝒑𝒆𝒓</m:t>
                          </m:r>
                        </m:sub>
                      </m:sSub>
                      <m:d>
                        <m:d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𝑶𝑷</m:t>
                              </m:r>
                            </m:e>
                            <m:sub>
                              <m:r>
                                <a:rPr lang="en-US" altLang="ko-KR" b="1" i="1" spc="-100" dirty="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𝒂𝒅𝒎𝒊𝒏</m:t>
                              </m:r>
                              <m:r>
                                <a:rPr lang="en-US" altLang="ko-KR" b="1" i="1" spc="-100" dirty="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b="1" i="1" spc="-100" dirty="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𝒂𝒓𝒆𝒂</m:t>
                              </m:r>
                            </m:sub>
                          </m:sSub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𝒑𝒆𝒓</m:t>
                              </m:r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1" spc="-10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𝒐𝒏𝒆</m:t>
                              </m:r>
                            </m:sub>
                          </m:sSub>
                        </m:e>
                      </m:d>
                      <m:r>
                        <a:rPr lang="en-US" altLang="ko-KR" b="1" i="1" spc="-10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𝑶𝑷</m:t>
                          </m:r>
                        </m:e>
                        <m:sub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𝒂𝒅𝒎𝒊𝒏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𝒂𝒓𝒆𝒂</m:t>
                          </m:r>
                        </m:sub>
                      </m:sSub>
                      <m:r>
                        <a:rPr lang="en-US" altLang="ko-KR" b="1" i="1" spc="-10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𝒑𝒆𝒓</m:t>
                          </m:r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𝒐𝒏𝒆</m:t>
                          </m:r>
                        </m:sub>
                      </m:sSub>
                    </m:oMath>
                  </m:oMathPara>
                </a14:m>
                <a:endParaRPr lang="ko-KR" altLang="en-US" b="1" spc="-1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DBEE0-F61D-4521-A686-726433C4F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4229748"/>
                <a:ext cx="9906000" cy="413959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13167-08AE-4836-8875-08EBCFF6A8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CE6D94B-9B9E-4B95-8CC5-4BE9F7AE87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9</a:t>
            </a:fld>
            <a:endParaRPr lang="ko-KR" altLang="en-US" spc="-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3D1E4-6C7D-49E0-AC33-45B3FF10BC22}"/>
              </a:ext>
            </a:extLst>
          </p:cNvPr>
          <p:cNvSpPr txBox="1"/>
          <p:nvPr/>
        </p:nvSpPr>
        <p:spPr>
          <a:xfrm>
            <a:off x="1204645" y="4816660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00" dirty="0">
                <a:solidFill>
                  <a:srgbClr val="525252"/>
                </a:solidFill>
              </a:rPr>
              <a:t>* </a:t>
            </a:r>
            <a:r>
              <a:rPr lang="ko-KR" altLang="en-US" sz="1400" spc="-100" dirty="0">
                <a:solidFill>
                  <a:srgbClr val="525252"/>
                </a:solidFill>
              </a:rPr>
              <a:t>전체 노인 중 경로당 이용 비율은 백분율이라 </a:t>
            </a:r>
            <a:r>
              <a:rPr lang="en-US" altLang="ko-KR" sz="1400" spc="-100" dirty="0">
                <a:solidFill>
                  <a:srgbClr val="525252"/>
                </a:solidFill>
              </a:rPr>
              <a:t>100</a:t>
            </a:r>
            <a:r>
              <a:rPr lang="ko-KR" altLang="en-US" sz="1400" spc="-100" dirty="0">
                <a:solidFill>
                  <a:srgbClr val="525252"/>
                </a:solidFill>
              </a:rPr>
              <a:t>을 나누어 숫자로 나타냄</a:t>
            </a:r>
            <a:endParaRPr lang="en-US" altLang="ko-KR" sz="1400" spc="-100" dirty="0">
              <a:solidFill>
                <a:srgbClr val="525252"/>
              </a:solidFill>
            </a:endParaRPr>
          </a:p>
          <a:p>
            <a:r>
              <a:rPr lang="ko-KR" altLang="en-US" sz="1400" spc="-100" dirty="0">
                <a:solidFill>
                  <a:srgbClr val="525252"/>
                </a:solidFill>
              </a:rPr>
              <a:t>* 사하구 하단</a:t>
            </a:r>
            <a:r>
              <a:rPr lang="en-US" altLang="ko-KR" sz="1400" spc="-100" dirty="0">
                <a:solidFill>
                  <a:srgbClr val="525252"/>
                </a:solidFill>
              </a:rPr>
              <a:t>1</a:t>
            </a:r>
            <a:r>
              <a:rPr lang="ko-KR" altLang="en-US" sz="1400" spc="-100" dirty="0">
                <a:solidFill>
                  <a:srgbClr val="525252"/>
                </a:solidFill>
              </a:rPr>
              <a:t>동을 기준으로 적절한 경로당 수는 약</a:t>
            </a:r>
            <a:r>
              <a:rPr lang="en-US" altLang="ko-KR" sz="1400" spc="-100" dirty="0">
                <a:solidFill>
                  <a:srgbClr val="525252"/>
                </a:solidFill>
              </a:rPr>
              <a:t>13</a:t>
            </a:r>
            <a:r>
              <a:rPr lang="ko-KR" altLang="en-US" sz="1400" spc="-100" dirty="0">
                <a:solidFill>
                  <a:srgbClr val="525252"/>
                </a:solidFill>
              </a:rPr>
              <a:t>개 산출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C8FA1E-142B-42AE-854E-61C2E4E56CE7}"/>
                  </a:ext>
                </a:extLst>
              </p:cNvPr>
              <p:cNvSpPr txBox="1"/>
              <p:nvPr/>
            </p:nvSpPr>
            <p:spPr>
              <a:xfrm>
                <a:off x="8640462" y="4803153"/>
                <a:ext cx="3382376" cy="165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𝑜𝑛𝑒</m:t>
                        </m:r>
                      </m:sub>
                    </m:sSub>
                    <m:r>
                      <a:rPr lang="en-US" altLang="ko-KR" sz="1400" b="0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sz="14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1" spc="-100" dirty="0">
                    <a:solidFill>
                      <a:srgbClr val="5643E2"/>
                    </a:solidFill>
                  </a:rPr>
                  <a:t>행정 구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  </a:t>
                </a:r>
                <a:r>
                  <a:rPr lang="en-US" altLang="ko-KR" sz="1400" spc="-100" dirty="0">
                    <a:solidFill>
                      <a:srgbClr val="636363"/>
                    </a:solidFill>
                  </a:rPr>
                  <a:t>1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명당 필요한 경로당 수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𝑢𝑠𝑒</m:t>
                        </m:r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</a:rPr>
                  <a:t> : 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전체 노인 중 경로당 이용 비율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1" i="1" spc="-10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𝒎𝒆𝒎𝒃𝒆𝒓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</a:rPr>
                  <a:t> : 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경로당 </a:t>
                </a:r>
                <a:r>
                  <a:rPr lang="en-US" altLang="ko-KR" sz="1400" spc="-100" dirty="0">
                    <a:solidFill>
                      <a:srgbClr val="636363"/>
                    </a:solidFill>
                  </a:rPr>
                  <a:t>1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개당 이용 등록자 수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sz="1400" b="0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𝑝𝑟𝑜𝑝𝑒𝑟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</a:rPr>
                  <a:t> : </a:t>
                </a:r>
                <a:r>
                  <a:rPr lang="ko-KR" altLang="en-US" sz="1400" b="1" spc="-100" dirty="0">
                    <a:solidFill>
                      <a:srgbClr val="5643E2"/>
                    </a:solidFill>
                  </a:rPr>
                  <a:t>행정 동</a:t>
                </a:r>
                <a:r>
                  <a:rPr lang="ko-KR" altLang="en-US" sz="1400" b="1" spc="-100" dirty="0">
                    <a:solidFill>
                      <a:srgbClr val="636363"/>
                    </a:solidFill>
                  </a:rPr>
                  <a:t> 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단위 적절한 경로당 수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pc="-100" dirty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  <m:sub>
                        <m:r>
                          <a:rPr lang="en-US" altLang="ko-KR" sz="1400" b="0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𝑎𝑑𝑚𝑖𝑛</m:t>
                        </m:r>
                        <m:r>
                          <a:rPr lang="en-US" altLang="ko-KR" sz="1400" b="0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𝑎𝑟𝑒𝑎</m:t>
                        </m:r>
                      </m:sub>
                    </m:sSub>
                  </m:oMath>
                </a14:m>
                <a:r>
                  <a:rPr lang="en-US" altLang="ko-KR" sz="1400" spc="-100" dirty="0">
                    <a:solidFill>
                      <a:srgbClr val="636363"/>
                    </a:solidFill>
                  </a:rPr>
                  <a:t> : </a:t>
                </a:r>
                <a:r>
                  <a:rPr lang="ko-KR" altLang="en-US" sz="1400" spc="-100" dirty="0">
                    <a:solidFill>
                      <a:srgbClr val="636363"/>
                    </a:solidFill>
                  </a:rPr>
                  <a:t>행정 동 고령 인구</a:t>
                </a:r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:endParaRPr lang="en-US" altLang="ko-KR" sz="1400" spc="-100" dirty="0">
                  <a:solidFill>
                    <a:srgbClr val="636363"/>
                  </a:solidFill>
                </a:endParaRPr>
              </a:p>
              <a:p>
                <a:endParaRPr lang="ko-KR" altLang="en-US" sz="1400" spc="-1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C8FA1E-142B-42AE-854E-61C2E4E56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462" y="4803153"/>
                <a:ext cx="3382376" cy="1658403"/>
              </a:xfrm>
              <a:prstGeom prst="rect">
                <a:avLst/>
              </a:prstGeom>
              <a:blipFill>
                <a:blip r:embed="rId6"/>
                <a:stretch>
                  <a:fillRect t="-1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사각형: 잘린 대각선 방향 모서리 21">
            <a:extLst>
              <a:ext uri="{FF2B5EF4-FFF2-40B4-BE49-F238E27FC236}">
                <a16:creationId xmlns:a16="http://schemas.microsoft.com/office/drawing/2014/main" id="{B39BAEBC-AA81-44E9-BE71-8FA6ED7905A1}"/>
              </a:ext>
            </a:extLst>
          </p:cNvPr>
          <p:cNvSpPr/>
          <p:nvPr/>
        </p:nvSpPr>
        <p:spPr>
          <a:xfrm>
            <a:off x="7110731" y="1575083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DEA7C-055C-4F76-AA2B-7AA308A0651E}"/>
              </a:ext>
            </a:extLst>
          </p:cNvPr>
          <p:cNvSpPr txBox="1"/>
          <p:nvPr/>
        </p:nvSpPr>
        <p:spPr>
          <a:xfrm>
            <a:off x="7110731" y="175787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행정 구 단위 </a:t>
            </a:r>
            <a:r>
              <a:rPr lang="en-US" altLang="ko-KR" spc="-100" dirty="0">
                <a:solidFill>
                  <a:schemeClr val="bg1"/>
                </a:solidFill>
              </a:rPr>
              <a:t>1</a:t>
            </a:r>
            <a:r>
              <a:rPr lang="ko-KR" altLang="en-US" spc="-100" dirty="0">
                <a:solidFill>
                  <a:schemeClr val="bg1"/>
                </a:solidFill>
              </a:rPr>
              <a:t>명당 </a:t>
            </a:r>
            <a:endParaRPr lang="en-US" altLang="ko-KR" spc="-100" dirty="0">
              <a:solidFill>
                <a:schemeClr val="bg1"/>
              </a:solidFill>
            </a:endParaRPr>
          </a:p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필요한 경로당</a:t>
            </a:r>
            <a:endParaRPr lang="en-US" altLang="ko-KR" spc="-100" dirty="0">
              <a:solidFill>
                <a:schemeClr val="bg1"/>
              </a:solidFill>
            </a:endParaRPr>
          </a:p>
        </p:txBody>
      </p:sp>
      <p:sp>
        <p:nvSpPr>
          <p:cNvPr id="24" name="사각형: 잘린 대각선 방향 모서리 23">
            <a:extLst>
              <a:ext uri="{FF2B5EF4-FFF2-40B4-BE49-F238E27FC236}">
                <a16:creationId xmlns:a16="http://schemas.microsoft.com/office/drawing/2014/main" id="{19D31359-AF44-402F-A44C-2DC98717B31A}"/>
              </a:ext>
            </a:extLst>
          </p:cNvPr>
          <p:cNvSpPr/>
          <p:nvPr/>
        </p:nvSpPr>
        <p:spPr>
          <a:xfrm>
            <a:off x="3039110" y="968853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5EB478-1AF6-4336-8D73-0D822ECCA713}"/>
              </a:ext>
            </a:extLst>
          </p:cNvPr>
          <p:cNvSpPr txBox="1"/>
          <p:nvPr/>
        </p:nvSpPr>
        <p:spPr>
          <a:xfrm>
            <a:off x="2986047" y="1159513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행정 구 전체 </a:t>
            </a:r>
            <a:endParaRPr lang="en-US" altLang="ko-KR" spc="-100" dirty="0">
              <a:solidFill>
                <a:schemeClr val="bg1"/>
              </a:solidFill>
            </a:endParaRPr>
          </a:p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 경로당</a:t>
            </a:r>
            <a:r>
              <a:rPr lang="en-US" altLang="ko-KR" spc="-100" dirty="0">
                <a:solidFill>
                  <a:schemeClr val="bg1"/>
                </a:solidFill>
              </a:rPr>
              <a:t> </a:t>
            </a:r>
            <a:r>
              <a:rPr lang="ko-KR" altLang="en-US" spc="-100" dirty="0">
                <a:solidFill>
                  <a:schemeClr val="bg1"/>
                </a:solidFill>
              </a:rPr>
              <a:t>이용자 비율</a:t>
            </a:r>
            <a:endParaRPr lang="en-US" altLang="ko-KR" spc="-100" dirty="0">
              <a:solidFill>
                <a:schemeClr val="bg1"/>
              </a:solidFill>
            </a:endParaRPr>
          </a:p>
        </p:txBody>
      </p:sp>
      <p:sp>
        <p:nvSpPr>
          <p:cNvPr id="26" name="사각형: 잘린 대각선 방향 모서리 25">
            <a:extLst>
              <a:ext uri="{FF2B5EF4-FFF2-40B4-BE49-F238E27FC236}">
                <a16:creationId xmlns:a16="http://schemas.microsoft.com/office/drawing/2014/main" id="{40A4E808-CEE7-4492-9246-910FF7BF4F12}"/>
              </a:ext>
            </a:extLst>
          </p:cNvPr>
          <p:cNvSpPr/>
          <p:nvPr/>
        </p:nvSpPr>
        <p:spPr>
          <a:xfrm>
            <a:off x="3088640" y="2256089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pc="-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AA5B56-84A4-4A1F-B9ED-7431FF917BD4}"/>
              </a:ext>
            </a:extLst>
          </p:cNvPr>
          <p:cNvSpPr txBox="1"/>
          <p:nvPr/>
        </p:nvSpPr>
        <p:spPr>
          <a:xfrm>
            <a:off x="2869450" y="2456287"/>
            <a:ext cx="255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행정 구  경로당 </a:t>
            </a:r>
            <a:r>
              <a:rPr lang="en-US" altLang="ko-KR" spc="-100" dirty="0">
                <a:solidFill>
                  <a:schemeClr val="bg1"/>
                </a:solidFill>
              </a:rPr>
              <a:t>1</a:t>
            </a:r>
            <a:r>
              <a:rPr lang="ko-KR" altLang="en-US" spc="-100" dirty="0">
                <a:solidFill>
                  <a:schemeClr val="bg1"/>
                </a:solidFill>
              </a:rPr>
              <a:t>개당</a:t>
            </a:r>
            <a:endParaRPr lang="en-US" altLang="ko-KR" spc="-100" dirty="0">
              <a:solidFill>
                <a:schemeClr val="bg1"/>
              </a:solidFill>
            </a:endParaRPr>
          </a:p>
          <a:p>
            <a:pPr algn="ctr"/>
            <a:r>
              <a:rPr lang="ko-KR" altLang="en-US" spc="-100" dirty="0">
                <a:solidFill>
                  <a:schemeClr val="bg1"/>
                </a:solidFill>
              </a:rPr>
              <a:t>이용 등록자 수</a:t>
            </a:r>
            <a:endParaRPr lang="en-US" altLang="ko-KR" spc="-100" dirty="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9DE9AD0-C0E8-4C43-B526-255C33E785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6546" y="1496921"/>
            <a:ext cx="1462088" cy="1144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1D3CC6-08A0-4CDE-A02F-D2A2BA969709}"/>
              </a:ext>
            </a:extLst>
          </p:cNvPr>
          <p:cNvSpPr txBox="1"/>
          <p:nvPr/>
        </p:nvSpPr>
        <p:spPr>
          <a:xfrm>
            <a:off x="1320956" y="1301079"/>
            <a:ext cx="17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00" dirty="0"/>
              <a:t>(ex.</a:t>
            </a:r>
            <a:r>
              <a:rPr lang="ko-KR" altLang="en-US" spc="-100" dirty="0"/>
              <a:t> 사하구 </a:t>
            </a:r>
            <a:r>
              <a:rPr lang="en-US" altLang="ko-KR" spc="-100" dirty="0"/>
              <a:t>: 9.3 %)</a:t>
            </a:r>
            <a:endParaRPr lang="ko-KR" altLang="en-US" spc="-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F2590A-6978-451A-B2FE-C39E7BEB7FD0}"/>
              </a:ext>
            </a:extLst>
          </p:cNvPr>
          <p:cNvSpPr txBox="1"/>
          <p:nvPr/>
        </p:nvSpPr>
        <p:spPr>
          <a:xfrm>
            <a:off x="1257694" y="2539628"/>
            <a:ext cx="1874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/>
              <a:t>(ex. </a:t>
            </a:r>
            <a:r>
              <a:rPr lang="ko-KR" altLang="en-US" spc="-100" dirty="0"/>
              <a:t>사하구</a:t>
            </a:r>
            <a:r>
              <a:rPr lang="en-US" altLang="ko-KR" spc="-100" dirty="0"/>
              <a:t>:26.5 </a:t>
            </a:r>
            <a:r>
              <a:rPr lang="ko-KR" altLang="en-US" spc="-100" dirty="0"/>
              <a:t>개</a:t>
            </a:r>
            <a:r>
              <a:rPr lang="en-US" altLang="ko-KR" spc="-100" dirty="0"/>
              <a:t>)</a:t>
            </a:r>
            <a:endParaRPr lang="ko-KR" altLang="en-US" spc="-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FEDB72-5163-4D9D-AC71-1CCF570979AA}"/>
              </a:ext>
            </a:extLst>
          </p:cNvPr>
          <p:cNvSpPr txBox="1"/>
          <p:nvPr/>
        </p:nvSpPr>
        <p:spPr>
          <a:xfrm>
            <a:off x="9191050" y="1878788"/>
            <a:ext cx="21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/>
              <a:t>(ex. </a:t>
            </a:r>
            <a:r>
              <a:rPr lang="ko-KR" altLang="en-US" spc="-100" dirty="0"/>
              <a:t>사하구</a:t>
            </a:r>
            <a:r>
              <a:rPr lang="en-US" altLang="ko-KR" spc="-100" dirty="0"/>
              <a:t>: 0.0035 </a:t>
            </a:r>
            <a:r>
              <a:rPr lang="ko-KR" altLang="en-US" spc="-100" dirty="0"/>
              <a:t>개</a:t>
            </a:r>
            <a:r>
              <a:rPr lang="en-US" altLang="ko-KR" spc="-100" dirty="0"/>
              <a:t>)</a:t>
            </a:r>
            <a:r>
              <a:rPr lang="ko-KR" altLang="en-US" spc="-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08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>
            <a:extLst>
              <a:ext uri="{FF2B5EF4-FFF2-40B4-BE49-F238E27FC236}">
                <a16:creationId xmlns:a16="http://schemas.microsoft.com/office/drawing/2014/main" id="{D8F8B9AF-057A-417D-BA70-74EFDA5C0937}"/>
              </a:ext>
            </a:extLst>
          </p:cNvPr>
          <p:cNvGrpSpPr/>
          <p:nvPr/>
        </p:nvGrpSpPr>
        <p:grpSpPr>
          <a:xfrm>
            <a:off x="477963" y="308991"/>
            <a:ext cx="11363517" cy="330411"/>
            <a:chOff x="477963" y="308991"/>
            <a:chExt cx="11363517" cy="33041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DF780B-D2CC-4041-96D6-461B4F52938E}"/>
                </a:ext>
              </a:extLst>
            </p:cNvPr>
            <p:cNvSpPr txBox="1"/>
            <p:nvPr/>
          </p:nvSpPr>
          <p:spPr>
            <a:xfrm>
              <a:off x="477963" y="331625"/>
              <a:ext cx="2709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Step2 –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필요한 경로당 수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0BF2D6-BC38-4245-8AEA-5D7366149938}"/>
                </a:ext>
              </a:extLst>
            </p:cNvPr>
            <p:cNvSpPr txBox="1"/>
            <p:nvPr/>
          </p:nvSpPr>
          <p:spPr>
            <a:xfrm>
              <a:off x="10317480" y="30899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EF074BE-6879-45C4-BAF8-572062FB24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25747-134F-40D5-A092-C9E21CF8DA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10</a:t>
            </a:fld>
            <a:endParaRPr lang="ko-KR" altLang="en-US" spc="-100"/>
          </a:p>
        </p:txBody>
      </p:sp>
      <p:sp>
        <p:nvSpPr>
          <p:cNvPr id="74" name="object 23">
            <a:extLst>
              <a:ext uri="{FF2B5EF4-FFF2-40B4-BE49-F238E27FC236}">
                <a16:creationId xmlns:a16="http://schemas.microsoft.com/office/drawing/2014/main" id="{296AB53A-033B-4955-A724-647EEAF13F38}"/>
              </a:ext>
            </a:extLst>
          </p:cNvPr>
          <p:cNvSpPr/>
          <p:nvPr/>
        </p:nvSpPr>
        <p:spPr>
          <a:xfrm>
            <a:off x="1143000" y="2687108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DCEF0-BFE2-460F-9B27-AF8D6A0325E8}"/>
              </a:ext>
            </a:extLst>
          </p:cNvPr>
          <p:cNvSpPr txBox="1"/>
          <p:nvPr/>
        </p:nvSpPr>
        <p:spPr>
          <a:xfrm>
            <a:off x="2476500" y="2850464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>
                <a:solidFill>
                  <a:srgbClr val="636363"/>
                </a:solidFill>
              </a:rPr>
              <a:t>적절한 경로당 수를 이용하여 </a:t>
            </a:r>
            <a:r>
              <a:rPr lang="ko-KR" altLang="en-US" b="1" spc="-100" dirty="0">
                <a:solidFill>
                  <a:srgbClr val="636363"/>
                </a:solidFill>
              </a:rPr>
              <a:t>현재 필요한 경로당 수를 산출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88F92-6D02-495C-A458-0F5052FDFCC7}"/>
                  </a:ext>
                </a:extLst>
              </p:cNvPr>
              <p:cNvSpPr txBox="1"/>
              <p:nvPr/>
            </p:nvSpPr>
            <p:spPr>
              <a:xfrm>
                <a:off x="2276475" y="3292263"/>
                <a:ext cx="7467600" cy="413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𝒏𝒆𝒆𝒅</m:t>
                          </m:r>
                        </m:sub>
                      </m:sSub>
                      <m:r>
                        <a:rPr lang="en-US" altLang="ko-KR" b="1" i="1" spc="-10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𝒂𝒅𝒎𝒊𝒏</m:t>
                              </m:r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ko-KR" b="1" i="1" spc="-100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𝒂𝒓𝒆𝒂</m:t>
                              </m:r>
                            </m:sub>
                          </m:sSub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n-US" altLang="ko-KR" b="1" i="1" spc="-100" smtClean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𝒑𝒓𝒐𝒑𝒆𝒓</m:t>
                              </m:r>
                            </m:sub>
                          </m:sSub>
                        </m:e>
                      </m:d>
                      <m:r>
                        <a:rPr lang="en-US" altLang="ko-KR" b="1" i="1" spc="-100" smtClean="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𝒂𝒅𝒎𝒊𝒏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1" i="1" spc="-100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𝒂𝒓𝒆𝒂</m:t>
                          </m:r>
                        </m:sub>
                      </m:sSub>
                      <m:r>
                        <a:rPr lang="en-US" altLang="ko-KR" b="1" i="1" spc="-100" smtClean="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</m:e>
                        <m:sub>
                          <m:r>
                            <a:rPr lang="en-US" altLang="ko-KR" b="1" i="1" spc="-100" smtClean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𝒑𝒓𝒐𝒑𝒆𝒓</m:t>
                          </m:r>
                        </m:sub>
                      </m:sSub>
                      <m:r>
                        <a:rPr lang="en-US" altLang="ko-KR" b="1" i="1" spc="-100" smtClean="0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spc="-1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88F92-6D02-495C-A458-0F5052FDF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75" y="3292263"/>
                <a:ext cx="7467600" cy="413959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6F3441F-B78C-4133-BED8-56097A950587}"/>
              </a:ext>
            </a:extLst>
          </p:cNvPr>
          <p:cNvSpPr txBox="1"/>
          <p:nvPr/>
        </p:nvSpPr>
        <p:spPr>
          <a:xfrm>
            <a:off x="6400800" y="394373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00" dirty="0">
                <a:solidFill>
                  <a:srgbClr val="676767"/>
                </a:solidFill>
              </a:rPr>
              <a:t>* </a:t>
            </a:r>
            <a:r>
              <a:rPr lang="ko-KR" altLang="en-US" sz="1200" b="1" spc="-100" dirty="0">
                <a:solidFill>
                  <a:srgbClr val="676767"/>
                </a:solidFill>
              </a:rPr>
              <a:t>결과 값에 음수를 취하는 </a:t>
            </a:r>
            <a:r>
              <a:rPr lang="ko-KR" altLang="en-US" sz="1200" spc="-100" dirty="0">
                <a:solidFill>
                  <a:srgbClr val="676767"/>
                </a:solidFill>
              </a:rPr>
              <a:t>이유는 필요한 경로당 수의 의미를 부각하기 위함</a:t>
            </a:r>
            <a:endParaRPr lang="en-US" altLang="ko-KR" sz="1200" spc="-100" dirty="0">
              <a:solidFill>
                <a:srgbClr val="67676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E7D76-4256-4A74-9288-204DD13DF919}"/>
              </a:ext>
            </a:extLst>
          </p:cNvPr>
          <p:cNvSpPr txBox="1"/>
          <p:nvPr/>
        </p:nvSpPr>
        <p:spPr>
          <a:xfrm>
            <a:off x="9029700" y="4182256"/>
            <a:ext cx="2286000" cy="173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Ex)</a:t>
            </a:r>
            <a:r>
              <a:rPr lang="ko-KR" altLang="en-US" sz="1200" b="1" spc="-100" dirty="0">
                <a:solidFill>
                  <a:srgbClr val="525252"/>
                </a:solidFill>
              </a:rPr>
              <a:t> </a:t>
            </a:r>
            <a:r>
              <a:rPr lang="en-US" altLang="ko-KR" sz="1200" b="1" spc="-100" dirty="0">
                <a:solidFill>
                  <a:srgbClr val="525252"/>
                </a:solidFill>
              </a:rPr>
              <a:t>if</a:t>
            </a:r>
            <a:r>
              <a:rPr lang="ko-KR" altLang="en-US" sz="1200" b="1" spc="-100" dirty="0">
                <a:solidFill>
                  <a:srgbClr val="525252"/>
                </a:solidFill>
              </a:rPr>
              <a:t> 필요한 경로당 수  </a:t>
            </a:r>
            <a:r>
              <a:rPr lang="en-US" altLang="ko-KR" sz="1200" b="1" spc="-100" dirty="0">
                <a:solidFill>
                  <a:srgbClr val="525252"/>
                </a:solidFill>
              </a:rPr>
              <a:t>&lt;  0 </a:t>
            </a:r>
            <a:r>
              <a:rPr lang="ko-KR" altLang="en-US" sz="1200" b="1" spc="-100" dirty="0">
                <a:solidFill>
                  <a:srgbClr val="525252"/>
                </a:solidFill>
              </a:rPr>
              <a:t> </a:t>
            </a:r>
            <a:r>
              <a:rPr lang="en-US" altLang="ko-KR" sz="1200" b="1" spc="-100" dirty="0">
                <a:solidFill>
                  <a:srgbClr val="525252"/>
                </a:solidFill>
              </a:rPr>
              <a:t>then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              </a:t>
            </a:r>
            <a:r>
              <a:rPr lang="ko-KR" altLang="en-US" sz="1200" b="1" spc="-100" dirty="0">
                <a:solidFill>
                  <a:srgbClr val="525252"/>
                </a:solidFill>
              </a:rPr>
              <a:t>경로당 수 포화</a:t>
            </a:r>
            <a:endParaRPr lang="en-US" altLang="ko-KR" sz="1200" b="1" spc="-100" dirty="0">
              <a:solidFill>
                <a:srgbClr val="52525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      else </a:t>
            </a: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              </a:t>
            </a:r>
            <a:r>
              <a:rPr lang="ko-KR" altLang="en-US" sz="1200" b="1" spc="-100" dirty="0">
                <a:solidFill>
                  <a:srgbClr val="525252"/>
                </a:solidFill>
              </a:rPr>
              <a:t>증설할 경로당 수 </a:t>
            </a:r>
            <a:endParaRPr lang="en-US" altLang="ko-KR" sz="1200" b="1" spc="-100" dirty="0">
              <a:solidFill>
                <a:srgbClr val="52525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00" dirty="0">
                <a:solidFill>
                  <a:srgbClr val="525252"/>
                </a:solidFill>
              </a:rPr>
              <a:t>      endif</a:t>
            </a:r>
          </a:p>
          <a:p>
            <a:pPr>
              <a:lnSpc>
                <a:spcPct val="150000"/>
              </a:lnSpc>
            </a:pPr>
            <a:endParaRPr lang="ko-KR" altLang="en-US" sz="1200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105973-29C0-42F7-985A-77C6FEDEBA5D}"/>
                  </a:ext>
                </a:extLst>
              </p:cNvPr>
              <p:cNvSpPr txBox="1"/>
              <p:nvPr/>
            </p:nvSpPr>
            <p:spPr>
              <a:xfrm>
                <a:off x="1104900" y="3905041"/>
                <a:ext cx="3543300" cy="876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𝒏𝒆𝒆𝒅</m:t>
                        </m:r>
                      </m:sub>
                    </m:sSub>
                    <m:r>
                      <a:rPr lang="en-US" altLang="ko-KR" sz="16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 </a:t>
                </a:r>
                <a:r>
                  <a:rPr lang="en-US" altLang="ko-KR" sz="1600" b="1" spc="-100" dirty="0">
                    <a:solidFill>
                      <a:srgbClr val="636363"/>
                    </a:solidFill>
                  </a:rPr>
                  <a:t>:</a:t>
                </a:r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 필요한 경로당 수 </a:t>
                </a:r>
                <a:endParaRPr lang="en-US" altLang="ko-KR" sz="1600" b="1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𝒏𝒆𝒊𝒈𝒉𝒃𝒐𝒓</m:t>
                        </m:r>
                      </m:sub>
                    </m:sSub>
                    <m:r>
                      <a:rPr lang="en-US" altLang="ko-KR" sz="16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 </a:t>
                </a:r>
                <a:r>
                  <a:rPr lang="en-US" altLang="ko-KR" sz="1600" b="1" spc="-100" dirty="0">
                    <a:solidFill>
                      <a:srgbClr val="636363"/>
                    </a:solidFill>
                  </a:rPr>
                  <a:t>: </a:t>
                </a:r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행정 동 경로당 수</a:t>
                </a:r>
                <a:endParaRPr lang="en-US" altLang="ko-KR" sz="1600" b="1" spc="-100" dirty="0">
                  <a:solidFill>
                    <a:srgbClr val="63636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sz="1600" b="1" i="1" spc="-10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𝒑𝒓𝒐𝒑𝒆𝒓</m:t>
                        </m:r>
                      </m:sub>
                    </m:sSub>
                    <m:r>
                      <a:rPr lang="en-US" altLang="ko-KR" sz="1600" b="1" i="1" spc="-100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1" spc="-100" dirty="0">
                    <a:solidFill>
                      <a:srgbClr val="636363"/>
                    </a:solidFill>
                  </a:rPr>
                  <a:t>: </a:t>
                </a:r>
                <a:r>
                  <a:rPr lang="ko-KR" altLang="en-US" sz="1600" b="1" spc="-100" dirty="0">
                    <a:solidFill>
                      <a:srgbClr val="636363"/>
                    </a:solidFill>
                  </a:rPr>
                  <a:t>행정 동 단위 적절한 경로당 수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105973-29C0-42F7-985A-77C6FEDE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3905041"/>
                <a:ext cx="3543300" cy="876394"/>
              </a:xfrm>
              <a:prstGeom prst="rect">
                <a:avLst/>
              </a:prstGeom>
              <a:blipFill>
                <a:blip r:embed="rId5"/>
                <a:stretch>
                  <a:fillRect t="-2797" b="-6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8DE616-A5A8-4372-9686-4651559B5A56}"/>
              </a:ext>
            </a:extLst>
          </p:cNvPr>
          <p:cNvSpPr txBox="1"/>
          <p:nvPr/>
        </p:nvSpPr>
        <p:spPr>
          <a:xfrm>
            <a:off x="1062990" y="1419106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예측할 미래 경로당이 시급하게 필요한 지역임을 파악하기 위해 </a:t>
            </a:r>
            <a:endParaRPr lang="en-US" altLang="ko-KR" sz="2400" b="1" spc="-100" dirty="0">
              <a:solidFill>
                <a:srgbClr val="5643E2"/>
              </a:solidFill>
            </a:endParaRPr>
          </a:p>
          <a:p>
            <a:pPr algn="ctr"/>
            <a:r>
              <a:rPr lang="ko-KR" altLang="en-US" sz="2400" spc="-100" dirty="0"/>
              <a:t>현재 필요한 경로당 수를 도출 해야함</a:t>
            </a:r>
          </a:p>
        </p:txBody>
      </p:sp>
    </p:spTree>
    <p:extLst>
      <p:ext uri="{BB962C8B-B14F-4D97-AF65-F5344CB8AC3E}">
        <p14:creationId xmlns:p14="http://schemas.microsoft.com/office/powerpoint/2010/main" val="20655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각형: 잘린 한쪽 모서리 105">
            <a:extLst>
              <a:ext uri="{FF2B5EF4-FFF2-40B4-BE49-F238E27FC236}">
                <a16:creationId xmlns:a16="http://schemas.microsoft.com/office/drawing/2014/main" id="{CB1FCEC1-628D-4384-AA8A-6ECFCA42AAF1}"/>
              </a:ext>
            </a:extLst>
          </p:cNvPr>
          <p:cNvSpPr/>
          <p:nvPr/>
        </p:nvSpPr>
        <p:spPr>
          <a:xfrm flipH="1">
            <a:off x="6407246" y="4020468"/>
            <a:ext cx="3437594" cy="1326996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</a:endParaRPr>
          </a:p>
        </p:txBody>
      </p:sp>
      <p:sp>
        <p:nvSpPr>
          <p:cNvPr id="102" name="사각형: 잘린 한쪽 모서리 101">
            <a:extLst>
              <a:ext uri="{FF2B5EF4-FFF2-40B4-BE49-F238E27FC236}">
                <a16:creationId xmlns:a16="http://schemas.microsoft.com/office/drawing/2014/main" id="{2B15D4DF-DEF3-423C-828E-C75A6319DB76}"/>
              </a:ext>
            </a:extLst>
          </p:cNvPr>
          <p:cNvSpPr/>
          <p:nvPr/>
        </p:nvSpPr>
        <p:spPr>
          <a:xfrm flipH="1">
            <a:off x="1295399" y="3192063"/>
            <a:ext cx="4181517" cy="2903935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098BDBE-BE9E-4C2C-9E4F-8B30FD6DDFB2}"/>
              </a:ext>
            </a:extLst>
          </p:cNvPr>
          <p:cNvGrpSpPr/>
          <p:nvPr/>
        </p:nvGrpSpPr>
        <p:grpSpPr>
          <a:xfrm>
            <a:off x="477962" y="301388"/>
            <a:ext cx="11363518" cy="338014"/>
            <a:chOff x="477962" y="301388"/>
            <a:chExt cx="11363518" cy="33801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673BB2-FF26-45FF-A8D7-EE9D9D3B1235}"/>
                </a:ext>
              </a:extLst>
            </p:cNvPr>
            <p:cNvSpPr txBox="1"/>
            <p:nvPr/>
          </p:nvSpPr>
          <p:spPr>
            <a:xfrm>
              <a:off x="477962" y="331625"/>
              <a:ext cx="3479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미래 고령 인구 예측 수식 선정 과정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932A98-63D0-4CF3-B457-D45306F72F2A}"/>
                </a:ext>
              </a:extLst>
            </p:cNvPr>
            <p:cNvSpPr txBox="1"/>
            <p:nvPr/>
          </p:nvSpPr>
          <p:spPr>
            <a:xfrm>
              <a:off x="10317480" y="301388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3A047B-1D40-487A-B23F-575EF2E9572D}"/>
                  </a:ext>
                </a:extLst>
              </p:cNvPr>
              <p:cNvSpPr txBox="1"/>
              <p:nvPr/>
            </p:nvSpPr>
            <p:spPr>
              <a:xfrm>
                <a:off x="1796163" y="3306670"/>
                <a:ext cx="3409797" cy="2660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timespan</m:t>
                        </m:r>
                      </m:sub>
                    </m:sSub>
                    <m:r>
                      <a:rPr lang="en-US" altLang="ko-KR" b="0" i="0" spc="-100" dirty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pc="-100" dirty="0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ko-KR" altLang="en-US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예측년도</m:t>
                        </m:r>
                      </m:sub>
                    </m:sSub>
                  </m:oMath>
                </a14:m>
                <a:r>
                  <a:rPr lang="en-US" altLang="ko-KR" spc="-100" dirty="0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a:t>    - 2001</a:t>
                </a:r>
              </a:p>
              <a:p>
                <a:endParaRPr lang="en-US" altLang="ko-KR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 spc="-10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𝑃𝐺𝑅</m:t>
                                </m:r>
                              </m:e>
                              <m:sub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𝑃𝐺𝑅</m:t>
                                </m:r>
                              </m:e>
                              <m:sub>
                                <m:r>
                                  <a:rPr lang="en-US" altLang="ko-KR" b="1" i="1" spc="-10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2001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ko-KR" altLang="en-US" sz="2000" i="1" spc="-100" dirty="0">
                    <a:solidFill>
                      <a:srgbClr val="525252"/>
                    </a:solidFill>
                  </a:rPr>
                  <a:t> </a:t>
                </a:r>
                <a:r>
                  <a:rPr lang="en-US" altLang="ko-KR" sz="2000" i="1" spc="-100" dirty="0">
                    <a:solidFill>
                      <a:srgbClr val="525252"/>
                    </a:solidFill>
                  </a:rPr>
                  <a:t>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2020</m:t>
                        </m:r>
                        <m:r>
                          <a:rPr lang="en-US" altLang="ko-KR" b="0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e>
                    </m:d>
                  </m:oMath>
                </a14:m>
                <a:endParaRPr lang="en-US" altLang="ko-KR" sz="2000" i="1" spc="-100" dirty="0">
                  <a:solidFill>
                    <a:srgbClr val="525252"/>
                  </a:solidFill>
                </a:endParaRPr>
              </a:p>
              <a:p>
                <a:endParaRPr lang="en-US" altLang="ko-KR" sz="2000" i="1" spc="-100" dirty="0">
                  <a:solidFill>
                    <a:srgbClr val="52525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1" i="1" spc="-100">
                                  <a:solidFill>
                                    <a:srgbClr val="52525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 spc="-100">
                                      <a:solidFill>
                                        <a:srgbClr val="52525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𝑃𝐺𝑅</m:t>
                                      </m:r>
                                    </m:e>
                                    <m:sub>
                                      <m:r>
                                        <a:rPr lang="en-US" altLang="ko-KR" b="1" i="1" spc="-100">
                                          <a:solidFill>
                                            <a:srgbClr val="52525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2001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b="1" i="1" spc="-100">
                                      <a:solidFill>
                                        <a:srgbClr val="52525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1" i="1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b="1" i="1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𝑂𝑙𝑑</m:t>
                          </m:r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  <m:sub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2001</m:t>
                          </m:r>
                        </m:sub>
                      </m:sSub>
                      <m:r>
                        <a:rPr lang="en-US" altLang="ko-KR" b="1" i="1" spc="-10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b="1" i="1" spc="-100">
                              <a:solidFill>
                                <a:srgbClr val="525252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ko-KR" altLang="en-US" b="1" i="1" spc="-100" dirty="0">
                  <a:solidFill>
                    <a:srgbClr val="52525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D3A047B-1D40-487A-B23F-575EF2E95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63" y="3306670"/>
                <a:ext cx="3409797" cy="2660472"/>
              </a:xfrm>
              <a:prstGeom prst="rect">
                <a:avLst/>
              </a:prstGeom>
              <a:blipFill>
                <a:blip r:embed="rId4"/>
                <a:stretch>
                  <a:fillRect t="-1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74F88AB-FFBD-4316-9E53-EB8B05E2504B}"/>
              </a:ext>
            </a:extLst>
          </p:cNvPr>
          <p:cNvGrpSpPr/>
          <p:nvPr/>
        </p:nvGrpSpPr>
        <p:grpSpPr>
          <a:xfrm>
            <a:off x="1688437" y="1582649"/>
            <a:ext cx="8815127" cy="1145088"/>
            <a:chOff x="1835986" y="1582649"/>
            <a:chExt cx="8815127" cy="1145088"/>
          </a:xfrm>
        </p:grpSpPr>
        <p:sp>
          <p:nvSpPr>
            <p:cNvPr id="72" name="object 25">
              <a:extLst>
                <a:ext uri="{FF2B5EF4-FFF2-40B4-BE49-F238E27FC236}">
                  <a16:creationId xmlns:a16="http://schemas.microsoft.com/office/drawing/2014/main" id="{A286B2E0-7749-4CCD-9AE4-BE09DA216AFE}"/>
                </a:ext>
              </a:extLst>
            </p:cNvPr>
            <p:cNvSpPr/>
            <p:nvPr/>
          </p:nvSpPr>
          <p:spPr>
            <a:xfrm>
              <a:off x="1835986" y="1584130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80" h="586739">
                  <a:moveTo>
                    <a:pt x="1266190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90" y="586739"/>
                  </a:lnTo>
                  <a:lnTo>
                    <a:pt x="1363980" y="586739"/>
                  </a:lnTo>
                  <a:lnTo>
                    <a:pt x="1363980" y="97789"/>
                  </a:lnTo>
                  <a:lnTo>
                    <a:pt x="1266190" y="0"/>
                  </a:lnTo>
                  <a:close/>
                </a:path>
              </a:pathLst>
            </a:custGeom>
            <a:solidFill>
              <a:srgbClr val="5643E2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2DD200-5F7F-4EF9-881C-3E84C46D91EB}"/>
                </a:ext>
              </a:extLst>
            </p:cNvPr>
            <p:cNvSpPr txBox="1"/>
            <p:nvPr/>
          </p:nvSpPr>
          <p:spPr>
            <a:xfrm>
              <a:off x="1976061" y="1789138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solidFill>
                    <a:srgbClr val="FFFFFF"/>
                  </a:solidFill>
                </a:rPr>
                <a:t>2001 ~ 2020 </a:t>
              </a:r>
              <a:r>
                <a:rPr lang="ko-KR" altLang="en-US" spc="-100" dirty="0">
                  <a:solidFill>
                    <a:srgbClr val="FFFFFF"/>
                  </a:solidFill>
                </a:rPr>
                <a:t>인구 </a:t>
              </a:r>
              <a:endParaRPr lang="en-US" altLang="ko-KR" spc="-100" dirty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증가율 데이터</a:t>
              </a: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3A133A1-E74B-4F74-AF8D-2082B00E0E9E}"/>
                </a:ext>
              </a:extLst>
            </p:cNvPr>
            <p:cNvCxnSpPr>
              <a:cxnSpLocks/>
            </p:cNvCxnSpPr>
            <p:nvPr/>
          </p:nvCxnSpPr>
          <p:spPr>
            <a:xfrm>
              <a:off x="4105099" y="2185524"/>
              <a:ext cx="9942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bject 35">
              <a:extLst>
                <a:ext uri="{FF2B5EF4-FFF2-40B4-BE49-F238E27FC236}">
                  <a16:creationId xmlns:a16="http://schemas.microsoft.com/office/drawing/2014/main" id="{3A5110C7-1F52-45D1-B377-6EB0467223E8}"/>
                </a:ext>
              </a:extLst>
            </p:cNvPr>
            <p:cNvSpPr/>
            <p:nvPr/>
          </p:nvSpPr>
          <p:spPr>
            <a:xfrm>
              <a:off x="5118597" y="158412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79" h="586739">
                  <a:moveTo>
                    <a:pt x="1266189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89" y="586739"/>
                  </a:lnTo>
                  <a:lnTo>
                    <a:pt x="1363979" y="586739"/>
                  </a:lnTo>
                  <a:lnTo>
                    <a:pt x="1363979" y="97789"/>
                  </a:lnTo>
                  <a:lnTo>
                    <a:pt x="1266189" y="0"/>
                  </a:lnTo>
                  <a:close/>
                </a:path>
              </a:pathLst>
            </a:custGeom>
            <a:solidFill>
              <a:srgbClr val="366C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7A77D61-AF2A-4584-99E4-E0A7011EB2A8}"/>
                </a:ext>
              </a:extLst>
            </p:cNvPr>
            <p:cNvSpPr txBox="1"/>
            <p:nvPr/>
          </p:nvSpPr>
          <p:spPr>
            <a:xfrm>
              <a:off x="5258674" y="1803079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전년대비 증가율 </a:t>
              </a:r>
              <a:endParaRPr lang="en-US" altLang="ko-KR" spc="-100" dirty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분석</a:t>
              </a:r>
            </a:p>
          </p:txBody>
        </p:sp>
        <p:sp>
          <p:nvSpPr>
            <p:cNvPr id="87" name="object 35">
              <a:extLst>
                <a:ext uri="{FF2B5EF4-FFF2-40B4-BE49-F238E27FC236}">
                  <a16:creationId xmlns:a16="http://schemas.microsoft.com/office/drawing/2014/main" id="{8359BE13-3CB8-4EB7-A2C7-7AE419FB1216}"/>
                </a:ext>
              </a:extLst>
            </p:cNvPr>
            <p:cNvSpPr/>
            <p:nvPr/>
          </p:nvSpPr>
          <p:spPr>
            <a:xfrm>
              <a:off x="8382000" y="1582649"/>
              <a:ext cx="2269113" cy="1143607"/>
            </a:xfrm>
            <a:custGeom>
              <a:avLst/>
              <a:gdLst/>
              <a:ahLst/>
              <a:cxnLst/>
              <a:rect l="l" t="t" r="r" b="b"/>
              <a:pathLst>
                <a:path w="1363979" h="586739">
                  <a:moveTo>
                    <a:pt x="1266189" y="0"/>
                  </a:moveTo>
                  <a:lnTo>
                    <a:pt x="0" y="0"/>
                  </a:lnTo>
                  <a:lnTo>
                    <a:pt x="0" y="488950"/>
                  </a:lnTo>
                  <a:lnTo>
                    <a:pt x="97789" y="586739"/>
                  </a:lnTo>
                  <a:lnTo>
                    <a:pt x="1363979" y="586739"/>
                  </a:lnTo>
                  <a:lnTo>
                    <a:pt x="1363979" y="97789"/>
                  </a:lnTo>
                  <a:lnTo>
                    <a:pt x="1266189" y="0"/>
                  </a:lnTo>
                  <a:close/>
                </a:path>
              </a:pathLst>
            </a:custGeom>
            <a:solidFill>
              <a:srgbClr val="22D1D2">
                <a:alpha val="79998"/>
              </a:srgbClr>
            </a:solidFill>
            <a:ln>
              <a:solidFill>
                <a:srgbClr val="4EDA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19CA6EE-F272-4F39-B969-02DCCDDE6627}"/>
                </a:ext>
              </a:extLst>
            </p:cNvPr>
            <p:cNvSpPr txBox="1"/>
            <p:nvPr/>
          </p:nvSpPr>
          <p:spPr>
            <a:xfrm>
              <a:off x="7551558" y="1908524"/>
              <a:ext cx="666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525252"/>
                  </a:solidFill>
                </a:rPr>
                <a:t>수식화</a:t>
              </a: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091398F-48DC-4A6B-9713-8443753ABBA1}"/>
                </a:ext>
              </a:extLst>
            </p:cNvPr>
            <p:cNvCxnSpPr>
              <a:cxnSpLocks/>
            </p:cNvCxnSpPr>
            <p:nvPr/>
          </p:nvCxnSpPr>
          <p:spPr>
            <a:xfrm>
              <a:off x="7387710" y="2185523"/>
              <a:ext cx="9942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A7370F8-9EA2-43CA-A3D3-D95D2B222621}"/>
                </a:ext>
              </a:extLst>
            </p:cNvPr>
            <p:cNvSpPr txBox="1"/>
            <p:nvPr/>
          </p:nvSpPr>
          <p:spPr>
            <a:xfrm>
              <a:off x="8522075" y="1803079"/>
              <a:ext cx="1988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pc="-100" dirty="0">
                  <a:solidFill>
                    <a:srgbClr val="FFFFFF"/>
                  </a:solidFill>
                </a:rPr>
                <a:t> </a:t>
              </a:r>
              <a:r>
                <a:rPr lang="ko-KR" altLang="en-US" spc="-100" dirty="0">
                  <a:solidFill>
                    <a:srgbClr val="FFFFFF"/>
                  </a:solidFill>
                </a:rPr>
                <a:t>미래 고령인구 </a:t>
              </a:r>
              <a:endParaRPr lang="en-US" altLang="ko-KR" spc="-100" dirty="0">
                <a:solidFill>
                  <a:srgbClr val="FFFFFF"/>
                </a:solidFill>
              </a:endParaRPr>
            </a:p>
            <a:p>
              <a:pPr algn="ctr"/>
              <a:r>
                <a:rPr lang="ko-KR" altLang="en-US" spc="-100" dirty="0">
                  <a:solidFill>
                    <a:srgbClr val="FFFFFF"/>
                  </a:solidFill>
                </a:rPr>
                <a:t>비율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8FA0D2C-9EA2-4B61-B033-AE3D9375DBB9}"/>
                  </a:ext>
                </a:extLst>
              </p:cNvPr>
              <p:cNvSpPr txBox="1"/>
              <p:nvPr/>
            </p:nvSpPr>
            <p:spPr>
              <a:xfrm>
                <a:off x="9844840" y="4847223"/>
                <a:ext cx="2625594" cy="1477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i="1" spc="-100" dirty="0" smtClean="0">
                        <a:latin typeface="Cambria Math" panose="02040503050406030204" pitchFamily="18" charset="0"/>
                      </a:rPr>
                      <m:t>𝐹𝑂𝑃</m:t>
                    </m:r>
                    <m:r>
                      <a:rPr lang="en-US" altLang="ko-KR" sz="1200" i="1" spc="-10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200" i="1" spc="-100" dirty="0" smtClean="0">
                        <a:latin typeface="Cambria Math" panose="02040503050406030204" pitchFamily="18" charset="0"/>
                      </a:rPr>
                      <m:t>𝑟𝑎𝑡𝑒</m:t>
                    </m:r>
                  </m:oMath>
                </a14:m>
                <a:r>
                  <a:rPr lang="en-US" altLang="ko-KR" sz="1200" b="0" spc="-1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: </a:t>
                </a:r>
                <a:r>
                  <a:rPr lang="ko-KR" altLang="en-US" sz="1200" b="0" spc="-1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미래 고령 인구 비율</a:t>
                </a:r>
                <a:endParaRPr lang="en-US" altLang="ko-KR" sz="1200" b="0" spc="-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latin typeface="Cambria Math" panose="02040503050406030204" pitchFamily="18" charset="0"/>
                          </a:rPr>
                          <m:t>𝑃𝐺𝑅</m:t>
                        </m:r>
                      </m:e>
                      <m:sub>
                        <m: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2020</m:t>
                        </m:r>
                      </m:sub>
                    </m:sSub>
                  </m:oMath>
                </a14:m>
                <a:r>
                  <a:rPr lang="ko-KR" altLang="en-US" sz="1200" spc="-100" dirty="0"/>
                  <a:t> </a:t>
                </a:r>
                <a:r>
                  <a:rPr lang="en-US" altLang="ko-KR" sz="1200" spc="-100" dirty="0"/>
                  <a:t>: 2020</a:t>
                </a:r>
                <a:r>
                  <a:rPr lang="ko-KR" altLang="en-US" sz="1200" spc="-100" dirty="0"/>
                  <a:t>년 고령 인구 증가율</a:t>
                </a:r>
                <a:endParaRPr lang="en-US" altLang="ko-KR" sz="1200" spc="-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latin typeface="Cambria Math" panose="02040503050406030204" pitchFamily="18" charset="0"/>
                          </a:rPr>
                          <m:t>𝑃𝐺𝑅</m:t>
                        </m:r>
                      </m:e>
                      <m:sub>
                        <m: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sub>
                    </m:sSub>
                  </m:oMath>
                </a14:m>
                <a:r>
                  <a:rPr lang="ko-KR" altLang="en-US" sz="1200" spc="-100" dirty="0"/>
                  <a:t> </a:t>
                </a:r>
                <a:r>
                  <a:rPr lang="en-US" altLang="ko-KR" sz="1200" spc="-100" dirty="0"/>
                  <a:t>: 2001</a:t>
                </a:r>
                <a:r>
                  <a:rPr lang="ko-KR" altLang="en-US" sz="1200" spc="-100" dirty="0"/>
                  <a:t>년 고령 인구 증가율</a:t>
                </a:r>
                <a:endParaRPr lang="en-US" altLang="ko-KR" sz="1200" spc="-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𝑂𝑙𝑑</m:t>
                        </m:r>
                        <m:r>
                          <a:rPr lang="en-US" altLang="ko-KR" sz="12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200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e>
                      <m:sub>
                        <m:r>
                          <a:rPr lang="en-US" altLang="ko-KR" sz="1200" b="0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2001</m:t>
                        </m:r>
                      </m:sub>
                    </m:sSub>
                  </m:oMath>
                </a14:m>
                <a:r>
                  <a:rPr lang="ko-KR" altLang="en-US" sz="1200" spc="-100" dirty="0"/>
                  <a:t> </a:t>
                </a:r>
                <a:r>
                  <a:rPr lang="en-US" altLang="ko-KR" sz="1200" spc="-100" dirty="0"/>
                  <a:t>: 2001</a:t>
                </a:r>
                <a:r>
                  <a:rPr lang="ko-KR" altLang="en-US" sz="1200" spc="-100" dirty="0"/>
                  <a:t>년 고령 인구 비율</a:t>
                </a:r>
                <a:endParaRPr lang="en-US" altLang="ko-KR" sz="1200" spc="-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spc="-100" dirty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timespan</m:t>
                        </m:r>
                      </m:sub>
                    </m:sSub>
                  </m:oMath>
                </a14:m>
                <a:r>
                  <a:rPr lang="en-US" altLang="ko-KR" sz="1200" spc="-100" dirty="0"/>
                  <a:t>: </a:t>
                </a:r>
                <a:r>
                  <a:rPr lang="ko-KR" altLang="en-US" sz="1200" spc="-100" dirty="0"/>
                  <a:t>예측 년도와 기준년도 차이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8FA0D2C-9EA2-4B61-B033-AE3D9375D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840" y="4847223"/>
                <a:ext cx="2625594" cy="1477007"/>
              </a:xfrm>
              <a:prstGeom prst="rect">
                <a:avLst/>
              </a:prstGeom>
              <a:blipFill>
                <a:blip r:embed="rId5"/>
                <a:stretch>
                  <a:fillRect b="-1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4FD1586F-7308-42BC-BC0D-39855FF9CEB9}"/>
              </a:ext>
            </a:extLst>
          </p:cNvPr>
          <p:cNvSpPr/>
          <p:nvPr/>
        </p:nvSpPr>
        <p:spPr>
          <a:xfrm>
            <a:off x="5630248" y="4508165"/>
            <a:ext cx="718344" cy="404300"/>
          </a:xfrm>
          <a:prstGeom prst="rightArrow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E2CF492-C185-43E6-B33C-C15BD2821CA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Busan Senior Centre(BSC)</a:t>
            </a:r>
            <a:r>
              <a:rPr lang="ko-KR" altLang="en-US" dirty="0"/>
              <a:t>의 시급한 개선을 위한 입지 분석 모델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5ADB3E-3BFC-4088-B27C-8945E1E5AA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11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09FFCBA-2DAD-4CD6-AA6D-6AB17E8438A3}"/>
              </a:ext>
            </a:extLst>
          </p:cNvPr>
          <p:cNvGrpSpPr/>
          <p:nvPr/>
        </p:nvGrpSpPr>
        <p:grpSpPr>
          <a:xfrm>
            <a:off x="6416771" y="4302719"/>
            <a:ext cx="3581400" cy="762493"/>
            <a:chOff x="6022175" y="3707172"/>
            <a:chExt cx="3581400" cy="762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AC8CF8B-6F96-472F-AE58-AB6138DD7F56}"/>
                    </a:ext>
                  </a:extLst>
                </p:cNvPr>
                <p:cNvSpPr txBox="1"/>
                <p:nvPr/>
              </p:nvSpPr>
              <p:spPr>
                <a:xfrm>
                  <a:off x="6022175" y="3707172"/>
                  <a:ext cx="3581400" cy="717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</m:t>
                        </m:r>
                        <m:sSub>
                          <m:sSubPr>
                            <m:ctrlP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𝒓𝒂𝒕𝒆</m:t>
                            </m:r>
                            <m:d>
                              <m:dPr>
                                <m:ctrlP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1" i="1" spc="-100" dirty="0" smtClean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ko-KR" b="1" i="1" spc="-100" dirty="0">
                                    <a:solidFill>
                                      <a:srgbClr val="52525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ko-KR" b="1" i="1" spc="-100" dirty="0">
                                        <a:solidFill>
                                          <a:srgbClr val="52525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𝒕𝒊𝒎𝒆𝒔𝒑𝒂𝒏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altLang="ko-KR" b="1" i="1" spc="-100" dirty="0">
                    <a:solidFill>
                      <a:srgbClr val="525252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b="1" i="1" spc="-100" dirty="0">
                    <a:solidFill>
                      <a:srgbClr val="52525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AC8CF8B-6F96-472F-AE58-AB6138DD7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175" y="3707172"/>
                  <a:ext cx="3581400" cy="7177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3FC7B19-0C1B-41B7-B507-44563C29B481}"/>
                    </a:ext>
                  </a:extLst>
                </p:cNvPr>
                <p:cNvSpPr txBox="1"/>
                <p:nvPr/>
              </p:nvSpPr>
              <p:spPr>
                <a:xfrm>
                  <a:off x="6629400" y="4088342"/>
                  <a:ext cx="2286000" cy="381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pc="-100" dirty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b="1" i="1" spc="-100" dirty="0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 spc="-100" dirty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ko-KR" b="1" i="1" spc="-100" dirty="0">
                    <a:solidFill>
                      <a:srgbClr val="52525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3FC7B19-0C1B-41B7-B507-44563C29B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088342"/>
                  <a:ext cx="2286000" cy="38132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335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7098BDBE-BE9E-4C2C-9E4F-8B30FD6DDFB2}"/>
              </a:ext>
            </a:extLst>
          </p:cNvPr>
          <p:cNvGrpSpPr/>
          <p:nvPr/>
        </p:nvGrpSpPr>
        <p:grpSpPr>
          <a:xfrm>
            <a:off x="477962" y="314535"/>
            <a:ext cx="11237724" cy="324867"/>
            <a:chOff x="477962" y="314535"/>
            <a:chExt cx="11237724" cy="32486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673BB2-FF26-45FF-A8D7-EE9D9D3B1235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미래 고령 인구 수 도출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932A98-63D0-4CF3-B457-D45306F72F2A}"/>
                </a:ext>
              </a:extLst>
            </p:cNvPr>
            <p:cNvSpPr txBox="1"/>
            <p:nvPr/>
          </p:nvSpPr>
          <p:spPr>
            <a:xfrm>
              <a:off x="10109041" y="314535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B5AA24A-97EE-4B4F-920F-9CF6AFE34897}"/>
              </a:ext>
            </a:extLst>
          </p:cNvPr>
          <p:cNvSpPr txBox="1"/>
          <p:nvPr/>
        </p:nvSpPr>
        <p:spPr>
          <a:xfrm>
            <a:off x="9783547" y="2910399"/>
            <a:ext cx="198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미래 증가될 </a:t>
            </a:r>
            <a:endParaRPr lang="en-US" altLang="ko-KR" dirty="0">
              <a:solidFill>
                <a:srgbClr val="FFFFFF"/>
              </a:solidFill>
            </a:endParaRPr>
          </a:p>
          <a:p>
            <a:pPr algn="ctr"/>
            <a:r>
              <a:rPr lang="ko-KR" altLang="en-US" dirty="0">
                <a:solidFill>
                  <a:srgbClr val="FFFFFF"/>
                </a:solidFill>
              </a:rPr>
              <a:t>고령 인구 예측</a:t>
            </a: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EAB1F436-141D-421B-84B7-BC96597A59F5}"/>
              </a:ext>
            </a:extLst>
          </p:cNvPr>
          <p:cNvSpPr/>
          <p:nvPr/>
        </p:nvSpPr>
        <p:spPr>
          <a:xfrm>
            <a:off x="1351624" y="1411506"/>
            <a:ext cx="9925975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/>
              <p:nvPr/>
            </p:nvSpPr>
            <p:spPr>
              <a:xfrm>
                <a:off x="1351625" y="1524625"/>
                <a:ext cx="9677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525252"/>
                    </a:solidFill>
                  </a:rPr>
                  <a:t>도출한 </a:t>
                </a:r>
                <a:r>
                  <a:rPr lang="ko-KR" altLang="en-US" dirty="0">
                    <a:solidFill>
                      <a:srgbClr val="525252"/>
                    </a:solidFill>
                    <a:latin typeface="Cambria Math" panose="02040503050406030204" pitchFamily="18" charset="0"/>
                  </a:rPr>
                  <a:t>미래 고령 인구 비율을</a:t>
                </a:r>
                <a:r>
                  <a:rPr lang="ko-KR" altLang="en-US" dirty="0">
                    <a:solidFill>
                      <a:srgbClr val="525252"/>
                    </a:solidFill>
                  </a:rPr>
                  <a:t> 이용하여 </a:t>
                </a:r>
                <a:r>
                  <a:rPr lang="ko-KR" altLang="en-US" b="1" dirty="0">
                    <a:solidFill>
                      <a:srgbClr val="5643E2"/>
                    </a:solidFill>
                  </a:rPr>
                  <a:t>미래 증가된 고령인구 수 산출</a:t>
                </a:r>
                <a:endParaRPr lang="en-US" altLang="ko-KR" b="1" dirty="0">
                  <a:solidFill>
                    <a:srgbClr val="5643E2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5643E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𝒊𝒏𝒄𝒓𝒆𝒂𝒔𝒆𝒅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𝑭𝑶𝑷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𝒓𝒂𝒕𝒆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𝑩𝒖𝒔𝒂𝒏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type m:val="lin"/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𝑭𝑶𝑷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𝒓𝒂𝒕𝒆</m:t>
                            </m:r>
                          </m:sub>
                        </m:sSub>
                      </m:num>
                      <m:den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r>
                  <a:rPr lang="en-US" altLang="ko-KR" b="1" i="1" dirty="0">
                    <a:solidFill>
                      <a:srgbClr val="636363"/>
                    </a:solidFill>
                  </a:rPr>
                  <a:t>)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𝑩𝒖𝒔𝒂𝒏</m:t>
                        </m:r>
                      </m:sub>
                    </m:sSub>
                  </m:oMath>
                </a14:m>
                <a:endParaRPr lang="ko-KR" altLang="en-US" b="1" i="1" dirty="0">
                  <a:solidFill>
                    <a:srgbClr val="5643E2"/>
                  </a:solidFill>
                </a:endParaRPr>
              </a:p>
              <a:p>
                <a:pPr algn="ctr"/>
                <a:endParaRPr lang="ko-KR" altLang="en-US" b="1" dirty="0">
                  <a:solidFill>
                    <a:srgbClr val="5643E2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625" y="1524625"/>
                <a:ext cx="9677400" cy="1200329"/>
              </a:xfrm>
              <a:prstGeom prst="rect">
                <a:avLst/>
              </a:prstGeom>
              <a:blipFill>
                <a:blip r:embed="rId4"/>
                <a:stretch>
                  <a:fillRect t="-3553" b="-30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23">
            <a:extLst>
              <a:ext uri="{FF2B5EF4-FFF2-40B4-BE49-F238E27FC236}">
                <a16:creationId xmlns:a16="http://schemas.microsoft.com/office/drawing/2014/main" id="{87AFD828-87AB-45CD-9ED1-0196B11311B9}"/>
              </a:ext>
            </a:extLst>
          </p:cNvPr>
          <p:cNvSpPr/>
          <p:nvPr/>
        </p:nvSpPr>
        <p:spPr>
          <a:xfrm>
            <a:off x="1351625" y="3907966"/>
            <a:ext cx="9925975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24A5AB-8A6C-4AE8-BEC9-621506DFF10A}"/>
                  </a:ext>
                </a:extLst>
              </p:cNvPr>
              <p:cNvSpPr txBox="1"/>
              <p:nvPr/>
            </p:nvSpPr>
            <p:spPr>
              <a:xfrm>
                <a:off x="1560250" y="4021085"/>
                <a:ext cx="9478187" cy="948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rgbClr val="525252"/>
                    </a:solidFill>
                  </a:rPr>
                  <a:t>미래 증가된 고령인구를 이용하여 </a:t>
                </a:r>
                <a:r>
                  <a:rPr lang="ko-KR" altLang="en-US" b="1" dirty="0">
                    <a:solidFill>
                      <a:srgbClr val="5643E2"/>
                    </a:solidFill>
                  </a:rPr>
                  <a:t>증가할 고령인구 수 산출</a:t>
                </a:r>
                <a:endParaRPr lang="en-US" altLang="ko-KR" b="1" dirty="0">
                  <a:solidFill>
                    <a:srgbClr val="5643E2"/>
                  </a:solidFill>
                </a:endParaRPr>
              </a:p>
              <a:p>
                <a:pPr algn="ctr"/>
                <a:endParaRPr lang="en-US" altLang="ko-KR" b="1" dirty="0">
                  <a:solidFill>
                    <a:srgbClr val="5643E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𝑭𝑶𝑷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𝒊𝒏𝒄𝒓𝒆𝒂𝒔𝒆𝒅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𝑩𝒖𝒔𝒂𝒏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𝒊𝒏𝒄𝒓𝒆𝒂𝒔𝒆𝒅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b="1" i="1" dirty="0">
                    <a:solidFill>
                      <a:srgbClr val="52525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𝑩𝒖𝒔𝒂𝒏</m:t>
                        </m:r>
                      </m:sub>
                    </m:sSub>
                  </m:oMath>
                </a14:m>
                <a:endParaRPr lang="en-US" altLang="ko-KR" b="1" i="1" dirty="0">
                  <a:solidFill>
                    <a:srgbClr val="52525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24A5AB-8A6C-4AE8-BEC9-621506DFF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250" y="4021085"/>
                <a:ext cx="9478187" cy="948016"/>
              </a:xfrm>
              <a:prstGeom prst="rect">
                <a:avLst/>
              </a:prstGeom>
              <a:blipFill>
                <a:blip r:embed="rId5"/>
                <a:stretch>
                  <a:fillRect t="-5161" b="-3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object 54">
            <a:extLst>
              <a:ext uri="{FF2B5EF4-FFF2-40B4-BE49-F238E27FC236}">
                <a16:creationId xmlns:a16="http://schemas.microsoft.com/office/drawing/2014/main" id="{1E869D78-01A3-4AEB-A5D3-DCDF9020E9E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7021" y="1554010"/>
            <a:ext cx="597408" cy="890015"/>
          </a:xfrm>
          <a:prstGeom prst="rect">
            <a:avLst/>
          </a:prstGeom>
        </p:spPr>
      </p:pic>
      <p:pic>
        <p:nvPicPr>
          <p:cNvPr id="32" name="object 60">
            <a:extLst>
              <a:ext uri="{FF2B5EF4-FFF2-40B4-BE49-F238E27FC236}">
                <a16:creationId xmlns:a16="http://schemas.microsoft.com/office/drawing/2014/main" id="{F3834433-C443-4802-8285-C41DFE263671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350" y="4068113"/>
            <a:ext cx="591081" cy="890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CF30A6-A685-47D4-94E4-05B59ACC2C6E}"/>
                  </a:ext>
                </a:extLst>
              </p:cNvPr>
              <p:cNvSpPr txBox="1"/>
              <p:nvPr/>
            </p:nvSpPr>
            <p:spPr>
              <a:xfrm>
                <a:off x="4495800" y="2661747"/>
                <a:ext cx="685800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𝐫𝐚𝐭𝐞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solidFill>
                      <a:srgbClr val="525252"/>
                    </a:solidFill>
                  </a:rPr>
                  <a:t>/ 100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의 의미 </a:t>
                </a:r>
                <a:r>
                  <a:rPr lang="en-US" altLang="ko-KR" sz="1600" dirty="0">
                    <a:solidFill>
                      <a:srgbClr val="525252"/>
                    </a:solidFill>
                  </a:rPr>
                  <a:t>: 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산출된 </a:t>
                </a:r>
                <a:r>
                  <a:rPr lang="ko-KR" altLang="en-US" sz="1600" b="1" dirty="0">
                    <a:solidFill>
                      <a:srgbClr val="5643E2"/>
                    </a:solidFill>
                  </a:rPr>
                  <a:t>비율에 해당하는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고령인구 수 구하기 위함</a:t>
                </a:r>
                <a:r>
                  <a:rPr lang="en-US" altLang="ko-KR" sz="1600" dirty="0">
                    <a:solidFill>
                      <a:srgbClr val="525252"/>
                    </a:solidFill>
                  </a:rPr>
                  <a:t>.</a:t>
                </a:r>
              </a:p>
              <a:p>
                <a:r>
                  <a:rPr lang="en-US" altLang="ko-KR" sz="1600" b="1" dirty="0">
                    <a:solidFill>
                      <a:srgbClr val="636363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𝐢𝐧𝐜𝐫𝐞𝐚𝐬𝐞𝐝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미래 </a:t>
                </a:r>
                <a:r>
                  <a:rPr lang="ko-KR" altLang="en-US" sz="1600" b="1" dirty="0">
                    <a:solidFill>
                      <a:srgbClr val="5643E2"/>
                    </a:solidFill>
                  </a:rPr>
                  <a:t>증가된</a:t>
                </a:r>
                <a:r>
                  <a:rPr lang="ko-KR" altLang="en-US" sz="1600" dirty="0"/>
                  <a:t> 고령인구 수</a:t>
                </a:r>
                <a:endParaRPr lang="en-US" altLang="ko-KR" sz="1600" dirty="0"/>
              </a:p>
              <a:p>
                <a:r>
                  <a:rPr lang="en-US" altLang="ko-KR" sz="1600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ko-KR" sz="1600" b="1" i="0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𝐁𝐮𝐬𝐚𝐧</m:t>
                        </m:r>
                      </m:sub>
                    </m:sSub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부산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전체 인구</a:t>
                </a:r>
                <a:endParaRPr lang="en-US" altLang="ko-KR" sz="1600" dirty="0">
                  <a:solidFill>
                    <a:srgbClr val="525252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CF30A6-A685-47D4-94E4-05B59ACC2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661747"/>
                <a:ext cx="6858001" cy="1077218"/>
              </a:xfrm>
              <a:prstGeom prst="rect">
                <a:avLst/>
              </a:prstGeom>
              <a:blipFill>
                <a:blip r:embed="rId8"/>
                <a:stretch>
                  <a:fillRect l="-533" t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7339DD-38F6-45EB-A7A8-E29D3F321868}"/>
                  </a:ext>
                </a:extLst>
              </p:cNvPr>
              <p:cNvSpPr txBox="1"/>
              <p:nvPr/>
            </p:nvSpPr>
            <p:spPr>
              <a:xfrm>
                <a:off x="8229600" y="5231569"/>
                <a:ext cx="3358831" cy="757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400" b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𝐩𝐫𝐞𝐝𝐢𝐜𝐭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525252"/>
                    </a:solidFill>
                  </a:rPr>
                  <a:t> </a:t>
                </a:r>
                <a:r>
                  <a:rPr lang="en-US" altLang="ko-KR" sz="1400" dirty="0">
                    <a:solidFill>
                      <a:srgbClr val="525252"/>
                    </a:solidFill>
                  </a:rPr>
                  <a:t>: </a:t>
                </a:r>
                <a:r>
                  <a:rPr lang="ko-KR" altLang="en-US" sz="1400" dirty="0">
                    <a:solidFill>
                      <a:srgbClr val="525252"/>
                    </a:solidFill>
                  </a:rPr>
                  <a:t>미래 </a:t>
                </a:r>
                <a:r>
                  <a:rPr lang="ko-KR" altLang="en-US" sz="1400" b="1" dirty="0">
                    <a:solidFill>
                      <a:srgbClr val="5643E2"/>
                    </a:solidFill>
                  </a:rPr>
                  <a:t>증가할</a:t>
                </a:r>
                <a:r>
                  <a:rPr lang="ko-KR" altLang="en-US" sz="1400" dirty="0">
                    <a:solidFill>
                      <a:srgbClr val="525252"/>
                    </a:solidFill>
                  </a:rPr>
                  <a:t> 고령인구 수</a:t>
                </a:r>
                <a:endParaRPr lang="en-US" altLang="ko-KR" sz="1400" dirty="0">
                  <a:solidFill>
                    <a:srgbClr val="525252"/>
                  </a:solidFill>
                </a:endParaRPr>
              </a:p>
              <a:p>
                <a:r>
                  <a:rPr lang="en-US" altLang="ko-KR" sz="1400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𝐎𝐏</m:t>
                        </m:r>
                      </m:e>
                      <m:sub>
                        <m:r>
                          <a:rPr lang="en-US" altLang="ko-KR" sz="14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𝐁𝐮𝐬𝐚𝐧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rgbClr val="525252"/>
                    </a:solidFill>
                  </a:rPr>
                  <a:t> : </a:t>
                </a:r>
                <a:r>
                  <a:rPr lang="ko-KR" altLang="en-US" sz="1400" dirty="0">
                    <a:solidFill>
                      <a:srgbClr val="525252"/>
                    </a:solidFill>
                  </a:rPr>
                  <a:t>부산 전체 고령 인구</a:t>
                </a:r>
                <a:endParaRPr lang="en-US" altLang="ko-KR" sz="1400" dirty="0">
                  <a:solidFill>
                    <a:srgbClr val="525252"/>
                  </a:solidFill>
                </a:endParaRPr>
              </a:p>
              <a:p>
                <a:r>
                  <a:rPr lang="en-US" altLang="ko-KR" sz="1400" b="1" dirty="0">
                    <a:solidFill>
                      <a:srgbClr val="525252"/>
                    </a:solidFill>
                  </a:rPr>
                  <a:t>   </a:t>
                </a:r>
                <a:r>
                  <a:rPr lang="ko-KR" altLang="en-US" sz="1400" b="1" dirty="0">
                    <a:solidFill>
                      <a:srgbClr val="5643E2"/>
                    </a:solidFill>
                  </a:rPr>
                  <a:t>부산 전체의 고령인구 수 의미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7339DD-38F6-45EB-A7A8-E29D3F321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231569"/>
                <a:ext cx="3358831" cy="757964"/>
              </a:xfrm>
              <a:prstGeom prst="rect">
                <a:avLst/>
              </a:prstGeom>
              <a:blipFill>
                <a:blip r:embed="rId9"/>
                <a:stretch>
                  <a:fillRect l="-544" t="-2400" b="-6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DF60D-46A6-426F-996B-C286333D92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DA98C-B2F0-43A6-95FC-DD18CF139A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7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7098BDBE-BE9E-4C2C-9E4F-8B30FD6DDFB2}"/>
              </a:ext>
            </a:extLst>
          </p:cNvPr>
          <p:cNvGrpSpPr/>
          <p:nvPr/>
        </p:nvGrpSpPr>
        <p:grpSpPr>
          <a:xfrm>
            <a:off x="477962" y="308991"/>
            <a:ext cx="11243122" cy="330411"/>
            <a:chOff x="477962" y="308991"/>
            <a:chExt cx="11243122" cy="33041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6673BB2-FF26-45FF-A8D7-EE9D9D3B1235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행정동 단위 증가될 고령인구 수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932A98-63D0-4CF3-B457-D45306F72F2A}"/>
                </a:ext>
              </a:extLst>
            </p:cNvPr>
            <p:cNvSpPr txBox="1"/>
            <p:nvPr/>
          </p:nvSpPr>
          <p:spPr>
            <a:xfrm>
              <a:off x="10114439" y="308991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B5AA24A-97EE-4B4F-920F-9CF6AFE34897}"/>
              </a:ext>
            </a:extLst>
          </p:cNvPr>
          <p:cNvSpPr txBox="1"/>
          <p:nvPr/>
        </p:nvSpPr>
        <p:spPr>
          <a:xfrm>
            <a:off x="9783547" y="2910399"/>
            <a:ext cx="198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미래 증가될 </a:t>
            </a:r>
            <a:endParaRPr lang="en-US" altLang="ko-KR" dirty="0">
              <a:solidFill>
                <a:srgbClr val="FFFFFF"/>
              </a:solidFill>
            </a:endParaRPr>
          </a:p>
          <a:p>
            <a:pPr algn="ctr"/>
            <a:r>
              <a:rPr lang="ko-KR" altLang="en-US" dirty="0">
                <a:solidFill>
                  <a:srgbClr val="FFFFFF"/>
                </a:solidFill>
              </a:rPr>
              <a:t>고령 인구 예측</a:t>
            </a: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EAB1F436-141D-421B-84B7-BC96597A59F5}"/>
              </a:ext>
            </a:extLst>
          </p:cNvPr>
          <p:cNvSpPr/>
          <p:nvPr/>
        </p:nvSpPr>
        <p:spPr>
          <a:xfrm>
            <a:off x="1205114" y="2100297"/>
            <a:ext cx="10134600" cy="1906583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/>
              <p:nvPr/>
            </p:nvSpPr>
            <p:spPr>
              <a:xfrm>
                <a:off x="1205114" y="2971245"/>
                <a:ext cx="9962459" cy="698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𝑶𝑷</m:t>
                        </m:r>
                      </m:e>
                      <m:sub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𝑶𝑷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𝑩𝒖𝒔𝒂𝒏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i="1" dirty="0">
                    <a:solidFill>
                      <a:srgbClr val="525252"/>
                    </a:solidFill>
                  </a:rPr>
                  <a:t> </a:t>
                </a:r>
                <a:endParaRPr lang="en-US" altLang="ko-KR" b="1" i="1" dirty="0">
                  <a:solidFill>
                    <a:srgbClr val="525252"/>
                  </a:solidFill>
                </a:endParaRPr>
              </a:p>
              <a:p>
                <a:pPr algn="ctr"/>
                <a:r>
                  <a:rPr lang="en-US" altLang="ko-KR" b="1" i="1" dirty="0">
                    <a:solidFill>
                      <a:srgbClr val="525252"/>
                    </a:solidFill>
                  </a:rPr>
                  <a:t>= 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𝑶𝑷</m:t>
                            </m:r>
                          </m:e>
                          <m:sub>
                            <m:r>
                              <a:rPr lang="en-US" altLang="ko-KR" b="1" i="1" spc="-100" dirty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𝒂𝒅𝒎𝒊𝒏</m:t>
                            </m:r>
                            <m:r>
                              <a:rPr lang="en-US" altLang="ko-KR" b="1" i="1" spc="-100" dirty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1" i="1" spc="-100" dirty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𝒂𝒓𝒆𝒂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𝑶𝑷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rgbClr val="525252"/>
                                </a:solidFill>
                                <a:latin typeface="Cambria Math" panose="02040503050406030204" pitchFamily="18" charset="0"/>
                              </a:rPr>
                              <m:t>𝑩𝒖𝒔𝒂𝒏</m:t>
                            </m:r>
                          </m:sub>
                        </m:sSub>
                      </m:den>
                    </m:f>
                    <m:r>
                      <a:rPr lang="en-US" altLang="ko-KR" b="1" i="1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) ∗ 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𝒑𝒓𝒆𝒅𝒊𝒄𝒕</m:t>
                        </m:r>
                      </m:sub>
                    </m:sSub>
                  </m:oMath>
                </a14:m>
                <a:endParaRPr lang="ko-KR" altLang="en-US" b="1" i="1" dirty="0">
                  <a:solidFill>
                    <a:srgbClr val="525252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FE17EF-B0A6-44E9-BA28-64D44982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114" y="2971245"/>
                <a:ext cx="9962459" cy="698909"/>
              </a:xfrm>
              <a:prstGeom prst="rect">
                <a:avLst/>
              </a:prstGeom>
              <a:blipFill>
                <a:blip r:embed="rId4"/>
                <a:stretch>
                  <a:fillRect t="-18261" b="-8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E42058-E081-4C0C-A106-89C996A34563}"/>
                  </a:ext>
                </a:extLst>
              </p:cNvPr>
              <p:cNvSpPr txBox="1"/>
              <p:nvPr/>
            </p:nvSpPr>
            <p:spPr>
              <a:xfrm>
                <a:off x="5334000" y="4067726"/>
                <a:ext cx="6424813" cy="1368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행정동 단위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미래</a:t>
                </a:r>
                <a:r>
                  <a:rPr lang="ko-KR" altLang="en-US" sz="1600" dirty="0">
                    <a:solidFill>
                      <a:srgbClr val="5643E2"/>
                    </a:solidFill>
                  </a:rPr>
                  <a:t> </a:t>
                </a:r>
                <a:r>
                  <a:rPr lang="ko-KR" altLang="en-US" sz="1600" b="1" dirty="0">
                    <a:solidFill>
                      <a:srgbClr val="5643E2"/>
                    </a:solidFill>
                  </a:rPr>
                  <a:t>증가</a:t>
                </a:r>
                <a:r>
                  <a:rPr lang="ko-KR" altLang="en-US" sz="1600" dirty="0"/>
                  <a:t>할 고령인구 수 </a:t>
                </a:r>
                <a:endParaRPr lang="en-US" altLang="ko-KR" sz="1600" dirty="0"/>
              </a:p>
              <a:p>
                <a:r>
                  <a:rPr lang="en-US" altLang="ko-KR" sz="1600" b="1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𝐅𝐎𝐏</m:t>
                        </m:r>
                      </m:e>
                      <m:sub>
                        <m:r>
                          <a:rPr lang="en-US" altLang="ko-KR" sz="1600" b="1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𝐩𝐫𝐞𝐝𝐢𝐜𝐭</m:t>
                        </m:r>
                      </m:sub>
                    </m:sSub>
                  </m:oMath>
                </a14:m>
                <a:r>
                  <a:rPr lang="ko-KR" altLang="en-US" sz="1600" dirty="0">
                    <a:solidFill>
                      <a:srgbClr val="525252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525252"/>
                    </a:solidFill>
                  </a:rPr>
                  <a:t>: 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미래 </a:t>
                </a:r>
                <a:r>
                  <a:rPr lang="ko-KR" altLang="en-US" sz="1600" b="1" dirty="0">
                    <a:solidFill>
                      <a:srgbClr val="5643E2"/>
                    </a:solidFill>
                  </a:rPr>
                  <a:t>증가할</a:t>
                </a:r>
                <a:r>
                  <a:rPr lang="ko-KR" altLang="en-US" sz="1600" dirty="0">
                    <a:solidFill>
                      <a:srgbClr val="525252"/>
                    </a:solidFill>
                  </a:rPr>
                  <a:t> 고령인구 수</a:t>
                </a:r>
                <a:endParaRPr lang="en-US" altLang="ko-KR" sz="1600" dirty="0"/>
              </a:p>
              <a:p>
                <a:r>
                  <a:rPr lang="en-US" altLang="ko-KR" sz="1600" dirty="0"/>
                  <a:t>(</a:t>
                </a:r>
                <a:r>
                  <a:rPr lang="ko-KR" altLang="en-US" sz="1600" dirty="0"/>
                  <a:t>행정 동 고령 인구 </a:t>
                </a:r>
                <a:r>
                  <a:rPr lang="en-US" altLang="ko-KR" sz="1600" dirty="0"/>
                  <a:t>/ </a:t>
                </a:r>
                <a:r>
                  <a:rPr lang="ko-KR" altLang="en-US" sz="1600" dirty="0"/>
                  <a:t>부산 고령 인구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는 부산의 행정 동 고령인구 비율을 나타냄</a:t>
                </a:r>
                <a:endParaRPr lang="en-US" altLang="ko-KR" sz="1600" dirty="0"/>
              </a:p>
              <a:p>
                <a:r>
                  <a:rPr lang="ko-KR" altLang="en-US" sz="1600" dirty="0"/>
                  <a:t>  </a:t>
                </a:r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E42058-E081-4C0C-A106-89C996A3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067726"/>
                <a:ext cx="6424813" cy="1368836"/>
              </a:xfrm>
              <a:prstGeom prst="rect">
                <a:avLst/>
              </a:prstGeom>
              <a:blipFill>
                <a:blip r:embed="rId5"/>
                <a:stretch>
                  <a:fillRect l="-474" t="-1778" r="-3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BE9D0A1-BBB8-40AB-B1B2-DDBE01167602}"/>
              </a:ext>
            </a:extLst>
          </p:cNvPr>
          <p:cNvSpPr txBox="1"/>
          <p:nvPr/>
        </p:nvSpPr>
        <p:spPr>
          <a:xfrm>
            <a:off x="1319011" y="2338125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525252"/>
                </a:solidFill>
              </a:rPr>
              <a:t>미래 </a:t>
            </a:r>
            <a:r>
              <a:rPr lang="ko-KR" altLang="en-US" b="1" dirty="0">
                <a:solidFill>
                  <a:srgbClr val="5643E2"/>
                </a:solidFill>
              </a:rPr>
              <a:t>증가할</a:t>
            </a:r>
            <a:r>
              <a:rPr lang="ko-KR" altLang="en-US" dirty="0">
                <a:solidFill>
                  <a:srgbClr val="525252"/>
                </a:solidFill>
              </a:rPr>
              <a:t> 고령 인구 수를 이용해 </a:t>
            </a:r>
            <a:r>
              <a:rPr lang="ko-KR" altLang="en-US" b="1" dirty="0">
                <a:solidFill>
                  <a:srgbClr val="5643E2"/>
                </a:solidFill>
              </a:rPr>
              <a:t>행정 동 단위 증가할 </a:t>
            </a:r>
            <a:r>
              <a:rPr lang="ko-KR" altLang="en-US" dirty="0">
                <a:solidFill>
                  <a:srgbClr val="525252"/>
                </a:solidFill>
              </a:rPr>
              <a:t>고령 인구 수 산출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8772AC-625D-4D58-B1AA-065AF01CE88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DA266-D969-43E9-861F-D964E441BA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2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3B41160F-8A74-4224-AE0C-F02EDD834366}"/>
              </a:ext>
            </a:extLst>
          </p:cNvPr>
          <p:cNvGrpSpPr/>
          <p:nvPr/>
        </p:nvGrpSpPr>
        <p:grpSpPr>
          <a:xfrm>
            <a:off x="477962" y="320350"/>
            <a:ext cx="11339483" cy="319052"/>
            <a:chOff x="477962" y="320350"/>
            <a:chExt cx="11339483" cy="31905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ECB29E-9213-4C84-8697-F933E966F697}"/>
                </a:ext>
              </a:extLst>
            </p:cNvPr>
            <p:cNvSpPr txBox="1"/>
            <p:nvPr/>
          </p:nvSpPr>
          <p:spPr>
            <a:xfrm>
              <a:off x="477962" y="331625"/>
              <a:ext cx="33320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Step3 -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증설해야 하는 경로당 개수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E912AF3-995F-41D1-9775-205596E20957}"/>
                </a:ext>
              </a:extLst>
            </p:cNvPr>
            <p:cNvSpPr txBox="1"/>
            <p:nvPr/>
          </p:nvSpPr>
          <p:spPr>
            <a:xfrm>
              <a:off x="10134600" y="320350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p:sp>
        <p:nvSpPr>
          <p:cNvPr id="57" name="object 23">
            <a:extLst>
              <a:ext uri="{FF2B5EF4-FFF2-40B4-BE49-F238E27FC236}">
                <a16:creationId xmlns:a16="http://schemas.microsoft.com/office/drawing/2014/main" id="{2CF9DC35-4D1B-4DF8-AEDC-22786CCEC2FB}"/>
              </a:ext>
            </a:extLst>
          </p:cNvPr>
          <p:cNvSpPr/>
          <p:nvPr/>
        </p:nvSpPr>
        <p:spPr>
          <a:xfrm>
            <a:off x="1111188" y="1363461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1DDA97C5-DD7E-4636-B7DC-67CF7A76D63C}"/>
              </a:ext>
            </a:extLst>
          </p:cNvPr>
          <p:cNvSpPr/>
          <p:nvPr/>
        </p:nvSpPr>
        <p:spPr>
          <a:xfrm>
            <a:off x="1219200" y="4315245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7E7500-8926-4864-8365-9F8D4174797B}"/>
                  </a:ext>
                </a:extLst>
              </p:cNvPr>
              <p:cNvSpPr txBox="1"/>
              <p:nvPr/>
            </p:nvSpPr>
            <p:spPr>
              <a:xfrm>
                <a:off x="1427825" y="4428364"/>
                <a:ext cx="9677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00" dirty="0">
                    <a:solidFill>
                      <a:srgbClr val="525252"/>
                    </a:solidFill>
                  </a:rPr>
                  <a:t>최종적으로 필요한 경로당 수를 구하기 위해 </a:t>
                </a:r>
                <a:r>
                  <a:rPr lang="ko-KR" altLang="en-US" b="1" spc="-100" dirty="0">
                    <a:solidFill>
                      <a:srgbClr val="5643E2"/>
                    </a:solidFill>
                  </a:rPr>
                  <a:t>증설할 경로당 수와 현재 경로당 수를 더한다</a:t>
                </a:r>
                <a:r>
                  <a:rPr lang="en-US" altLang="ko-KR" b="1" spc="-100" dirty="0">
                    <a:solidFill>
                      <a:srgbClr val="5643E2"/>
                    </a:solidFill>
                  </a:rPr>
                  <a:t>.</a:t>
                </a:r>
              </a:p>
              <a:p>
                <a:pPr algn="ctr"/>
                <a:endParaRPr lang="en-US" altLang="ko-KR" b="1" spc="-100" dirty="0">
                  <a:solidFill>
                    <a:srgbClr val="5643E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𝑭𝒊𝒏𝒂𝒍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𝒇𝒖𝒕𝒖𝒓𝒆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𝒔𝒄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b="1" i="1" spc="-100" dirty="0">
                    <a:solidFill>
                      <a:srgbClr val="525252"/>
                    </a:solidFill>
                  </a:rPr>
                  <a:t>FISC,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𝒏𝒆𝒆𝒅</m:t>
                        </m:r>
                      </m:sub>
                    </m:sSub>
                  </m:oMath>
                </a14:m>
                <a:r>
                  <a:rPr lang="en-US" altLang="ko-KR" b="1" i="1" spc="-100" dirty="0">
                    <a:solidFill>
                      <a:srgbClr val="525252"/>
                    </a:solidFill>
                  </a:rPr>
                  <a:t>) = FISC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𝒏𝒆𝒆𝒅</m:t>
                        </m:r>
                      </m:sub>
                    </m:sSub>
                  </m:oMath>
                </a14:m>
                <a:endParaRPr lang="en-US" altLang="ko-KR" b="1" i="1" spc="-100" dirty="0">
                  <a:solidFill>
                    <a:srgbClr val="5643E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7E7500-8926-4864-8365-9F8D41747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25" y="4428364"/>
                <a:ext cx="9677400" cy="923330"/>
              </a:xfrm>
              <a:prstGeom prst="rect">
                <a:avLst/>
              </a:prstGeom>
              <a:blipFill>
                <a:blip r:embed="rId4"/>
                <a:stretch>
                  <a:fillRect t="-4605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object 54">
            <a:extLst>
              <a:ext uri="{FF2B5EF4-FFF2-40B4-BE49-F238E27FC236}">
                <a16:creationId xmlns:a16="http://schemas.microsoft.com/office/drawing/2014/main" id="{7A0BE0DC-1EEF-4495-93FC-742006B96D0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021" y="1554010"/>
            <a:ext cx="597408" cy="890015"/>
          </a:xfrm>
          <a:prstGeom prst="rect">
            <a:avLst/>
          </a:prstGeom>
        </p:spPr>
      </p:pic>
      <p:pic>
        <p:nvPicPr>
          <p:cNvPr id="62" name="object 60">
            <a:extLst>
              <a:ext uri="{FF2B5EF4-FFF2-40B4-BE49-F238E27FC236}">
                <a16:creationId xmlns:a16="http://schemas.microsoft.com/office/drawing/2014/main" id="{C2F2F8E1-AD02-42C2-A9FA-686215DFDC5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0925" y="4475392"/>
            <a:ext cx="603504" cy="890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309B6E-BC8B-46B0-B6AB-895C824E2328}"/>
                  </a:ext>
                </a:extLst>
              </p:cNvPr>
              <p:cNvSpPr txBox="1"/>
              <p:nvPr/>
            </p:nvSpPr>
            <p:spPr>
              <a:xfrm>
                <a:off x="6629401" y="2684313"/>
                <a:ext cx="5790090" cy="1100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spc="-100" dirty="0">
                    <a:solidFill>
                      <a:srgbClr val="525252"/>
                    </a:solidFill>
                  </a:rPr>
                  <a:t>* 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증설할 경로당 수는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같은 행정 구인 행정 동과 계산함</a:t>
                </a:r>
                <a:endParaRPr lang="en-US" altLang="ko-KR" sz="1600" b="1" spc="-100" dirty="0">
                  <a:solidFill>
                    <a:srgbClr val="5643E2"/>
                  </a:solidFill>
                </a:endParaRPr>
              </a:p>
              <a:p>
                <a:r>
                  <a:rPr lang="en-US" altLang="ko-KR" sz="1600" b="1" i="1" spc="-100" dirty="0">
                    <a:solidFill>
                      <a:srgbClr val="525252"/>
                    </a:solidFill>
                  </a:rPr>
                  <a:t>* FISC :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미래 증설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할 경로당 수</a:t>
                </a:r>
                <a:endParaRPr lang="en-US" altLang="ko-KR" sz="1600" spc="-100" dirty="0">
                  <a:solidFill>
                    <a:srgbClr val="5643E2"/>
                  </a:solidFill>
                </a:endParaRPr>
              </a:p>
              <a:p>
                <a:r>
                  <a:rPr lang="en-US" altLang="ko-KR" sz="1600" b="1" spc="-100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</m:oMath>
                </a14:m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 </a:t>
                </a:r>
                <a:r>
                  <a:rPr lang="en-US" altLang="ko-KR" sz="1600" b="1" spc="-100" dirty="0">
                    <a:solidFill>
                      <a:srgbClr val="5643E2"/>
                    </a:solidFill>
                  </a:rPr>
                  <a:t>: </a:t>
                </a:r>
                <a:r>
                  <a:rPr lang="ko-KR" altLang="en-US" sz="1600" spc="-100" dirty="0"/>
                  <a:t>행정동 단위 미래 증가할 고령인구 수</a:t>
                </a:r>
                <a:endParaRPr lang="en-US" altLang="ko-KR" sz="1600" spc="-1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600" b="1" spc="-100" dirty="0">
                  <a:solidFill>
                    <a:srgbClr val="5643E2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309B6E-BC8B-46B0-B6AB-895C824E2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1" y="2684313"/>
                <a:ext cx="5790090" cy="1100558"/>
              </a:xfrm>
              <a:prstGeom prst="rect">
                <a:avLst/>
              </a:prstGeom>
              <a:blipFill>
                <a:blip r:embed="rId7"/>
                <a:stretch>
                  <a:fillRect l="-632" t="-2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46296A3-9CB1-4E40-8A3C-866DB7A72C1D}"/>
                  </a:ext>
                </a:extLst>
              </p:cNvPr>
              <p:cNvSpPr txBox="1"/>
              <p:nvPr/>
            </p:nvSpPr>
            <p:spPr>
              <a:xfrm>
                <a:off x="6169926" y="5525555"/>
                <a:ext cx="53541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pc="-100" dirty="0">
                    <a:solidFill>
                      <a:srgbClr val="525252"/>
                    </a:solidFill>
                  </a:rPr>
                  <a:t>*</a:t>
                </a:r>
                <a:r>
                  <a:rPr lang="en-US" altLang="ko-KR" sz="1600" b="1" spc="-100" dirty="0">
                    <a:solidFill>
                      <a:srgbClr val="5643E2"/>
                    </a:solidFill>
                  </a:rPr>
                  <a:t>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필요한 경로당 수는 </a:t>
                </a:r>
                <a:r>
                  <a:rPr lang="en-US" altLang="ko-KR" sz="1600" b="1" spc="-100" dirty="0">
                    <a:solidFill>
                      <a:srgbClr val="5643E2"/>
                    </a:solidFill>
                  </a:rPr>
                  <a:t>&gt; 0 </a:t>
                </a:r>
                <a:r>
                  <a:rPr lang="ko-KR" altLang="en-US" sz="1600" b="1" spc="-100" dirty="0">
                    <a:solidFill>
                      <a:srgbClr val="5643E2"/>
                    </a:solidFill>
                  </a:rPr>
                  <a:t>이다</a:t>
                </a:r>
                <a:r>
                  <a:rPr lang="en-US" altLang="ko-KR" sz="1600" b="1" spc="-100" dirty="0">
                    <a:solidFill>
                      <a:srgbClr val="5643E2"/>
                    </a:solidFill>
                  </a:rPr>
                  <a:t>.</a:t>
                </a:r>
                <a:r>
                  <a:rPr lang="ko-KR" altLang="en-US" sz="1600" b="1" spc="-100" dirty="0">
                    <a:solidFill>
                      <a:srgbClr val="525252"/>
                    </a:solidFill>
                  </a:rPr>
                  <a:t> 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따라서</a:t>
                </a:r>
                <a:r>
                  <a:rPr lang="en-US" altLang="ko-KR" sz="1600" spc="-100" dirty="0">
                    <a:solidFill>
                      <a:srgbClr val="525252"/>
                    </a:solidFill>
                  </a:rPr>
                  <a:t> 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두 변수의 합을 통해 산출</a:t>
                </a:r>
                <a:endParaRPr lang="en-US" altLang="ko-KR" sz="1600" spc="-100" dirty="0">
                  <a:solidFill>
                    <a:srgbClr val="525252"/>
                  </a:solidFill>
                </a:endParaRPr>
              </a:p>
              <a:p>
                <a:r>
                  <a:rPr lang="en-US" altLang="ko-KR" sz="1600" b="1" spc="-100" dirty="0">
                    <a:solidFill>
                      <a:srgbClr val="525252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𝑭𝒊𝒏𝒂𝒍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𝒇𝒖𝒕𝒖𝒓𝒆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𝒔𝒄</m:t>
                    </m:r>
                    <m:r>
                      <a:rPr lang="en-US" altLang="ko-KR" sz="1600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spc="-100" dirty="0">
                    <a:solidFill>
                      <a:srgbClr val="525252"/>
                    </a:solidFill>
                  </a:rPr>
                  <a:t>: </a:t>
                </a:r>
                <a:r>
                  <a:rPr lang="ko-KR" altLang="en-US" sz="1600" spc="-100" dirty="0">
                    <a:solidFill>
                      <a:srgbClr val="525252"/>
                    </a:solidFill>
                  </a:rPr>
                  <a:t>최종 </a:t>
                </a:r>
                <a:r>
                  <a:rPr lang="ko-KR" altLang="en-US" sz="1600" spc="-100" dirty="0"/>
                  <a:t>필요한 경로당 수</a:t>
                </a:r>
                <a:r>
                  <a:rPr lang="en-US" altLang="ko-KR" sz="1600" spc="-100" dirty="0">
                    <a:solidFill>
                      <a:srgbClr val="525252"/>
                    </a:solidFill>
                  </a:rPr>
                  <a:t> </a:t>
                </a:r>
                <a:endParaRPr lang="ko-KR" altLang="en-US" sz="1600" b="1" spc="-100" dirty="0">
                  <a:solidFill>
                    <a:srgbClr val="5643E2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46296A3-9CB1-4E40-8A3C-866DB7A72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926" y="5525555"/>
                <a:ext cx="5354159" cy="584775"/>
              </a:xfrm>
              <a:prstGeom prst="rect">
                <a:avLst/>
              </a:prstGeom>
              <a:blipFill>
                <a:blip r:embed="rId8"/>
                <a:stretch>
                  <a:fillRect l="-569" t="-4167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바닥글 개체 틀 64">
            <a:extLst>
              <a:ext uri="{FF2B5EF4-FFF2-40B4-BE49-F238E27FC236}">
                <a16:creationId xmlns:a16="http://schemas.microsoft.com/office/drawing/2014/main" id="{7273F5CE-B239-4804-A538-6F015CE1B6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66" name="슬라이드 번호 개체 틀 65">
            <a:extLst>
              <a:ext uri="{FF2B5EF4-FFF2-40B4-BE49-F238E27FC236}">
                <a16:creationId xmlns:a16="http://schemas.microsoft.com/office/drawing/2014/main" id="{38F008A1-EED9-498D-AFAA-CFC3DED57F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14</a:t>
            </a:fld>
            <a:endParaRPr lang="ko-KR" altLang="en-US" spc="-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E96C774-CA77-4C14-BF17-94DDD96B032B}"/>
                  </a:ext>
                </a:extLst>
              </p:cNvPr>
              <p:cNvSpPr txBox="1"/>
              <p:nvPr/>
            </p:nvSpPr>
            <p:spPr>
              <a:xfrm>
                <a:off x="1403412" y="1553157"/>
                <a:ext cx="9677400" cy="949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pc="-100" dirty="0">
                    <a:solidFill>
                      <a:srgbClr val="525252"/>
                    </a:solidFill>
                  </a:rPr>
                  <a:t>행정 동 단위 증가할 고령 인구 수와</a:t>
                </a:r>
                <a:r>
                  <a:rPr lang="en-US" altLang="ko-KR" spc="-100" dirty="0">
                    <a:solidFill>
                      <a:srgbClr val="525252"/>
                    </a:solidFill>
                  </a:rPr>
                  <a:t> 1</a:t>
                </a:r>
                <a:r>
                  <a:rPr lang="ko-KR" altLang="en-US" spc="-100" dirty="0">
                    <a:solidFill>
                      <a:srgbClr val="525252"/>
                    </a:solidFill>
                  </a:rPr>
                  <a:t>명당 필요한 경로당 수 이용</a:t>
                </a:r>
                <a:r>
                  <a:rPr lang="en-US" altLang="ko-KR" spc="-100" dirty="0">
                    <a:solidFill>
                      <a:srgbClr val="525252"/>
                    </a:solidFill>
                  </a:rPr>
                  <a:t> </a:t>
                </a:r>
                <a:r>
                  <a:rPr lang="ko-KR" altLang="en-US" b="1" spc="-100" dirty="0">
                    <a:solidFill>
                      <a:srgbClr val="5643E2"/>
                    </a:solidFill>
                  </a:rPr>
                  <a:t>증설할 경로당 수 산출</a:t>
                </a:r>
                <a:endParaRPr lang="en-US" altLang="ko-KR" b="1" spc="-100" dirty="0">
                  <a:solidFill>
                    <a:srgbClr val="5643E2"/>
                  </a:solidFill>
                </a:endParaRPr>
              </a:p>
              <a:p>
                <a:pPr algn="ctr"/>
                <a:endParaRPr lang="en-US" altLang="ko-KR" b="1" spc="-100" dirty="0">
                  <a:solidFill>
                    <a:srgbClr val="5643E2"/>
                  </a:solidFill>
                </a:endParaRPr>
              </a:p>
              <a:p>
                <a:pPr algn="ctr"/>
                <a:r>
                  <a:rPr lang="en-US" altLang="ko-KR" b="1" i="1" spc="-100" dirty="0">
                    <a:solidFill>
                      <a:srgbClr val="525252"/>
                    </a:solidFill>
                  </a:rPr>
                  <a:t>FISC(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pc="-100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pc="-10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𝒑𝒆𝒓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𝒐𝒏𝒆</m:t>
                        </m:r>
                      </m:sub>
                    </m:sSub>
                    <m:r>
                      <a:rPr lang="en-US" altLang="ko-KR" b="1" i="1" spc="-100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𝑭𝑶𝑷</m:t>
                        </m:r>
                      </m:e>
                      <m:sub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𝒊𝒏𝒄𝒓𝒆𝒂𝒔𝒆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𝒐𝒇𝒂𝒅𝒎𝒊𝒏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spc="-100" dirty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𝒂𝒓𝒆𝒂</m:t>
                        </m:r>
                      </m:sub>
                    </m:sSub>
                    <m:r>
                      <a:rPr lang="en-US" altLang="ko-KR" b="1" i="1" spc="-100" smtClean="0">
                        <a:solidFill>
                          <a:srgbClr val="525252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𝑺𝑪</m:t>
                        </m:r>
                      </m:e>
                      <m:sub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𝒑𝒆𝒓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pc="-100" smtClean="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𝒐𝒏𝒆</m:t>
                        </m:r>
                      </m:sub>
                    </m:sSub>
                  </m:oMath>
                </a14:m>
                <a:endParaRPr lang="en-US" altLang="ko-KR" b="1" i="1" spc="-100" dirty="0">
                  <a:solidFill>
                    <a:srgbClr val="525252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E96C774-CA77-4C14-BF17-94DDD96B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412" y="1553157"/>
                <a:ext cx="9677400" cy="949619"/>
              </a:xfrm>
              <a:prstGeom prst="rect">
                <a:avLst/>
              </a:prstGeom>
              <a:blipFill>
                <a:blip r:embed="rId9"/>
                <a:stretch>
                  <a:fillRect t="-5128" b="-7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바닥글 개체 틀 40">
            <a:extLst>
              <a:ext uri="{FF2B5EF4-FFF2-40B4-BE49-F238E27FC236}">
                <a16:creationId xmlns:a16="http://schemas.microsoft.com/office/drawing/2014/main" id="{5F2C5A20-3E92-433E-A259-F36EE9CE689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Busan Senior </a:t>
            </a:r>
            <a:r>
              <a:rPr lang="en-US" altLang="ko-KR" b="1" dirty="0"/>
              <a:t>Centre</a:t>
            </a:r>
            <a:r>
              <a:rPr lang="en-US" altLang="ko-KR" dirty="0"/>
              <a:t>(BSC)</a:t>
            </a:r>
            <a:r>
              <a:rPr lang="ko-KR" altLang="en-US" dirty="0"/>
              <a:t>의 시급한 개선을 위한 입지 분석 모델</a:t>
            </a:r>
            <a:endParaRPr lang="en-US" dirty="0"/>
          </a:p>
        </p:txBody>
      </p:sp>
      <p:sp>
        <p:nvSpPr>
          <p:cNvPr id="42" name="슬라이드 번호 개체 틀 41">
            <a:extLst>
              <a:ext uri="{FF2B5EF4-FFF2-40B4-BE49-F238E27FC236}">
                <a16:creationId xmlns:a16="http://schemas.microsoft.com/office/drawing/2014/main" id="{78847798-887D-4882-87EF-CD86083CFB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15</a:t>
            </a:fld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82D1B55-6E0B-471B-9F6D-31C46C26C8B6}"/>
              </a:ext>
            </a:extLst>
          </p:cNvPr>
          <p:cNvGrpSpPr/>
          <p:nvPr/>
        </p:nvGrpSpPr>
        <p:grpSpPr>
          <a:xfrm>
            <a:off x="477962" y="329507"/>
            <a:ext cx="11236076" cy="309895"/>
            <a:chOff x="477962" y="329507"/>
            <a:chExt cx="11236076" cy="30989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587145-EDD4-4C77-99FC-684C00F100E9}"/>
                </a:ext>
              </a:extLst>
            </p:cNvPr>
            <p:cNvSpPr txBox="1"/>
            <p:nvPr/>
          </p:nvSpPr>
          <p:spPr>
            <a:xfrm>
              <a:off x="477962" y="331625"/>
              <a:ext cx="4779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– </a:t>
              </a:r>
              <a:r>
                <a:rPr lang="ko-KR" altLang="en-US" sz="1400" dirty="0">
                  <a:solidFill>
                    <a:srgbClr val="366CDD"/>
                  </a:solidFill>
                </a:rPr>
                <a:t>경로당이 시급하게 요구되는 후보지 기준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330939-72D2-4742-94C2-9F752FD561B6}"/>
                </a:ext>
              </a:extLst>
            </p:cNvPr>
            <p:cNvSpPr txBox="1"/>
            <p:nvPr/>
          </p:nvSpPr>
          <p:spPr>
            <a:xfrm>
              <a:off x="10107393" y="329507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sp>
        <p:nvSpPr>
          <p:cNvPr id="14" name="object 23">
            <a:extLst>
              <a:ext uri="{FF2B5EF4-FFF2-40B4-BE49-F238E27FC236}">
                <a16:creationId xmlns:a16="http://schemas.microsoft.com/office/drawing/2014/main" id="{2074A2D9-79C3-46CE-AADB-BF2EE0BA2ED1}"/>
              </a:ext>
            </a:extLst>
          </p:cNvPr>
          <p:cNvSpPr/>
          <p:nvPr/>
        </p:nvSpPr>
        <p:spPr>
          <a:xfrm>
            <a:off x="800100" y="1281549"/>
            <a:ext cx="10591800" cy="2213077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72CB3-BD7E-4536-A8BA-90874292CAE5}"/>
              </a:ext>
            </a:extLst>
          </p:cNvPr>
          <p:cNvSpPr txBox="1"/>
          <p:nvPr/>
        </p:nvSpPr>
        <p:spPr>
          <a:xfrm>
            <a:off x="898430" y="1415492"/>
            <a:ext cx="1036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경로당을 미리 증설하여 증가하는 고령 인구와 지역별 이용률에 맞는 </a:t>
            </a:r>
            <a:endParaRPr lang="en-US" altLang="ko-KR" sz="2400" dirty="0"/>
          </a:p>
          <a:p>
            <a:pPr algn="ctr"/>
            <a:r>
              <a:rPr lang="ko-KR" altLang="en-US" sz="2400" b="1" dirty="0">
                <a:solidFill>
                  <a:srgbClr val="5643E2"/>
                </a:solidFill>
              </a:rPr>
              <a:t>수요와 공급을 즉각적으로 만족하기 위해</a:t>
            </a:r>
            <a:endParaRPr lang="en-US" altLang="ko-KR" sz="2400" b="1" dirty="0">
              <a:solidFill>
                <a:srgbClr val="5643E2"/>
              </a:solidFill>
            </a:endParaRPr>
          </a:p>
          <a:p>
            <a:pPr algn="ctr"/>
            <a:endParaRPr lang="en-US" altLang="ko-KR" sz="2400" b="1" dirty="0">
              <a:solidFill>
                <a:srgbClr val="5643E2"/>
              </a:solidFill>
            </a:endParaRPr>
          </a:p>
          <a:p>
            <a:pPr algn="ctr"/>
            <a:r>
              <a:rPr lang="ko-KR" altLang="en-US" sz="2400" dirty="0">
                <a:solidFill>
                  <a:srgbClr val="525252"/>
                </a:solidFill>
              </a:rPr>
              <a:t>미래 필요한 경로당 수 </a:t>
            </a:r>
            <a:r>
              <a:rPr lang="ko-KR" altLang="en-US" sz="2400" b="1" dirty="0">
                <a:solidFill>
                  <a:srgbClr val="5643E2"/>
                </a:solidFill>
              </a:rPr>
              <a:t>상위</a:t>
            </a:r>
            <a:r>
              <a:rPr lang="ko-KR" altLang="en-US" sz="2400" dirty="0">
                <a:solidFill>
                  <a:srgbClr val="525252"/>
                </a:solidFill>
              </a:rPr>
              <a:t> </a:t>
            </a:r>
            <a:r>
              <a:rPr lang="en-US" altLang="ko-KR" sz="2400" b="1" dirty="0">
                <a:solidFill>
                  <a:srgbClr val="5643E2"/>
                </a:solidFill>
              </a:rPr>
              <a:t>4</a:t>
            </a:r>
            <a:r>
              <a:rPr lang="ko-KR" altLang="en-US" sz="2400" b="1" dirty="0">
                <a:solidFill>
                  <a:srgbClr val="5643E2"/>
                </a:solidFill>
              </a:rPr>
              <a:t>개 행정 동</a:t>
            </a:r>
            <a:r>
              <a:rPr lang="ko-KR" altLang="en-US" sz="2400" dirty="0">
                <a:solidFill>
                  <a:srgbClr val="525252"/>
                </a:solidFill>
              </a:rPr>
              <a:t>을 </a:t>
            </a:r>
            <a:endParaRPr lang="en-US" altLang="ko-KR" sz="2400" dirty="0">
              <a:solidFill>
                <a:srgbClr val="525252"/>
              </a:solidFill>
            </a:endParaRPr>
          </a:p>
          <a:p>
            <a:pPr algn="ctr"/>
            <a:r>
              <a:rPr lang="ko-KR" altLang="en-US" sz="2400" dirty="0">
                <a:solidFill>
                  <a:srgbClr val="525252"/>
                </a:solidFill>
              </a:rPr>
              <a:t>경로당이 </a:t>
            </a:r>
            <a:r>
              <a:rPr lang="ko-KR" altLang="en-US" sz="2400" b="1" dirty="0">
                <a:solidFill>
                  <a:srgbClr val="5643E2"/>
                </a:solidFill>
              </a:rPr>
              <a:t>시급하게 필요한</a:t>
            </a:r>
            <a:r>
              <a:rPr lang="en-US" altLang="ko-KR" sz="2400" b="1" dirty="0">
                <a:solidFill>
                  <a:srgbClr val="5643E2"/>
                </a:solidFill>
              </a:rPr>
              <a:t> </a:t>
            </a:r>
            <a:r>
              <a:rPr lang="ko-KR" altLang="en-US" sz="2400" b="1" dirty="0">
                <a:solidFill>
                  <a:srgbClr val="5643E2"/>
                </a:solidFill>
              </a:rPr>
              <a:t>후보지</a:t>
            </a:r>
            <a:r>
              <a:rPr lang="ko-KR" altLang="en-US" sz="2400" dirty="0">
                <a:solidFill>
                  <a:srgbClr val="525252"/>
                </a:solidFill>
              </a:rPr>
              <a:t>로 선정</a:t>
            </a:r>
            <a:r>
              <a:rPr lang="en-US" altLang="ko-KR" sz="2400" dirty="0">
                <a:solidFill>
                  <a:srgbClr val="525252"/>
                </a:solidFill>
              </a:rPr>
              <a:t>.</a:t>
            </a:r>
            <a:endParaRPr lang="ko-KR" altLang="en-US" sz="2400" dirty="0">
              <a:solidFill>
                <a:srgbClr val="525252"/>
              </a:solidFill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D5B79CC4-9A25-47BF-B850-26B0001AFACE}"/>
              </a:ext>
            </a:extLst>
          </p:cNvPr>
          <p:cNvSpPr/>
          <p:nvPr/>
        </p:nvSpPr>
        <p:spPr>
          <a:xfrm>
            <a:off x="2767160" y="4426485"/>
            <a:ext cx="2269113" cy="1143607"/>
          </a:xfrm>
          <a:custGeom>
            <a:avLst/>
            <a:gdLst/>
            <a:ahLst/>
            <a:cxnLst/>
            <a:rect l="l" t="t" r="r" b="b"/>
            <a:pathLst>
              <a:path w="1363980" h="586739">
                <a:moveTo>
                  <a:pt x="1266190" y="0"/>
                </a:moveTo>
                <a:lnTo>
                  <a:pt x="0" y="0"/>
                </a:lnTo>
                <a:lnTo>
                  <a:pt x="0" y="488950"/>
                </a:lnTo>
                <a:lnTo>
                  <a:pt x="97790" y="586739"/>
                </a:lnTo>
                <a:lnTo>
                  <a:pt x="1363980" y="586739"/>
                </a:lnTo>
                <a:lnTo>
                  <a:pt x="1363980" y="97789"/>
                </a:lnTo>
                <a:lnTo>
                  <a:pt x="1266190" y="0"/>
                </a:lnTo>
                <a:close/>
              </a:path>
            </a:pathLst>
          </a:custGeom>
          <a:solidFill>
            <a:srgbClr val="5643E2">
              <a:alpha val="9019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26DAE-2CAF-40CB-B57B-6C76BDF65A7D}"/>
              </a:ext>
            </a:extLst>
          </p:cNvPr>
          <p:cNvSpPr txBox="1"/>
          <p:nvPr/>
        </p:nvSpPr>
        <p:spPr>
          <a:xfrm>
            <a:off x="2926126" y="4713937"/>
            <a:ext cx="1951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미래 필요한 경로당 수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상위 </a:t>
            </a:r>
            <a:r>
              <a:rPr lang="en-US" altLang="ko-KR" sz="1400" b="1" dirty="0">
                <a:solidFill>
                  <a:schemeClr val="bg1"/>
                </a:solidFill>
              </a:rPr>
              <a:t>4 </a:t>
            </a:r>
            <a:r>
              <a:rPr lang="ko-KR" altLang="en-US" sz="1400" b="1" dirty="0">
                <a:solidFill>
                  <a:schemeClr val="bg1"/>
                </a:solidFill>
              </a:rPr>
              <a:t>행정 동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ECFAA89-36CA-4B39-8731-0D68FF50FE9A}"/>
              </a:ext>
            </a:extLst>
          </p:cNvPr>
          <p:cNvSpPr/>
          <p:nvPr/>
        </p:nvSpPr>
        <p:spPr>
          <a:xfrm>
            <a:off x="7239000" y="4414639"/>
            <a:ext cx="2269113" cy="1143607"/>
          </a:xfrm>
          <a:custGeom>
            <a:avLst/>
            <a:gdLst/>
            <a:ahLst/>
            <a:cxnLst/>
            <a:rect l="l" t="t" r="r" b="b"/>
            <a:pathLst>
              <a:path w="1363980" h="586739">
                <a:moveTo>
                  <a:pt x="1266190" y="0"/>
                </a:moveTo>
                <a:lnTo>
                  <a:pt x="0" y="0"/>
                </a:lnTo>
                <a:lnTo>
                  <a:pt x="0" y="488950"/>
                </a:lnTo>
                <a:lnTo>
                  <a:pt x="97790" y="586739"/>
                </a:lnTo>
                <a:lnTo>
                  <a:pt x="1363980" y="586739"/>
                </a:lnTo>
                <a:lnTo>
                  <a:pt x="1363980" y="97789"/>
                </a:lnTo>
                <a:lnTo>
                  <a:pt x="1266190" y="0"/>
                </a:lnTo>
                <a:close/>
              </a:path>
            </a:pathLst>
          </a:custGeom>
          <a:solidFill>
            <a:srgbClr val="5643E2">
              <a:alpha val="9019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16CAD9-E4ED-4687-A4AF-F2467A5B3BB3}"/>
                  </a:ext>
                </a:extLst>
              </p:cNvPr>
              <p:cNvSpPr txBox="1"/>
              <p:nvPr/>
            </p:nvSpPr>
            <p:spPr>
              <a:xfrm flipH="1">
                <a:off x="5638633" y="4298439"/>
                <a:ext cx="1239924" cy="135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8800" b="1" i="1" smtClean="0">
                          <a:solidFill>
                            <a:srgbClr val="52525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ko-KR" altLang="en-US" b="1" dirty="0">
                  <a:solidFill>
                    <a:srgbClr val="5C88E4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16CAD9-E4ED-4687-A4AF-F2467A5B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38633" y="4298439"/>
                <a:ext cx="1239924" cy="1354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9FA0D0-1A63-4223-88CF-27881472594E}"/>
              </a:ext>
            </a:extLst>
          </p:cNvPr>
          <p:cNvSpPr txBox="1"/>
          <p:nvPr/>
        </p:nvSpPr>
        <p:spPr>
          <a:xfrm>
            <a:off x="7058694" y="4731166"/>
            <a:ext cx="262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경로당이 시급하게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필요한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후보지 이다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슬라이드 번호 개체 틀 55">
            <a:extLst>
              <a:ext uri="{FF2B5EF4-FFF2-40B4-BE49-F238E27FC236}">
                <a16:creationId xmlns:a16="http://schemas.microsoft.com/office/drawing/2014/main" id="{20A57285-A722-4241-8555-B0E1CA4FDD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16</a:t>
            </a:fld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5C11BEF-61F3-4B8E-B272-135722CE466E}"/>
              </a:ext>
            </a:extLst>
          </p:cNvPr>
          <p:cNvGrpSpPr/>
          <p:nvPr/>
        </p:nvGrpSpPr>
        <p:grpSpPr>
          <a:xfrm>
            <a:off x="477962" y="311027"/>
            <a:ext cx="11365485" cy="328375"/>
            <a:chOff x="477962" y="311027"/>
            <a:chExt cx="11365485" cy="32837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A9EF46B-E617-4BEC-870E-6729029C6D06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후보지 선정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E1193C7-6486-4801-B101-F0FC00095CD0}"/>
                </a:ext>
              </a:extLst>
            </p:cNvPr>
            <p:cNvSpPr txBox="1"/>
            <p:nvPr/>
          </p:nvSpPr>
          <p:spPr>
            <a:xfrm>
              <a:off x="10160602" y="311027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A0EBB3C-0EC8-498F-8979-D5ADCB712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8" y="1981200"/>
            <a:ext cx="4990476" cy="34158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54AD6A-DAFA-4B0E-901E-60633ED4F705}"/>
              </a:ext>
            </a:extLst>
          </p:cNvPr>
          <p:cNvSpPr txBox="1"/>
          <p:nvPr/>
        </p:nvSpPr>
        <p:spPr>
          <a:xfrm>
            <a:off x="1295400" y="5397073"/>
            <a:ext cx="411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525252"/>
                </a:solidFill>
              </a:rPr>
              <a:t>2030</a:t>
            </a:r>
            <a:r>
              <a:rPr lang="ko-KR" altLang="en-US" sz="1100" dirty="0">
                <a:solidFill>
                  <a:srgbClr val="525252"/>
                </a:solidFill>
              </a:rPr>
              <a:t>년 필요한 경로당 수 상위 </a:t>
            </a:r>
            <a:r>
              <a:rPr lang="en-US" altLang="ko-KR" sz="1100" dirty="0">
                <a:solidFill>
                  <a:srgbClr val="525252"/>
                </a:solidFill>
              </a:rPr>
              <a:t>4</a:t>
            </a:r>
            <a:r>
              <a:rPr lang="ko-KR" altLang="en-US" sz="1100" dirty="0">
                <a:solidFill>
                  <a:srgbClr val="525252"/>
                </a:solidFill>
              </a:rPr>
              <a:t>개 행정 동</a:t>
            </a: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B48C6C10-3A3B-4F60-BD47-EC41897E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31" y="1640726"/>
            <a:ext cx="4428476" cy="3438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B1178-8B57-4EA6-8AD7-C7C6BE8C4392}"/>
              </a:ext>
            </a:extLst>
          </p:cNvPr>
          <p:cNvSpPr txBox="1"/>
          <p:nvPr/>
        </p:nvSpPr>
        <p:spPr>
          <a:xfrm>
            <a:off x="8305800" y="5335512"/>
            <a:ext cx="1066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00" dirty="0"/>
              <a:t>해당 행정 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198240-EC15-4ACA-AF0C-F7C384067489}"/>
              </a:ext>
            </a:extLst>
          </p:cNvPr>
          <p:cNvSpPr/>
          <p:nvPr/>
        </p:nvSpPr>
        <p:spPr>
          <a:xfrm>
            <a:off x="3463983" y="3970249"/>
            <a:ext cx="844434" cy="86359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48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6DD51-CDD5-41B8-BA93-B63CAD89FBD4}"/>
              </a:ext>
            </a:extLst>
          </p:cNvPr>
          <p:cNvSpPr txBox="1"/>
          <p:nvPr/>
        </p:nvSpPr>
        <p:spPr>
          <a:xfrm>
            <a:off x="3450284" y="2594606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109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1B050-252C-4B31-9608-928295262D1B}"/>
              </a:ext>
            </a:extLst>
          </p:cNvPr>
          <p:cNvSpPr txBox="1"/>
          <p:nvPr/>
        </p:nvSpPr>
        <p:spPr>
          <a:xfrm>
            <a:off x="1219200" y="1380258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현재 필요한 경로당 수가 포함된</a:t>
            </a:r>
            <a:endParaRPr lang="en-US" altLang="ko-KR" b="1" dirty="0"/>
          </a:p>
          <a:p>
            <a:pPr algn="ctr"/>
            <a:r>
              <a:rPr lang="en-US" altLang="ko-KR" b="1" dirty="0"/>
              <a:t>2030</a:t>
            </a:r>
            <a:r>
              <a:rPr lang="ko-KR" altLang="en-US" b="1" dirty="0"/>
              <a:t>년 증설될 경로당 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43C98E-5318-44B0-9750-4116D472186C}"/>
              </a:ext>
            </a:extLst>
          </p:cNvPr>
          <p:cNvSpPr/>
          <p:nvPr/>
        </p:nvSpPr>
        <p:spPr>
          <a:xfrm>
            <a:off x="2392837" y="4505325"/>
            <a:ext cx="844434" cy="31987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7C6DD0-248B-4276-8D10-6BD0B8312ED4}"/>
              </a:ext>
            </a:extLst>
          </p:cNvPr>
          <p:cNvSpPr txBox="1"/>
          <p:nvPr/>
        </p:nvSpPr>
        <p:spPr>
          <a:xfrm>
            <a:off x="2376087" y="3898319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37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EDB79E-03E5-4468-9796-DD31FF180FB0}"/>
              </a:ext>
            </a:extLst>
          </p:cNvPr>
          <p:cNvSpPr/>
          <p:nvPr/>
        </p:nvSpPr>
        <p:spPr>
          <a:xfrm>
            <a:off x="4533400" y="3985604"/>
            <a:ext cx="844434" cy="86359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28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064639-B40A-4467-B204-4E114D0D5036}"/>
              </a:ext>
            </a:extLst>
          </p:cNvPr>
          <p:cNvSpPr/>
          <p:nvPr/>
        </p:nvSpPr>
        <p:spPr>
          <a:xfrm>
            <a:off x="1332025" y="4505239"/>
            <a:ext cx="844434" cy="31987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22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A37CF9-4D3E-4F49-827A-566A12459751}"/>
              </a:ext>
            </a:extLst>
          </p:cNvPr>
          <p:cNvSpPr txBox="1"/>
          <p:nvPr/>
        </p:nvSpPr>
        <p:spPr>
          <a:xfrm>
            <a:off x="4512744" y="3113690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</a:rPr>
              <a:t>85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085214-B7B2-4F13-8679-0F7F6F6022F0}"/>
              </a:ext>
            </a:extLst>
          </p:cNvPr>
          <p:cNvSpPr txBox="1"/>
          <p:nvPr/>
        </p:nvSpPr>
        <p:spPr>
          <a:xfrm>
            <a:off x="1316196" y="3903318"/>
            <a:ext cx="84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34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45E07-B3FD-4433-A666-1554072BAC7A}"/>
              </a:ext>
            </a:extLst>
          </p:cNvPr>
          <p:cNvSpPr txBox="1"/>
          <p:nvPr/>
        </p:nvSpPr>
        <p:spPr>
          <a:xfrm>
            <a:off x="1463645" y="3504470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56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F99BC7-4553-45F0-BC56-6BE86D1F5087}"/>
              </a:ext>
            </a:extLst>
          </p:cNvPr>
          <p:cNvSpPr txBox="1"/>
          <p:nvPr/>
        </p:nvSpPr>
        <p:spPr>
          <a:xfrm>
            <a:off x="2494610" y="3544930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57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0DA94-9CD5-4017-9D9B-CBC1A7264340}"/>
              </a:ext>
            </a:extLst>
          </p:cNvPr>
          <p:cNvSpPr txBox="1"/>
          <p:nvPr/>
        </p:nvSpPr>
        <p:spPr>
          <a:xfrm>
            <a:off x="3568188" y="1943661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157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98E08-9073-4269-A28B-EDC7CFB23F12}"/>
              </a:ext>
            </a:extLst>
          </p:cNvPr>
          <p:cNvSpPr txBox="1"/>
          <p:nvPr/>
        </p:nvSpPr>
        <p:spPr>
          <a:xfrm>
            <a:off x="4630648" y="2667414"/>
            <a:ext cx="60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113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116E7-5287-42D6-BB86-7D8561D93C99}"/>
              </a:ext>
            </a:extLst>
          </p:cNvPr>
          <p:cNvSpPr txBox="1"/>
          <p:nvPr/>
        </p:nvSpPr>
        <p:spPr>
          <a:xfrm>
            <a:off x="6316834" y="3181304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643E2"/>
                </a:solidFill>
              </a:rPr>
              <a:t>명지</a:t>
            </a:r>
            <a:r>
              <a:rPr lang="en-US" altLang="ko-KR" b="1" dirty="0">
                <a:solidFill>
                  <a:srgbClr val="5643E2"/>
                </a:solidFill>
              </a:rPr>
              <a:t>1</a:t>
            </a:r>
            <a:r>
              <a:rPr lang="ko-KR" altLang="en-US" b="1" dirty="0">
                <a:solidFill>
                  <a:srgbClr val="5643E2"/>
                </a:solidFill>
              </a:rPr>
              <a:t>동</a:t>
            </a:r>
            <a:endParaRPr lang="en-US" altLang="ko-KR" b="1" dirty="0">
              <a:solidFill>
                <a:srgbClr val="5643E2"/>
              </a:solidFill>
            </a:endParaRPr>
          </a:p>
          <a:p>
            <a:r>
              <a:rPr lang="ko-KR" altLang="en-US" b="1" dirty="0" err="1">
                <a:solidFill>
                  <a:srgbClr val="5643E2"/>
                </a:solidFill>
              </a:rPr>
              <a:t>녹산동</a:t>
            </a:r>
            <a:endParaRPr lang="ko-KR" altLang="en-US" b="1" dirty="0">
              <a:solidFill>
                <a:srgbClr val="5643E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A40DB-5E21-4C57-AACB-42B863473A21}"/>
              </a:ext>
            </a:extLst>
          </p:cNvPr>
          <p:cNvSpPr txBox="1"/>
          <p:nvPr/>
        </p:nvSpPr>
        <p:spPr>
          <a:xfrm>
            <a:off x="10672086" y="1640726"/>
            <a:ext cx="116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5643E2"/>
                </a:solidFill>
              </a:rPr>
              <a:t>기장읍</a:t>
            </a:r>
            <a:endParaRPr lang="en-US" altLang="ko-KR" b="1" dirty="0">
              <a:solidFill>
                <a:srgbClr val="5643E2"/>
              </a:solidFill>
            </a:endParaRPr>
          </a:p>
          <a:p>
            <a:r>
              <a:rPr lang="ko-KR" altLang="en-US" b="1" dirty="0" err="1">
                <a:solidFill>
                  <a:srgbClr val="5643E2"/>
                </a:solidFill>
              </a:rPr>
              <a:t>정관읍</a:t>
            </a:r>
            <a:endParaRPr lang="ko-KR" altLang="en-US" b="1" dirty="0">
              <a:solidFill>
                <a:srgbClr val="5643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8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바닥글 개체 틀 32">
            <a:extLst>
              <a:ext uri="{FF2B5EF4-FFF2-40B4-BE49-F238E27FC236}">
                <a16:creationId xmlns:a16="http://schemas.microsoft.com/office/drawing/2014/main" id="{7F15BF86-57E6-43A3-BDE9-2A2C53D9AD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34" name="슬라이드 번호 개체 틀 33">
            <a:extLst>
              <a:ext uri="{FF2B5EF4-FFF2-40B4-BE49-F238E27FC236}">
                <a16:creationId xmlns:a16="http://schemas.microsoft.com/office/drawing/2014/main" id="{8CD6D042-CB22-4EF3-BE31-019328406D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17</a:t>
            </a:fld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4AF5E58-63B6-4924-B4A9-DC3F305C9410}"/>
              </a:ext>
            </a:extLst>
          </p:cNvPr>
          <p:cNvGrpSpPr/>
          <p:nvPr/>
        </p:nvGrpSpPr>
        <p:grpSpPr>
          <a:xfrm>
            <a:off x="477962" y="328427"/>
            <a:ext cx="11236076" cy="310975"/>
            <a:chOff x="477962" y="328427"/>
            <a:chExt cx="11236076" cy="3109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E1861-A6F3-48C2-AF98-6830BDD873F3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최적의 입지를</a:t>
              </a:r>
              <a:r>
                <a:rPr lang="en-US" altLang="ko-KR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위한 고려사항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E4C27-7F10-4CFE-BAE8-D300C59609A3}"/>
                </a:ext>
              </a:extLst>
            </p:cNvPr>
            <p:cNvSpPr txBox="1"/>
            <p:nvPr/>
          </p:nvSpPr>
          <p:spPr>
            <a:xfrm>
              <a:off x="10107393" y="328427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39" name="그림 38" descr="테이블이(가) 표시된 사진&#10;&#10;자동 생성된 설명">
            <a:extLst>
              <a:ext uri="{FF2B5EF4-FFF2-40B4-BE49-F238E27FC236}">
                <a16:creationId xmlns:a16="http://schemas.microsoft.com/office/drawing/2014/main" id="{92281BC2-0425-4BC0-827B-556EF7DBAC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23198" r="26875" b="13820"/>
          <a:stretch/>
        </p:blipFill>
        <p:spPr>
          <a:xfrm>
            <a:off x="3311815" y="2605097"/>
            <a:ext cx="5603585" cy="329210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320077A-4B30-4609-8937-A3D5FDAB6A85}"/>
              </a:ext>
            </a:extLst>
          </p:cNvPr>
          <p:cNvSpPr txBox="1"/>
          <p:nvPr/>
        </p:nvSpPr>
        <p:spPr>
          <a:xfrm>
            <a:off x="3943350" y="5882335"/>
            <a:ext cx="426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rgbClr val="525252"/>
                </a:solidFill>
              </a:rPr>
              <a:t>자료 출처 </a:t>
            </a:r>
            <a:r>
              <a:rPr lang="en-US" altLang="ko-KR" sz="1000" dirty="0">
                <a:solidFill>
                  <a:srgbClr val="525252"/>
                </a:solidFill>
              </a:rPr>
              <a:t>: </a:t>
            </a:r>
            <a:r>
              <a:rPr lang="ko-KR" altLang="en-US" sz="1000" dirty="0">
                <a:solidFill>
                  <a:srgbClr val="525252"/>
                </a:solidFill>
              </a:rPr>
              <a:t>시니어라이프 비즈니스</a:t>
            </a:r>
          </a:p>
        </p:txBody>
      </p:sp>
      <p:sp>
        <p:nvSpPr>
          <p:cNvPr id="41" name="사각형: 잘린 한쪽 모서리 40">
            <a:extLst>
              <a:ext uri="{FF2B5EF4-FFF2-40B4-BE49-F238E27FC236}">
                <a16:creationId xmlns:a16="http://schemas.microsoft.com/office/drawing/2014/main" id="{6428F384-1046-4074-8077-FDE9E9D81B52}"/>
              </a:ext>
            </a:extLst>
          </p:cNvPr>
          <p:cNvSpPr/>
          <p:nvPr/>
        </p:nvSpPr>
        <p:spPr>
          <a:xfrm flipH="1">
            <a:off x="1371600" y="1171812"/>
            <a:ext cx="9082523" cy="1281700"/>
          </a:xfrm>
          <a:prstGeom prst="snip1Rect">
            <a:avLst/>
          </a:pr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DCA39-7E74-4103-BD92-8B3C86C6DCDC}"/>
              </a:ext>
            </a:extLst>
          </p:cNvPr>
          <p:cNvSpPr txBox="1"/>
          <p:nvPr/>
        </p:nvSpPr>
        <p:spPr>
          <a:xfrm>
            <a:off x="1233607" y="1384315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노인의 이동수단과 시간을 고려했을 때</a:t>
            </a:r>
            <a:endParaRPr lang="en-US" altLang="ko-KR" sz="2400" dirty="0"/>
          </a:p>
          <a:p>
            <a:pPr algn="ctr"/>
            <a:r>
              <a:rPr lang="ko-KR" altLang="en-US" sz="2400" b="1" dirty="0">
                <a:solidFill>
                  <a:srgbClr val="5643E2"/>
                </a:solidFill>
              </a:rPr>
              <a:t>걸어서 </a:t>
            </a:r>
            <a:r>
              <a:rPr lang="en-US" altLang="ko-KR" sz="2400" b="1" dirty="0">
                <a:solidFill>
                  <a:srgbClr val="5643E2"/>
                </a:solidFill>
              </a:rPr>
              <a:t>10</a:t>
            </a:r>
            <a:r>
              <a:rPr lang="ko-KR" altLang="en-US" sz="2400" b="1" dirty="0">
                <a:solidFill>
                  <a:srgbClr val="5643E2"/>
                </a:solidFill>
              </a:rPr>
              <a:t>분 이내의 위치가 최적 입지라고 선정</a:t>
            </a:r>
            <a:r>
              <a:rPr lang="en-US" altLang="ko-KR" sz="2400" b="1" dirty="0">
                <a:solidFill>
                  <a:srgbClr val="5643E2"/>
                </a:solidFill>
              </a:rPr>
              <a:t>.</a:t>
            </a:r>
            <a:endParaRPr lang="ko-KR" altLang="en-US" sz="2400" b="1" dirty="0">
              <a:solidFill>
                <a:srgbClr val="5643E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8E5E2E-124C-480E-8C18-5E2AB5128A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7770" y="4343686"/>
            <a:ext cx="488830" cy="4007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783B50-841D-465C-94EB-BF6F62FC89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7770" y="3152854"/>
            <a:ext cx="488831" cy="4007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2AC9EA3-0F1D-491F-8DA2-FAB704B47C11}"/>
              </a:ext>
            </a:extLst>
          </p:cNvPr>
          <p:cNvSpPr/>
          <p:nvPr/>
        </p:nvSpPr>
        <p:spPr>
          <a:xfrm>
            <a:off x="3310741" y="2529947"/>
            <a:ext cx="3547259" cy="471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고령자 대상 경로당 접근성 설문조사 결과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109" name="슬라이드 번호 개체 틀 108">
            <a:extLst>
              <a:ext uri="{FF2B5EF4-FFF2-40B4-BE49-F238E27FC236}">
                <a16:creationId xmlns:a16="http://schemas.microsoft.com/office/drawing/2014/main" id="{58F92D4D-3984-4AEC-B80D-75A497CBA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18</a:t>
            </a:fld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BF0A3A9-9264-4A64-990E-E83C892BDCDB}"/>
              </a:ext>
            </a:extLst>
          </p:cNvPr>
          <p:cNvGrpSpPr/>
          <p:nvPr/>
        </p:nvGrpSpPr>
        <p:grpSpPr>
          <a:xfrm>
            <a:off x="477962" y="310538"/>
            <a:ext cx="11236076" cy="328864"/>
            <a:chOff x="477962" y="310538"/>
            <a:chExt cx="11236076" cy="32886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0987B8-CFC9-4E35-A1B8-9B056A6B29EE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 입지 </a:t>
              </a:r>
              <a:r>
                <a:rPr lang="en-US" altLang="ko-KR" sz="1400" dirty="0">
                  <a:solidFill>
                    <a:srgbClr val="366CDD"/>
                  </a:solidFill>
                </a:rPr>
                <a:t>-</a:t>
              </a:r>
              <a:r>
                <a:rPr lang="ko-KR" altLang="en-US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 err="1">
                  <a:solidFill>
                    <a:srgbClr val="366CDD"/>
                  </a:solidFill>
                </a:rPr>
                <a:t>기장읍</a:t>
              </a:r>
              <a:endParaRPr lang="ko-KR" altLang="en-US" sz="1400" dirty="0">
                <a:solidFill>
                  <a:srgbClr val="366CDD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3B083D-3849-4A94-926F-7870F6889404}"/>
                </a:ext>
              </a:extLst>
            </p:cNvPr>
            <p:cNvSpPr txBox="1"/>
            <p:nvPr/>
          </p:nvSpPr>
          <p:spPr>
            <a:xfrm>
              <a:off x="10107393" y="310538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7079E79-C479-4918-AF18-0FF5C157B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8" y="1295400"/>
            <a:ext cx="4627439" cy="4423604"/>
          </a:xfrm>
          <a:prstGeom prst="rect">
            <a:avLst/>
          </a:prstGeom>
        </p:spPr>
      </p:pic>
      <p:pic>
        <p:nvPicPr>
          <p:cNvPr id="13" name="그림 12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1655C752-B99D-4913-ADBD-682577B12D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09" t="1847" r="5593" b="37990"/>
          <a:stretch/>
        </p:blipFill>
        <p:spPr>
          <a:xfrm>
            <a:off x="7029005" y="1391478"/>
            <a:ext cx="4495800" cy="42314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D336BF-D5D7-4EA8-BEF4-E5777CCCCBC0}"/>
              </a:ext>
            </a:extLst>
          </p:cNvPr>
          <p:cNvSpPr txBox="1"/>
          <p:nvPr/>
        </p:nvSpPr>
        <p:spPr>
          <a:xfrm>
            <a:off x="609600" y="57912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도보 기준 도시 네트워크의 </a:t>
            </a:r>
            <a:r>
              <a:rPr lang="ko-KR" altLang="en-US" sz="1200" dirty="0" err="1"/>
              <a:t>중심성</a:t>
            </a:r>
            <a:r>
              <a:rPr lang="ko-KR" altLang="en-US" sz="1200" dirty="0"/>
              <a:t> 파악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19AD4-0B89-4643-9291-305EB111674B}"/>
              </a:ext>
            </a:extLst>
          </p:cNvPr>
          <p:cNvSpPr txBox="1"/>
          <p:nvPr/>
        </p:nvSpPr>
        <p:spPr>
          <a:xfrm>
            <a:off x="7029005" y="5791199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62AAC4-24DE-4D3B-93D4-F202BFFC126D}"/>
              </a:ext>
            </a:extLst>
          </p:cNvPr>
          <p:cNvSpPr/>
          <p:nvPr/>
        </p:nvSpPr>
        <p:spPr>
          <a:xfrm>
            <a:off x="609600" y="1382223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기장읍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7A241D-6501-4D11-894A-D6D2E9F70B6F}"/>
              </a:ext>
            </a:extLst>
          </p:cNvPr>
          <p:cNvSpPr/>
          <p:nvPr/>
        </p:nvSpPr>
        <p:spPr>
          <a:xfrm>
            <a:off x="7057580" y="1447800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기장읍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02B5971-A295-4248-8775-1522B45788E0}"/>
              </a:ext>
            </a:extLst>
          </p:cNvPr>
          <p:cNvSpPr/>
          <p:nvPr/>
        </p:nvSpPr>
        <p:spPr>
          <a:xfrm>
            <a:off x="5467352" y="2985365"/>
            <a:ext cx="1295400" cy="914394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15"/>
          <p:cNvGrpSpPr/>
          <p:nvPr/>
        </p:nvGrpSpPr>
        <p:grpSpPr>
          <a:xfrm>
            <a:off x="6796532" y="4559377"/>
            <a:ext cx="440055" cy="176530"/>
            <a:chOff x="6826250" y="4793741"/>
            <a:chExt cx="440055" cy="176530"/>
          </a:xfrm>
        </p:grpSpPr>
        <p:sp>
          <p:nvSpPr>
            <p:cNvPr id="16" name="object 16"/>
            <p:cNvSpPr/>
            <p:nvPr/>
          </p:nvSpPr>
          <p:spPr>
            <a:xfrm>
              <a:off x="6826250" y="4961302"/>
              <a:ext cx="93345" cy="8890"/>
            </a:xfrm>
            <a:custGeom>
              <a:avLst/>
              <a:gdLst/>
              <a:ahLst/>
              <a:cxnLst/>
              <a:rect l="l" t="t" r="r" b="b"/>
              <a:pathLst>
                <a:path w="93345" h="8889">
                  <a:moveTo>
                    <a:pt x="93238" y="0"/>
                  </a:moveTo>
                  <a:lnTo>
                    <a:pt x="0" y="0"/>
                  </a:lnTo>
                  <a:lnTo>
                    <a:pt x="0" y="8715"/>
                  </a:lnTo>
                  <a:lnTo>
                    <a:pt x="93238" y="8715"/>
                  </a:lnTo>
                  <a:lnTo>
                    <a:pt x="9323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0870" y="4793741"/>
              <a:ext cx="305435" cy="168275"/>
            </a:xfrm>
            <a:custGeom>
              <a:avLst/>
              <a:gdLst/>
              <a:ahLst/>
              <a:cxnLst/>
              <a:rect l="l" t="t" r="r" b="b"/>
              <a:pathLst>
                <a:path w="305434" h="168275">
                  <a:moveTo>
                    <a:pt x="37591" y="114934"/>
                  </a:moveTo>
                  <a:lnTo>
                    <a:pt x="24637" y="114934"/>
                  </a:lnTo>
                  <a:lnTo>
                    <a:pt x="24637" y="163067"/>
                  </a:lnTo>
                  <a:lnTo>
                    <a:pt x="134111" y="163067"/>
                  </a:lnTo>
                  <a:lnTo>
                    <a:pt x="134111" y="151510"/>
                  </a:lnTo>
                  <a:lnTo>
                    <a:pt x="37591" y="151510"/>
                  </a:lnTo>
                  <a:lnTo>
                    <a:pt x="37591" y="114934"/>
                  </a:lnTo>
                  <a:close/>
                </a:path>
                <a:path w="305434" h="168275">
                  <a:moveTo>
                    <a:pt x="85089" y="100456"/>
                  </a:moveTo>
                  <a:lnTo>
                    <a:pt x="72008" y="100456"/>
                  </a:lnTo>
                  <a:lnTo>
                    <a:pt x="72008" y="138556"/>
                  </a:lnTo>
                  <a:lnTo>
                    <a:pt x="85089" y="138556"/>
                  </a:lnTo>
                  <a:lnTo>
                    <a:pt x="85089" y="100456"/>
                  </a:lnTo>
                  <a:close/>
                </a:path>
                <a:path w="305434" h="168275">
                  <a:moveTo>
                    <a:pt x="155828" y="88899"/>
                  </a:moveTo>
                  <a:lnTo>
                    <a:pt x="0" y="88899"/>
                  </a:lnTo>
                  <a:lnTo>
                    <a:pt x="0" y="100456"/>
                  </a:lnTo>
                  <a:lnTo>
                    <a:pt x="155828" y="100456"/>
                  </a:lnTo>
                  <a:lnTo>
                    <a:pt x="155828" y="88899"/>
                  </a:lnTo>
                  <a:close/>
                </a:path>
                <a:path w="305434" h="168275">
                  <a:moveTo>
                    <a:pt x="305434" y="106298"/>
                  </a:moveTo>
                  <a:lnTo>
                    <a:pt x="196214" y="106298"/>
                  </a:lnTo>
                  <a:lnTo>
                    <a:pt x="196214" y="117982"/>
                  </a:lnTo>
                  <a:lnTo>
                    <a:pt x="292480" y="117982"/>
                  </a:lnTo>
                  <a:lnTo>
                    <a:pt x="292480" y="168020"/>
                  </a:lnTo>
                  <a:lnTo>
                    <a:pt x="305434" y="168020"/>
                  </a:lnTo>
                  <a:lnTo>
                    <a:pt x="305434" y="106298"/>
                  </a:lnTo>
                  <a:close/>
                </a:path>
                <a:path w="305434" h="168275">
                  <a:moveTo>
                    <a:pt x="39115" y="4444"/>
                  </a:moveTo>
                  <a:lnTo>
                    <a:pt x="26034" y="4444"/>
                  </a:lnTo>
                  <a:lnTo>
                    <a:pt x="26034" y="68960"/>
                  </a:lnTo>
                  <a:lnTo>
                    <a:pt x="129666" y="68960"/>
                  </a:lnTo>
                  <a:lnTo>
                    <a:pt x="129666" y="57403"/>
                  </a:lnTo>
                  <a:lnTo>
                    <a:pt x="39115" y="57403"/>
                  </a:lnTo>
                  <a:lnTo>
                    <a:pt x="39115" y="37845"/>
                  </a:lnTo>
                  <a:lnTo>
                    <a:pt x="129666" y="37845"/>
                  </a:lnTo>
                  <a:lnTo>
                    <a:pt x="129666" y="26288"/>
                  </a:lnTo>
                  <a:lnTo>
                    <a:pt x="39115" y="26288"/>
                  </a:lnTo>
                  <a:lnTo>
                    <a:pt x="39115" y="4444"/>
                  </a:lnTo>
                  <a:close/>
                </a:path>
                <a:path w="305434" h="168275">
                  <a:moveTo>
                    <a:pt x="129666" y="37845"/>
                  </a:moveTo>
                  <a:lnTo>
                    <a:pt x="116839" y="37845"/>
                  </a:lnTo>
                  <a:lnTo>
                    <a:pt x="116839" y="57403"/>
                  </a:lnTo>
                  <a:lnTo>
                    <a:pt x="129666" y="57403"/>
                  </a:lnTo>
                  <a:lnTo>
                    <a:pt x="129666" y="37845"/>
                  </a:lnTo>
                  <a:close/>
                </a:path>
                <a:path w="305434" h="168275">
                  <a:moveTo>
                    <a:pt x="129666" y="4444"/>
                  </a:moveTo>
                  <a:lnTo>
                    <a:pt x="116839" y="4444"/>
                  </a:lnTo>
                  <a:lnTo>
                    <a:pt x="116839" y="26288"/>
                  </a:lnTo>
                  <a:lnTo>
                    <a:pt x="129666" y="26288"/>
                  </a:lnTo>
                  <a:lnTo>
                    <a:pt x="129666" y="4444"/>
                  </a:lnTo>
                  <a:close/>
                </a:path>
                <a:path w="305434" h="168275">
                  <a:moveTo>
                    <a:pt x="305434" y="0"/>
                  </a:moveTo>
                  <a:lnTo>
                    <a:pt x="292480" y="0"/>
                  </a:lnTo>
                  <a:lnTo>
                    <a:pt x="292480" y="35305"/>
                  </a:lnTo>
                  <a:lnTo>
                    <a:pt x="252349" y="35305"/>
                  </a:lnTo>
                  <a:lnTo>
                    <a:pt x="252349" y="47116"/>
                  </a:lnTo>
                  <a:lnTo>
                    <a:pt x="292480" y="47116"/>
                  </a:lnTo>
                  <a:lnTo>
                    <a:pt x="292480" y="96900"/>
                  </a:lnTo>
                  <a:lnTo>
                    <a:pt x="305434" y="96900"/>
                  </a:lnTo>
                  <a:lnTo>
                    <a:pt x="305434" y="0"/>
                  </a:lnTo>
                  <a:close/>
                </a:path>
                <a:path w="305434" h="168275">
                  <a:moveTo>
                    <a:pt x="225044" y="5587"/>
                  </a:moveTo>
                  <a:lnTo>
                    <a:pt x="212471" y="5587"/>
                  </a:lnTo>
                  <a:lnTo>
                    <a:pt x="212471" y="24383"/>
                  </a:lnTo>
                  <a:lnTo>
                    <a:pt x="211710" y="33148"/>
                  </a:lnTo>
                  <a:lnTo>
                    <a:pt x="186753" y="72961"/>
                  </a:lnTo>
                  <a:lnTo>
                    <a:pt x="170052" y="83692"/>
                  </a:lnTo>
                  <a:lnTo>
                    <a:pt x="179197" y="92582"/>
                  </a:lnTo>
                  <a:lnTo>
                    <a:pt x="208022" y="67506"/>
                  </a:lnTo>
                  <a:lnTo>
                    <a:pt x="219201" y="50164"/>
                  </a:lnTo>
                  <a:lnTo>
                    <a:pt x="233173" y="50164"/>
                  </a:lnTo>
                  <a:lnTo>
                    <a:pt x="232116" y="48654"/>
                  </a:lnTo>
                  <a:lnTo>
                    <a:pt x="228187" y="40687"/>
                  </a:lnTo>
                  <a:lnTo>
                    <a:pt x="225829" y="32601"/>
                  </a:lnTo>
                  <a:lnTo>
                    <a:pt x="225044" y="24383"/>
                  </a:lnTo>
                  <a:lnTo>
                    <a:pt x="225044" y="5587"/>
                  </a:lnTo>
                  <a:close/>
                </a:path>
                <a:path w="305434" h="168275">
                  <a:moveTo>
                    <a:pt x="233173" y="50164"/>
                  </a:moveTo>
                  <a:lnTo>
                    <a:pt x="219201" y="50164"/>
                  </a:lnTo>
                  <a:lnTo>
                    <a:pt x="221936" y="55116"/>
                  </a:lnTo>
                  <a:lnTo>
                    <a:pt x="252475" y="84959"/>
                  </a:lnTo>
                  <a:lnTo>
                    <a:pt x="258190" y="88391"/>
                  </a:lnTo>
                  <a:lnTo>
                    <a:pt x="266953" y="78866"/>
                  </a:lnTo>
                  <a:lnTo>
                    <a:pt x="258833" y="74892"/>
                  </a:lnTo>
                  <a:lnTo>
                    <a:pt x="251237" y="69834"/>
                  </a:lnTo>
                  <a:lnTo>
                    <a:pt x="244165" y="63704"/>
                  </a:lnTo>
                  <a:lnTo>
                    <a:pt x="237616" y="56514"/>
                  </a:lnTo>
                  <a:lnTo>
                    <a:pt x="233173" y="50164"/>
                  </a:lnTo>
                  <a:close/>
                </a:path>
              </a:pathLst>
            </a:custGeom>
            <a:solidFill>
              <a:srgbClr val="3A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7328280" y="4559377"/>
            <a:ext cx="299085" cy="168275"/>
          </a:xfrm>
          <a:custGeom>
            <a:avLst/>
            <a:gdLst/>
            <a:ahLst/>
            <a:cxnLst/>
            <a:rect l="l" t="t" r="r" b="b"/>
            <a:pathLst>
              <a:path w="299084" h="168275">
                <a:moveTo>
                  <a:pt x="243331" y="99440"/>
                </a:moveTo>
                <a:lnTo>
                  <a:pt x="202692" y="108584"/>
                </a:lnTo>
                <a:lnTo>
                  <a:pt x="188341" y="132333"/>
                </a:lnTo>
                <a:lnTo>
                  <a:pt x="189226" y="139334"/>
                </a:lnTo>
                <a:lnTo>
                  <a:pt x="220059" y="163369"/>
                </a:lnTo>
                <a:lnTo>
                  <a:pt x="243331" y="165734"/>
                </a:lnTo>
                <a:lnTo>
                  <a:pt x="255829" y="165141"/>
                </a:lnTo>
                <a:lnTo>
                  <a:pt x="266826" y="163369"/>
                </a:lnTo>
                <a:lnTo>
                  <a:pt x="276300" y="160430"/>
                </a:lnTo>
                <a:lnTo>
                  <a:pt x="284225" y="156336"/>
                </a:lnTo>
                <a:lnTo>
                  <a:pt x="286478" y="154558"/>
                </a:lnTo>
                <a:lnTo>
                  <a:pt x="243331" y="154558"/>
                </a:lnTo>
                <a:lnTo>
                  <a:pt x="233977" y="154156"/>
                </a:lnTo>
                <a:lnTo>
                  <a:pt x="202056" y="126110"/>
                </a:lnTo>
                <a:lnTo>
                  <a:pt x="205612" y="120903"/>
                </a:lnTo>
                <a:lnTo>
                  <a:pt x="243331" y="110616"/>
                </a:lnTo>
                <a:lnTo>
                  <a:pt x="286811" y="110616"/>
                </a:lnTo>
                <a:lnTo>
                  <a:pt x="284225" y="108584"/>
                </a:lnTo>
                <a:lnTo>
                  <a:pt x="276246" y="104584"/>
                </a:lnTo>
                <a:lnTo>
                  <a:pt x="266779" y="101726"/>
                </a:lnTo>
                <a:lnTo>
                  <a:pt x="255811" y="100012"/>
                </a:lnTo>
                <a:lnTo>
                  <a:pt x="243331" y="99440"/>
                </a:lnTo>
                <a:close/>
              </a:path>
              <a:path w="299084" h="168275">
                <a:moveTo>
                  <a:pt x="286811" y="110616"/>
                </a:moveTo>
                <a:lnTo>
                  <a:pt x="243331" y="110616"/>
                </a:lnTo>
                <a:lnTo>
                  <a:pt x="252609" y="110999"/>
                </a:lnTo>
                <a:lnTo>
                  <a:pt x="260821" y="112156"/>
                </a:lnTo>
                <a:lnTo>
                  <a:pt x="267835" y="114045"/>
                </a:lnTo>
                <a:lnTo>
                  <a:pt x="273811" y="116712"/>
                </a:lnTo>
                <a:lnTo>
                  <a:pt x="281177" y="120903"/>
                </a:lnTo>
                <a:lnTo>
                  <a:pt x="284733" y="126110"/>
                </a:lnTo>
                <a:lnTo>
                  <a:pt x="284733" y="138810"/>
                </a:lnTo>
                <a:lnTo>
                  <a:pt x="243331" y="154558"/>
                </a:lnTo>
                <a:lnTo>
                  <a:pt x="286478" y="154558"/>
                </a:lnTo>
                <a:lnTo>
                  <a:pt x="290560" y="151336"/>
                </a:lnTo>
                <a:lnTo>
                  <a:pt x="295084" y="145668"/>
                </a:lnTo>
                <a:lnTo>
                  <a:pt x="297799" y="139334"/>
                </a:lnTo>
                <a:lnTo>
                  <a:pt x="298703" y="132333"/>
                </a:lnTo>
                <a:lnTo>
                  <a:pt x="297799" y="125426"/>
                </a:lnTo>
                <a:lnTo>
                  <a:pt x="295084" y="119173"/>
                </a:lnTo>
                <a:lnTo>
                  <a:pt x="290560" y="113563"/>
                </a:lnTo>
                <a:lnTo>
                  <a:pt x="286811" y="110616"/>
                </a:lnTo>
                <a:close/>
              </a:path>
              <a:path w="299084" h="168275">
                <a:moveTo>
                  <a:pt x="247015" y="8889"/>
                </a:moveTo>
                <a:lnTo>
                  <a:pt x="172593" y="8889"/>
                </a:lnTo>
                <a:lnTo>
                  <a:pt x="172593" y="20573"/>
                </a:lnTo>
                <a:lnTo>
                  <a:pt x="231775" y="20573"/>
                </a:lnTo>
                <a:lnTo>
                  <a:pt x="228586" y="31984"/>
                </a:lnTo>
                <a:lnTo>
                  <a:pt x="196780" y="71425"/>
                </a:lnTo>
                <a:lnTo>
                  <a:pt x="161544" y="89534"/>
                </a:lnTo>
                <a:lnTo>
                  <a:pt x="170687" y="99948"/>
                </a:lnTo>
                <a:lnTo>
                  <a:pt x="211139" y="75606"/>
                </a:lnTo>
                <a:lnTo>
                  <a:pt x="240029" y="38496"/>
                </a:lnTo>
                <a:lnTo>
                  <a:pt x="244796" y="24151"/>
                </a:lnTo>
                <a:lnTo>
                  <a:pt x="247015" y="8889"/>
                </a:lnTo>
                <a:close/>
              </a:path>
              <a:path w="299084" h="168275">
                <a:moveTo>
                  <a:pt x="297306" y="0"/>
                </a:moveTo>
                <a:lnTo>
                  <a:pt x="284225" y="0"/>
                </a:lnTo>
                <a:lnTo>
                  <a:pt x="284225" y="30225"/>
                </a:lnTo>
                <a:lnTo>
                  <a:pt x="250698" y="30225"/>
                </a:lnTo>
                <a:lnTo>
                  <a:pt x="250698" y="41909"/>
                </a:lnTo>
                <a:lnTo>
                  <a:pt x="284225" y="41909"/>
                </a:lnTo>
                <a:lnTo>
                  <a:pt x="284225" y="65658"/>
                </a:lnTo>
                <a:lnTo>
                  <a:pt x="248920" y="65658"/>
                </a:lnTo>
                <a:lnTo>
                  <a:pt x="248920" y="77469"/>
                </a:lnTo>
                <a:lnTo>
                  <a:pt x="284225" y="77469"/>
                </a:lnTo>
                <a:lnTo>
                  <a:pt x="284225" y="98424"/>
                </a:lnTo>
                <a:lnTo>
                  <a:pt x="297306" y="98424"/>
                </a:lnTo>
                <a:lnTo>
                  <a:pt x="297306" y="0"/>
                </a:lnTo>
                <a:close/>
              </a:path>
              <a:path w="299084" h="168275">
                <a:moveTo>
                  <a:pt x="12826" y="12191"/>
                </a:moveTo>
                <a:lnTo>
                  <a:pt x="0" y="12191"/>
                </a:lnTo>
                <a:lnTo>
                  <a:pt x="0" y="122554"/>
                </a:lnTo>
                <a:lnTo>
                  <a:pt x="67691" y="122554"/>
                </a:lnTo>
                <a:lnTo>
                  <a:pt x="67691" y="111124"/>
                </a:lnTo>
                <a:lnTo>
                  <a:pt x="12826" y="111124"/>
                </a:lnTo>
                <a:lnTo>
                  <a:pt x="12826" y="68452"/>
                </a:lnTo>
                <a:lnTo>
                  <a:pt x="67691" y="68452"/>
                </a:lnTo>
                <a:lnTo>
                  <a:pt x="67691" y="57022"/>
                </a:lnTo>
                <a:lnTo>
                  <a:pt x="12826" y="57022"/>
                </a:lnTo>
                <a:lnTo>
                  <a:pt x="12826" y="12191"/>
                </a:lnTo>
                <a:close/>
              </a:path>
              <a:path w="299084" h="168275">
                <a:moveTo>
                  <a:pt x="67691" y="68452"/>
                </a:moveTo>
                <a:lnTo>
                  <a:pt x="54736" y="68452"/>
                </a:lnTo>
                <a:lnTo>
                  <a:pt x="54736" y="111124"/>
                </a:lnTo>
                <a:lnTo>
                  <a:pt x="67691" y="111124"/>
                </a:lnTo>
                <a:lnTo>
                  <a:pt x="67691" y="68452"/>
                </a:lnTo>
                <a:close/>
              </a:path>
              <a:path w="299084" h="168275">
                <a:moveTo>
                  <a:pt x="67691" y="12191"/>
                </a:moveTo>
                <a:lnTo>
                  <a:pt x="54736" y="12191"/>
                </a:lnTo>
                <a:lnTo>
                  <a:pt x="54736" y="57022"/>
                </a:lnTo>
                <a:lnTo>
                  <a:pt x="67691" y="57022"/>
                </a:lnTo>
                <a:lnTo>
                  <a:pt x="67691" y="12191"/>
                </a:lnTo>
                <a:close/>
              </a:path>
              <a:path w="299084" h="168275">
                <a:moveTo>
                  <a:pt x="133096" y="80263"/>
                </a:moveTo>
                <a:lnTo>
                  <a:pt x="120015" y="80263"/>
                </a:lnTo>
                <a:lnTo>
                  <a:pt x="120015" y="168020"/>
                </a:lnTo>
                <a:lnTo>
                  <a:pt x="133096" y="168020"/>
                </a:lnTo>
                <a:lnTo>
                  <a:pt x="133096" y="80263"/>
                </a:lnTo>
                <a:close/>
              </a:path>
              <a:path w="299084" h="168275">
                <a:moveTo>
                  <a:pt x="99059" y="3428"/>
                </a:moveTo>
                <a:lnTo>
                  <a:pt x="86232" y="3428"/>
                </a:lnTo>
                <a:lnTo>
                  <a:pt x="86232" y="162813"/>
                </a:lnTo>
                <a:lnTo>
                  <a:pt x="99059" y="162813"/>
                </a:lnTo>
                <a:lnTo>
                  <a:pt x="99059" y="80263"/>
                </a:lnTo>
                <a:lnTo>
                  <a:pt x="133096" y="80263"/>
                </a:lnTo>
                <a:lnTo>
                  <a:pt x="133096" y="68706"/>
                </a:lnTo>
                <a:lnTo>
                  <a:pt x="99059" y="68706"/>
                </a:lnTo>
                <a:lnTo>
                  <a:pt x="99059" y="3428"/>
                </a:lnTo>
                <a:close/>
              </a:path>
              <a:path w="299084" h="168275">
                <a:moveTo>
                  <a:pt x="133096" y="0"/>
                </a:moveTo>
                <a:lnTo>
                  <a:pt x="120015" y="0"/>
                </a:lnTo>
                <a:lnTo>
                  <a:pt x="120015" y="68706"/>
                </a:lnTo>
                <a:lnTo>
                  <a:pt x="133096" y="68706"/>
                </a:lnTo>
                <a:lnTo>
                  <a:pt x="133096" y="0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2997" y="4559377"/>
            <a:ext cx="136016" cy="16421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924800" y="4559377"/>
            <a:ext cx="305435" cy="168275"/>
          </a:xfrm>
          <a:custGeom>
            <a:avLst/>
            <a:gdLst/>
            <a:ahLst/>
            <a:cxnLst/>
            <a:rect l="l" t="t" r="r" b="b"/>
            <a:pathLst>
              <a:path w="305434" h="168275">
                <a:moveTo>
                  <a:pt x="130175" y="109981"/>
                </a:moveTo>
                <a:lnTo>
                  <a:pt x="22098" y="109981"/>
                </a:lnTo>
                <a:lnTo>
                  <a:pt x="22098" y="121538"/>
                </a:lnTo>
                <a:lnTo>
                  <a:pt x="117221" y="121538"/>
                </a:lnTo>
                <a:lnTo>
                  <a:pt x="117221" y="168020"/>
                </a:lnTo>
                <a:lnTo>
                  <a:pt x="130175" y="168020"/>
                </a:lnTo>
                <a:lnTo>
                  <a:pt x="130175" y="109981"/>
                </a:lnTo>
                <a:close/>
              </a:path>
              <a:path w="305434" h="168275">
                <a:moveTo>
                  <a:pt x="305434" y="106298"/>
                </a:moveTo>
                <a:lnTo>
                  <a:pt x="196214" y="106298"/>
                </a:lnTo>
                <a:lnTo>
                  <a:pt x="196214" y="117982"/>
                </a:lnTo>
                <a:lnTo>
                  <a:pt x="292480" y="117982"/>
                </a:lnTo>
                <a:lnTo>
                  <a:pt x="292480" y="168020"/>
                </a:lnTo>
                <a:lnTo>
                  <a:pt x="305434" y="168020"/>
                </a:lnTo>
                <a:lnTo>
                  <a:pt x="305434" y="106298"/>
                </a:lnTo>
                <a:close/>
              </a:path>
              <a:path w="305434" h="168275">
                <a:moveTo>
                  <a:pt x="84581" y="62610"/>
                </a:moveTo>
                <a:lnTo>
                  <a:pt x="71374" y="62610"/>
                </a:lnTo>
                <a:lnTo>
                  <a:pt x="71374" y="81914"/>
                </a:lnTo>
                <a:lnTo>
                  <a:pt x="0" y="81914"/>
                </a:lnTo>
                <a:lnTo>
                  <a:pt x="0" y="93471"/>
                </a:lnTo>
                <a:lnTo>
                  <a:pt x="155828" y="93471"/>
                </a:lnTo>
                <a:lnTo>
                  <a:pt x="155828" y="81660"/>
                </a:lnTo>
                <a:lnTo>
                  <a:pt x="84581" y="81660"/>
                </a:lnTo>
                <a:lnTo>
                  <a:pt x="84581" y="62610"/>
                </a:lnTo>
                <a:close/>
              </a:path>
              <a:path w="305434" h="168275">
                <a:moveTo>
                  <a:pt x="129666" y="4190"/>
                </a:moveTo>
                <a:lnTo>
                  <a:pt x="26288" y="4190"/>
                </a:lnTo>
                <a:lnTo>
                  <a:pt x="26288" y="62610"/>
                </a:lnTo>
                <a:lnTo>
                  <a:pt x="129666" y="62610"/>
                </a:lnTo>
                <a:lnTo>
                  <a:pt x="129666" y="51180"/>
                </a:lnTo>
                <a:lnTo>
                  <a:pt x="39115" y="51180"/>
                </a:lnTo>
                <a:lnTo>
                  <a:pt x="39115" y="15493"/>
                </a:lnTo>
                <a:lnTo>
                  <a:pt x="129666" y="15493"/>
                </a:lnTo>
                <a:lnTo>
                  <a:pt x="129666" y="4190"/>
                </a:lnTo>
                <a:close/>
              </a:path>
              <a:path w="305434" h="168275">
                <a:moveTo>
                  <a:pt x="129666" y="15493"/>
                </a:moveTo>
                <a:lnTo>
                  <a:pt x="116839" y="15493"/>
                </a:lnTo>
                <a:lnTo>
                  <a:pt x="116839" y="51180"/>
                </a:lnTo>
                <a:lnTo>
                  <a:pt x="129666" y="51180"/>
                </a:lnTo>
                <a:lnTo>
                  <a:pt x="129666" y="15493"/>
                </a:lnTo>
                <a:close/>
              </a:path>
              <a:path w="305434" h="168275">
                <a:moveTo>
                  <a:pt x="305434" y="0"/>
                </a:moveTo>
                <a:lnTo>
                  <a:pt x="292480" y="0"/>
                </a:lnTo>
                <a:lnTo>
                  <a:pt x="292480" y="37845"/>
                </a:lnTo>
                <a:lnTo>
                  <a:pt x="252349" y="37845"/>
                </a:lnTo>
                <a:lnTo>
                  <a:pt x="252349" y="49529"/>
                </a:lnTo>
                <a:lnTo>
                  <a:pt x="292480" y="49529"/>
                </a:lnTo>
                <a:lnTo>
                  <a:pt x="292480" y="96900"/>
                </a:lnTo>
                <a:lnTo>
                  <a:pt x="305434" y="96900"/>
                </a:lnTo>
                <a:lnTo>
                  <a:pt x="305434" y="0"/>
                </a:lnTo>
                <a:close/>
              </a:path>
              <a:path w="305434" h="168275">
                <a:moveTo>
                  <a:pt x="225043" y="19049"/>
                </a:moveTo>
                <a:lnTo>
                  <a:pt x="212471" y="19049"/>
                </a:lnTo>
                <a:lnTo>
                  <a:pt x="212471" y="24891"/>
                </a:lnTo>
                <a:lnTo>
                  <a:pt x="211710" y="33635"/>
                </a:lnTo>
                <a:lnTo>
                  <a:pt x="186801" y="73040"/>
                </a:lnTo>
                <a:lnTo>
                  <a:pt x="170052" y="83692"/>
                </a:lnTo>
                <a:lnTo>
                  <a:pt x="179197" y="92582"/>
                </a:lnTo>
                <a:lnTo>
                  <a:pt x="208200" y="67710"/>
                </a:lnTo>
                <a:lnTo>
                  <a:pt x="219201" y="50672"/>
                </a:lnTo>
                <a:lnTo>
                  <a:pt x="233279" y="50672"/>
                </a:lnTo>
                <a:lnTo>
                  <a:pt x="232062" y="48948"/>
                </a:lnTo>
                <a:lnTo>
                  <a:pt x="228171" y="41100"/>
                </a:lnTo>
                <a:lnTo>
                  <a:pt x="225827" y="33085"/>
                </a:lnTo>
                <a:lnTo>
                  <a:pt x="225043" y="24891"/>
                </a:lnTo>
                <a:lnTo>
                  <a:pt x="225043" y="19049"/>
                </a:lnTo>
                <a:close/>
              </a:path>
              <a:path w="305434" h="168275">
                <a:moveTo>
                  <a:pt x="233279" y="50672"/>
                </a:moveTo>
                <a:lnTo>
                  <a:pt x="219201" y="50672"/>
                </a:lnTo>
                <a:lnTo>
                  <a:pt x="221918" y="55584"/>
                </a:lnTo>
                <a:lnTo>
                  <a:pt x="252475" y="84962"/>
                </a:lnTo>
                <a:lnTo>
                  <a:pt x="258190" y="88391"/>
                </a:lnTo>
                <a:lnTo>
                  <a:pt x="266953" y="78866"/>
                </a:lnTo>
                <a:lnTo>
                  <a:pt x="258760" y="74840"/>
                </a:lnTo>
                <a:lnTo>
                  <a:pt x="251126" y="69802"/>
                </a:lnTo>
                <a:lnTo>
                  <a:pt x="244040" y="63740"/>
                </a:lnTo>
                <a:lnTo>
                  <a:pt x="237489" y="56641"/>
                </a:lnTo>
                <a:lnTo>
                  <a:pt x="233279" y="50672"/>
                </a:lnTo>
                <a:close/>
              </a:path>
              <a:path w="305434" h="168275">
                <a:moveTo>
                  <a:pt x="262000" y="7492"/>
                </a:moveTo>
                <a:lnTo>
                  <a:pt x="175513" y="7492"/>
                </a:lnTo>
                <a:lnTo>
                  <a:pt x="175513" y="19049"/>
                </a:lnTo>
                <a:lnTo>
                  <a:pt x="262000" y="19049"/>
                </a:lnTo>
                <a:lnTo>
                  <a:pt x="262000" y="7492"/>
                </a:lnTo>
                <a:close/>
              </a:path>
            </a:pathLst>
          </a:custGeom>
          <a:solidFill>
            <a:srgbClr val="3A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85608" y="5179165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00361" y="5622247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88878" y="6472448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4">
            <a:extLst>
              <a:ext uri="{FF2B5EF4-FFF2-40B4-BE49-F238E27FC236}">
                <a16:creationId xmlns:a16="http://schemas.microsoft.com/office/drawing/2014/main" id="{372C85FA-099A-4E39-82A7-CAFC6831EA3F}"/>
              </a:ext>
            </a:extLst>
          </p:cNvPr>
          <p:cNvSpPr/>
          <p:nvPr/>
        </p:nvSpPr>
        <p:spPr>
          <a:xfrm>
            <a:off x="6813171" y="6059593"/>
            <a:ext cx="93345" cy="8890"/>
          </a:xfrm>
          <a:custGeom>
            <a:avLst/>
            <a:gdLst/>
            <a:ahLst/>
            <a:cxnLst/>
            <a:rect l="l" t="t" r="r" b="b"/>
            <a:pathLst>
              <a:path w="93345" h="8889">
                <a:moveTo>
                  <a:pt x="93238" y="0"/>
                </a:moveTo>
                <a:lnTo>
                  <a:pt x="0" y="0"/>
                </a:lnTo>
                <a:lnTo>
                  <a:pt x="0" y="8715"/>
                </a:lnTo>
                <a:lnTo>
                  <a:pt x="93238" y="8715"/>
                </a:lnTo>
                <a:lnTo>
                  <a:pt x="9323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A4D691-5157-4268-A7DF-580044FA5433}"/>
              </a:ext>
            </a:extLst>
          </p:cNvPr>
          <p:cNvSpPr txBox="1"/>
          <p:nvPr/>
        </p:nvSpPr>
        <p:spPr>
          <a:xfrm>
            <a:off x="6426708" y="3744473"/>
            <a:ext cx="3212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gradFill>
                  <a:gsLst>
                    <a:gs pos="0">
                      <a:srgbClr val="7003E3"/>
                    </a:gs>
                    <a:gs pos="79000">
                      <a:srgbClr val="2D82E1"/>
                    </a:gs>
                    <a:gs pos="100000">
                      <a:srgbClr val="0BD3D4"/>
                    </a:gs>
                  </a:gsLst>
                  <a:lin ang="5400000" scaled="1"/>
                </a:gradFill>
              </a:rPr>
              <a:t>CONTENTS</a:t>
            </a:r>
            <a:endParaRPr lang="ko-KR" altLang="en-US" sz="4000" dirty="0">
              <a:gradFill>
                <a:gsLst>
                  <a:gs pos="0">
                    <a:srgbClr val="7003E3"/>
                  </a:gs>
                  <a:gs pos="79000">
                    <a:srgbClr val="2D82E1"/>
                  </a:gs>
                  <a:gs pos="100000">
                    <a:srgbClr val="0BD3D4"/>
                  </a:gs>
                </a:gsLst>
                <a:lin ang="5400000" scaled="1"/>
              </a:gra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B88D93-A8C9-453C-BB5E-72923604009A}"/>
              </a:ext>
            </a:extLst>
          </p:cNvPr>
          <p:cNvSpPr txBox="1"/>
          <p:nvPr/>
        </p:nvSpPr>
        <p:spPr>
          <a:xfrm>
            <a:off x="6807562" y="4932021"/>
            <a:ext cx="2067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  <a:latin typeface="+mn-ea"/>
              </a:rPr>
              <a:t>적절한 경로당 수 파악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2B012C-1FBC-4F14-BD38-EA19083EA7BE}"/>
              </a:ext>
            </a:extLst>
          </p:cNvPr>
          <p:cNvSpPr txBox="1"/>
          <p:nvPr/>
        </p:nvSpPr>
        <p:spPr>
          <a:xfrm>
            <a:off x="6813171" y="5382406"/>
            <a:ext cx="3630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</a:rPr>
              <a:t>미래 고령 인구 예측 및 경로당 수 예측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C016EE-F622-4E6A-82BB-205652393849}"/>
              </a:ext>
            </a:extLst>
          </p:cNvPr>
          <p:cNvSpPr txBox="1"/>
          <p:nvPr/>
        </p:nvSpPr>
        <p:spPr>
          <a:xfrm>
            <a:off x="6835331" y="5808800"/>
            <a:ext cx="340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525252"/>
                </a:solidFill>
              </a:rPr>
              <a:t>예측 수식 </a:t>
            </a:r>
            <a:r>
              <a:rPr lang="ko-KR" altLang="en-US" sz="1400" dirty="0">
                <a:solidFill>
                  <a:srgbClr val="525252"/>
                </a:solidFill>
              </a:rPr>
              <a:t>평가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A0F1B-F841-432B-9518-12635661E3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</a:t>
            </a:fld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FD5892-DB8C-41DE-A439-D88C7FF679B3}"/>
              </a:ext>
            </a:extLst>
          </p:cNvPr>
          <p:cNvSpPr txBox="1"/>
          <p:nvPr/>
        </p:nvSpPr>
        <p:spPr>
          <a:xfrm>
            <a:off x="6815088" y="6247905"/>
            <a:ext cx="334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525252"/>
                </a:solidFill>
              </a:rPr>
              <a:t>새로운 경로당 입지 선정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5072F-7783-4AE3-9310-3F83673C6F33}"/>
              </a:ext>
            </a:extLst>
          </p:cNvPr>
          <p:cNvSpPr txBox="1"/>
          <p:nvPr/>
        </p:nvSpPr>
        <p:spPr>
          <a:xfrm>
            <a:off x="6320219" y="4408335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01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FAD1BB-9D26-4EDD-9977-603668C2CBE1}"/>
              </a:ext>
            </a:extLst>
          </p:cNvPr>
          <p:cNvSpPr txBox="1"/>
          <p:nvPr/>
        </p:nvSpPr>
        <p:spPr>
          <a:xfrm>
            <a:off x="6321551" y="4831558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02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782217-BA78-4346-9BDE-D3C6EB4B7629}"/>
              </a:ext>
            </a:extLst>
          </p:cNvPr>
          <p:cNvSpPr txBox="1"/>
          <p:nvPr/>
        </p:nvSpPr>
        <p:spPr>
          <a:xfrm>
            <a:off x="6336304" y="5302113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03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5887BC-FE01-4B54-8905-5AB960F2E718}"/>
              </a:ext>
            </a:extLst>
          </p:cNvPr>
          <p:cNvSpPr txBox="1"/>
          <p:nvPr/>
        </p:nvSpPr>
        <p:spPr>
          <a:xfrm>
            <a:off x="6346762" y="5719259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04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3482E2-F8D8-4837-BE53-95AE14CED3BA}"/>
              </a:ext>
            </a:extLst>
          </p:cNvPr>
          <p:cNvSpPr txBox="1"/>
          <p:nvPr/>
        </p:nvSpPr>
        <p:spPr>
          <a:xfrm>
            <a:off x="6345839" y="6151001"/>
            <a:ext cx="54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676767"/>
                </a:solidFill>
              </a:rPr>
              <a:t>05</a:t>
            </a:r>
            <a:endParaRPr lang="ko-KR" altLang="en-US" sz="2400" dirty="0">
              <a:solidFill>
                <a:srgbClr val="67676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109" name="슬라이드 번호 개체 틀 108">
            <a:extLst>
              <a:ext uri="{FF2B5EF4-FFF2-40B4-BE49-F238E27FC236}">
                <a16:creationId xmlns:a16="http://schemas.microsoft.com/office/drawing/2014/main" id="{58F92D4D-3984-4AEC-B80D-75A497CBA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19</a:t>
            </a:fld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BF0A3A9-9264-4A64-990E-E83C892BDCDB}"/>
              </a:ext>
            </a:extLst>
          </p:cNvPr>
          <p:cNvGrpSpPr/>
          <p:nvPr/>
        </p:nvGrpSpPr>
        <p:grpSpPr>
          <a:xfrm>
            <a:off x="477962" y="310538"/>
            <a:ext cx="11264651" cy="328864"/>
            <a:chOff x="477962" y="310538"/>
            <a:chExt cx="11264651" cy="32886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0987B8-CFC9-4E35-A1B8-9B056A6B29EE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 입지 </a:t>
              </a:r>
              <a:r>
                <a:rPr lang="en-US" altLang="ko-KR" sz="1400" dirty="0">
                  <a:solidFill>
                    <a:srgbClr val="366CDD"/>
                  </a:solidFill>
                </a:rPr>
                <a:t>-</a:t>
              </a:r>
              <a:r>
                <a:rPr lang="ko-KR" altLang="en-US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 err="1">
                  <a:solidFill>
                    <a:srgbClr val="366CDD"/>
                  </a:solidFill>
                </a:rPr>
                <a:t>정관읍</a:t>
              </a:r>
              <a:endParaRPr lang="ko-KR" altLang="en-US" sz="1400" dirty="0">
                <a:solidFill>
                  <a:srgbClr val="366CDD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3B083D-3849-4A94-926F-7870F6889404}"/>
                </a:ext>
              </a:extLst>
            </p:cNvPr>
            <p:cNvSpPr txBox="1"/>
            <p:nvPr/>
          </p:nvSpPr>
          <p:spPr>
            <a:xfrm>
              <a:off x="10059768" y="310538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B2286AF-28A3-4C38-9054-A436E3C6F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08" y="1299833"/>
            <a:ext cx="4877418" cy="4258333"/>
          </a:xfrm>
          <a:prstGeom prst="rect">
            <a:avLst/>
          </a:prstGeom>
        </p:spPr>
      </p:pic>
      <p:pic>
        <p:nvPicPr>
          <p:cNvPr id="12" name="그림 11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863C9727-A64D-4705-A552-8A36EE23D1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t="37067" r="9169" b="2135"/>
          <a:stretch/>
        </p:blipFill>
        <p:spPr>
          <a:xfrm>
            <a:off x="6798076" y="1376152"/>
            <a:ext cx="4787634" cy="41102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B20C23-11C8-4763-B159-22B45ACAD361}"/>
              </a:ext>
            </a:extLst>
          </p:cNvPr>
          <p:cNvSpPr txBox="1"/>
          <p:nvPr/>
        </p:nvSpPr>
        <p:spPr>
          <a:xfrm>
            <a:off x="667196" y="5514974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도보 기준 도시 네트워크의 </a:t>
            </a:r>
            <a:r>
              <a:rPr lang="ko-KR" altLang="en-US" sz="1200" dirty="0" err="1"/>
              <a:t>중심성</a:t>
            </a:r>
            <a:r>
              <a:rPr lang="ko-KR" altLang="en-US" sz="1200" dirty="0"/>
              <a:t> 파악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258A8-5520-44AF-B572-C8DBF939B7EE}"/>
              </a:ext>
            </a:extLst>
          </p:cNvPr>
          <p:cNvSpPr txBox="1"/>
          <p:nvPr/>
        </p:nvSpPr>
        <p:spPr>
          <a:xfrm>
            <a:off x="6943993" y="5514974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3103A6-6A15-4007-89EF-F30766D67868}"/>
              </a:ext>
            </a:extLst>
          </p:cNvPr>
          <p:cNvSpPr/>
          <p:nvPr/>
        </p:nvSpPr>
        <p:spPr>
          <a:xfrm>
            <a:off x="615815" y="1376152"/>
            <a:ext cx="11899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정관읍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FD2F18-B73F-4DD1-A437-64D87DE9C802}"/>
              </a:ext>
            </a:extLst>
          </p:cNvPr>
          <p:cNvSpPr/>
          <p:nvPr/>
        </p:nvSpPr>
        <p:spPr>
          <a:xfrm>
            <a:off x="6826651" y="1385159"/>
            <a:ext cx="11899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정관읍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A470FC7-F7CD-46E4-BB86-EC4B117FA7B1}"/>
              </a:ext>
            </a:extLst>
          </p:cNvPr>
          <p:cNvSpPr/>
          <p:nvPr/>
        </p:nvSpPr>
        <p:spPr>
          <a:xfrm>
            <a:off x="5553076" y="2971803"/>
            <a:ext cx="1085848" cy="914394"/>
          </a:xfrm>
          <a:prstGeom prst="rightArrow">
            <a:avLst>
              <a:gd name="adj1" fmla="val 37500"/>
              <a:gd name="adj2" fmla="val 43750"/>
            </a:avLst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37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109" name="슬라이드 번호 개체 틀 108">
            <a:extLst>
              <a:ext uri="{FF2B5EF4-FFF2-40B4-BE49-F238E27FC236}">
                <a16:creationId xmlns:a16="http://schemas.microsoft.com/office/drawing/2014/main" id="{58F92D4D-3984-4AEC-B80D-75A497CBA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20</a:t>
            </a:fld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BF0A3A9-9264-4A64-990E-E83C892BDCDB}"/>
              </a:ext>
            </a:extLst>
          </p:cNvPr>
          <p:cNvGrpSpPr/>
          <p:nvPr/>
        </p:nvGrpSpPr>
        <p:grpSpPr>
          <a:xfrm>
            <a:off x="477962" y="331625"/>
            <a:ext cx="11236076" cy="307777"/>
            <a:chOff x="477962" y="331625"/>
            <a:chExt cx="11236076" cy="30777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0987B8-CFC9-4E35-A1B8-9B056A6B29EE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 입지 </a:t>
              </a:r>
              <a:r>
                <a:rPr lang="en-US" altLang="ko-KR" sz="1400" dirty="0">
                  <a:solidFill>
                    <a:srgbClr val="366CDD"/>
                  </a:solidFill>
                </a:rPr>
                <a:t>-</a:t>
              </a:r>
              <a:r>
                <a:rPr lang="ko-KR" altLang="en-US" sz="1400" dirty="0">
                  <a:solidFill>
                    <a:srgbClr val="366CDD"/>
                  </a:solidFill>
                </a:rPr>
                <a:t> </a:t>
              </a:r>
              <a:r>
                <a:rPr lang="ko-KR" altLang="en-US" sz="1400" dirty="0" err="1">
                  <a:solidFill>
                    <a:srgbClr val="366CDD"/>
                  </a:solidFill>
                </a:rPr>
                <a:t>녹산동</a:t>
              </a:r>
              <a:endParaRPr lang="ko-KR" altLang="en-US" sz="1400" dirty="0">
                <a:solidFill>
                  <a:srgbClr val="366CDD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3B083D-3849-4A94-926F-7870F6889404}"/>
                </a:ext>
              </a:extLst>
            </p:cNvPr>
            <p:cNvSpPr txBox="1"/>
            <p:nvPr/>
          </p:nvSpPr>
          <p:spPr>
            <a:xfrm>
              <a:off x="10107393" y="331625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24BA2C9-DAD6-4241-8047-4B916A15B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399"/>
            <a:ext cx="4221940" cy="46122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B82D40-F995-4052-BADC-DF211AC71A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8" t="63050" r="12552" b="1788"/>
          <a:stretch/>
        </p:blipFill>
        <p:spPr>
          <a:xfrm>
            <a:off x="7178592" y="1371600"/>
            <a:ext cx="4099008" cy="44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CA08C7-3ED0-4A70-A794-AA06CBD77A9B}"/>
              </a:ext>
            </a:extLst>
          </p:cNvPr>
          <p:cNvSpPr txBox="1"/>
          <p:nvPr/>
        </p:nvSpPr>
        <p:spPr>
          <a:xfrm>
            <a:off x="609600" y="57912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도보 기준 도시 네트워크의 </a:t>
            </a:r>
            <a:r>
              <a:rPr lang="ko-KR" altLang="en-US" sz="1200" dirty="0" err="1"/>
              <a:t>중심성</a:t>
            </a:r>
            <a:r>
              <a:rPr lang="ko-KR" altLang="en-US" sz="1200" dirty="0"/>
              <a:t> 파악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92CD3-E00C-44B9-AEB6-8406E5F0C417}"/>
              </a:ext>
            </a:extLst>
          </p:cNvPr>
          <p:cNvSpPr txBox="1"/>
          <p:nvPr/>
        </p:nvSpPr>
        <p:spPr>
          <a:xfrm>
            <a:off x="7029005" y="5791199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8BE8CF-C369-48C0-ACC3-E9BAB0C43011}"/>
              </a:ext>
            </a:extLst>
          </p:cNvPr>
          <p:cNvSpPr/>
          <p:nvPr/>
        </p:nvSpPr>
        <p:spPr>
          <a:xfrm>
            <a:off x="1030203" y="1398705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7B5B33-0225-4439-8077-AEE8D3E218C0}"/>
              </a:ext>
            </a:extLst>
          </p:cNvPr>
          <p:cNvSpPr/>
          <p:nvPr/>
        </p:nvSpPr>
        <p:spPr>
          <a:xfrm>
            <a:off x="7239000" y="1398705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0567A75-B860-4FAD-A672-DE4BE374AE8C}"/>
              </a:ext>
            </a:extLst>
          </p:cNvPr>
          <p:cNvSpPr/>
          <p:nvPr/>
        </p:nvSpPr>
        <p:spPr>
          <a:xfrm>
            <a:off x="5467352" y="2985365"/>
            <a:ext cx="1295400" cy="914394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57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바닥글 개체 틀 107">
            <a:extLst>
              <a:ext uri="{FF2B5EF4-FFF2-40B4-BE49-F238E27FC236}">
                <a16:creationId xmlns:a16="http://schemas.microsoft.com/office/drawing/2014/main" id="{A857C854-4557-4A52-8D1F-928755B4EA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109" name="슬라이드 번호 개체 틀 108">
            <a:extLst>
              <a:ext uri="{FF2B5EF4-FFF2-40B4-BE49-F238E27FC236}">
                <a16:creationId xmlns:a16="http://schemas.microsoft.com/office/drawing/2014/main" id="{58F92D4D-3984-4AEC-B80D-75A497CBA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21</a:t>
            </a:fld>
            <a:endParaRPr lang="ko-KR" altLang="en-US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BF0A3A9-9264-4A64-990E-E83C892BDCDB}"/>
              </a:ext>
            </a:extLst>
          </p:cNvPr>
          <p:cNvGrpSpPr/>
          <p:nvPr/>
        </p:nvGrpSpPr>
        <p:grpSpPr>
          <a:xfrm>
            <a:off x="477962" y="317841"/>
            <a:ext cx="11302988" cy="321561"/>
            <a:chOff x="477962" y="317841"/>
            <a:chExt cx="11302988" cy="321561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50987B8-CFC9-4E35-A1B8-9B056A6B29EE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366CDD"/>
                  </a:solidFill>
                </a:rPr>
                <a:t>Step4 - </a:t>
              </a:r>
              <a:r>
                <a:rPr lang="ko-KR" altLang="en-US" sz="1400" dirty="0">
                  <a:solidFill>
                    <a:srgbClr val="366CDD"/>
                  </a:solidFill>
                </a:rPr>
                <a:t>최적 입지 </a:t>
              </a:r>
              <a:r>
                <a:rPr lang="en-US" altLang="ko-KR" sz="1400" dirty="0">
                  <a:solidFill>
                    <a:srgbClr val="366CDD"/>
                  </a:solidFill>
                </a:rPr>
                <a:t>–</a:t>
              </a:r>
              <a:r>
                <a:rPr lang="ko-KR" altLang="en-US" sz="1400" dirty="0">
                  <a:solidFill>
                    <a:srgbClr val="366CDD"/>
                  </a:solidFill>
                </a:rPr>
                <a:t> 명지</a:t>
              </a:r>
              <a:r>
                <a:rPr lang="en-US" altLang="ko-KR" sz="1400" dirty="0">
                  <a:solidFill>
                    <a:srgbClr val="366CDD"/>
                  </a:solidFill>
                </a:rPr>
                <a:t>1</a:t>
              </a:r>
              <a:r>
                <a:rPr lang="ko-KR" altLang="en-US" sz="1400" dirty="0">
                  <a:solidFill>
                    <a:srgbClr val="366CDD"/>
                  </a:solidFill>
                </a:rPr>
                <a:t>동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D3B083D-3849-4A94-926F-7870F6889404}"/>
                </a:ext>
              </a:extLst>
            </p:cNvPr>
            <p:cNvSpPr txBox="1"/>
            <p:nvPr/>
          </p:nvSpPr>
          <p:spPr>
            <a:xfrm>
              <a:off x="10098105" y="317841"/>
              <a:ext cx="16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dirty="0">
                <a:solidFill>
                  <a:srgbClr val="366CDD"/>
                </a:solidFill>
              </a:endParaRP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472277F-EE9F-406C-8389-DF86F7197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65" y="1304712"/>
            <a:ext cx="3082072" cy="497787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6C044E8-0561-49E4-B420-BB2B79C4F3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1" t="22772" r="3226" b="1721"/>
          <a:stretch/>
        </p:blipFill>
        <p:spPr>
          <a:xfrm>
            <a:off x="7008865" y="1393351"/>
            <a:ext cx="2971801" cy="480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01055D-0BD3-437F-8070-98CA011FA923}"/>
              </a:ext>
            </a:extLst>
          </p:cNvPr>
          <p:cNvSpPr txBox="1"/>
          <p:nvPr/>
        </p:nvSpPr>
        <p:spPr>
          <a:xfrm>
            <a:off x="1331965" y="6213000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도보 기준 도시 네트워크의 </a:t>
            </a:r>
            <a:r>
              <a:rPr lang="ko-KR" altLang="en-US" sz="1200" dirty="0" err="1"/>
              <a:t>중심성</a:t>
            </a:r>
            <a:r>
              <a:rPr lang="ko-KR" altLang="en-US" sz="1200" dirty="0"/>
              <a:t> 파악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24D07-97C2-456F-860C-1AAE75E8C2BB}"/>
              </a:ext>
            </a:extLst>
          </p:cNvPr>
          <p:cNvSpPr txBox="1"/>
          <p:nvPr/>
        </p:nvSpPr>
        <p:spPr>
          <a:xfrm>
            <a:off x="6096000" y="6174235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 거리에 따른 영역 시각화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78ECD4-98D1-4AA8-BD41-408756DDA4DD}"/>
              </a:ext>
            </a:extLst>
          </p:cNvPr>
          <p:cNvSpPr/>
          <p:nvPr/>
        </p:nvSpPr>
        <p:spPr>
          <a:xfrm>
            <a:off x="2051834" y="1393351"/>
            <a:ext cx="1252374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명지</a:t>
            </a:r>
            <a:r>
              <a:rPr lang="en-US" altLang="ko-KR" sz="1400" b="1" spc="-100" dirty="0">
                <a:solidFill>
                  <a:srgbClr val="FFFF00"/>
                </a:solidFill>
              </a:rPr>
              <a:t>1</a:t>
            </a:r>
            <a:r>
              <a:rPr lang="ko-KR" altLang="en-US" sz="1400" b="1" spc="-100" dirty="0">
                <a:solidFill>
                  <a:srgbClr val="FFFF00"/>
                </a:solidFill>
              </a:rPr>
              <a:t>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3928D3-2170-4B92-A688-578DE64ADCE8}"/>
              </a:ext>
            </a:extLst>
          </p:cNvPr>
          <p:cNvSpPr/>
          <p:nvPr/>
        </p:nvSpPr>
        <p:spPr>
          <a:xfrm>
            <a:off x="7039687" y="1429122"/>
            <a:ext cx="1252374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명지</a:t>
            </a:r>
            <a:r>
              <a:rPr lang="en-US" altLang="ko-KR" sz="1400" b="1" spc="-100" dirty="0">
                <a:solidFill>
                  <a:srgbClr val="FFFF00"/>
                </a:solidFill>
              </a:rPr>
              <a:t>1</a:t>
            </a:r>
            <a:r>
              <a:rPr lang="ko-KR" altLang="en-US" sz="1400" b="1" spc="-100" dirty="0">
                <a:solidFill>
                  <a:srgbClr val="FFFF00"/>
                </a:solidFill>
              </a:rPr>
              <a:t>동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BFC748F-FB39-42A5-AC9C-37BC3E5AD1C3}"/>
              </a:ext>
            </a:extLst>
          </p:cNvPr>
          <p:cNvSpPr/>
          <p:nvPr/>
        </p:nvSpPr>
        <p:spPr>
          <a:xfrm>
            <a:off x="5302551" y="3117039"/>
            <a:ext cx="1466783" cy="686360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EDFAA7A-1653-41BA-9580-0668DDB11525}"/>
              </a:ext>
            </a:extLst>
          </p:cNvPr>
          <p:cNvSpPr/>
          <p:nvPr/>
        </p:nvSpPr>
        <p:spPr>
          <a:xfrm>
            <a:off x="8723740" y="2683558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2454C06-6DF0-4084-AC91-D6C1C2569597}"/>
              </a:ext>
            </a:extLst>
          </p:cNvPr>
          <p:cNvCxnSpPr>
            <a:cxnSpLocks/>
            <a:stCxn id="2" idx="0"/>
            <a:endCxn id="9" idx="2"/>
          </p:cNvCxnSpPr>
          <p:nvPr/>
        </p:nvCxnSpPr>
        <p:spPr>
          <a:xfrm rot="5400000" flipH="1" flipV="1">
            <a:off x="8488449" y="1795377"/>
            <a:ext cx="1428272" cy="34809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E99E2C-BC4C-4748-8B65-29B0B7B00E92}"/>
              </a:ext>
            </a:extLst>
          </p:cNvPr>
          <p:cNvSpPr txBox="1"/>
          <p:nvPr/>
        </p:nvSpPr>
        <p:spPr>
          <a:xfrm>
            <a:off x="7890729" y="885954"/>
            <a:ext cx="2971801" cy="369332"/>
          </a:xfrm>
          <a:prstGeom prst="rect">
            <a:avLst/>
          </a:prstGeom>
          <a:noFill/>
          <a:ln>
            <a:solidFill>
              <a:srgbClr val="4EDADB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643E2"/>
                </a:solidFill>
              </a:rPr>
              <a:t>경로당 설치의 최적의 입지</a:t>
            </a:r>
          </a:p>
        </p:txBody>
      </p:sp>
    </p:spTree>
    <p:extLst>
      <p:ext uri="{BB962C8B-B14F-4D97-AF65-F5344CB8AC3E}">
        <p14:creationId xmlns:p14="http://schemas.microsoft.com/office/powerpoint/2010/main" val="3252956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바닥글 개체 틀 52">
            <a:extLst>
              <a:ext uri="{FF2B5EF4-FFF2-40B4-BE49-F238E27FC236}">
                <a16:creationId xmlns:a16="http://schemas.microsoft.com/office/drawing/2014/main" id="{FFA53714-27B5-4008-8677-6369EA8A6EF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54" name="슬라이드 번호 개체 틀 53">
            <a:extLst>
              <a:ext uri="{FF2B5EF4-FFF2-40B4-BE49-F238E27FC236}">
                <a16:creationId xmlns:a16="http://schemas.microsoft.com/office/drawing/2014/main" id="{40501435-38C7-4A1E-BC08-5C66D893D5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22</a:t>
            </a:fld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FE96F1A-BF92-459D-80B4-EC8E396DAE69}"/>
              </a:ext>
            </a:extLst>
          </p:cNvPr>
          <p:cNvGrpSpPr/>
          <p:nvPr/>
        </p:nvGrpSpPr>
        <p:grpSpPr>
          <a:xfrm>
            <a:off x="477962" y="310825"/>
            <a:ext cx="11450560" cy="328577"/>
            <a:chOff x="477962" y="310825"/>
            <a:chExt cx="11450560" cy="32857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CF311A2-190A-45CB-9506-6EB554476645}"/>
                </a:ext>
              </a:extLst>
            </p:cNvPr>
            <p:cNvSpPr txBox="1"/>
            <p:nvPr/>
          </p:nvSpPr>
          <p:spPr>
            <a:xfrm>
              <a:off x="477962" y="331625"/>
              <a:ext cx="3484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>
                  <a:solidFill>
                    <a:srgbClr val="8D80EB"/>
                  </a:solidFill>
                </a:rPr>
                <a:t>한계점</a:t>
              </a:r>
              <a:endParaRPr lang="ko-KR" altLang="en-US" sz="1400" dirty="0">
                <a:solidFill>
                  <a:srgbClr val="8D80EB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949806-3255-4027-8DFE-0AD7EA6FD407}"/>
                </a:ext>
              </a:extLst>
            </p:cNvPr>
            <p:cNvSpPr txBox="1"/>
            <p:nvPr/>
          </p:nvSpPr>
          <p:spPr>
            <a:xfrm>
              <a:off x="10169477" y="310825"/>
              <a:ext cx="1759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8D80EB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8D80EB"/>
                  </a:solidFill>
                </a:rPr>
                <a:t>Dev_Day</a:t>
              </a:r>
              <a:endParaRPr lang="ko-KR" altLang="en-US" sz="1200" dirty="0">
                <a:solidFill>
                  <a:srgbClr val="8D80EB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03ED52C-C350-4D64-A5E3-CA084481C99D}"/>
              </a:ext>
            </a:extLst>
          </p:cNvPr>
          <p:cNvSpPr txBox="1"/>
          <p:nvPr/>
        </p:nvSpPr>
        <p:spPr>
          <a:xfrm>
            <a:off x="2195352" y="885171"/>
            <a:ext cx="7196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부산 강서구 </a:t>
            </a:r>
            <a:r>
              <a:rPr lang="ko-KR" altLang="en-US" dirty="0" err="1"/>
              <a:t>녹산동</a:t>
            </a:r>
            <a:r>
              <a:rPr lang="ko-KR" altLang="en-US" dirty="0"/>
              <a:t> 거리 네트워크에 대해 주거지 중심 </a:t>
            </a:r>
            <a:r>
              <a:rPr lang="ko-KR" altLang="en-US" dirty="0" err="1"/>
              <a:t>중심성</a:t>
            </a:r>
            <a:r>
              <a:rPr lang="ko-KR" altLang="en-US" dirty="0"/>
              <a:t> 표현이 완벽하지 못하여 </a:t>
            </a:r>
            <a:r>
              <a:rPr lang="ko-KR" altLang="en-US" b="1" dirty="0">
                <a:solidFill>
                  <a:srgbClr val="5643E2"/>
                </a:solidFill>
              </a:rPr>
              <a:t>임의로 주거지 밀집 지역의 좌표를 선정하여</a:t>
            </a:r>
            <a:endParaRPr lang="en-US" altLang="ko-KR" b="1" dirty="0">
              <a:solidFill>
                <a:srgbClr val="5643E2"/>
              </a:solidFill>
            </a:endParaRPr>
          </a:p>
          <a:p>
            <a:pPr algn="ctr"/>
            <a:r>
              <a:rPr lang="ko-KR" altLang="en-US" b="1" dirty="0">
                <a:solidFill>
                  <a:srgbClr val="5643E2"/>
                </a:solidFill>
              </a:rPr>
              <a:t>이동거리에 따른 영역표시를 함</a:t>
            </a:r>
            <a:endParaRPr lang="en-US" altLang="ko-KR" b="1" dirty="0">
              <a:solidFill>
                <a:srgbClr val="5643E2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F5BC8F8-F2AA-4DCA-9DE4-E9ABB079C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85500"/>
            <a:ext cx="3733800" cy="407901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909037-202E-4850-8494-2125E4776F30}"/>
              </a:ext>
            </a:extLst>
          </p:cNvPr>
          <p:cNvSpPr/>
          <p:nvPr/>
        </p:nvSpPr>
        <p:spPr>
          <a:xfrm>
            <a:off x="1411203" y="2188806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C5BC8A4-3FE9-49A8-A0CD-D0462D069A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8" t="63050" r="12552" b="1788"/>
          <a:stretch/>
        </p:blipFill>
        <p:spPr>
          <a:xfrm>
            <a:off x="6864280" y="2201994"/>
            <a:ext cx="3575119" cy="385473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BF6405-5C69-490A-95DE-4F8FEC983BD7}"/>
              </a:ext>
            </a:extLst>
          </p:cNvPr>
          <p:cNvSpPr/>
          <p:nvPr/>
        </p:nvSpPr>
        <p:spPr>
          <a:xfrm>
            <a:off x="7008832" y="2260627"/>
            <a:ext cx="1037888" cy="25556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19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28F4021-7365-45BE-8488-6F2DC5D3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8158"/>
            <a:ext cx="10972800" cy="492443"/>
          </a:xfrm>
        </p:spPr>
        <p:txBody>
          <a:bodyPr/>
          <a:lstStyle/>
          <a:p>
            <a:r>
              <a:rPr lang="ko-KR" altLang="en-US" sz="3200" dirty="0"/>
              <a:t>요구사항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3E50AAD-68C1-4C2F-B6E0-A778A5C7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51672"/>
            <a:ext cx="10972800" cy="443198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ko-KR" altLang="en-US" sz="2400" dirty="0"/>
              <a:t>인구 예측 수식 고도화</a:t>
            </a:r>
            <a:endParaRPr lang="en-US" altLang="ko-KR" sz="2400" dirty="0"/>
          </a:p>
          <a:p>
            <a:pPr marL="800100" lvl="1" indent="-342900">
              <a:buFontTx/>
              <a:buChar char="-"/>
            </a:pPr>
            <a:r>
              <a:rPr lang="ko-KR" altLang="en-US" sz="2400" dirty="0"/>
              <a:t>인구 예측 수식은 신빙성이 낮음</a:t>
            </a:r>
            <a:r>
              <a:rPr lang="en-US" altLang="ko-KR" sz="2400" dirty="0"/>
              <a:t>.</a:t>
            </a:r>
          </a:p>
          <a:p>
            <a:pPr marL="800100" lvl="1" indent="-342900">
              <a:buFontTx/>
              <a:buChar char="-"/>
            </a:pPr>
            <a:r>
              <a:rPr lang="ko-KR" altLang="en-US" sz="2400" dirty="0"/>
              <a:t>예측 모델을 활용하여 산출 등 여러 방법 모색이 필요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/>
              <a:t>이용률 </a:t>
            </a:r>
            <a:r>
              <a:rPr lang="en-US" altLang="ko-KR" sz="2400" dirty="0"/>
              <a:t>=&gt; </a:t>
            </a:r>
            <a:r>
              <a:rPr lang="ko-KR" altLang="en-US" sz="2400" dirty="0"/>
              <a:t>사회적 참여 요소로 대체 가능한가</a:t>
            </a:r>
            <a:r>
              <a:rPr lang="en-US" altLang="ko-KR" sz="2400" dirty="0"/>
              <a:t>?</a:t>
            </a:r>
          </a:p>
          <a:p>
            <a:pPr marL="800100" lvl="1" indent="-342900">
              <a:buFontTx/>
              <a:buChar char="-"/>
            </a:pPr>
            <a:r>
              <a:rPr lang="ko-KR" altLang="en-US" sz="2400" dirty="0"/>
              <a:t>현재는 </a:t>
            </a:r>
            <a:r>
              <a:rPr lang="en-US" altLang="ko-KR" sz="2400" dirty="0"/>
              <a:t>2019</a:t>
            </a:r>
            <a:r>
              <a:rPr lang="ko-KR" altLang="en-US" sz="2400" dirty="0"/>
              <a:t>년도의 이용률에 대한 데이터만 존재함</a:t>
            </a:r>
            <a:endParaRPr lang="en-US" altLang="ko-KR" sz="2400" dirty="0"/>
          </a:p>
          <a:p>
            <a:pPr marL="800100" lvl="1" indent="-342900">
              <a:buFontTx/>
              <a:buChar char="-"/>
            </a:pPr>
            <a:r>
              <a:rPr lang="en-US" altLang="ko-KR" sz="2400" dirty="0"/>
              <a:t>‘</a:t>
            </a:r>
            <a:r>
              <a:rPr lang="ko-KR" altLang="en-US" sz="2400" dirty="0"/>
              <a:t>사회적 참여를 높이면 이용률 증가</a:t>
            </a:r>
            <a:r>
              <a:rPr lang="en-US" altLang="ko-KR" sz="2400" dirty="0"/>
              <a:t>’ </a:t>
            </a:r>
            <a:r>
              <a:rPr lang="ko-KR" altLang="en-US" sz="2400" dirty="0"/>
              <a:t>형태의 아이디어 필요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* </a:t>
            </a:r>
            <a:r>
              <a:rPr lang="ko-KR" altLang="en-US" sz="1600" dirty="0"/>
              <a:t>사회적 참여 요소 </a:t>
            </a:r>
            <a:r>
              <a:rPr lang="en-US" altLang="ko-KR" sz="1600" dirty="0"/>
              <a:t>: </a:t>
            </a:r>
            <a:r>
              <a:rPr lang="ko-KR" altLang="en-US" sz="1600" dirty="0"/>
              <a:t>경로당에서 운영하는 프로그램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endParaRPr lang="ko-KR" altLang="en-US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58A0A5C-6E3A-4B61-A02A-353FB243A3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B62B5-C607-4814-B9D4-46067ECA7D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23</a:t>
            </a:fld>
            <a:endParaRPr lang="ko-KR" altLang="en-US" dirty="0"/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6A1ED049-7D14-401F-9544-CAB36E0F5563}"/>
              </a:ext>
            </a:extLst>
          </p:cNvPr>
          <p:cNvSpPr/>
          <p:nvPr/>
        </p:nvSpPr>
        <p:spPr>
          <a:xfrm>
            <a:off x="1563191" y="4650385"/>
            <a:ext cx="1828800" cy="915007"/>
          </a:xfrm>
          <a:custGeom>
            <a:avLst/>
            <a:gdLst/>
            <a:ahLst/>
            <a:cxnLst/>
            <a:rect l="l" t="t" r="r" b="b"/>
            <a:pathLst>
              <a:path w="1363980" h="586739">
                <a:moveTo>
                  <a:pt x="1266190" y="0"/>
                </a:moveTo>
                <a:lnTo>
                  <a:pt x="0" y="0"/>
                </a:lnTo>
                <a:lnTo>
                  <a:pt x="0" y="488950"/>
                </a:lnTo>
                <a:lnTo>
                  <a:pt x="97790" y="586739"/>
                </a:lnTo>
                <a:lnTo>
                  <a:pt x="1363980" y="586739"/>
                </a:lnTo>
                <a:lnTo>
                  <a:pt x="1363980" y="97789"/>
                </a:lnTo>
                <a:lnTo>
                  <a:pt x="1266190" y="0"/>
                </a:lnTo>
                <a:close/>
              </a:path>
            </a:pathLst>
          </a:custGeom>
          <a:solidFill>
            <a:srgbClr val="5643E2">
              <a:alpha val="9019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DEEFA-975B-4209-A435-A588E05FD54D}"/>
              </a:ext>
            </a:extLst>
          </p:cNvPr>
          <p:cNvSpPr txBox="1"/>
          <p:nvPr/>
        </p:nvSpPr>
        <p:spPr>
          <a:xfrm>
            <a:off x="1691311" y="4846278"/>
            <a:ext cx="1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사회적 참여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증가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0" name="object 25">
            <a:extLst>
              <a:ext uri="{FF2B5EF4-FFF2-40B4-BE49-F238E27FC236}">
                <a16:creationId xmlns:a16="http://schemas.microsoft.com/office/drawing/2014/main" id="{D7BB3F72-E86D-4D69-B5BA-145678293711}"/>
              </a:ext>
            </a:extLst>
          </p:cNvPr>
          <p:cNvSpPr/>
          <p:nvPr/>
        </p:nvSpPr>
        <p:spPr>
          <a:xfrm>
            <a:off x="6648989" y="4650385"/>
            <a:ext cx="1828800" cy="915007"/>
          </a:xfrm>
          <a:custGeom>
            <a:avLst/>
            <a:gdLst/>
            <a:ahLst/>
            <a:cxnLst/>
            <a:rect l="l" t="t" r="r" b="b"/>
            <a:pathLst>
              <a:path w="1363980" h="586739">
                <a:moveTo>
                  <a:pt x="1266190" y="0"/>
                </a:moveTo>
                <a:lnTo>
                  <a:pt x="0" y="0"/>
                </a:lnTo>
                <a:lnTo>
                  <a:pt x="0" y="488950"/>
                </a:lnTo>
                <a:lnTo>
                  <a:pt x="97790" y="586739"/>
                </a:lnTo>
                <a:lnTo>
                  <a:pt x="1363980" y="586739"/>
                </a:lnTo>
                <a:lnTo>
                  <a:pt x="1363980" y="97789"/>
                </a:lnTo>
                <a:lnTo>
                  <a:pt x="1266190" y="0"/>
                </a:lnTo>
                <a:close/>
              </a:path>
            </a:pathLst>
          </a:custGeom>
          <a:solidFill>
            <a:srgbClr val="5643E2">
              <a:alpha val="9019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39687-2451-4458-A21A-CE891F784ECB}"/>
              </a:ext>
            </a:extLst>
          </p:cNvPr>
          <p:cNvSpPr txBox="1"/>
          <p:nvPr/>
        </p:nvSpPr>
        <p:spPr>
          <a:xfrm>
            <a:off x="6777109" y="4846278"/>
            <a:ext cx="1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경로당 이용률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증가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F43911D-1E77-4985-8A89-1C4F5D8CA075}"/>
              </a:ext>
            </a:extLst>
          </p:cNvPr>
          <p:cNvSpPr/>
          <p:nvPr/>
        </p:nvSpPr>
        <p:spPr>
          <a:xfrm>
            <a:off x="4493630" y="4646031"/>
            <a:ext cx="1295400" cy="914394"/>
          </a:xfrm>
          <a:prstGeom prst="rightArrow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28F4021-7365-45BE-8488-6F2DC5D3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8158"/>
            <a:ext cx="10972800" cy="492443"/>
          </a:xfrm>
        </p:spPr>
        <p:txBody>
          <a:bodyPr/>
          <a:lstStyle/>
          <a:p>
            <a:r>
              <a:rPr lang="ko-KR" altLang="en-US" sz="3200" dirty="0"/>
              <a:t>요구사항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3E50AAD-68C1-4C2F-B6E0-A778A5C7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51672"/>
            <a:ext cx="10972800" cy="3693319"/>
          </a:xfrm>
        </p:spPr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코드 간결화</a:t>
            </a:r>
            <a:endParaRPr lang="en-US" altLang="ko-KR" sz="2400" dirty="0"/>
          </a:p>
          <a:p>
            <a:pPr lvl="1"/>
            <a:r>
              <a:rPr lang="en-US" altLang="ko-KR" sz="2400" dirty="0"/>
              <a:t>- pandas, </a:t>
            </a:r>
            <a:r>
              <a:rPr lang="en-US" altLang="ko-KR" sz="2400" dirty="0" err="1"/>
              <a:t>numpy</a:t>
            </a:r>
            <a:r>
              <a:rPr lang="en-US" altLang="ko-KR" sz="2400" dirty="0"/>
              <a:t> </a:t>
            </a:r>
            <a:r>
              <a:rPr lang="ko-KR" altLang="en-US" sz="2400" dirty="0"/>
              <a:t>메서드 적극 활용</a:t>
            </a:r>
            <a:endParaRPr lang="en-US" altLang="ko-KR" sz="2400" dirty="0"/>
          </a:p>
          <a:p>
            <a:pPr lvl="1"/>
            <a:r>
              <a:rPr lang="en-US" altLang="ko-KR" sz="2400" dirty="0"/>
              <a:t>- </a:t>
            </a:r>
            <a:r>
              <a:rPr lang="ko-KR" altLang="en-US" sz="2400" dirty="0"/>
              <a:t>코드 함수화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ko-KR" altLang="en-US" sz="2400" dirty="0"/>
              <a:t>접근성에 대해  부동산</a:t>
            </a:r>
            <a:r>
              <a:rPr lang="en-US" altLang="ko-KR" sz="2400" dirty="0"/>
              <a:t>, </a:t>
            </a:r>
            <a:r>
              <a:rPr lang="ko-KR" altLang="en-US" sz="2400" dirty="0"/>
              <a:t>고도</a:t>
            </a:r>
            <a:r>
              <a:rPr lang="en-US" altLang="ko-KR" sz="2400" dirty="0"/>
              <a:t>(Google elevation API) </a:t>
            </a:r>
            <a:r>
              <a:rPr lang="ko-KR" altLang="en-US" sz="2400" dirty="0"/>
              <a:t>등 다양한 변수 사용</a:t>
            </a:r>
            <a:endParaRPr lang="en-US" altLang="ko-KR" sz="2400" dirty="0"/>
          </a:p>
          <a:p>
            <a:pPr marL="800100" lvl="1" indent="-342900">
              <a:buFontTx/>
              <a:buChar char="-"/>
            </a:pPr>
            <a:r>
              <a:rPr lang="ko-KR" altLang="en-US" sz="2400" dirty="0"/>
              <a:t>현재 이동거리에 따른 시간에 대해서 접근성 판단함</a:t>
            </a:r>
            <a:endParaRPr lang="en-US" altLang="ko-KR" sz="2400" dirty="0"/>
          </a:p>
          <a:p>
            <a:pPr marL="800100" lvl="1" indent="-342900">
              <a:buFontTx/>
              <a:buChar char="-"/>
            </a:pPr>
            <a:r>
              <a:rPr lang="ko-KR" altLang="en-US" sz="2400" dirty="0"/>
              <a:t>구체적으로 이동거리</a:t>
            </a:r>
            <a:r>
              <a:rPr lang="en-US" altLang="ko-KR" sz="2400" dirty="0"/>
              <a:t> </a:t>
            </a:r>
            <a:r>
              <a:rPr lang="ko-KR" altLang="en-US" sz="2400" dirty="0"/>
              <a:t>및 시간</a:t>
            </a:r>
            <a:r>
              <a:rPr lang="en-US" altLang="ko-KR" sz="2400" dirty="0"/>
              <a:t>, </a:t>
            </a:r>
            <a:r>
              <a:rPr lang="ko-KR" altLang="en-US" sz="2400" dirty="0"/>
              <a:t>부동산</a:t>
            </a:r>
            <a:r>
              <a:rPr lang="en-US" altLang="ko-KR" sz="2400" dirty="0"/>
              <a:t>, </a:t>
            </a:r>
            <a:r>
              <a:rPr lang="ko-KR" altLang="en-US" sz="2400" dirty="0"/>
              <a:t>고도를 고려하여 수치로 표현</a:t>
            </a:r>
            <a:endParaRPr lang="en-US" altLang="ko-KR" sz="2400" dirty="0"/>
          </a:p>
          <a:p>
            <a:pPr marL="800100" lvl="1" indent="-342900">
              <a:buFontTx/>
              <a:buChar char="-"/>
            </a:pPr>
            <a:endParaRPr lang="en-US" altLang="ko-KR" sz="2400" dirty="0"/>
          </a:p>
          <a:p>
            <a:r>
              <a:rPr lang="en-US" altLang="ko-KR" sz="2400" dirty="0"/>
              <a:t>5. </a:t>
            </a:r>
            <a:r>
              <a:rPr lang="ko-KR" altLang="en-US" sz="2400" dirty="0"/>
              <a:t>사소한 사항이라도 주석은 반드시</a:t>
            </a:r>
            <a:endParaRPr lang="en-US" altLang="ko-KR" sz="2400" dirty="0"/>
          </a:p>
          <a:p>
            <a:pPr marL="800100" lvl="1" indent="-342900">
              <a:buFontTx/>
              <a:buChar char="-"/>
            </a:pPr>
            <a:endParaRPr lang="en-US" altLang="ko-KR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58A0A5C-6E3A-4B61-A02A-353FB243A3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B62B5-C607-4814-B9D4-46067ECA7D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540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28F4021-7365-45BE-8488-6F2DC5D3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609600"/>
            <a:ext cx="10972800" cy="492443"/>
          </a:xfrm>
        </p:spPr>
        <p:txBody>
          <a:bodyPr/>
          <a:lstStyle/>
          <a:p>
            <a:r>
              <a:rPr lang="ko-KR" altLang="en-US" sz="3200" dirty="0"/>
              <a:t>참고사항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3E50AAD-68C1-4C2F-B6E0-A778A5C7C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" y="1676400"/>
            <a:ext cx="11125200" cy="5478423"/>
          </a:xfrm>
        </p:spPr>
        <p:txBody>
          <a:bodyPr/>
          <a:lstStyle/>
          <a:p>
            <a:r>
              <a:rPr lang="ko-KR" altLang="en-US" sz="2400" dirty="0"/>
              <a:t>부산 경로당 광역지원센터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http://www.busansenior.or.kr/05centeredu/00.php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부산 노인종합복지관 </a:t>
            </a:r>
            <a:r>
              <a:rPr lang="en-US" altLang="ko-KR" sz="2400" dirty="0"/>
              <a:t>: </a:t>
            </a:r>
            <a:r>
              <a:rPr lang="en-US" altLang="ko-KR" sz="2000" dirty="0">
                <a:hlinkClick r:id="rId3"/>
              </a:rPr>
              <a:t>http://www.youngsilver.or.kr/theme/grape/mobile/page/sub02.php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400" dirty="0"/>
              <a:t>부산복지개발원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4"/>
              </a:rPr>
              <a:t>http://afc.bswdi.re.kr/Main.do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OSMnx</a:t>
            </a:r>
            <a:r>
              <a:rPr lang="en-US" altLang="ko-KR" sz="2400" dirty="0"/>
              <a:t> </a:t>
            </a:r>
            <a:r>
              <a:rPr lang="ko-KR" altLang="en-US" sz="2400" dirty="0"/>
              <a:t>고도 정보 관련 메서드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5"/>
              </a:rPr>
              <a:t>https://osmnx.readthedocs.io/en/latest/osmnx.html#module-osmnx.elevation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부산시 표준공시지가 정보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6"/>
              </a:rPr>
              <a:t>http://openapi.nsdi.go.kr/nsdi/eios/ServiceDetail.do?svcSe=F&amp;svcId=F013&amp;provOrg=NIDO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58A0A5C-6E3A-4B61-A02A-353FB243A3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B62B5-C607-4814-B9D4-46067ECA7D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25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EE6300-7927-4CFA-8698-7177A82C9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65860"/>
            <a:ext cx="10972800" cy="4924425"/>
          </a:xfrm>
        </p:spPr>
        <p:txBody>
          <a:bodyPr/>
          <a:lstStyle/>
          <a:p>
            <a:pPr algn="ctr"/>
            <a:r>
              <a:rPr lang="ko-KR" altLang="en-US" sz="3200" dirty="0"/>
              <a:t>문의 방법</a:t>
            </a:r>
            <a:endParaRPr lang="en-US" altLang="ko-KR" sz="3200" dirty="0"/>
          </a:p>
          <a:p>
            <a:endParaRPr lang="en-US" altLang="ko-KR" sz="3200" dirty="0"/>
          </a:p>
          <a:p>
            <a:pPr algn="ctr"/>
            <a:r>
              <a:rPr lang="ko-KR" altLang="en-US" sz="3200" dirty="0"/>
              <a:t>전화번호 </a:t>
            </a:r>
            <a:r>
              <a:rPr lang="en-US" altLang="ko-KR" sz="3200" dirty="0"/>
              <a:t>: 010 4917 3781</a:t>
            </a:r>
          </a:p>
          <a:p>
            <a:pPr algn="ctr"/>
            <a:r>
              <a:rPr lang="en-US" altLang="ko-KR" sz="3200" dirty="0"/>
              <a:t>Email : </a:t>
            </a:r>
            <a:r>
              <a:rPr lang="en-US" altLang="ko-KR" sz="3200" dirty="0">
                <a:hlinkClick r:id="rId2"/>
              </a:rPr>
              <a:t>pwjdgus1017@gmail.com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OR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/>
              <a:t>LMS </a:t>
            </a:r>
            <a:r>
              <a:rPr lang="ko-KR" altLang="en-US" sz="3200" dirty="0"/>
              <a:t>문의 게시판</a:t>
            </a:r>
            <a:endParaRPr lang="en-US" altLang="ko-KR" sz="3200" dirty="0"/>
          </a:p>
          <a:p>
            <a:pPr algn="ctr"/>
            <a:r>
              <a:rPr lang="en-US" altLang="ko-KR" sz="3200" dirty="0"/>
              <a:t>Git-hub issue </a:t>
            </a:r>
            <a:r>
              <a:rPr lang="ko-KR" altLang="en-US" sz="3200" dirty="0"/>
              <a:t>등록 </a:t>
            </a:r>
            <a:endParaRPr lang="en-US" altLang="ko-KR" sz="3200" dirty="0"/>
          </a:p>
          <a:p>
            <a:endParaRPr lang="ko-KR" altLang="en-US" sz="32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34BC88-D874-42FB-A850-7C5C7B1434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7A1B18-1897-4758-B23B-214442FE2B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1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D709E012-4099-453F-B1D2-8F9C3B4D218E}"/>
              </a:ext>
            </a:extLst>
          </p:cNvPr>
          <p:cNvGrpSpPr/>
          <p:nvPr/>
        </p:nvGrpSpPr>
        <p:grpSpPr>
          <a:xfrm>
            <a:off x="455306" y="311309"/>
            <a:ext cx="11363517" cy="307777"/>
            <a:chOff x="477963" y="331625"/>
            <a:chExt cx="11363517" cy="30777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40FF7F-CCBF-454A-99BC-1079FAB3B0BA}"/>
                </a:ext>
              </a:extLst>
            </p:cNvPr>
            <p:cNvSpPr txBox="1"/>
            <p:nvPr/>
          </p:nvSpPr>
          <p:spPr>
            <a:xfrm>
              <a:off x="477963" y="331625"/>
              <a:ext cx="152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solidFill>
                    <a:srgbClr val="0ACCCD"/>
                  </a:solidFill>
                </a:rPr>
                <a:t>분석 배경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CCC1D4E-4157-4AB1-BE88-8D18196A875D}"/>
                </a:ext>
              </a:extLst>
            </p:cNvPr>
            <p:cNvSpPr txBox="1"/>
            <p:nvPr/>
          </p:nvSpPr>
          <p:spPr>
            <a:xfrm>
              <a:off x="10317480" y="339400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spc="-100" dirty="0">
                <a:solidFill>
                  <a:srgbClr val="0ACCCD"/>
                </a:solidFill>
              </a:endParaRPr>
            </a:p>
          </p:txBody>
        </p:sp>
      </p:grpSp>
      <p:pic>
        <p:nvPicPr>
          <p:cNvPr id="75" name="그림 74">
            <a:extLst>
              <a:ext uri="{FF2B5EF4-FFF2-40B4-BE49-F238E27FC236}">
                <a16:creationId xmlns:a16="http://schemas.microsoft.com/office/drawing/2014/main" id="{5B2AA85C-2260-468A-8AAB-9B4A3B761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56" y="758067"/>
            <a:ext cx="5119148" cy="3979427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1C2CC52-CD70-4B46-8823-85DAF8E29EFB}"/>
              </a:ext>
            </a:extLst>
          </p:cNvPr>
          <p:cNvSpPr txBox="1"/>
          <p:nvPr/>
        </p:nvSpPr>
        <p:spPr>
          <a:xfrm>
            <a:off x="2001963" y="5250887"/>
            <a:ext cx="89891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525252"/>
                </a:solidFill>
              </a:rPr>
              <a:t>우리나라는 </a:t>
            </a:r>
            <a:r>
              <a:rPr lang="en-US" altLang="ko-KR" sz="1400" spc="-100" dirty="0">
                <a:solidFill>
                  <a:srgbClr val="525252"/>
                </a:solidFill>
              </a:rPr>
              <a:t>OECD</a:t>
            </a:r>
            <a:r>
              <a:rPr lang="ko-KR" altLang="en-US" sz="1400" spc="-100" dirty="0">
                <a:solidFill>
                  <a:srgbClr val="525252"/>
                </a:solidFill>
              </a:rPr>
              <a:t> 국가 중 고령화가 가장 빠르게 진행중인 나라다</a:t>
            </a:r>
            <a:r>
              <a:rPr lang="en-US" altLang="ko-KR" sz="1400" spc="-100" dirty="0">
                <a:solidFill>
                  <a:srgbClr val="525252"/>
                </a:solidFill>
              </a:rPr>
              <a:t>.</a:t>
            </a:r>
          </a:p>
          <a:p>
            <a:r>
              <a:rPr lang="en-US" altLang="ko-KR" sz="1400" spc="-100" dirty="0">
                <a:solidFill>
                  <a:srgbClr val="525252"/>
                </a:solidFill>
              </a:rPr>
              <a:t>2060</a:t>
            </a:r>
            <a:r>
              <a:rPr lang="ko-KR" altLang="en-US" sz="1400" spc="-100" dirty="0">
                <a:solidFill>
                  <a:srgbClr val="525252"/>
                </a:solidFill>
              </a:rPr>
              <a:t>년에 국내 인구의 </a:t>
            </a:r>
            <a:r>
              <a:rPr lang="en-US" altLang="ko-KR" sz="1400" spc="-100" dirty="0">
                <a:solidFill>
                  <a:srgbClr val="525252"/>
                </a:solidFill>
              </a:rPr>
              <a:t>41%</a:t>
            </a:r>
            <a:r>
              <a:rPr lang="ko-KR" altLang="en-US" sz="1400" spc="-100" dirty="0">
                <a:solidFill>
                  <a:srgbClr val="525252"/>
                </a:solidFill>
              </a:rPr>
              <a:t>가 고령자가 될 것으로 기대한다</a:t>
            </a:r>
            <a:r>
              <a:rPr lang="en-US" altLang="ko-KR" sz="1400" spc="-100" dirty="0">
                <a:solidFill>
                  <a:srgbClr val="525252"/>
                </a:solidFill>
              </a:rPr>
              <a:t>.(</a:t>
            </a:r>
            <a:r>
              <a:rPr lang="ko-KR" altLang="en-US" sz="1400" spc="-100" dirty="0">
                <a:solidFill>
                  <a:srgbClr val="525252"/>
                </a:solidFill>
              </a:rPr>
              <a:t>통계청 발표 자료</a:t>
            </a:r>
            <a:r>
              <a:rPr lang="en-US" altLang="ko-KR" sz="1400" spc="-100" dirty="0">
                <a:solidFill>
                  <a:srgbClr val="525252"/>
                </a:solidFill>
              </a:rPr>
              <a:t>)</a:t>
            </a:r>
          </a:p>
          <a:p>
            <a:r>
              <a:rPr lang="ko-KR" altLang="en-US" sz="1400" spc="-100" dirty="0">
                <a:solidFill>
                  <a:srgbClr val="525252"/>
                </a:solidFill>
              </a:rPr>
              <a:t>이런 비정상적인 인구 구조로 인하여 보다 </a:t>
            </a:r>
            <a:r>
              <a:rPr lang="ko-KR" altLang="en-US" sz="1400" b="1" spc="-100" dirty="0">
                <a:solidFill>
                  <a:srgbClr val="5643E2"/>
                </a:solidFill>
              </a:rPr>
              <a:t>체계적인 노인복지정책이 시급하게 요구된다</a:t>
            </a:r>
            <a:r>
              <a:rPr lang="en-US" altLang="ko-KR" sz="1400" b="1" spc="-100" dirty="0">
                <a:solidFill>
                  <a:srgbClr val="5643E2"/>
                </a:solidFill>
              </a:rPr>
              <a:t>.</a:t>
            </a:r>
          </a:p>
          <a:p>
            <a:endParaRPr lang="en-US" altLang="ko-KR" sz="1400" spc="-100" dirty="0">
              <a:solidFill>
                <a:srgbClr val="525252"/>
              </a:solidFill>
            </a:endParaRPr>
          </a:p>
          <a:p>
            <a:r>
              <a:rPr lang="ko-KR" altLang="en-US" sz="1400" spc="-100" dirty="0">
                <a:solidFill>
                  <a:srgbClr val="525252"/>
                </a:solidFill>
              </a:rPr>
              <a:t>앞으로 한국 사회는 노령인구가 더욱 더 증가할 것으로 예상되며</a:t>
            </a:r>
            <a:r>
              <a:rPr lang="en-US" altLang="ko-KR" sz="1400" spc="-100" dirty="0">
                <a:solidFill>
                  <a:srgbClr val="525252"/>
                </a:solidFill>
              </a:rPr>
              <a:t>, </a:t>
            </a:r>
            <a:r>
              <a:rPr lang="ko-KR" altLang="en-US" sz="1400" spc="-100" dirty="0">
                <a:solidFill>
                  <a:srgbClr val="525252"/>
                </a:solidFill>
              </a:rPr>
              <a:t>이에 </a:t>
            </a:r>
            <a:r>
              <a:rPr lang="ko-KR" altLang="en-US" sz="1400" b="1" spc="-100" dirty="0">
                <a:solidFill>
                  <a:srgbClr val="525252"/>
                </a:solidFill>
              </a:rPr>
              <a:t>따른</a:t>
            </a:r>
            <a:r>
              <a:rPr lang="ko-KR" altLang="en-US" sz="1400" spc="-100" dirty="0">
                <a:solidFill>
                  <a:srgbClr val="525252"/>
                </a:solidFill>
              </a:rPr>
              <a:t> </a:t>
            </a:r>
            <a:r>
              <a:rPr lang="ko-KR" altLang="en-US" sz="1400" b="1" spc="-100" dirty="0">
                <a:solidFill>
                  <a:srgbClr val="5643E2"/>
                </a:solidFill>
              </a:rPr>
              <a:t>노인복지시설 공급의 확대가 요구된다</a:t>
            </a:r>
            <a:r>
              <a:rPr lang="en-US" altLang="ko-KR" sz="1400" spc="-100" dirty="0">
                <a:solidFill>
                  <a:srgbClr val="525252"/>
                </a:solidFill>
              </a:rPr>
              <a:t>.</a:t>
            </a:r>
            <a:endParaRPr lang="ko-KR" altLang="en-US" sz="1400" spc="-100" dirty="0">
              <a:solidFill>
                <a:srgbClr val="52525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0867DA-CCAF-419B-8B6E-1CD7F0DCCBFC}"/>
              </a:ext>
            </a:extLst>
          </p:cNvPr>
          <p:cNvSpPr txBox="1"/>
          <p:nvPr/>
        </p:nvSpPr>
        <p:spPr>
          <a:xfrm>
            <a:off x="8305800" y="4720535"/>
            <a:ext cx="251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00" dirty="0">
                <a:solidFill>
                  <a:srgbClr val="7E7E7E"/>
                </a:solidFill>
              </a:rPr>
              <a:t>2001</a:t>
            </a:r>
            <a:r>
              <a:rPr lang="ko-KR" altLang="en-US" sz="1100" spc="-100" dirty="0">
                <a:solidFill>
                  <a:srgbClr val="7E7E7E"/>
                </a:solidFill>
              </a:rPr>
              <a:t>년 </a:t>
            </a:r>
            <a:r>
              <a:rPr lang="en-US" altLang="ko-KR" sz="1100" spc="-100" dirty="0">
                <a:solidFill>
                  <a:srgbClr val="7E7E7E"/>
                </a:solidFill>
              </a:rPr>
              <a:t>~ 2020</a:t>
            </a:r>
            <a:r>
              <a:rPr lang="ko-KR" altLang="en-US" sz="1100" spc="-100" dirty="0">
                <a:solidFill>
                  <a:srgbClr val="7E7E7E"/>
                </a:solidFill>
              </a:rPr>
              <a:t>년 고령 인구 비율 </a:t>
            </a:r>
            <a:r>
              <a:rPr lang="en-US" altLang="ko-KR" sz="1100" spc="-100" dirty="0">
                <a:solidFill>
                  <a:srgbClr val="7E7E7E"/>
                </a:solidFill>
              </a:rPr>
              <a:t>(KOSIS)</a:t>
            </a:r>
            <a:endParaRPr lang="ko-KR" altLang="en-US" sz="1100" spc="-100" dirty="0">
              <a:solidFill>
                <a:srgbClr val="7E7E7E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9AF90A0-FD7F-40FC-8193-C27792247F1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39BD22-22BC-416A-BDCA-615E6EC433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2</a:t>
            </a:fld>
            <a:endParaRPr lang="ko-KR" altLang="en-US" spc="-100"/>
          </a:p>
        </p:txBody>
      </p:sp>
      <p:pic>
        <p:nvPicPr>
          <p:cNvPr id="1026" name="Picture 2" descr="어르신 복지시설 &amp;#39;경로당&amp;#39;이 변하고 있다. - 시니어신문">
            <a:extLst>
              <a:ext uri="{FF2B5EF4-FFF2-40B4-BE49-F238E27FC236}">
                <a16:creationId xmlns:a16="http://schemas.microsoft.com/office/drawing/2014/main" id="{04656B12-74F9-4C36-8C97-6EAFD1ED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6" y="861774"/>
            <a:ext cx="5427754" cy="361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368CBF-966E-4623-A23C-A4B3EBA12AE1}"/>
              </a:ext>
            </a:extLst>
          </p:cNvPr>
          <p:cNvSpPr txBox="1"/>
          <p:nvPr/>
        </p:nvSpPr>
        <p:spPr>
          <a:xfrm>
            <a:off x="381000" y="4466619"/>
            <a:ext cx="39273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pc="-100" dirty="0"/>
              <a:t>출처 </a:t>
            </a:r>
            <a:r>
              <a:rPr lang="en-US" altLang="ko-KR" sz="1050" spc="-100" dirty="0"/>
              <a:t>: </a:t>
            </a:r>
            <a:r>
              <a:rPr lang="ko-KR" altLang="en-US" sz="1050" spc="-100" dirty="0"/>
              <a:t>시니어 신문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A91B6-6D6D-4A6E-967A-9A7FAA00E2F3}"/>
              </a:ext>
            </a:extLst>
          </p:cNvPr>
          <p:cNvSpPr/>
          <p:nvPr/>
        </p:nvSpPr>
        <p:spPr>
          <a:xfrm>
            <a:off x="6496556" y="2402558"/>
            <a:ext cx="13284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25799-90A1-4138-8164-67C5C9ED110A}"/>
              </a:ext>
            </a:extLst>
          </p:cNvPr>
          <p:cNvSpPr txBox="1"/>
          <p:nvPr/>
        </p:nvSpPr>
        <p:spPr>
          <a:xfrm>
            <a:off x="6934200" y="115366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-100" dirty="0"/>
              <a:t>2001</a:t>
            </a:r>
            <a:r>
              <a:rPr lang="ko-KR" altLang="en-US" sz="1600" spc="-100" dirty="0"/>
              <a:t>년 대비 </a:t>
            </a:r>
            <a:r>
              <a:rPr lang="en-US" altLang="ko-KR" sz="1600" spc="-100" dirty="0"/>
              <a:t>2020</a:t>
            </a:r>
            <a:r>
              <a:rPr lang="ko-KR" altLang="en-US" sz="1600" spc="-100" dirty="0"/>
              <a:t>년 </a:t>
            </a:r>
            <a:r>
              <a:rPr lang="ko-KR" altLang="en-US" sz="1600" b="1" spc="-100" dirty="0">
                <a:solidFill>
                  <a:srgbClr val="5643E2"/>
                </a:solidFill>
              </a:rPr>
              <a:t>약 </a:t>
            </a:r>
            <a:r>
              <a:rPr lang="en-US" altLang="ko-KR" sz="1600" b="1" spc="-100" dirty="0">
                <a:solidFill>
                  <a:srgbClr val="5643E2"/>
                </a:solidFill>
              </a:rPr>
              <a:t>13% </a:t>
            </a:r>
            <a:r>
              <a:rPr lang="ko-KR" altLang="en-US" sz="1600" b="1" spc="-100" dirty="0">
                <a:solidFill>
                  <a:srgbClr val="5643E2"/>
                </a:solidFill>
              </a:rPr>
              <a:t>증가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72357-C0D4-4AC2-8F30-24BFD1F85F90}"/>
              </a:ext>
            </a:extLst>
          </p:cNvPr>
          <p:cNvSpPr txBox="1"/>
          <p:nvPr/>
        </p:nvSpPr>
        <p:spPr>
          <a:xfrm>
            <a:off x="6399788" y="2057399"/>
            <a:ext cx="353943" cy="762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100" spc="-100" dirty="0">
                <a:solidFill>
                  <a:srgbClr val="7E7E7E"/>
                </a:solidFill>
              </a:rPr>
              <a:t>증가비율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6198E2-5F95-4BF4-94BA-1832C7040CAA}"/>
              </a:ext>
            </a:extLst>
          </p:cNvPr>
          <p:cNvGrpSpPr/>
          <p:nvPr/>
        </p:nvGrpSpPr>
        <p:grpSpPr>
          <a:xfrm>
            <a:off x="477962" y="331625"/>
            <a:ext cx="11311542" cy="307777"/>
            <a:chOff x="477962" y="331625"/>
            <a:chExt cx="11311542" cy="30777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20236-03C5-4A28-8826-32674BE2B0C7}"/>
                </a:ext>
              </a:extLst>
            </p:cNvPr>
            <p:cNvSpPr txBox="1"/>
            <p:nvPr/>
          </p:nvSpPr>
          <p:spPr>
            <a:xfrm>
              <a:off x="477962" y="331625"/>
              <a:ext cx="196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 dirty="0">
                  <a:solidFill>
                    <a:srgbClr val="0ACCCD"/>
                  </a:solidFill>
                </a:rPr>
                <a:t>분석 배경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36B4C1-9260-4F54-AFEC-DF7EFCA9FA90}"/>
                </a:ext>
              </a:extLst>
            </p:cNvPr>
            <p:cNvSpPr txBox="1"/>
            <p:nvPr/>
          </p:nvSpPr>
          <p:spPr>
            <a:xfrm>
              <a:off x="10265504" y="339496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spc="-100" dirty="0">
                <a:solidFill>
                  <a:srgbClr val="0ACCCD"/>
                </a:solidFill>
              </a:endParaRPr>
            </a:p>
          </p:txBody>
        </p:sp>
      </p:grpSp>
      <p:sp>
        <p:nvSpPr>
          <p:cNvPr id="40" name="object 40"/>
          <p:cNvSpPr/>
          <p:nvPr/>
        </p:nvSpPr>
        <p:spPr>
          <a:xfrm>
            <a:off x="6144959" y="3227799"/>
            <a:ext cx="361315" cy="126364"/>
          </a:xfrm>
          <a:custGeom>
            <a:avLst/>
            <a:gdLst/>
            <a:ahLst/>
            <a:cxnLst/>
            <a:rect l="l" t="t" r="r" b="b"/>
            <a:pathLst>
              <a:path w="361314" h="126364">
                <a:moveTo>
                  <a:pt x="61467" y="74675"/>
                </a:moveTo>
                <a:lnTo>
                  <a:pt x="23622" y="86233"/>
                </a:lnTo>
                <a:lnTo>
                  <a:pt x="20065" y="92201"/>
                </a:lnTo>
                <a:lnTo>
                  <a:pt x="20065" y="106807"/>
                </a:lnTo>
                <a:lnTo>
                  <a:pt x="61467" y="124587"/>
                </a:lnTo>
                <a:lnTo>
                  <a:pt x="70895" y="124154"/>
                </a:lnTo>
                <a:lnTo>
                  <a:pt x="79168" y="122840"/>
                </a:lnTo>
                <a:lnTo>
                  <a:pt x="86274" y="120622"/>
                </a:lnTo>
                <a:lnTo>
                  <a:pt x="92201" y="117475"/>
                </a:lnTo>
                <a:lnTo>
                  <a:pt x="94158" y="116205"/>
                </a:lnTo>
                <a:lnTo>
                  <a:pt x="51562" y="116205"/>
                </a:lnTo>
                <a:lnTo>
                  <a:pt x="43814" y="114554"/>
                </a:lnTo>
                <a:lnTo>
                  <a:pt x="33147" y="108204"/>
                </a:lnTo>
                <a:lnTo>
                  <a:pt x="30352" y="104267"/>
                </a:lnTo>
                <a:lnTo>
                  <a:pt x="30443" y="94742"/>
                </a:lnTo>
                <a:lnTo>
                  <a:pt x="33147" y="90932"/>
                </a:lnTo>
                <a:lnTo>
                  <a:pt x="43941" y="84709"/>
                </a:lnTo>
                <a:lnTo>
                  <a:pt x="51688" y="83185"/>
                </a:lnTo>
                <a:lnTo>
                  <a:pt x="94614" y="83185"/>
                </a:lnTo>
                <a:lnTo>
                  <a:pt x="92201" y="81661"/>
                </a:lnTo>
                <a:lnTo>
                  <a:pt x="86203" y="78587"/>
                </a:lnTo>
                <a:lnTo>
                  <a:pt x="79073" y="76406"/>
                </a:lnTo>
                <a:lnTo>
                  <a:pt x="70824" y="75106"/>
                </a:lnTo>
                <a:lnTo>
                  <a:pt x="61467" y="74675"/>
                </a:lnTo>
                <a:close/>
              </a:path>
              <a:path w="361314" h="126364">
                <a:moveTo>
                  <a:pt x="94614" y="83185"/>
                </a:moveTo>
                <a:lnTo>
                  <a:pt x="71374" y="83185"/>
                </a:lnTo>
                <a:lnTo>
                  <a:pt x="78994" y="84709"/>
                </a:lnTo>
                <a:lnTo>
                  <a:pt x="89915" y="90805"/>
                </a:lnTo>
                <a:lnTo>
                  <a:pt x="92583" y="94742"/>
                </a:lnTo>
                <a:lnTo>
                  <a:pt x="92583" y="104267"/>
                </a:lnTo>
                <a:lnTo>
                  <a:pt x="89915" y="108331"/>
                </a:lnTo>
                <a:lnTo>
                  <a:pt x="79121" y="114554"/>
                </a:lnTo>
                <a:lnTo>
                  <a:pt x="71500" y="116205"/>
                </a:lnTo>
                <a:lnTo>
                  <a:pt x="94158" y="116205"/>
                </a:lnTo>
                <a:lnTo>
                  <a:pt x="99440" y="112775"/>
                </a:lnTo>
                <a:lnTo>
                  <a:pt x="103124" y="106807"/>
                </a:lnTo>
                <a:lnTo>
                  <a:pt x="103124" y="92201"/>
                </a:lnTo>
                <a:lnTo>
                  <a:pt x="99440" y="86233"/>
                </a:lnTo>
                <a:lnTo>
                  <a:pt x="94614" y="83185"/>
                </a:lnTo>
                <a:close/>
              </a:path>
              <a:path w="361314" h="126364">
                <a:moveTo>
                  <a:pt x="64135" y="6604"/>
                </a:moveTo>
                <a:lnTo>
                  <a:pt x="8254" y="6604"/>
                </a:lnTo>
                <a:lnTo>
                  <a:pt x="8254" y="15494"/>
                </a:lnTo>
                <a:lnTo>
                  <a:pt x="52832" y="15494"/>
                </a:lnTo>
                <a:lnTo>
                  <a:pt x="50381" y="24042"/>
                </a:lnTo>
                <a:lnTo>
                  <a:pt x="18097" y="59213"/>
                </a:lnTo>
                <a:lnTo>
                  <a:pt x="0" y="67310"/>
                </a:lnTo>
                <a:lnTo>
                  <a:pt x="6858" y="75057"/>
                </a:lnTo>
                <a:lnTo>
                  <a:pt x="45974" y="48387"/>
                </a:lnTo>
                <a:lnTo>
                  <a:pt x="62565" y="18133"/>
                </a:lnTo>
                <a:lnTo>
                  <a:pt x="64135" y="6604"/>
                </a:lnTo>
                <a:close/>
              </a:path>
              <a:path w="361314" h="126364">
                <a:moveTo>
                  <a:pt x="101980" y="0"/>
                </a:moveTo>
                <a:lnTo>
                  <a:pt x="92201" y="0"/>
                </a:lnTo>
                <a:lnTo>
                  <a:pt x="92201" y="22606"/>
                </a:lnTo>
                <a:lnTo>
                  <a:pt x="67055" y="22606"/>
                </a:lnTo>
                <a:lnTo>
                  <a:pt x="67055" y="31496"/>
                </a:lnTo>
                <a:lnTo>
                  <a:pt x="92201" y="31496"/>
                </a:lnTo>
                <a:lnTo>
                  <a:pt x="92201" y="49403"/>
                </a:lnTo>
                <a:lnTo>
                  <a:pt x="65659" y="49403"/>
                </a:lnTo>
                <a:lnTo>
                  <a:pt x="65659" y="58166"/>
                </a:lnTo>
                <a:lnTo>
                  <a:pt x="92201" y="58166"/>
                </a:lnTo>
                <a:lnTo>
                  <a:pt x="92201" y="74041"/>
                </a:lnTo>
                <a:lnTo>
                  <a:pt x="101980" y="74041"/>
                </a:lnTo>
                <a:lnTo>
                  <a:pt x="101980" y="0"/>
                </a:lnTo>
                <a:close/>
              </a:path>
              <a:path w="361314" h="126364">
                <a:moveTo>
                  <a:pt x="361061" y="98044"/>
                </a:moveTo>
                <a:lnTo>
                  <a:pt x="243839" y="98044"/>
                </a:lnTo>
                <a:lnTo>
                  <a:pt x="243839" y="106680"/>
                </a:lnTo>
                <a:lnTo>
                  <a:pt x="361061" y="106680"/>
                </a:lnTo>
                <a:lnTo>
                  <a:pt x="361061" y="98044"/>
                </a:lnTo>
                <a:close/>
              </a:path>
              <a:path w="361314" h="126364">
                <a:moveTo>
                  <a:pt x="307466" y="68834"/>
                </a:moveTo>
                <a:lnTo>
                  <a:pt x="297561" y="68834"/>
                </a:lnTo>
                <a:lnTo>
                  <a:pt x="297561" y="98044"/>
                </a:lnTo>
                <a:lnTo>
                  <a:pt x="307466" y="98044"/>
                </a:lnTo>
                <a:lnTo>
                  <a:pt x="307466" y="68834"/>
                </a:lnTo>
                <a:close/>
              </a:path>
              <a:path w="361314" h="126364">
                <a:moveTo>
                  <a:pt x="341249" y="11937"/>
                </a:moveTo>
                <a:lnTo>
                  <a:pt x="263778" y="11937"/>
                </a:lnTo>
                <a:lnTo>
                  <a:pt x="263778" y="68834"/>
                </a:lnTo>
                <a:lnTo>
                  <a:pt x="343280" y="68834"/>
                </a:lnTo>
                <a:lnTo>
                  <a:pt x="343280" y="60071"/>
                </a:lnTo>
                <a:lnTo>
                  <a:pt x="273558" y="60071"/>
                </a:lnTo>
                <a:lnTo>
                  <a:pt x="273558" y="20574"/>
                </a:lnTo>
                <a:lnTo>
                  <a:pt x="341249" y="20574"/>
                </a:lnTo>
                <a:lnTo>
                  <a:pt x="341249" y="11937"/>
                </a:lnTo>
                <a:close/>
              </a:path>
              <a:path w="361314" h="126364">
                <a:moveTo>
                  <a:pt x="163575" y="8636"/>
                </a:moveTo>
                <a:lnTo>
                  <a:pt x="153797" y="8636"/>
                </a:lnTo>
                <a:lnTo>
                  <a:pt x="153797" y="29337"/>
                </a:lnTo>
                <a:lnTo>
                  <a:pt x="153225" y="37768"/>
                </a:lnTo>
                <a:lnTo>
                  <a:pt x="133794" y="77374"/>
                </a:lnTo>
                <a:lnTo>
                  <a:pt x="119887" y="89281"/>
                </a:lnTo>
                <a:lnTo>
                  <a:pt x="127508" y="95885"/>
                </a:lnTo>
                <a:lnTo>
                  <a:pt x="152908" y="66801"/>
                </a:lnTo>
                <a:lnTo>
                  <a:pt x="158876" y="52705"/>
                </a:lnTo>
                <a:lnTo>
                  <a:pt x="168557" y="52705"/>
                </a:lnTo>
                <a:lnTo>
                  <a:pt x="165862" y="45196"/>
                </a:lnTo>
                <a:lnTo>
                  <a:pt x="164147" y="37117"/>
                </a:lnTo>
                <a:lnTo>
                  <a:pt x="163602" y="29337"/>
                </a:lnTo>
                <a:lnTo>
                  <a:pt x="163575" y="8636"/>
                </a:lnTo>
                <a:close/>
              </a:path>
              <a:path w="361314" h="126364">
                <a:moveTo>
                  <a:pt x="168557" y="52705"/>
                </a:moveTo>
                <a:lnTo>
                  <a:pt x="158876" y="52705"/>
                </a:lnTo>
                <a:lnTo>
                  <a:pt x="160654" y="58800"/>
                </a:lnTo>
                <a:lnTo>
                  <a:pt x="185261" y="89898"/>
                </a:lnTo>
                <a:lnTo>
                  <a:pt x="190500" y="94234"/>
                </a:lnTo>
                <a:lnTo>
                  <a:pt x="197358" y="86613"/>
                </a:lnTo>
                <a:lnTo>
                  <a:pt x="190025" y="81230"/>
                </a:lnTo>
                <a:lnTo>
                  <a:pt x="183467" y="75168"/>
                </a:lnTo>
                <a:lnTo>
                  <a:pt x="177694" y="68415"/>
                </a:lnTo>
                <a:lnTo>
                  <a:pt x="172720" y="60960"/>
                </a:lnTo>
                <a:lnTo>
                  <a:pt x="168719" y="53155"/>
                </a:lnTo>
                <a:lnTo>
                  <a:pt x="168557" y="52705"/>
                </a:lnTo>
                <a:close/>
              </a:path>
              <a:path w="361314" h="126364">
                <a:moveTo>
                  <a:pt x="218694" y="0"/>
                </a:moveTo>
                <a:lnTo>
                  <a:pt x="209041" y="0"/>
                </a:lnTo>
                <a:lnTo>
                  <a:pt x="209041" y="126364"/>
                </a:lnTo>
                <a:lnTo>
                  <a:pt x="218694" y="126364"/>
                </a:lnTo>
                <a:lnTo>
                  <a:pt x="218694" y="60071"/>
                </a:lnTo>
                <a:lnTo>
                  <a:pt x="240664" y="60071"/>
                </a:lnTo>
                <a:lnTo>
                  <a:pt x="240664" y="51308"/>
                </a:lnTo>
                <a:lnTo>
                  <a:pt x="218694" y="51308"/>
                </a:lnTo>
                <a:lnTo>
                  <a:pt x="218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pc="-1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7143F-E2F2-4F48-8742-9CE7B074A3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3</a:t>
            </a:fld>
            <a:endParaRPr lang="ko-KR" altLang="en-US" spc="-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031ED-C8AB-41E7-B7F8-7A09F0DD747C}"/>
                  </a:ext>
                </a:extLst>
              </p:cNvPr>
              <p:cNvSpPr txBox="1"/>
              <p:nvPr/>
            </p:nvSpPr>
            <p:spPr>
              <a:xfrm>
                <a:off x="4049459" y="4938298"/>
                <a:ext cx="41910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ko-KR" sz="1400" spc="-100" dirty="0">
                  <a:solidFill>
                    <a:srgbClr val="525252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spc="-100" dirty="0">
                    <a:solidFill>
                      <a:srgbClr val="525252"/>
                    </a:solidFill>
                  </a:rPr>
                  <a:t>이용정원 </a:t>
                </a:r>
                <a:r>
                  <a:rPr lang="en-US" altLang="ko-KR" sz="1400" spc="-100" dirty="0">
                    <a:solidFill>
                      <a:srgbClr val="525252"/>
                    </a:solidFill>
                  </a:rPr>
                  <a:t>20</a:t>
                </a:r>
                <a:r>
                  <a:rPr lang="ko-KR" altLang="en-US" sz="1400" spc="-100" dirty="0">
                    <a:solidFill>
                      <a:srgbClr val="525252"/>
                    </a:solidFill>
                  </a:rPr>
                  <a:t>명 이상</a:t>
                </a:r>
                <a:r>
                  <a:rPr lang="en-US" altLang="ko-KR" sz="1400" spc="-100" dirty="0">
                    <a:solidFill>
                      <a:srgbClr val="525252"/>
                    </a:solidFill>
                  </a:rPr>
                  <a:t>(</a:t>
                </a:r>
                <a:r>
                  <a:rPr lang="ko-KR" altLang="en-US" sz="1400" spc="-100" dirty="0">
                    <a:solidFill>
                      <a:srgbClr val="525252"/>
                    </a:solidFill>
                  </a:rPr>
                  <a:t>읍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·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면지역의 경우 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10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명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  <a:ea typeface="한양신명조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거실 또는 휴게실 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: 20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kern="0" spc="-100" smtClean="0">
                            <a:solidFill>
                              <a:srgbClr val="52525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400" i="1" kern="0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ko-KR" sz="1400" i="1" kern="0" spc="-100">
                            <a:solidFill>
                              <a:srgbClr val="52525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.(6</a:t>
                </a: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평 이상</a:t>
                </a:r>
                <a:r>
                  <a:rPr lang="en-US" altLang="ko-KR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sz="1400" kern="0" spc="-100" dirty="0">
                    <a:solidFill>
                      <a:srgbClr val="525252"/>
                    </a:solidFill>
                    <a:effectLst/>
                    <a:latin typeface="한양신명조"/>
                  </a:rPr>
                  <a:t>건축법에 의한  *노유자시설</a:t>
                </a:r>
                <a:endParaRPr lang="en-US" altLang="ko-KR" sz="1400" kern="0" spc="-100" dirty="0">
                  <a:solidFill>
                    <a:srgbClr val="525252"/>
                  </a:solidFill>
                  <a:effectLst/>
                  <a:latin typeface="한양신명조"/>
                </a:endParaRPr>
              </a:p>
              <a:p>
                <a:endParaRPr lang="ko-KR" altLang="en-US" sz="1400" spc="-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031ED-C8AB-41E7-B7F8-7A09F0DD7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59" y="4938298"/>
                <a:ext cx="4191000" cy="1169551"/>
              </a:xfrm>
              <a:prstGeom prst="rect">
                <a:avLst/>
              </a:prstGeom>
              <a:blipFill>
                <a:blip r:embed="rId4"/>
                <a:stretch>
                  <a:fillRect l="-4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1A3D4E5E-8782-4E42-BCAF-7BF9F289953B}"/>
              </a:ext>
            </a:extLst>
          </p:cNvPr>
          <p:cNvSpPr txBox="1"/>
          <p:nvPr/>
        </p:nvSpPr>
        <p:spPr>
          <a:xfrm>
            <a:off x="1458180" y="4388471"/>
            <a:ext cx="1038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현행</a:t>
            </a:r>
            <a:r>
              <a:rPr lang="en-US" altLang="ko-KR" sz="2400" spc="-100" dirty="0">
                <a:solidFill>
                  <a:srgbClr val="525252"/>
                </a:solidFill>
              </a:rPr>
              <a:t>: </a:t>
            </a:r>
            <a:r>
              <a:rPr lang="ko-KR" altLang="en-US" sz="2400" spc="-100" dirty="0">
                <a:solidFill>
                  <a:srgbClr val="525252"/>
                </a:solidFill>
              </a:rPr>
              <a:t>다음과 같은 기준을 만족한다면 </a:t>
            </a:r>
            <a:r>
              <a:rPr lang="ko-KR" altLang="en-US" sz="2400" b="1" spc="-100" dirty="0">
                <a:solidFill>
                  <a:srgbClr val="525252"/>
                </a:solidFill>
              </a:rPr>
              <a:t>구청장의 허가를 통해 </a:t>
            </a:r>
            <a:r>
              <a:rPr lang="ko-KR" altLang="en-US" sz="2400" spc="-100" dirty="0">
                <a:solidFill>
                  <a:srgbClr val="525252"/>
                </a:solidFill>
              </a:rPr>
              <a:t>설치가 가능하다</a:t>
            </a:r>
            <a:r>
              <a:rPr lang="en-US" altLang="ko-KR" sz="2400" spc="-100" dirty="0">
                <a:solidFill>
                  <a:srgbClr val="525252"/>
                </a:solidFill>
              </a:rPr>
              <a:t>.</a:t>
            </a:r>
          </a:p>
        </p:txBody>
      </p:sp>
      <p:sp>
        <p:nvSpPr>
          <p:cNvPr id="81" name="사각형: 잘린 대각선 방향 모서리 80">
            <a:extLst>
              <a:ext uri="{FF2B5EF4-FFF2-40B4-BE49-F238E27FC236}">
                <a16:creationId xmlns:a16="http://schemas.microsoft.com/office/drawing/2014/main" id="{1CA8CAE2-8010-4DB5-B4E6-DE2919180548}"/>
              </a:ext>
            </a:extLst>
          </p:cNvPr>
          <p:cNvSpPr/>
          <p:nvPr/>
        </p:nvSpPr>
        <p:spPr>
          <a:xfrm>
            <a:off x="8326120" y="2820764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주거지와 떨어진 위치</a:t>
            </a:r>
            <a:endParaRPr lang="en-US" altLang="ko-KR" spc="-100" dirty="0"/>
          </a:p>
        </p:txBody>
      </p:sp>
      <p:sp>
        <p:nvSpPr>
          <p:cNvPr id="18" name="사각형: 잘린 대각선 방향 모서리 17">
            <a:extLst>
              <a:ext uri="{FF2B5EF4-FFF2-40B4-BE49-F238E27FC236}">
                <a16:creationId xmlns:a16="http://schemas.microsoft.com/office/drawing/2014/main" id="{54CE1158-17A1-4A68-92CB-9B0729704DC0}"/>
              </a:ext>
            </a:extLst>
          </p:cNvPr>
          <p:cNvSpPr/>
          <p:nvPr/>
        </p:nvSpPr>
        <p:spPr>
          <a:xfrm>
            <a:off x="5318760" y="2820764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경로당 이용률</a:t>
            </a:r>
            <a:endParaRPr lang="en-US" altLang="ko-KR" spc="-100" dirty="0"/>
          </a:p>
        </p:txBody>
      </p:sp>
      <p:sp>
        <p:nvSpPr>
          <p:cNvPr id="19" name="사각형: 잘린 대각선 방향 모서리 18">
            <a:extLst>
              <a:ext uri="{FF2B5EF4-FFF2-40B4-BE49-F238E27FC236}">
                <a16:creationId xmlns:a16="http://schemas.microsoft.com/office/drawing/2014/main" id="{98DD52FF-6A05-453A-9821-82ED268F3833}"/>
              </a:ext>
            </a:extLst>
          </p:cNvPr>
          <p:cNvSpPr/>
          <p:nvPr/>
        </p:nvSpPr>
        <p:spPr>
          <a:xfrm>
            <a:off x="2161309" y="2820764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지역의 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고령인구 밀집도</a:t>
            </a:r>
            <a:endParaRPr lang="en-US" altLang="ko-KR" spc="-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B963B-661B-4E48-AA25-40B79C03BBC4}"/>
              </a:ext>
            </a:extLst>
          </p:cNvPr>
          <p:cNvSpPr txBox="1"/>
          <p:nvPr/>
        </p:nvSpPr>
        <p:spPr>
          <a:xfrm>
            <a:off x="2070099" y="1334741"/>
            <a:ext cx="8807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경로당의 기존 설치 기준은</a:t>
            </a:r>
            <a:r>
              <a:rPr lang="ko-KR" altLang="en-US" sz="2400" spc="-100" dirty="0">
                <a:solidFill>
                  <a:srgbClr val="5643E2"/>
                </a:solidFill>
              </a:rPr>
              <a:t>  </a:t>
            </a:r>
            <a:r>
              <a:rPr lang="ko-KR" altLang="en-US" sz="2400" spc="-100" dirty="0"/>
              <a:t>설비와 관련된 사항만 고려하여 </a:t>
            </a:r>
            <a:endParaRPr lang="en-US" altLang="ko-KR" sz="2400" spc="-100" dirty="0"/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고령인구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이용률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접근성을 전혀 고려하지 않는다</a:t>
            </a:r>
            <a:r>
              <a:rPr lang="ko-KR" altLang="en-US" sz="2400" spc="-100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4B5444-1156-4F65-A668-9C647DA897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447" y="2499087"/>
            <a:ext cx="895666" cy="83099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D378186-18BA-4776-897A-2484A7656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4640" y="2445578"/>
            <a:ext cx="895666" cy="83099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6E18079-4912-4EE3-9DBE-9BFB6315E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0372" y="2507629"/>
            <a:ext cx="886459" cy="8224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3B6BEF-76F1-46F3-AE37-769C929CC70F}"/>
              </a:ext>
            </a:extLst>
          </p:cNvPr>
          <p:cNvSpPr txBox="1"/>
          <p:nvPr/>
        </p:nvSpPr>
        <p:spPr>
          <a:xfrm>
            <a:off x="7750904" y="5969902"/>
            <a:ext cx="2514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*노유자시설</a:t>
            </a:r>
            <a:r>
              <a:rPr lang="en-US" altLang="ko-KR" sz="1000" dirty="0"/>
              <a:t>: </a:t>
            </a:r>
            <a:r>
              <a:rPr lang="ko-KR" altLang="en-US" sz="1000" dirty="0"/>
              <a:t>노약자</a:t>
            </a:r>
            <a:r>
              <a:rPr lang="en-US" altLang="ko-KR" sz="1000" dirty="0"/>
              <a:t>, </a:t>
            </a:r>
            <a:r>
              <a:rPr lang="ko-KR" altLang="en-US" sz="1000" dirty="0"/>
              <a:t>아동 등을 위한 시설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B59DF63-FAC2-4CFF-A66C-1EAC0E88B466}"/>
              </a:ext>
            </a:extLst>
          </p:cNvPr>
          <p:cNvSpPr/>
          <p:nvPr/>
        </p:nvSpPr>
        <p:spPr>
          <a:xfrm>
            <a:off x="2647952" y="4987000"/>
            <a:ext cx="6858000" cy="10489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pc="-100">
              <a:solidFill>
                <a:srgbClr val="525252"/>
              </a:solidFill>
            </a:endParaRPr>
          </a:p>
        </p:txBody>
      </p:sp>
      <p:pic>
        <p:nvPicPr>
          <p:cNvPr id="2050" name="Picture 2" descr="Fill triangle with 3 color gradient in Java - Stack Overflow">
            <a:extLst>
              <a:ext uri="{FF2B5EF4-FFF2-40B4-BE49-F238E27FC236}">
                <a16:creationId xmlns:a16="http://schemas.microsoft.com/office/drawing/2014/main" id="{93534F42-361C-48AE-A86A-4BFAF065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88" y="1563277"/>
            <a:ext cx="3056056" cy="29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6198E2-5F95-4BF4-94BA-1832C7040CAA}"/>
              </a:ext>
            </a:extLst>
          </p:cNvPr>
          <p:cNvGrpSpPr/>
          <p:nvPr/>
        </p:nvGrpSpPr>
        <p:grpSpPr>
          <a:xfrm>
            <a:off x="477962" y="294374"/>
            <a:ext cx="11264651" cy="345028"/>
            <a:chOff x="477962" y="294374"/>
            <a:chExt cx="11264651" cy="345028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20236-03C5-4A28-8826-32674BE2B0C7}"/>
                </a:ext>
              </a:extLst>
            </p:cNvPr>
            <p:cNvSpPr txBox="1"/>
            <p:nvPr/>
          </p:nvSpPr>
          <p:spPr>
            <a:xfrm>
              <a:off x="477962" y="331625"/>
              <a:ext cx="196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100">
                  <a:solidFill>
                    <a:srgbClr val="0ACCCD"/>
                  </a:solidFill>
                </a:rPr>
                <a:t>제안 방법의 개요</a:t>
              </a:r>
              <a:endParaRPr lang="ko-KR" altLang="en-US" sz="1400" spc="-100" dirty="0">
                <a:solidFill>
                  <a:srgbClr val="0ACCCD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36B4C1-9260-4F54-AFEC-DF7EFCA9FA90}"/>
                </a:ext>
              </a:extLst>
            </p:cNvPr>
            <p:cNvSpPr txBox="1"/>
            <p:nvPr/>
          </p:nvSpPr>
          <p:spPr>
            <a:xfrm>
              <a:off x="10218613" y="294374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spc="-100" dirty="0">
                <a:solidFill>
                  <a:srgbClr val="0ACCCD"/>
                </a:solidFill>
              </a:endParaRPr>
            </a:p>
          </p:txBody>
        </p: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7143F-E2F2-4F48-8742-9CE7B074A3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4</a:t>
            </a:fld>
            <a:endParaRPr lang="ko-KR" altLang="en-US" spc="-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B963B-661B-4E48-AA25-40B79C03BBC4}"/>
              </a:ext>
            </a:extLst>
          </p:cNvPr>
          <p:cNvSpPr txBox="1"/>
          <p:nvPr/>
        </p:nvSpPr>
        <p:spPr>
          <a:xfrm>
            <a:off x="2950728" y="5095955"/>
            <a:ext cx="629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고령인구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이용률</a:t>
            </a:r>
            <a:r>
              <a:rPr lang="en-US" altLang="ko-KR" sz="2400" b="1" spc="-100" dirty="0">
                <a:solidFill>
                  <a:srgbClr val="5643E2"/>
                </a:solidFill>
              </a:rPr>
              <a:t>,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접근성의 삼박자를 갖춘</a:t>
            </a:r>
            <a:endParaRPr lang="en-US" altLang="ko-KR" sz="2400" b="1" spc="-100" dirty="0">
              <a:solidFill>
                <a:srgbClr val="5643E2"/>
              </a:solidFill>
            </a:endParaRPr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최적의 시니어 센터 입지 분석 및 제안함</a:t>
            </a:r>
            <a:endParaRPr lang="en-US" altLang="ko-KR" sz="2400" b="1" spc="-100" dirty="0">
              <a:solidFill>
                <a:srgbClr val="5643E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C31C7-992E-41F1-AA53-40EA7FCEA36E}"/>
              </a:ext>
            </a:extLst>
          </p:cNvPr>
          <p:cNvSpPr txBox="1"/>
          <p:nvPr/>
        </p:nvSpPr>
        <p:spPr>
          <a:xfrm>
            <a:off x="2667625" y="4331491"/>
            <a:ext cx="188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 dirty="0">
                <a:solidFill>
                  <a:srgbClr val="972926"/>
                </a:solidFill>
              </a:rPr>
              <a:t>미래의 고령인구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9E77E-5E26-4070-A7B8-27019A3928FD}"/>
              </a:ext>
            </a:extLst>
          </p:cNvPr>
          <p:cNvSpPr txBox="1"/>
          <p:nvPr/>
        </p:nvSpPr>
        <p:spPr>
          <a:xfrm>
            <a:off x="7657476" y="4319582"/>
            <a:ext cx="219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>
                <a:solidFill>
                  <a:srgbClr val="729131"/>
                </a:solidFill>
              </a:rPr>
              <a:t>경로당 </a:t>
            </a:r>
            <a:r>
              <a:rPr lang="ko-KR" altLang="en-US" b="1" spc="-100" dirty="0">
                <a:solidFill>
                  <a:srgbClr val="729131"/>
                </a:solidFill>
              </a:rPr>
              <a:t>이용률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88B1EC-006A-4DA0-A34C-3EB28405CF61}"/>
              </a:ext>
            </a:extLst>
          </p:cNvPr>
          <p:cNvSpPr txBox="1"/>
          <p:nvPr/>
        </p:nvSpPr>
        <p:spPr>
          <a:xfrm>
            <a:off x="5456169" y="785838"/>
            <a:ext cx="223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00" dirty="0">
                <a:solidFill>
                  <a:srgbClr val="1F518D"/>
                </a:solidFill>
              </a:rPr>
              <a:t>주거지 기준 접근성</a:t>
            </a:r>
          </a:p>
        </p:txBody>
      </p:sp>
      <p:pic>
        <p:nvPicPr>
          <p:cNvPr id="2052" name="Picture 4" descr="Near Icons - Download Free Vector Icons | Noun Project">
            <a:extLst>
              <a:ext uri="{FF2B5EF4-FFF2-40B4-BE49-F238E27FC236}">
                <a16:creationId xmlns:a16="http://schemas.microsoft.com/office/drawing/2014/main" id="{A2431024-6912-499F-A447-90804BC6F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05" y="537126"/>
            <a:ext cx="942976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raph Icon 648717">
            <a:extLst>
              <a:ext uri="{FF2B5EF4-FFF2-40B4-BE49-F238E27FC236}">
                <a16:creationId xmlns:a16="http://schemas.microsoft.com/office/drawing/2014/main" id="{228CBA98-621B-4624-BFC8-27203B2B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426" y="3107989"/>
            <a:ext cx="1396259" cy="13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opulation Icon 3602141">
            <a:extLst>
              <a:ext uri="{FF2B5EF4-FFF2-40B4-BE49-F238E27FC236}">
                <a16:creationId xmlns:a16="http://schemas.microsoft.com/office/drawing/2014/main" id="{243DF784-4141-4547-B162-C05847F7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18" y="3132096"/>
            <a:ext cx="1059192" cy="105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46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굽음 23">
            <a:extLst>
              <a:ext uri="{FF2B5EF4-FFF2-40B4-BE49-F238E27FC236}">
                <a16:creationId xmlns:a16="http://schemas.microsoft.com/office/drawing/2014/main" id="{80DE0A7D-3409-4C9C-8782-7D5672ACFE52}"/>
              </a:ext>
            </a:extLst>
          </p:cNvPr>
          <p:cNvSpPr/>
          <p:nvPr/>
        </p:nvSpPr>
        <p:spPr>
          <a:xfrm rot="16200000">
            <a:off x="2933842" y="2372142"/>
            <a:ext cx="1687882" cy="4050361"/>
          </a:xfrm>
          <a:prstGeom prst="bentArrow">
            <a:avLst>
              <a:gd name="adj1" fmla="val 15957"/>
              <a:gd name="adj2" fmla="val 18541"/>
              <a:gd name="adj3" fmla="val 29615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화살표: 굽음 21">
            <a:extLst>
              <a:ext uri="{FF2B5EF4-FFF2-40B4-BE49-F238E27FC236}">
                <a16:creationId xmlns:a16="http://schemas.microsoft.com/office/drawing/2014/main" id="{96E019A6-6DD3-474C-B3C7-9197F38ABE3E}"/>
              </a:ext>
            </a:extLst>
          </p:cNvPr>
          <p:cNvSpPr/>
          <p:nvPr/>
        </p:nvSpPr>
        <p:spPr>
          <a:xfrm rot="10800000">
            <a:off x="5996929" y="3710678"/>
            <a:ext cx="4420106" cy="1694955"/>
          </a:xfrm>
          <a:prstGeom prst="bentArrow">
            <a:avLst>
              <a:gd name="adj1" fmla="val 15957"/>
              <a:gd name="adj2" fmla="val 18876"/>
              <a:gd name="adj3" fmla="val 38624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굽음 20">
            <a:extLst>
              <a:ext uri="{FF2B5EF4-FFF2-40B4-BE49-F238E27FC236}">
                <a16:creationId xmlns:a16="http://schemas.microsoft.com/office/drawing/2014/main" id="{BE9CD777-6658-4F8A-9DCE-1C6AB76AB96D}"/>
              </a:ext>
            </a:extLst>
          </p:cNvPr>
          <p:cNvSpPr/>
          <p:nvPr/>
        </p:nvSpPr>
        <p:spPr>
          <a:xfrm rot="5400000">
            <a:off x="7582660" y="551751"/>
            <a:ext cx="1797843" cy="4068035"/>
          </a:xfrm>
          <a:prstGeom prst="bentArrow">
            <a:avLst>
              <a:gd name="adj1" fmla="val 13105"/>
              <a:gd name="adj2" fmla="val 14282"/>
              <a:gd name="adj3" fmla="val 29464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굽음 4">
            <a:extLst>
              <a:ext uri="{FF2B5EF4-FFF2-40B4-BE49-F238E27FC236}">
                <a16:creationId xmlns:a16="http://schemas.microsoft.com/office/drawing/2014/main" id="{0E91B148-5330-4648-A79C-431827D77418}"/>
              </a:ext>
            </a:extLst>
          </p:cNvPr>
          <p:cNvSpPr/>
          <p:nvPr/>
        </p:nvSpPr>
        <p:spPr>
          <a:xfrm>
            <a:off x="1981200" y="1554385"/>
            <a:ext cx="4229123" cy="1667692"/>
          </a:xfrm>
          <a:prstGeom prst="bentArrow">
            <a:avLst>
              <a:gd name="adj1" fmla="val 13101"/>
              <a:gd name="adj2" fmla="val 17970"/>
              <a:gd name="adj3" fmla="val 28296"/>
              <a:gd name="adj4" fmla="val 43750"/>
            </a:avLst>
          </a:prstGeom>
          <a:solidFill>
            <a:srgbClr val="22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A6198E2-5F95-4BF4-94BA-1832C7040CAA}"/>
              </a:ext>
            </a:extLst>
          </p:cNvPr>
          <p:cNvGrpSpPr/>
          <p:nvPr/>
        </p:nvGrpSpPr>
        <p:grpSpPr>
          <a:xfrm>
            <a:off x="477962" y="320449"/>
            <a:ext cx="11198545" cy="318953"/>
            <a:chOff x="477962" y="320449"/>
            <a:chExt cx="11198545" cy="31895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020236-03C5-4A28-8826-32674BE2B0C7}"/>
                </a:ext>
              </a:extLst>
            </p:cNvPr>
            <p:cNvSpPr txBox="1"/>
            <p:nvPr/>
          </p:nvSpPr>
          <p:spPr>
            <a:xfrm>
              <a:off x="477962" y="331625"/>
              <a:ext cx="19604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rgbClr val="0ACCCD"/>
                  </a:solidFill>
                </a:rPr>
                <a:t>분석 절차의 개요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36B4C1-9260-4F54-AFEC-DF7EFCA9FA90}"/>
                </a:ext>
              </a:extLst>
            </p:cNvPr>
            <p:cNvSpPr txBox="1"/>
            <p:nvPr/>
          </p:nvSpPr>
          <p:spPr>
            <a:xfrm>
              <a:off x="10141044" y="320449"/>
              <a:ext cx="1535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ACCCD"/>
                  </a:solidFill>
                </a:rPr>
                <a:t>동아대학교 </a:t>
              </a:r>
              <a:r>
                <a:rPr lang="en-US" altLang="ko-KR" sz="1200" dirty="0" err="1">
                  <a:solidFill>
                    <a:srgbClr val="0ACCCD"/>
                  </a:solidFill>
                </a:rPr>
                <a:t>Dev_Day</a:t>
              </a:r>
              <a:endParaRPr lang="ko-KR" altLang="en-US" sz="1200" dirty="0">
                <a:solidFill>
                  <a:srgbClr val="0ACCCD"/>
                </a:solidFill>
              </a:endParaRPr>
            </a:p>
          </p:txBody>
        </p: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52958B-A271-4F2F-9CB5-765AA2A8E8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E7143F-E2F2-4F48-8742-9CE7B074A3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C054B-1C64-4F0D-8951-FAA2D020523C}"/>
              </a:ext>
            </a:extLst>
          </p:cNvPr>
          <p:cNvSpPr txBox="1"/>
          <p:nvPr/>
        </p:nvSpPr>
        <p:spPr>
          <a:xfrm>
            <a:off x="1485889" y="1490559"/>
            <a:ext cx="411480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/>
              <a:t>Step1.</a:t>
            </a:r>
          </a:p>
          <a:p>
            <a:r>
              <a:rPr lang="ko-KR" altLang="en-US" spc="-100" dirty="0"/>
              <a:t>고령인구 밀집지역 및 경로당 수 분석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5F2DBE-4166-4080-9591-766C84C6B4D7}"/>
              </a:ext>
            </a:extLst>
          </p:cNvPr>
          <p:cNvSpPr txBox="1"/>
          <p:nvPr/>
        </p:nvSpPr>
        <p:spPr>
          <a:xfrm>
            <a:off x="6972289" y="1460541"/>
            <a:ext cx="390144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/>
              <a:t>Step2.</a:t>
            </a:r>
          </a:p>
          <a:p>
            <a:r>
              <a:rPr lang="ko-KR" altLang="en-US" spc="-100" dirty="0"/>
              <a:t>기존 경로당의 이용률 분석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A40D07-7A6F-4AE4-949E-317714E58055}"/>
              </a:ext>
            </a:extLst>
          </p:cNvPr>
          <p:cNvSpPr txBox="1"/>
          <p:nvPr/>
        </p:nvSpPr>
        <p:spPr>
          <a:xfrm>
            <a:off x="1592569" y="4721111"/>
            <a:ext cx="390144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>
                <a:solidFill>
                  <a:srgbClr val="525252"/>
                </a:solidFill>
              </a:defRPr>
            </a:lvl1pPr>
          </a:lstStyle>
          <a:p>
            <a:r>
              <a:rPr lang="en-US" altLang="ko-KR" spc="-100" dirty="0"/>
              <a:t>Step4.</a:t>
            </a:r>
          </a:p>
          <a:p>
            <a:r>
              <a:rPr lang="ko-KR" altLang="en-US" dirty="0"/>
              <a:t>이동 수단과 거리에 따른</a:t>
            </a:r>
            <a:r>
              <a:rPr lang="ko-KR" altLang="en-US" spc="-100" dirty="0"/>
              <a:t> 접근성 파악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426A5E-8976-43FD-88EE-4A5DBAB9BE53}"/>
              </a:ext>
            </a:extLst>
          </p:cNvPr>
          <p:cNvSpPr txBox="1"/>
          <p:nvPr/>
        </p:nvSpPr>
        <p:spPr>
          <a:xfrm>
            <a:off x="6997689" y="4751128"/>
            <a:ext cx="424180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5643E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00" dirty="0">
                <a:solidFill>
                  <a:srgbClr val="525252"/>
                </a:solidFill>
              </a:rPr>
              <a:t>Step3.</a:t>
            </a:r>
          </a:p>
          <a:p>
            <a:pPr algn="ctr"/>
            <a:r>
              <a:rPr lang="ko-KR" altLang="en-US" b="1" spc="-100" dirty="0">
                <a:solidFill>
                  <a:srgbClr val="525252"/>
                </a:solidFill>
              </a:rPr>
              <a:t>미래 증가할</a:t>
            </a:r>
            <a:r>
              <a:rPr lang="ko-KR" altLang="en-US" spc="-100" dirty="0">
                <a:solidFill>
                  <a:srgbClr val="525252"/>
                </a:solidFill>
              </a:rPr>
              <a:t> 고령인구 및 경로당 수 도출</a:t>
            </a:r>
            <a:endParaRPr lang="en-US" altLang="ko-KR" spc="-100" dirty="0">
              <a:solidFill>
                <a:srgbClr val="525252"/>
              </a:solidFill>
            </a:endParaRPr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2C207B9D-A0E0-471A-8846-50D9BAFD315C}"/>
              </a:ext>
            </a:extLst>
          </p:cNvPr>
          <p:cNvSpPr/>
          <p:nvPr/>
        </p:nvSpPr>
        <p:spPr>
          <a:xfrm>
            <a:off x="2590800" y="2890464"/>
            <a:ext cx="7010399" cy="1398522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49117-42DD-45C6-ABC5-FEFFEAF618AD}"/>
              </a:ext>
            </a:extLst>
          </p:cNvPr>
          <p:cNvSpPr txBox="1"/>
          <p:nvPr/>
        </p:nvSpPr>
        <p:spPr>
          <a:xfrm>
            <a:off x="3353307" y="3115835"/>
            <a:ext cx="589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643E2"/>
                </a:solidFill>
              </a:rPr>
              <a:t>OpenStreetMap </a:t>
            </a:r>
            <a:r>
              <a:rPr lang="ko-KR" altLang="en-US" sz="2400" b="1" dirty="0">
                <a:solidFill>
                  <a:srgbClr val="5643E2"/>
                </a:solidFill>
              </a:rPr>
              <a:t>과 그래프 네트워크 분석을 통한 시니어 센터 입지 분석 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366728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43B24F7-F97E-4050-B620-E32B900A80CB}"/>
              </a:ext>
            </a:extLst>
          </p:cNvPr>
          <p:cNvSpPr txBox="1"/>
          <p:nvPr/>
        </p:nvSpPr>
        <p:spPr>
          <a:xfrm>
            <a:off x="477962" y="331625"/>
            <a:ext cx="409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66CDD"/>
                </a:solidFill>
              </a:rPr>
              <a:t>Step1 – </a:t>
            </a:r>
            <a:r>
              <a:rPr lang="ko-KR" altLang="en-US" sz="1400" dirty="0">
                <a:solidFill>
                  <a:srgbClr val="366CDD"/>
                </a:solidFill>
              </a:rPr>
              <a:t>고령인구 밀집 지역 및 경로당 수 분석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66E271-D533-4D3C-8C9B-4502970ED789}"/>
              </a:ext>
            </a:extLst>
          </p:cNvPr>
          <p:cNvSpPr txBox="1"/>
          <p:nvPr/>
        </p:nvSpPr>
        <p:spPr>
          <a:xfrm>
            <a:off x="10141044" y="320449"/>
            <a:ext cx="1572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366CDD"/>
                </a:solidFill>
              </a:rPr>
              <a:t>동아대학교 </a:t>
            </a:r>
            <a:r>
              <a:rPr lang="en-US" altLang="ko-KR" sz="1200" dirty="0" err="1">
                <a:solidFill>
                  <a:srgbClr val="366CDD"/>
                </a:solidFill>
              </a:rPr>
              <a:t>Dev_Day</a:t>
            </a:r>
            <a:endParaRPr lang="ko-KR" altLang="en-US" sz="1200" dirty="0">
              <a:solidFill>
                <a:srgbClr val="366CDD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573" y="3223750"/>
            <a:ext cx="1668653" cy="18427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14039" y="3223750"/>
            <a:ext cx="440690" cy="164465"/>
          </a:xfrm>
          <a:custGeom>
            <a:avLst/>
            <a:gdLst/>
            <a:ahLst/>
            <a:cxnLst/>
            <a:rect l="l" t="t" r="r" b="b"/>
            <a:pathLst>
              <a:path w="440689" h="164464">
                <a:moveTo>
                  <a:pt x="352170" y="107950"/>
                </a:moveTo>
                <a:lnTo>
                  <a:pt x="334518" y="107950"/>
                </a:lnTo>
                <a:lnTo>
                  <a:pt x="334518" y="162560"/>
                </a:lnTo>
                <a:lnTo>
                  <a:pt x="440690" y="162560"/>
                </a:lnTo>
                <a:lnTo>
                  <a:pt x="440690" y="147193"/>
                </a:lnTo>
                <a:lnTo>
                  <a:pt x="352170" y="147193"/>
                </a:lnTo>
                <a:lnTo>
                  <a:pt x="352170" y="107950"/>
                </a:lnTo>
                <a:close/>
              </a:path>
              <a:path w="440689" h="164464">
                <a:moveTo>
                  <a:pt x="437260" y="0"/>
                </a:moveTo>
                <a:lnTo>
                  <a:pt x="419861" y="0"/>
                </a:lnTo>
                <a:lnTo>
                  <a:pt x="419861" y="117221"/>
                </a:lnTo>
                <a:lnTo>
                  <a:pt x="437260" y="117221"/>
                </a:lnTo>
                <a:lnTo>
                  <a:pt x="437260" y="0"/>
                </a:lnTo>
                <a:close/>
              </a:path>
              <a:path w="440689" h="164464">
                <a:moveTo>
                  <a:pt x="356107" y="6604"/>
                </a:moveTo>
                <a:lnTo>
                  <a:pt x="342137" y="6604"/>
                </a:lnTo>
                <a:lnTo>
                  <a:pt x="336169" y="7747"/>
                </a:lnTo>
                <a:lnTo>
                  <a:pt x="330961" y="10160"/>
                </a:lnTo>
                <a:lnTo>
                  <a:pt x="325881" y="12446"/>
                </a:lnTo>
                <a:lnTo>
                  <a:pt x="307974" y="40132"/>
                </a:lnTo>
                <a:lnTo>
                  <a:pt x="307974" y="57531"/>
                </a:lnTo>
                <a:lnTo>
                  <a:pt x="336169" y="89916"/>
                </a:lnTo>
                <a:lnTo>
                  <a:pt x="342137" y="91059"/>
                </a:lnTo>
                <a:lnTo>
                  <a:pt x="356107" y="91059"/>
                </a:lnTo>
                <a:lnTo>
                  <a:pt x="362077" y="89916"/>
                </a:lnTo>
                <a:lnTo>
                  <a:pt x="372491" y="85090"/>
                </a:lnTo>
                <a:lnTo>
                  <a:pt x="376808" y="82042"/>
                </a:lnTo>
                <a:lnTo>
                  <a:pt x="382721" y="75692"/>
                </a:lnTo>
                <a:lnTo>
                  <a:pt x="344931" y="75692"/>
                </a:lnTo>
                <a:lnTo>
                  <a:pt x="341248" y="75057"/>
                </a:lnTo>
                <a:lnTo>
                  <a:pt x="326390" y="60960"/>
                </a:lnTo>
                <a:lnTo>
                  <a:pt x="325373" y="58166"/>
                </a:lnTo>
                <a:lnTo>
                  <a:pt x="324993" y="55499"/>
                </a:lnTo>
                <a:lnTo>
                  <a:pt x="324993" y="42164"/>
                </a:lnTo>
                <a:lnTo>
                  <a:pt x="325373" y="39370"/>
                </a:lnTo>
                <a:lnTo>
                  <a:pt x="326262" y="36703"/>
                </a:lnTo>
                <a:lnTo>
                  <a:pt x="327152" y="33909"/>
                </a:lnTo>
                <a:lnTo>
                  <a:pt x="328548" y="31496"/>
                </a:lnTo>
                <a:lnTo>
                  <a:pt x="330581" y="29337"/>
                </a:lnTo>
                <a:lnTo>
                  <a:pt x="332485" y="27051"/>
                </a:lnTo>
                <a:lnTo>
                  <a:pt x="335025" y="25273"/>
                </a:lnTo>
                <a:lnTo>
                  <a:pt x="338200" y="23876"/>
                </a:lnTo>
                <a:lnTo>
                  <a:pt x="341248" y="22606"/>
                </a:lnTo>
                <a:lnTo>
                  <a:pt x="344931" y="21844"/>
                </a:lnTo>
                <a:lnTo>
                  <a:pt x="382721" y="21844"/>
                </a:lnTo>
                <a:lnTo>
                  <a:pt x="376808" y="15494"/>
                </a:lnTo>
                <a:lnTo>
                  <a:pt x="372491" y="12446"/>
                </a:lnTo>
                <a:lnTo>
                  <a:pt x="367283" y="10160"/>
                </a:lnTo>
                <a:lnTo>
                  <a:pt x="362077" y="7747"/>
                </a:lnTo>
                <a:lnTo>
                  <a:pt x="356107" y="6604"/>
                </a:lnTo>
                <a:close/>
              </a:path>
              <a:path w="440689" h="164464">
                <a:moveTo>
                  <a:pt x="382721" y="21844"/>
                </a:moveTo>
                <a:lnTo>
                  <a:pt x="353441" y="21844"/>
                </a:lnTo>
                <a:lnTo>
                  <a:pt x="357123" y="22606"/>
                </a:lnTo>
                <a:lnTo>
                  <a:pt x="360171" y="23876"/>
                </a:lnTo>
                <a:lnTo>
                  <a:pt x="371982" y="36703"/>
                </a:lnTo>
                <a:lnTo>
                  <a:pt x="372998" y="39370"/>
                </a:lnTo>
                <a:lnTo>
                  <a:pt x="373506" y="42164"/>
                </a:lnTo>
                <a:lnTo>
                  <a:pt x="373506" y="55499"/>
                </a:lnTo>
                <a:lnTo>
                  <a:pt x="372998" y="58166"/>
                </a:lnTo>
                <a:lnTo>
                  <a:pt x="371982" y="60960"/>
                </a:lnTo>
                <a:lnTo>
                  <a:pt x="371094" y="63627"/>
                </a:lnTo>
                <a:lnTo>
                  <a:pt x="353441" y="75692"/>
                </a:lnTo>
                <a:lnTo>
                  <a:pt x="382721" y="75692"/>
                </a:lnTo>
                <a:lnTo>
                  <a:pt x="383667" y="74676"/>
                </a:lnTo>
                <a:lnTo>
                  <a:pt x="386206" y="70612"/>
                </a:lnTo>
                <a:lnTo>
                  <a:pt x="389508" y="61722"/>
                </a:lnTo>
                <a:lnTo>
                  <a:pt x="390397" y="57531"/>
                </a:lnTo>
                <a:lnTo>
                  <a:pt x="390397" y="40132"/>
                </a:lnTo>
                <a:lnTo>
                  <a:pt x="389508" y="35941"/>
                </a:lnTo>
                <a:lnTo>
                  <a:pt x="387857" y="31369"/>
                </a:lnTo>
                <a:lnTo>
                  <a:pt x="386206" y="26924"/>
                </a:lnTo>
                <a:lnTo>
                  <a:pt x="383667" y="22860"/>
                </a:lnTo>
                <a:lnTo>
                  <a:pt x="382721" y="21844"/>
                </a:lnTo>
                <a:close/>
              </a:path>
              <a:path w="440689" h="164464">
                <a:moveTo>
                  <a:pt x="54101" y="48260"/>
                </a:moveTo>
                <a:lnTo>
                  <a:pt x="41656" y="48260"/>
                </a:lnTo>
                <a:lnTo>
                  <a:pt x="36068" y="49276"/>
                </a:lnTo>
                <a:lnTo>
                  <a:pt x="31242" y="51181"/>
                </a:lnTo>
                <a:lnTo>
                  <a:pt x="26288" y="53213"/>
                </a:lnTo>
                <a:lnTo>
                  <a:pt x="22225" y="55753"/>
                </a:lnTo>
                <a:lnTo>
                  <a:pt x="18795" y="59055"/>
                </a:lnTo>
                <a:lnTo>
                  <a:pt x="15239" y="62357"/>
                </a:lnTo>
                <a:lnTo>
                  <a:pt x="12700" y="66040"/>
                </a:lnTo>
                <a:lnTo>
                  <a:pt x="9143" y="74422"/>
                </a:lnTo>
                <a:lnTo>
                  <a:pt x="8335" y="78232"/>
                </a:lnTo>
                <a:lnTo>
                  <a:pt x="8308" y="97790"/>
                </a:lnTo>
                <a:lnTo>
                  <a:pt x="9143" y="101727"/>
                </a:lnTo>
                <a:lnTo>
                  <a:pt x="41656" y="127635"/>
                </a:lnTo>
                <a:lnTo>
                  <a:pt x="54101" y="127635"/>
                </a:lnTo>
                <a:lnTo>
                  <a:pt x="81288" y="112776"/>
                </a:lnTo>
                <a:lnTo>
                  <a:pt x="40893" y="112776"/>
                </a:lnTo>
                <a:lnTo>
                  <a:pt x="35178" y="110871"/>
                </a:lnTo>
                <a:lnTo>
                  <a:pt x="30987" y="106934"/>
                </a:lnTo>
                <a:lnTo>
                  <a:pt x="26924" y="102997"/>
                </a:lnTo>
                <a:lnTo>
                  <a:pt x="24764" y="97790"/>
                </a:lnTo>
                <a:lnTo>
                  <a:pt x="24764" y="78232"/>
                </a:lnTo>
                <a:lnTo>
                  <a:pt x="26924" y="73025"/>
                </a:lnTo>
                <a:lnTo>
                  <a:pt x="35178" y="65024"/>
                </a:lnTo>
                <a:lnTo>
                  <a:pt x="40893" y="63119"/>
                </a:lnTo>
                <a:lnTo>
                  <a:pt x="81196" y="63119"/>
                </a:lnTo>
                <a:lnTo>
                  <a:pt x="80644" y="62357"/>
                </a:lnTo>
                <a:lnTo>
                  <a:pt x="73787" y="55753"/>
                </a:lnTo>
                <a:lnTo>
                  <a:pt x="69595" y="53213"/>
                </a:lnTo>
                <a:lnTo>
                  <a:pt x="64643" y="51181"/>
                </a:lnTo>
                <a:lnTo>
                  <a:pt x="59689" y="49276"/>
                </a:lnTo>
                <a:lnTo>
                  <a:pt x="54101" y="48260"/>
                </a:lnTo>
                <a:close/>
              </a:path>
              <a:path w="440689" h="164464">
                <a:moveTo>
                  <a:pt x="81196" y="63119"/>
                </a:moveTo>
                <a:lnTo>
                  <a:pt x="55118" y="63119"/>
                </a:lnTo>
                <a:lnTo>
                  <a:pt x="60706" y="65024"/>
                </a:lnTo>
                <a:lnTo>
                  <a:pt x="64896" y="69088"/>
                </a:lnTo>
                <a:lnTo>
                  <a:pt x="69087" y="73025"/>
                </a:lnTo>
                <a:lnTo>
                  <a:pt x="71119" y="78232"/>
                </a:lnTo>
                <a:lnTo>
                  <a:pt x="71119" y="97790"/>
                </a:lnTo>
                <a:lnTo>
                  <a:pt x="69087" y="102997"/>
                </a:lnTo>
                <a:lnTo>
                  <a:pt x="60706" y="110871"/>
                </a:lnTo>
                <a:lnTo>
                  <a:pt x="55118" y="112776"/>
                </a:lnTo>
                <a:lnTo>
                  <a:pt x="81288" y="112776"/>
                </a:lnTo>
                <a:lnTo>
                  <a:pt x="83312" y="109982"/>
                </a:lnTo>
                <a:lnTo>
                  <a:pt x="85089" y="105918"/>
                </a:lnTo>
                <a:lnTo>
                  <a:pt x="86868" y="101727"/>
                </a:lnTo>
                <a:lnTo>
                  <a:pt x="87703" y="97790"/>
                </a:lnTo>
                <a:lnTo>
                  <a:pt x="87676" y="78232"/>
                </a:lnTo>
                <a:lnTo>
                  <a:pt x="86868" y="74422"/>
                </a:lnTo>
                <a:lnTo>
                  <a:pt x="83312" y="66040"/>
                </a:lnTo>
                <a:lnTo>
                  <a:pt x="81196" y="63119"/>
                </a:lnTo>
                <a:close/>
              </a:path>
              <a:path w="440689" h="164464">
                <a:moveTo>
                  <a:pt x="177800" y="13716"/>
                </a:moveTo>
                <a:lnTo>
                  <a:pt x="160146" y="13716"/>
                </a:lnTo>
                <a:lnTo>
                  <a:pt x="160146" y="119634"/>
                </a:lnTo>
                <a:lnTo>
                  <a:pt x="190119" y="119634"/>
                </a:lnTo>
                <a:lnTo>
                  <a:pt x="202183" y="119380"/>
                </a:lnTo>
                <a:lnTo>
                  <a:pt x="213613" y="118872"/>
                </a:lnTo>
                <a:lnTo>
                  <a:pt x="229489" y="117729"/>
                </a:lnTo>
                <a:lnTo>
                  <a:pt x="234569" y="116967"/>
                </a:lnTo>
                <a:lnTo>
                  <a:pt x="239648" y="116332"/>
                </a:lnTo>
                <a:lnTo>
                  <a:pt x="244856" y="115570"/>
                </a:lnTo>
                <a:lnTo>
                  <a:pt x="250190" y="114554"/>
                </a:lnTo>
                <a:lnTo>
                  <a:pt x="248877" y="104140"/>
                </a:lnTo>
                <a:lnTo>
                  <a:pt x="177800" y="104140"/>
                </a:lnTo>
                <a:lnTo>
                  <a:pt x="177800" y="13716"/>
                </a:lnTo>
                <a:close/>
              </a:path>
              <a:path w="440689" h="164464">
                <a:moveTo>
                  <a:pt x="248284" y="99441"/>
                </a:moveTo>
                <a:lnTo>
                  <a:pt x="203533" y="103854"/>
                </a:lnTo>
                <a:lnTo>
                  <a:pt x="186689" y="104140"/>
                </a:lnTo>
                <a:lnTo>
                  <a:pt x="248877" y="104140"/>
                </a:lnTo>
                <a:lnTo>
                  <a:pt x="248284" y="99441"/>
                </a:lnTo>
                <a:close/>
              </a:path>
              <a:path w="440689" h="164464">
                <a:moveTo>
                  <a:pt x="94995" y="24257"/>
                </a:moveTo>
                <a:lnTo>
                  <a:pt x="0" y="24257"/>
                </a:lnTo>
                <a:lnTo>
                  <a:pt x="0" y="39243"/>
                </a:lnTo>
                <a:lnTo>
                  <a:pt x="94995" y="39243"/>
                </a:lnTo>
                <a:lnTo>
                  <a:pt x="94995" y="24257"/>
                </a:lnTo>
                <a:close/>
              </a:path>
              <a:path w="440689" h="164464">
                <a:moveTo>
                  <a:pt x="56895" y="1016"/>
                </a:moveTo>
                <a:lnTo>
                  <a:pt x="39243" y="1016"/>
                </a:lnTo>
                <a:lnTo>
                  <a:pt x="39243" y="24257"/>
                </a:lnTo>
                <a:lnTo>
                  <a:pt x="56895" y="24257"/>
                </a:lnTo>
                <a:lnTo>
                  <a:pt x="56895" y="1016"/>
                </a:lnTo>
                <a:close/>
              </a:path>
              <a:path w="440689" h="164464">
                <a:moveTo>
                  <a:pt x="278892" y="0"/>
                </a:moveTo>
                <a:lnTo>
                  <a:pt x="261239" y="0"/>
                </a:lnTo>
                <a:lnTo>
                  <a:pt x="261239" y="164338"/>
                </a:lnTo>
                <a:lnTo>
                  <a:pt x="278892" y="164338"/>
                </a:lnTo>
                <a:lnTo>
                  <a:pt x="278892" y="73787"/>
                </a:lnTo>
                <a:lnTo>
                  <a:pt x="304292" y="73787"/>
                </a:lnTo>
                <a:lnTo>
                  <a:pt x="304292" y="58420"/>
                </a:lnTo>
                <a:lnTo>
                  <a:pt x="278892" y="58420"/>
                </a:lnTo>
                <a:lnTo>
                  <a:pt x="278892" y="0"/>
                </a:lnTo>
                <a:close/>
              </a:path>
              <a:path w="440689" h="164464">
                <a:moveTo>
                  <a:pt x="128015" y="0"/>
                </a:moveTo>
                <a:lnTo>
                  <a:pt x="110362" y="0"/>
                </a:lnTo>
                <a:lnTo>
                  <a:pt x="110362" y="164338"/>
                </a:lnTo>
                <a:lnTo>
                  <a:pt x="128015" y="164338"/>
                </a:lnTo>
                <a:lnTo>
                  <a:pt x="128015" y="80518"/>
                </a:lnTo>
                <a:lnTo>
                  <a:pt x="153415" y="80518"/>
                </a:lnTo>
                <a:lnTo>
                  <a:pt x="153415" y="65278"/>
                </a:lnTo>
                <a:lnTo>
                  <a:pt x="128015" y="65278"/>
                </a:lnTo>
                <a:lnTo>
                  <a:pt x="1280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사각형: 잘린 대각선 방향 모서리 52">
            <a:extLst>
              <a:ext uri="{FF2B5EF4-FFF2-40B4-BE49-F238E27FC236}">
                <a16:creationId xmlns:a16="http://schemas.microsoft.com/office/drawing/2014/main" id="{A705F17B-1C3B-40CF-B48C-25331C08C1D0}"/>
              </a:ext>
            </a:extLst>
          </p:cNvPr>
          <p:cNvSpPr/>
          <p:nvPr/>
        </p:nvSpPr>
        <p:spPr>
          <a:xfrm>
            <a:off x="1305560" y="1562845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부산광역시</a:t>
            </a:r>
            <a:endParaRPr lang="en-US" altLang="ko-KR" spc="-100" dirty="0"/>
          </a:p>
          <a:p>
            <a:pPr algn="ctr"/>
            <a:r>
              <a:rPr lang="ko-KR" altLang="en-US" spc="-100" dirty="0"/>
              <a:t>인구 데이터</a:t>
            </a:r>
            <a:endParaRPr lang="en-US" altLang="ko-KR" spc="-100" dirty="0"/>
          </a:p>
        </p:txBody>
      </p:sp>
      <p:sp>
        <p:nvSpPr>
          <p:cNvPr id="60" name="사각형: 잘린 대각선 방향 모서리 59">
            <a:extLst>
              <a:ext uri="{FF2B5EF4-FFF2-40B4-BE49-F238E27FC236}">
                <a16:creationId xmlns:a16="http://schemas.microsoft.com/office/drawing/2014/main" id="{DE202A79-FC4A-4C09-9F52-B9617A543106}"/>
              </a:ext>
            </a:extLst>
          </p:cNvPr>
          <p:cNvSpPr/>
          <p:nvPr/>
        </p:nvSpPr>
        <p:spPr>
          <a:xfrm>
            <a:off x="8468360" y="1048496"/>
            <a:ext cx="2113279" cy="1066797"/>
          </a:xfrm>
          <a:prstGeom prst="snip2DiagRect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행정 구 단위 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고령 인구 </a:t>
            </a:r>
            <a:endParaRPr lang="en-US" altLang="ko-KR" spc="-1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3C33CE1-A9B5-4823-A7C8-73C46A678E1D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3418839" y="1581895"/>
            <a:ext cx="5049521" cy="514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사각형: 잘린 대각선 방향 모서리 67">
            <a:extLst>
              <a:ext uri="{FF2B5EF4-FFF2-40B4-BE49-F238E27FC236}">
                <a16:creationId xmlns:a16="http://schemas.microsoft.com/office/drawing/2014/main" id="{1D7B54F8-E69C-47DF-B0EC-CEA34EDEBCBC}"/>
              </a:ext>
            </a:extLst>
          </p:cNvPr>
          <p:cNvSpPr/>
          <p:nvPr/>
        </p:nvSpPr>
        <p:spPr>
          <a:xfrm>
            <a:off x="8449310" y="2743946"/>
            <a:ext cx="2113279" cy="1066797"/>
          </a:xfrm>
          <a:prstGeom prst="snip2DiagRect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/>
              <a:t>행정 동 </a:t>
            </a:r>
            <a:r>
              <a:rPr lang="ko-KR" altLang="en-US" spc="-100" dirty="0"/>
              <a:t>단위 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고령 인구</a:t>
            </a:r>
            <a:endParaRPr lang="en-US" altLang="ko-KR" spc="-1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168536A-478B-4CD1-889A-AB198FCB7941}"/>
              </a:ext>
            </a:extLst>
          </p:cNvPr>
          <p:cNvCxnSpPr>
            <a:cxnSpLocks/>
            <a:stCxn id="53" idx="0"/>
            <a:endCxn id="68" idx="2"/>
          </p:cNvCxnSpPr>
          <p:nvPr/>
        </p:nvCxnSpPr>
        <p:spPr>
          <a:xfrm>
            <a:off x="3418839" y="2096244"/>
            <a:ext cx="5030471" cy="1181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object 54">
            <a:extLst>
              <a:ext uri="{FF2B5EF4-FFF2-40B4-BE49-F238E27FC236}">
                <a16:creationId xmlns:a16="http://schemas.microsoft.com/office/drawing/2014/main" id="{37A6D1A1-AF0F-4625-88DC-7247F739B3E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758" y="1695482"/>
            <a:ext cx="597408" cy="890015"/>
          </a:xfrm>
          <a:prstGeom prst="rect">
            <a:avLst/>
          </a:prstGeom>
        </p:spPr>
      </p:pic>
      <p:sp>
        <p:nvSpPr>
          <p:cNvPr id="110" name="사각형: 잘린 대각선 방향 모서리 109">
            <a:extLst>
              <a:ext uri="{FF2B5EF4-FFF2-40B4-BE49-F238E27FC236}">
                <a16:creationId xmlns:a16="http://schemas.microsoft.com/office/drawing/2014/main" id="{7A8F8CC4-2565-4222-80E5-1C9670B950A3}"/>
              </a:ext>
            </a:extLst>
          </p:cNvPr>
          <p:cNvSpPr/>
          <p:nvPr/>
        </p:nvSpPr>
        <p:spPr>
          <a:xfrm>
            <a:off x="1304047" y="4656310"/>
            <a:ext cx="2113279" cy="1066797"/>
          </a:xfrm>
          <a:prstGeom prst="snip2DiagRect">
            <a:avLst/>
          </a:prstGeom>
          <a:solidFill>
            <a:srgbClr val="564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부산광역시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경로당 데이터</a:t>
            </a:r>
            <a:endParaRPr lang="en-US" altLang="ko-KR" spc="-100" dirty="0"/>
          </a:p>
        </p:txBody>
      </p:sp>
      <p:sp>
        <p:nvSpPr>
          <p:cNvPr id="112" name="사각형: 잘린 대각선 방향 모서리 111">
            <a:extLst>
              <a:ext uri="{FF2B5EF4-FFF2-40B4-BE49-F238E27FC236}">
                <a16:creationId xmlns:a16="http://schemas.microsoft.com/office/drawing/2014/main" id="{A72101B3-B6E0-4954-952D-88901CF90BEB}"/>
              </a:ext>
            </a:extLst>
          </p:cNvPr>
          <p:cNvSpPr/>
          <p:nvPr/>
        </p:nvSpPr>
        <p:spPr>
          <a:xfrm>
            <a:off x="4885448" y="4656310"/>
            <a:ext cx="2113279" cy="1066797"/>
          </a:xfrm>
          <a:prstGeom prst="snip2DiagRect">
            <a:avLst/>
          </a:prstGeom>
          <a:solidFill>
            <a:srgbClr val="366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각 경로당 주소</a:t>
            </a:r>
            <a:endParaRPr lang="en-US" altLang="ko-KR" spc="-100" dirty="0"/>
          </a:p>
        </p:txBody>
      </p:sp>
      <p:sp>
        <p:nvSpPr>
          <p:cNvPr id="113" name="사각형: 잘린 대각선 방향 모서리 112">
            <a:extLst>
              <a:ext uri="{FF2B5EF4-FFF2-40B4-BE49-F238E27FC236}">
                <a16:creationId xmlns:a16="http://schemas.microsoft.com/office/drawing/2014/main" id="{42BDABCA-4D0E-45B4-9297-71E1D4250235}"/>
              </a:ext>
            </a:extLst>
          </p:cNvPr>
          <p:cNvSpPr/>
          <p:nvPr/>
        </p:nvSpPr>
        <p:spPr>
          <a:xfrm>
            <a:off x="8466849" y="4656310"/>
            <a:ext cx="2113279" cy="1066797"/>
          </a:xfrm>
          <a:prstGeom prst="snip2DiagRect">
            <a:avLst/>
          </a:prstGeom>
          <a:solidFill>
            <a:srgbClr val="5C8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00" dirty="0"/>
              <a:t>행정 동 단위</a:t>
            </a:r>
            <a:endParaRPr lang="en-US" altLang="ko-KR" spc="-100" dirty="0"/>
          </a:p>
          <a:p>
            <a:pPr algn="ctr"/>
            <a:r>
              <a:rPr lang="ko-KR" altLang="en-US" spc="-100" dirty="0"/>
              <a:t>경로당 수</a:t>
            </a:r>
            <a:endParaRPr lang="en-US" altLang="ko-KR" spc="-1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49D233B-D653-4BE3-902D-A924363DBDE2}"/>
              </a:ext>
            </a:extLst>
          </p:cNvPr>
          <p:cNvCxnSpPr>
            <a:stCxn id="110" idx="0"/>
            <a:endCxn id="112" idx="2"/>
          </p:cNvCxnSpPr>
          <p:nvPr/>
        </p:nvCxnSpPr>
        <p:spPr>
          <a:xfrm>
            <a:off x="3417326" y="5189709"/>
            <a:ext cx="14681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7378C55C-5D4C-4ECC-A79C-E8B6B54963A3}"/>
              </a:ext>
            </a:extLst>
          </p:cNvPr>
          <p:cNvCxnSpPr>
            <a:stCxn id="112" idx="0"/>
            <a:endCxn id="113" idx="2"/>
          </p:cNvCxnSpPr>
          <p:nvPr/>
        </p:nvCxnSpPr>
        <p:spPr>
          <a:xfrm>
            <a:off x="6998727" y="5189709"/>
            <a:ext cx="14681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C3606F-C57A-480C-85FC-E700504BCEAF}"/>
              </a:ext>
            </a:extLst>
          </p:cNvPr>
          <p:cNvSpPr txBox="1"/>
          <p:nvPr/>
        </p:nvSpPr>
        <p:spPr>
          <a:xfrm>
            <a:off x="3293500" y="4903476"/>
            <a:ext cx="1620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i="0" spc="-100" dirty="0" err="1">
                <a:solidFill>
                  <a:schemeClr val="bg1">
                    <a:lumMod val="50000"/>
                  </a:schemeClr>
                </a:solidFill>
                <a:effectLst/>
                <a:latin typeface="Menlo"/>
              </a:rPr>
              <a:t>Reverse_Geocoding</a:t>
            </a:r>
            <a:endParaRPr lang="ko-KR" altLang="en-US" sz="1200" spc="-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8" name="object 60">
            <a:extLst>
              <a:ext uri="{FF2B5EF4-FFF2-40B4-BE49-F238E27FC236}">
                <a16:creationId xmlns:a16="http://schemas.microsoft.com/office/drawing/2014/main" id="{629A6259-8EBA-451F-8D9C-FFFA06FF17D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676" y="4744700"/>
            <a:ext cx="603504" cy="890016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6531B1A-C7B3-412A-A3B2-8535F48714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Busan Senior Centre(BSC)</a:t>
            </a:r>
            <a:r>
              <a:rPr lang="ko-KR" altLang="en-US"/>
              <a:t>의 시급한 개선을 위한 입지 분석 모델</a:t>
            </a:r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B45F50-283C-4395-A73A-37A4D0686F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6</a:t>
            </a:fld>
            <a:endParaRPr lang="ko-KR" altLang="en-US"/>
          </a:p>
        </p:txBody>
      </p:sp>
      <p:pic>
        <p:nvPicPr>
          <p:cNvPr id="3074" name="Picture 2" descr="Address Icon 1997771">
            <a:extLst>
              <a:ext uri="{FF2B5EF4-FFF2-40B4-BE49-F238E27FC236}">
                <a16:creationId xmlns:a16="http://schemas.microsoft.com/office/drawing/2014/main" id="{C80BEED1-6085-4F48-B972-19475683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49" y="3575152"/>
            <a:ext cx="1174391" cy="117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unting Icon 304010">
            <a:extLst>
              <a:ext uri="{FF2B5EF4-FFF2-40B4-BE49-F238E27FC236}">
                <a16:creationId xmlns:a16="http://schemas.microsoft.com/office/drawing/2014/main" id="{F34171D7-31D6-484B-815B-16840DDB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595" y="3806151"/>
            <a:ext cx="1014708" cy="101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eople Icon 1100305">
            <a:extLst>
              <a:ext uri="{FF2B5EF4-FFF2-40B4-BE49-F238E27FC236}">
                <a16:creationId xmlns:a16="http://schemas.microsoft.com/office/drawing/2014/main" id="{33753342-051C-49D7-B368-95311EC5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04" y="772043"/>
            <a:ext cx="830389" cy="83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linic Icon 4183275">
            <a:extLst>
              <a:ext uri="{FF2B5EF4-FFF2-40B4-BE49-F238E27FC236}">
                <a16:creationId xmlns:a16="http://schemas.microsoft.com/office/drawing/2014/main" id="{C3B0A964-3697-47AA-88CD-7A57341D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004" y="3629100"/>
            <a:ext cx="993285" cy="99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 old man Icon 3606682">
            <a:extLst>
              <a:ext uri="{FF2B5EF4-FFF2-40B4-BE49-F238E27FC236}">
                <a16:creationId xmlns:a16="http://schemas.microsoft.com/office/drawing/2014/main" id="{825E8F49-3E55-42DC-8F10-2396FB255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364" y="114374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grandmother Icon 3659629">
            <a:extLst>
              <a:ext uri="{FF2B5EF4-FFF2-40B4-BE49-F238E27FC236}">
                <a16:creationId xmlns:a16="http://schemas.microsoft.com/office/drawing/2014/main" id="{F04EE4D8-D8CC-4C96-A1EC-1E7F3AD6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916" y="2840731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D43B24F7-F97E-4050-B620-E32B900A80CB}"/>
              </a:ext>
            </a:extLst>
          </p:cNvPr>
          <p:cNvSpPr txBox="1"/>
          <p:nvPr/>
        </p:nvSpPr>
        <p:spPr>
          <a:xfrm>
            <a:off x="419342" y="329009"/>
            <a:ext cx="48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solidFill>
                  <a:srgbClr val="366CDD"/>
                </a:solidFill>
              </a:rPr>
              <a:t>최종 결과 </a:t>
            </a:r>
            <a:r>
              <a:rPr lang="en-US" altLang="ko-KR" sz="1400" spc="-100" dirty="0">
                <a:solidFill>
                  <a:srgbClr val="366CDD"/>
                </a:solidFill>
              </a:rPr>
              <a:t>- </a:t>
            </a:r>
            <a:r>
              <a:rPr lang="ko-KR" altLang="en-US" sz="1400" spc="-100" dirty="0">
                <a:solidFill>
                  <a:srgbClr val="366CDD"/>
                </a:solidFill>
              </a:rPr>
              <a:t>시니어 센터가 시급하게 필요한 지역의 최적 입지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66E271-D533-4D3C-8C9B-4502970ED789}"/>
              </a:ext>
            </a:extLst>
          </p:cNvPr>
          <p:cNvSpPr txBox="1"/>
          <p:nvPr/>
        </p:nvSpPr>
        <p:spPr>
          <a:xfrm>
            <a:off x="10287000" y="291874"/>
            <a:ext cx="1759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00" dirty="0">
                <a:solidFill>
                  <a:srgbClr val="366CDD"/>
                </a:solidFill>
              </a:rPr>
              <a:t>동아대학교 </a:t>
            </a:r>
            <a:r>
              <a:rPr lang="en-US" altLang="ko-KR" sz="1200" spc="-100" dirty="0" err="1">
                <a:solidFill>
                  <a:srgbClr val="366CDD"/>
                </a:solidFill>
              </a:rPr>
              <a:t>Dev_Day</a:t>
            </a:r>
            <a:endParaRPr lang="ko-KR" altLang="en-US" sz="1200" spc="-100" dirty="0">
              <a:solidFill>
                <a:srgbClr val="366CDD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6531B1A-C7B3-412A-A3B2-8535F48714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B45F50-283C-4395-A73A-37A4D0686F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7</a:t>
            </a:fld>
            <a:endParaRPr lang="ko-KR" altLang="en-US" spc="-100"/>
          </a:p>
        </p:txBody>
      </p:sp>
      <p:pic>
        <p:nvPicPr>
          <p:cNvPr id="29" name="그림 28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9F19DC3F-99D8-45E0-B73E-3D4B2831F6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8" t="1847" r="18027" b="37990"/>
          <a:stretch/>
        </p:blipFill>
        <p:spPr>
          <a:xfrm>
            <a:off x="924342" y="858126"/>
            <a:ext cx="3647659" cy="5493898"/>
          </a:xfrm>
          <a:prstGeom prst="rect">
            <a:avLst/>
          </a:prstGeom>
        </p:spPr>
      </p:pic>
      <p:pic>
        <p:nvPicPr>
          <p:cNvPr id="30" name="그림 29" descr="텍스트, 어두운이(가) 표시된 사진&#10;&#10;자동 생성된 설명">
            <a:extLst>
              <a:ext uri="{FF2B5EF4-FFF2-40B4-BE49-F238E27FC236}">
                <a16:creationId xmlns:a16="http://schemas.microsoft.com/office/drawing/2014/main" id="{9E1D8141-CFEF-401F-A985-187B6E6F9E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4" t="43000" r="726" b="12000"/>
          <a:stretch/>
        </p:blipFill>
        <p:spPr>
          <a:xfrm>
            <a:off x="5094579" y="3573898"/>
            <a:ext cx="5714999" cy="27686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0C93CB2-C482-4E7B-8A87-1D83CF245A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5" t="66051" b="-1"/>
          <a:stretch/>
        </p:blipFill>
        <p:spPr>
          <a:xfrm>
            <a:off x="7620000" y="836702"/>
            <a:ext cx="3189579" cy="266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A2D2787F-A375-43F7-8301-E5AF9EADB1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5" t="20479" r="2193" b="25587"/>
          <a:stretch/>
        </p:blipFill>
        <p:spPr>
          <a:xfrm>
            <a:off x="5056479" y="836702"/>
            <a:ext cx="2302714" cy="255258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EAB0FD7-5773-4AA9-B269-A3A7A3D0D5ED}"/>
              </a:ext>
            </a:extLst>
          </p:cNvPr>
          <p:cNvSpPr/>
          <p:nvPr/>
        </p:nvSpPr>
        <p:spPr>
          <a:xfrm>
            <a:off x="933450" y="867651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기장읍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178964-D3FA-44E4-B859-82A78847DD8C}"/>
              </a:ext>
            </a:extLst>
          </p:cNvPr>
          <p:cNvSpPr/>
          <p:nvPr/>
        </p:nvSpPr>
        <p:spPr>
          <a:xfrm>
            <a:off x="5094579" y="860956"/>
            <a:ext cx="1252374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명지</a:t>
            </a:r>
            <a:r>
              <a:rPr lang="en-US" altLang="ko-KR" sz="1400" b="1" spc="-100" dirty="0">
                <a:solidFill>
                  <a:srgbClr val="FFFF00"/>
                </a:solidFill>
              </a:rPr>
              <a:t>1</a:t>
            </a:r>
            <a:r>
              <a:rPr lang="ko-KR" altLang="en-US" sz="1400" b="1" spc="-100" dirty="0">
                <a:solidFill>
                  <a:srgbClr val="FFFF00"/>
                </a:solidFill>
              </a:rPr>
              <a:t>동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54D0DE-B5D0-4BF3-B051-BF4F9502F487}"/>
              </a:ext>
            </a:extLst>
          </p:cNvPr>
          <p:cNvSpPr/>
          <p:nvPr/>
        </p:nvSpPr>
        <p:spPr>
          <a:xfrm>
            <a:off x="7725422" y="867651"/>
            <a:ext cx="1189978" cy="30480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 dirty="0">
                <a:solidFill>
                  <a:srgbClr val="FFFF00"/>
                </a:solidFill>
              </a:rPr>
              <a:t>강서구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녹산동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B13832E-5A76-496B-829A-8A79BDE14846}"/>
              </a:ext>
            </a:extLst>
          </p:cNvPr>
          <p:cNvSpPr/>
          <p:nvPr/>
        </p:nvSpPr>
        <p:spPr>
          <a:xfrm>
            <a:off x="5094580" y="3574730"/>
            <a:ext cx="118997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400" b="1" spc="-100">
                <a:solidFill>
                  <a:srgbClr val="FFFF00"/>
                </a:solidFill>
              </a:rPr>
              <a:t>기장군 </a:t>
            </a:r>
            <a:r>
              <a:rPr lang="ko-KR" altLang="en-US" sz="1400" b="1" spc="-100" dirty="0" err="1">
                <a:solidFill>
                  <a:srgbClr val="FFFF00"/>
                </a:solidFill>
              </a:rPr>
              <a:t>정관읍</a:t>
            </a:r>
            <a:endParaRPr lang="ko-KR" altLang="en-US" sz="1400" b="1" spc="-100" dirty="0">
              <a:solidFill>
                <a:srgbClr val="FFFF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AE67F-3832-4EDC-9CB7-4BABFD75D387}"/>
              </a:ext>
            </a:extLst>
          </p:cNvPr>
          <p:cNvSpPr/>
          <p:nvPr/>
        </p:nvSpPr>
        <p:spPr>
          <a:xfrm>
            <a:off x="11010900" y="990653"/>
            <a:ext cx="247650" cy="5105400"/>
          </a:xfrm>
          <a:prstGeom prst="rect">
            <a:avLst/>
          </a:prstGeom>
          <a:gradFill>
            <a:gsLst>
              <a:gs pos="0">
                <a:srgbClr val="EFF921"/>
              </a:gs>
              <a:gs pos="20000">
                <a:srgbClr val="FBA536"/>
              </a:gs>
              <a:gs pos="45000">
                <a:srgbClr val="AB298C"/>
              </a:gs>
              <a:gs pos="97000">
                <a:srgbClr val="0D088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0B2B6-4828-4209-8006-ECD46F859421}"/>
              </a:ext>
            </a:extLst>
          </p:cNvPr>
          <p:cNvSpPr txBox="1"/>
          <p:nvPr/>
        </p:nvSpPr>
        <p:spPr>
          <a:xfrm>
            <a:off x="11175726" y="989955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CE2B5F-655D-40FF-AA15-B9573CEF9669}"/>
              </a:ext>
            </a:extLst>
          </p:cNvPr>
          <p:cNvSpPr txBox="1"/>
          <p:nvPr/>
        </p:nvSpPr>
        <p:spPr>
          <a:xfrm>
            <a:off x="11175725" y="5726721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</a:t>
            </a:r>
            <a:r>
              <a:rPr lang="ko-KR" altLang="en-US" dirty="0"/>
              <a:t>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F24357-26F5-45F5-8280-482BADAC34C0}"/>
              </a:ext>
            </a:extLst>
          </p:cNvPr>
          <p:cNvSpPr txBox="1"/>
          <p:nvPr/>
        </p:nvSpPr>
        <p:spPr>
          <a:xfrm>
            <a:off x="11175725" y="1840763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FFF9A-3094-456A-BEDD-8E1ABC7D87FE}"/>
              </a:ext>
            </a:extLst>
          </p:cNvPr>
          <p:cNvSpPr txBox="1"/>
          <p:nvPr/>
        </p:nvSpPr>
        <p:spPr>
          <a:xfrm>
            <a:off x="11175725" y="2530452"/>
            <a:ext cx="69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273934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3">
            <a:extLst>
              <a:ext uri="{FF2B5EF4-FFF2-40B4-BE49-F238E27FC236}">
                <a16:creationId xmlns:a16="http://schemas.microsoft.com/office/drawing/2014/main" id="{46FD7649-74A1-48F6-B2AF-75A525425B94}"/>
              </a:ext>
            </a:extLst>
          </p:cNvPr>
          <p:cNvSpPr/>
          <p:nvPr/>
        </p:nvSpPr>
        <p:spPr>
          <a:xfrm>
            <a:off x="838200" y="1288774"/>
            <a:ext cx="10515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20000"/>
            </a:srgbClr>
          </a:solidFill>
        </p:spPr>
        <p:txBody>
          <a:bodyPr wrap="square" lIns="0" tIns="0" rIns="0" bIns="0" rtlCol="0"/>
          <a:lstStyle/>
          <a:p>
            <a:endParaRPr lang="ko-KR" altLang="en-US" spc="-1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8F8B9AF-057A-417D-BA70-74EFDA5C0937}"/>
              </a:ext>
            </a:extLst>
          </p:cNvPr>
          <p:cNvGrpSpPr/>
          <p:nvPr/>
        </p:nvGrpSpPr>
        <p:grpSpPr>
          <a:xfrm>
            <a:off x="477963" y="320449"/>
            <a:ext cx="11415682" cy="318953"/>
            <a:chOff x="477963" y="320449"/>
            <a:chExt cx="11415682" cy="31895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DF780B-D2CC-4041-96D6-461B4F52938E}"/>
                </a:ext>
              </a:extLst>
            </p:cNvPr>
            <p:cNvSpPr txBox="1"/>
            <p:nvPr/>
          </p:nvSpPr>
          <p:spPr>
            <a:xfrm>
              <a:off x="477963" y="331625"/>
              <a:ext cx="27094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pc="-100" dirty="0">
                  <a:solidFill>
                    <a:srgbClr val="366CDD"/>
                  </a:solidFill>
                </a:rPr>
                <a:t>Step1 – </a:t>
              </a:r>
              <a:r>
                <a:rPr lang="ko-KR" altLang="en-US" sz="1400" spc="-100" dirty="0">
                  <a:solidFill>
                    <a:srgbClr val="366CDD"/>
                  </a:solidFill>
                </a:rPr>
                <a:t>적절한 경로당 수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0BF2D6-BC38-4245-8AEA-5D7366149938}"/>
                </a:ext>
              </a:extLst>
            </p:cNvPr>
            <p:cNvSpPr txBox="1"/>
            <p:nvPr/>
          </p:nvSpPr>
          <p:spPr>
            <a:xfrm>
              <a:off x="10287000" y="320449"/>
              <a:ext cx="160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100" dirty="0">
                  <a:solidFill>
                    <a:srgbClr val="366CDD"/>
                  </a:solidFill>
                </a:rPr>
                <a:t>동아대학교 </a:t>
              </a:r>
              <a:r>
                <a:rPr lang="en-US" altLang="ko-KR" sz="1200" spc="-100" dirty="0" err="1">
                  <a:solidFill>
                    <a:srgbClr val="366CDD"/>
                  </a:solidFill>
                </a:rPr>
                <a:t>Dev_Day</a:t>
              </a:r>
              <a:endParaRPr lang="ko-KR" altLang="en-US" sz="1200" spc="-100" dirty="0">
                <a:solidFill>
                  <a:srgbClr val="366CDD"/>
                </a:solidFill>
              </a:endParaRPr>
            </a:p>
          </p:txBody>
        </p: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EF074BE-6879-45C4-BAF8-572062FB24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595205"/>
            <a:ext cx="3901440" cy="169277"/>
          </a:xfrm>
          <a:prstGeom prst="rect">
            <a:avLst/>
          </a:prstGeom>
        </p:spPr>
        <p:txBody>
          <a:bodyPr/>
          <a:lstStyle/>
          <a:p>
            <a:r>
              <a:rPr lang="en-US" altLang="ko-KR" spc="-100"/>
              <a:t>Busan Senior Centre(BSC)</a:t>
            </a:r>
            <a:r>
              <a:rPr lang="ko-KR" altLang="en-US" spc="-100"/>
              <a:t>의 시급한 개선을 위한 입지 분석 모델</a:t>
            </a:r>
            <a:endParaRPr lang="en-US" spc="-1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25747-134F-40D5-A092-C9E21CF8DA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ko-KR" spc="-100" smtClean="0"/>
              <a:t>8</a:t>
            </a:fld>
            <a:endParaRPr lang="ko-KR" altLang="en-US" spc="-100"/>
          </a:p>
        </p:txBody>
      </p:sp>
      <p:sp>
        <p:nvSpPr>
          <p:cNvPr id="24" name="object 23" hidden="1">
            <a:extLst>
              <a:ext uri="{FF2B5EF4-FFF2-40B4-BE49-F238E27FC236}">
                <a16:creationId xmlns:a16="http://schemas.microsoft.com/office/drawing/2014/main" id="{1C5DE5FC-8648-43FB-97CB-7489709CA03E}"/>
              </a:ext>
            </a:extLst>
          </p:cNvPr>
          <p:cNvSpPr/>
          <p:nvPr/>
        </p:nvSpPr>
        <p:spPr>
          <a:xfrm>
            <a:off x="1295400" y="1135311"/>
            <a:ext cx="10134600" cy="1210310"/>
          </a:xfrm>
          <a:custGeom>
            <a:avLst/>
            <a:gdLst/>
            <a:ahLst/>
            <a:cxnLst/>
            <a:rect l="l" t="t" r="r" b="b"/>
            <a:pathLst>
              <a:path w="10134600" h="1210310">
                <a:moveTo>
                  <a:pt x="10134600" y="0"/>
                </a:moveTo>
                <a:lnTo>
                  <a:pt x="201688" y="0"/>
                </a:lnTo>
                <a:lnTo>
                  <a:pt x="155442" y="5326"/>
                </a:lnTo>
                <a:lnTo>
                  <a:pt x="112990" y="20499"/>
                </a:lnTo>
                <a:lnTo>
                  <a:pt x="75541" y="44307"/>
                </a:lnTo>
                <a:lnTo>
                  <a:pt x="44308" y="75539"/>
                </a:lnTo>
                <a:lnTo>
                  <a:pt x="20499" y="112985"/>
                </a:lnTo>
                <a:lnTo>
                  <a:pt x="5326" y="155434"/>
                </a:lnTo>
                <a:lnTo>
                  <a:pt x="0" y="201675"/>
                </a:lnTo>
                <a:lnTo>
                  <a:pt x="0" y="1210055"/>
                </a:lnTo>
                <a:lnTo>
                  <a:pt x="9932924" y="1210055"/>
                </a:lnTo>
                <a:lnTo>
                  <a:pt x="9979165" y="1204729"/>
                </a:lnTo>
                <a:lnTo>
                  <a:pt x="10021614" y="1189556"/>
                </a:lnTo>
                <a:lnTo>
                  <a:pt x="10059060" y="1165748"/>
                </a:lnTo>
                <a:lnTo>
                  <a:pt x="10090292" y="1134516"/>
                </a:lnTo>
                <a:lnTo>
                  <a:pt x="10114100" y="1097070"/>
                </a:lnTo>
                <a:lnTo>
                  <a:pt x="10129273" y="1054621"/>
                </a:lnTo>
                <a:lnTo>
                  <a:pt x="10134600" y="1008379"/>
                </a:lnTo>
                <a:lnTo>
                  <a:pt x="10134600" y="0"/>
                </a:lnTo>
                <a:close/>
              </a:path>
            </a:pathLst>
          </a:custGeom>
          <a:solidFill>
            <a:srgbClr val="366CDD">
              <a:alpha val="10195"/>
            </a:srgbClr>
          </a:solidFill>
        </p:spPr>
        <p:txBody>
          <a:bodyPr wrap="square" lIns="0" tIns="0" rIns="0" bIns="0" rtlCol="0"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 hidden="1">
                <a:extLst>
                  <a:ext uri="{FF2B5EF4-FFF2-40B4-BE49-F238E27FC236}">
                    <a16:creationId xmlns:a16="http://schemas.microsoft.com/office/drawing/2014/main" id="{89EFABAA-440F-4E58-9DA9-07FAFB38726C}"/>
                  </a:ext>
                </a:extLst>
              </p:cNvPr>
              <p:cNvSpPr txBox="1"/>
              <p:nvPr/>
            </p:nvSpPr>
            <p:spPr>
              <a:xfrm>
                <a:off x="1333499" y="1291135"/>
                <a:ext cx="99060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𝑜𝑛𝑒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ko-KR" altLang="en-US" dirty="0">
                    <a:solidFill>
                      <a:srgbClr val="636363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𝑢𝑠𝑒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𝑟𝑒𝑔𝑖𝑠𝑡𝑒𝑑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𝑢𝑠𝑒𝑟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𝑆𝐶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𝑢𝑠𝑒</m:t>
                                </m:r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ko-KR" i="1">
                                    <a:solidFill>
                                      <a:srgbClr val="636363"/>
                                    </a:solidFill>
                                    <a:latin typeface="Cambria Math" panose="02040503050406030204" pitchFamily="18" charset="0"/>
                                  </a:rPr>
                                  <m:t>𝑟𝑎𝑡𝑒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US" altLang="ko-KR" b="0" i="1" smtClean="0">
                            <a:solidFill>
                              <a:srgbClr val="63636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𝑆𝐶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𝑟𝑒𝑔𝑖𝑠𝑡𝑒𝑑</m:t>
                            </m:r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ko-KR" b="0" i="1" smtClean="0">
                                <a:solidFill>
                                  <a:srgbClr val="636363"/>
                                </a:solidFill>
                                <a:latin typeface="Cambria Math" panose="02040503050406030204" pitchFamily="18" charset="0"/>
                              </a:rPr>
                              <m:t>𝑢𝑠𝑒𝑟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solidFill>
                          <a:srgbClr val="636363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ko-KR" altLang="en-US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25" name="TextBox 24" hidden="1">
                <a:extLst>
                  <a:ext uri="{FF2B5EF4-FFF2-40B4-BE49-F238E27FC236}">
                    <a16:creationId xmlns:a16="http://schemas.microsoft.com/office/drawing/2014/main" id="{89EFABAA-440F-4E58-9DA9-07FAFB38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499" y="1291135"/>
                <a:ext cx="9906000" cy="404213"/>
              </a:xfrm>
              <a:prstGeom prst="rect">
                <a:avLst/>
              </a:prstGeom>
              <a:blipFill>
                <a:blip r:embed="rId9"/>
                <a:stretch>
                  <a:fillRect t="-106061" b="-15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 hidden="1">
                <a:extLst>
                  <a:ext uri="{FF2B5EF4-FFF2-40B4-BE49-F238E27FC236}">
                    <a16:creationId xmlns:a16="http://schemas.microsoft.com/office/drawing/2014/main" id="{20014A1C-BDC8-4435-9E93-7317E6913241}"/>
                  </a:ext>
                </a:extLst>
              </p:cNvPr>
              <p:cNvSpPr txBox="1"/>
              <p:nvPr/>
            </p:nvSpPr>
            <p:spPr>
              <a:xfrm>
                <a:off x="1354214" y="1772155"/>
                <a:ext cx="9906000" cy="467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𝑆𝐶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𝑝𝑟𝑜𝑝𝑒𝑟</m:t>
                          </m:r>
                        </m:sub>
                      </m:sSub>
                      <m:d>
                        <m:d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𝑂𝑃</m:t>
                              </m:r>
                            </m:e>
                            <m:sub>
                              <m:r>
                                <a:rPr lang="ko-KR" altLang="en-US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행정동</m:t>
                              </m:r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ko-KR" sz="1600" i="1" dirty="0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e>
                            <m:sub>
                              <m:r>
                                <a:rPr lang="en-US" altLang="ko-KR" sz="1600" i="1" dirty="0">
                                  <a:solidFill>
                                    <a:srgbClr val="636363"/>
                                  </a:solidFill>
                                  <a:latin typeface="Cambria Math" panose="02040503050406030204" pitchFamily="18" charset="0"/>
                                </a:rPr>
                                <m:t>𝑝𝑒</m:t>
                              </m:r>
                              <m:sSub>
                                <m:sSubPr>
                                  <m:ctrlPr>
                                    <a:rPr lang="en-US" altLang="ko-KR" sz="1600" i="1" dirty="0">
                                      <a:solidFill>
                                        <a:srgbClr val="63636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 dirty="0">
                                      <a:solidFill>
                                        <a:srgbClr val="63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600" i="1" dirty="0">
                                      <a:solidFill>
                                        <a:srgbClr val="636363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𝑜𝑛𝑒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ko-KR" sz="1600" i="1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  <m:sub>
                          <m:r>
                            <a:rPr lang="ko-KR" altLang="en-US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행정</m:t>
                          </m:r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동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rgbClr val="636363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𝑆𝐶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600" i="1">
                              <a:solidFill>
                                <a:srgbClr val="636363"/>
                              </a:solidFill>
                              <a:latin typeface="Cambria Math" panose="02040503050406030204" pitchFamily="18" charset="0"/>
                            </a:rPr>
                            <m:t>𝑜𝑛𝑒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rgbClr val="636363"/>
                  </a:solidFill>
                </a:endParaRPr>
              </a:p>
            </p:txBody>
          </p:sp>
        </mc:Choice>
        <mc:Fallback xmlns="">
          <p:sp>
            <p:nvSpPr>
              <p:cNvPr id="26" name="TextBox 25" hidden="1">
                <a:extLst>
                  <a:ext uri="{FF2B5EF4-FFF2-40B4-BE49-F238E27FC236}">
                    <a16:creationId xmlns:a16="http://schemas.microsoft.com/office/drawing/2014/main" id="{20014A1C-BDC8-4435-9E93-7317E6913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214" y="1772155"/>
                <a:ext cx="9906000" cy="467307"/>
              </a:xfrm>
              <a:prstGeom prst="rect">
                <a:avLst/>
              </a:prstGeom>
              <a:blipFill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B022E8B-2EC3-4352-8954-4CAF96259BDA}"/>
              </a:ext>
            </a:extLst>
          </p:cNvPr>
          <p:cNvSpPr txBox="1"/>
          <p:nvPr/>
        </p:nvSpPr>
        <p:spPr>
          <a:xfrm>
            <a:off x="1177877" y="1493417"/>
            <a:ext cx="9836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00" dirty="0"/>
              <a:t>각 행정 동 단위 설치된 경로당 수에 대해 </a:t>
            </a:r>
            <a:r>
              <a:rPr lang="ko-KR" altLang="en-US" sz="2400" b="1" spc="-100" dirty="0">
                <a:solidFill>
                  <a:srgbClr val="5643E2"/>
                </a:solidFill>
              </a:rPr>
              <a:t>증설의 필요성 분석을</a:t>
            </a:r>
            <a:r>
              <a:rPr lang="ko-KR" altLang="en-US" sz="2400" spc="-100" dirty="0"/>
              <a:t> 위해</a:t>
            </a:r>
            <a:endParaRPr lang="en-US" altLang="ko-KR" sz="2400" spc="-100" dirty="0"/>
          </a:p>
          <a:p>
            <a:pPr algn="ctr"/>
            <a:r>
              <a:rPr lang="ko-KR" altLang="en-US" sz="2400" b="1" spc="-100" dirty="0">
                <a:solidFill>
                  <a:srgbClr val="5643E2"/>
                </a:solidFill>
              </a:rPr>
              <a:t>적절한 경로당 수를 파악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21A5-21C5-4446-95A8-91F975ECEF90}"/>
              </a:ext>
            </a:extLst>
          </p:cNvPr>
          <p:cNvSpPr txBox="1"/>
          <p:nvPr/>
        </p:nvSpPr>
        <p:spPr>
          <a:xfrm>
            <a:off x="4688717" y="2825290"/>
            <a:ext cx="2895602" cy="646331"/>
          </a:xfrm>
          <a:prstGeom prst="rect">
            <a:avLst/>
          </a:prstGeom>
          <a:noFill/>
          <a:ln w="19050">
            <a:solidFill>
              <a:srgbClr val="366CD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00" dirty="0">
                <a:solidFill>
                  <a:srgbClr val="5643E2"/>
                </a:solidFill>
              </a:rPr>
              <a:t>현재 설치된 경로당 기준 </a:t>
            </a:r>
            <a:endParaRPr lang="en-US" altLang="ko-KR" b="1" spc="-100" dirty="0">
              <a:solidFill>
                <a:srgbClr val="5643E2"/>
              </a:solidFill>
            </a:endParaRPr>
          </a:p>
          <a:p>
            <a:pPr algn="ctr"/>
            <a:r>
              <a:rPr lang="ko-KR" altLang="en-US" spc="-100" dirty="0"/>
              <a:t>적절한 경로당 수</a:t>
            </a:r>
            <a:endParaRPr lang="en-US" altLang="ko-KR" spc="-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52C235-18B0-4F51-9AE4-5A61208ADE29}"/>
              </a:ext>
            </a:extLst>
          </p:cNvPr>
          <p:cNvSpPr txBox="1"/>
          <p:nvPr/>
        </p:nvSpPr>
        <p:spPr>
          <a:xfrm>
            <a:off x="2802252" y="4785898"/>
            <a:ext cx="2590800" cy="369332"/>
          </a:xfrm>
          <a:prstGeom prst="rect">
            <a:avLst/>
          </a:prstGeom>
          <a:noFill/>
          <a:ln w="19050">
            <a:solidFill>
              <a:srgbClr val="366CD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/>
              <a:t>필요한 경로당 수가 </a:t>
            </a:r>
            <a:r>
              <a:rPr lang="ko-KR" altLang="en-US" b="1" spc="-100" dirty="0">
                <a:solidFill>
                  <a:srgbClr val="5643E2"/>
                </a:solidFill>
              </a:rPr>
              <a:t>있다</a:t>
            </a:r>
          </a:p>
        </p:txBody>
      </p:sp>
      <p:pic>
        <p:nvPicPr>
          <p:cNvPr id="1028" name="Picture 4" descr="split Icon 406083">
            <a:extLst>
              <a:ext uri="{FF2B5EF4-FFF2-40B4-BE49-F238E27FC236}">
                <a16:creationId xmlns:a16="http://schemas.microsoft.com/office/drawing/2014/main" id="{EABFDFF6-0ABF-49FD-8D01-3F60564B3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37" y="3347713"/>
            <a:ext cx="1565325" cy="15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3A7B32-9E54-444A-8701-C8D89C26EB43}"/>
              </a:ext>
            </a:extLst>
          </p:cNvPr>
          <p:cNvSpPr txBox="1"/>
          <p:nvPr/>
        </p:nvSpPr>
        <p:spPr>
          <a:xfrm>
            <a:off x="6818000" y="4781152"/>
            <a:ext cx="2590800" cy="369332"/>
          </a:xfrm>
          <a:prstGeom prst="rect">
            <a:avLst/>
          </a:prstGeom>
          <a:noFill/>
          <a:ln w="19050">
            <a:solidFill>
              <a:srgbClr val="366CD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00" dirty="0"/>
              <a:t>필요한 경로당 수가 </a:t>
            </a:r>
            <a:r>
              <a:rPr lang="ko-KR" altLang="en-US" b="1" spc="-100" dirty="0">
                <a:solidFill>
                  <a:srgbClr val="5643E2"/>
                </a:solidFill>
              </a:rPr>
              <a:t>없다</a:t>
            </a:r>
          </a:p>
        </p:txBody>
      </p:sp>
      <p:pic>
        <p:nvPicPr>
          <p:cNvPr id="2050" name="Picture 2" descr="Up Down Icon 3812643">
            <a:extLst>
              <a:ext uri="{FF2B5EF4-FFF2-40B4-BE49-F238E27FC236}">
                <a16:creationId xmlns:a16="http://schemas.microsoft.com/office/drawing/2014/main" id="{3BA69F5F-92A5-4D50-9613-86DF16362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72" y="3527725"/>
            <a:ext cx="478856" cy="47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row Icon 4410729">
            <a:extLst>
              <a:ext uri="{FF2B5EF4-FFF2-40B4-BE49-F238E27FC236}">
                <a16:creationId xmlns:a16="http://schemas.microsoft.com/office/drawing/2014/main" id="{4D736E6A-7594-46AE-B7A3-958D92E4B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964" y="4409742"/>
            <a:ext cx="314036" cy="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row Icon 4410730">
            <a:extLst>
              <a:ext uri="{FF2B5EF4-FFF2-40B4-BE49-F238E27FC236}">
                <a16:creationId xmlns:a16="http://schemas.microsoft.com/office/drawing/2014/main" id="{5B21A079-9A9E-4288-946E-E870BB83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2" y="4409742"/>
            <a:ext cx="314036" cy="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4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7765</TotalTime>
  <Words>1903</Words>
  <Application>Microsoft Office PowerPoint</Application>
  <PresentationFormat>와이드스크린</PresentationFormat>
  <Paragraphs>381</Paragraphs>
  <Slides>27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Menlo</vt:lpstr>
      <vt:lpstr>맑은 고딕</vt:lpstr>
      <vt:lpstr>한양신명조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요구사항</vt:lpstr>
      <vt:lpstr>요구사항</vt:lpstr>
      <vt:lpstr>참고사항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Duk Yoon Cho</dc:creator>
  <cp:lastModifiedBy>박 정현</cp:lastModifiedBy>
  <cp:revision>58</cp:revision>
  <dcterms:created xsi:type="dcterms:W3CDTF">2021-11-11T05:07:07Z</dcterms:created>
  <dcterms:modified xsi:type="dcterms:W3CDTF">2022-03-22T23:32:54Z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2018-12-03T00:00:00Z</vt:filetime>
  </property>
  <property fmtid="{D5CDD505-2E9C-101B-9397-08002B2CF9AE}" pid="3" name="Creator">
    <vt:lpwstr>Office 365용 Microsoft® PowerPoint®</vt:lpwstr>
  </property>
  <property fmtid="{D5CDD505-2E9C-101B-9397-08002B2CF9AE}" pid="4" name="LastSaved">
    <vt:filetime>2021-11-11T00:00:00Z</vt:filetime>
  </property>
</Properties>
</file>