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59" r:id="rId14"/>
    <p:sldId id="269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0" r:id="rId23"/>
    <p:sldId id="281" r:id="rId24"/>
    <p:sldId id="283" r:id="rId25"/>
    <p:sldId id="306" r:id="rId26"/>
    <p:sldId id="313" r:id="rId27"/>
    <p:sldId id="287" r:id="rId28"/>
    <p:sldId id="288" r:id="rId29"/>
    <p:sldId id="292" r:id="rId30"/>
    <p:sldId id="293" r:id="rId31"/>
    <p:sldId id="294" r:id="rId32"/>
    <p:sldId id="295" r:id="rId33"/>
    <p:sldId id="296" r:id="rId34"/>
    <p:sldId id="291" r:id="rId35"/>
    <p:sldId id="299" r:id="rId36"/>
    <p:sldId id="298" r:id="rId37"/>
    <p:sldId id="284" r:id="rId38"/>
    <p:sldId id="290" r:id="rId39"/>
    <p:sldId id="300" r:id="rId40"/>
    <p:sldId id="285" r:id="rId41"/>
    <p:sldId id="282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gs" Target="tags/tag30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34540"/>
            <a:ext cx="9144000" cy="1475740"/>
          </a:xfrm>
        </p:spPr>
        <p:txBody>
          <a:bodyPr/>
          <a:p>
            <a:pPr fontAlgn="b">
              <a:lnSpc>
                <a:spcPct val="70000"/>
              </a:lnSpc>
            </a:pPr>
            <a:r>
              <a:rPr lang="zh-CN" altLang="en-US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UE</a:t>
            </a:r>
            <a:r>
              <a:rPr lang="en-US" altLang="zh-CN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b="1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网络同步</a:t>
            </a:r>
            <a:endParaRPr lang="zh-CN" altLang="en-US" b="1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pPr algn="r"/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by BlueCoderLXH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ReplicationGraph_Grid2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7235" y="270510"/>
            <a:ext cx="5971540" cy="59264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77235" y="6273165"/>
            <a:ext cx="597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GridSpatial2D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 descr="ReplicationGrap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0"/>
            <a:ext cx="12202795" cy="6923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1.4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总结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1359535"/>
            <a:ext cx="8619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UE默认的AOI同步方案</a:t>
            </a:r>
            <a:endParaRPr lang="zh-CN" altLang="en-US" b="1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适合地图相对较小、需要同步的Actor数量较少的网络游戏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95400" y="2364105"/>
            <a:ext cx="8619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九宫格算法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基于网格化的优化算法，适合相对较大、需要同步的Actor数量较多的网络游戏（实际应用需要考虑不同类型Actor的同步处理，这一块要看项目具体情况来做取舍）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95400" y="3645535"/>
            <a:ext cx="8619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ReplicationGraph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UE进阶的AOI同步方案，强烈推荐使用（当然如果地图较小就没必要了），特别是大世界开放地图类型的游戏，ReplicationGraph可以很好地解决大量Actor同步的</a:t>
            </a:r>
            <a:r>
              <a:rPr lang="zh-CN" altLang="en-US">
                <a:sym typeface="+mn-ea"/>
              </a:rPr>
              <a:t>性能问题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二、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Actor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网络同步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61715" y="1702435"/>
            <a:ext cx="5068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2.1 Bunch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同步及可靠性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3561398" y="2986405"/>
            <a:ext cx="506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2.2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属性同步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561715" y="4270375"/>
            <a:ext cx="5068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2.3 RPC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同步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561080" y="5452745"/>
            <a:ext cx="50698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2.4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总结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8405" y="3137535"/>
            <a:ext cx="4695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2.1 Bunch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同步及可靠性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067685" y="6449060"/>
            <a:ext cx="605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NetDataReceiveFlow</a:t>
            </a:r>
            <a:endParaRPr lang="zh-CN" altLang="en-US"/>
          </a:p>
        </p:txBody>
      </p:sp>
      <p:pic>
        <p:nvPicPr>
          <p:cNvPr id="5" name="图片 4" descr="NetDataSend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85" y="92075"/>
            <a:ext cx="6057265" cy="6356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86810" y="6487795"/>
            <a:ext cx="481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NetDataReceiveFlow</a:t>
            </a:r>
            <a:endParaRPr lang="zh-CN" altLang="en-US"/>
          </a:p>
        </p:txBody>
      </p:sp>
      <p:pic>
        <p:nvPicPr>
          <p:cNvPr id="4" name="图片 3" descr="NetDataReceive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112395"/>
            <a:ext cx="4817745" cy="637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767715" y="1248410"/>
            <a:ext cx="50571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Bunch的可靠传输，即Reliable Bunch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主要用于：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Open Bunch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相当于</a:t>
            </a:r>
            <a:r>
              <a:rPr lang="en-US" altLang="zh-CN"/>
              <a:t>Actor</a:t>
            </a:r>
            <a:r>
              <a:rPr lang="zh-CN" altLang="en-US"/>
              <a:t>的</a:t>
            </a:r>
            <a:r>
              <a:rPr lang="en-US" altLang="zh-CN"/>
              <a:t>Spawn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Close Bunch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相当于</a:t>
            </a:r>
            <a:r>
              <a:rPr lang="en-US" altLang="zh-CN"/>
              <a:t>Actor</a:t>
            </a:r>
            <a:r>
              <a:rPr lang="zh-CN" altLang="en-US"/>
              <a:t>的</a:t>
            </a:r>
            <a:r>
              <a:rPr lang="en-US" altLang="zh-CN"/>
              <a:t>De</a:t>
            </a:r>
            <a:r>
              <a:rPr lang="en-US" altLang="zh-CN"/>
              <a:t>stroy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Reliable RPC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可靠</a:t>
            </a:r>
            <a:r>
              <a:rPr lang="en-US" altLang="zh-CN"/>
              <a:t>RPC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5596255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2.1 Bunch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同步及可靠性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74650" y="475615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2.1.1 Bunch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可靠性传输的数据结构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68350" y="915035"/>
            <a:ext cx="1142365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UNetConnection</a:t>
            </a:r>
            <a:endParaRPr lang="zh-CN" altLang="en-US" b="1"/>
          </a:p>
          <a:p>
            <a:r>
              <a:rPr lang="zh-CN" altLang="en-US">
                <a:sym typeface="+mn-ea"/>
              </a:rPr>
              <a:t>TArray&lt;int32&gt;	OutReliable;</a:t>
            </a:r>
            <a:r>
              <a:rPr lang="en-US" altLang="zh-CN">
                <a:sym typeface="+mn-ea"/>
              </a:rPr>
              <a:t> // 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ChIndex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ActorChannel</a:t>
            </a:r>
            <a:r>
              <a:rPr lang="zh-CN" altLang="en-US">
                <a:sym typeface="+mn-ea"/>
              </a:rPr>
              <a:t>下一个</a:t>
            </a:r>
            <a:r>
              <a:rPr lang="en-US" altLang="zh-CN">
                <a:sym typeface="+mn-ea"/>
              </a:rPr>
              <a:t>Reliable </a:t>
            </a:r>
            <a:r>
              <a:rPr lang="en-US" altLang="zh-CN">
                <a:sym typeface="+mn-ea"/>
              </a:rPr>
              <a:t>OutBunch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Sequence</a:t>
            </a:r>
            <a:r>
              <a:rPr lang="zh-CN" altLang="en-US">
                <a:sym typeface="+mn-ea"/>
              </a:rPr>
              <a:t>序号</a:t>
            </a:r>
            <a:endParaRPr lang="zh-CN" altLang="en-US"/>
          </a:p>
          <a:p>
            <a:r>
              <a:rPr lang="zh-CN" altLang="en-US">
                <a:sym typeface="+mn-ea"/>
              </a:rPr>
              <a:t>TArray&lt;int32&gt;	InReliable;</a:t>
            </a:r>
            <a:r>
              <a:rPr lang="en-US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对应</a:t>
            </a:r>
            <a:r>
              <a:rPr lang="en-US" altLang="zh-CN">
                <a:sym typeface="+mn-ea"/>
              </a:rPr>
              <a:t>ChIndex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ActorChannel</a:t>
            </a:r>
            <a:r>
              <a:rPr lang="zh-CN" altLang="en-US">
                <a:sym typeface="+mn-ea"/>
              </a:rPr>
              <a:t>下一个</a:t>
            </a:r>
            <a:r>
              <a:rPr lang="en-US" altLang="zh-CN">
                <a:sym typeface="+mn-ea"/>
              </a:rPr>
              <a:t>Reliable </a:t>
            </a:r>
            <a:r>
              <a:rPr lang="en-US" altLang="zh-CN">
                <a:sym typeface="+mn-ea"/>
              </a:rPr>
              <a:t>InBunch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Sequence</a:t>
            </a:r>
            <a:r>
              <a:rPr lang="zh-CN" altLang="en-US">
                <a:sym typeface="+mn-ea"/>
              </a:rPr>
              <a:t>序号</a:t>
            </a:r>
            <a:endParaRPr lang="zh-CN" altLang="en-US"/>
          </a:p>
          <a:p>
            <a:endParaRPr lang="zh-CN" altLang="en-US" b="1"/>
          </a:p>
          <a:p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715" y="1985645"/>
            <a:ext cx="1142365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UChannel</a:t>
            </a:r>
            <a:endParaRPr lang="zh-CN" altLang="en-US" b="1"/>
          </a:p>
          <a:p>
            <a:r>
              <a:rPr lang="zh-CN" altLang="en-US">
                <a:sym typeface="+mn-ea"/>
              </a:rPr>
              <a:t>FInBunch*	InRec;	// </a:t>
            </a:r>
            <a:r>
              <a:rPr lang="en-US" altLang="zh-CN">
                <a:sym typeface="+mn-ea"/>
              </a:rPr>
              <a:t>Reliable InBunch</a:t>
            </a:r>
            <a:r>
              <a:rPr lang="zh-CN" altLang="en-US">
                <a:sym typeface="+mn-ea"/>
              </a:rPr>
              <a:t>链表头指针，处理接收端的乱序问题</a:t>
            </a:r>
            <a:endParaRPr lang="zh-CN" altLang="en-US"/>
          </a:p>
          <a:p>
            <a:r>
              <a:rPr lang="zh-CN" altLang="en-US">
                <a:sym typeface="+mn-ea"/>
              </a:rPr>
              <a:t>FOutBunch*	OutRec;	// </a:t>
            </a:r>
            <a:r>
              <a:rPr lang="en-US" altLang="zh-CN">
                <a:sym typeface="+mn-ea"/>
              </a:rPr>
              <a:t>Reliable OnBunch</a:t>
            </a:r>
            <a:r>
              <a:rPr lang="zh-CN" altLang="en-US">
                <a:sym typeface="+mn-ea"/>
              </a:rPr>
              <a:t>链表头指针，处理发送端的</a:t>
            </a:r>
            <a:r>
              <a:rPr lang="en-US" altLang="zh-CN">
                <a:sym typeface="+mn-ea"/>
              </a:rPr>
              <a:t>Ack</a:t>
            </a:r>
            <a:r>
              <a:rPr lang="zh-CN" altLang="en-US">
                <a:sym typeface="+mn-ea"/>
              </a:rPr>
              <a:t>逻辑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8350" y="3094355"/>
            <a:ext cx="1142365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sym typeface="+mn-ea"/>
              </a:rPr>
              <a:t>FInBunch</a:t>
            </a:r>
            <a:endParaRPr lang="en-US" altLang="zh-CN" b="1"/>
          </a:p>
          <a:p>
            <a:r>
              <a:rPr>
                <a:sym typeface="+mn-ea"/>
              </a:rPr>
              <a:t>F</a:t>
            </a:r>
            <a:r>
              <a:rPr lang="en-US">
                <a:sym typeface="+mn-ea"/>
              </a:rPr>
              <a:t>In</a:t>
            </a:r>
            <a:r>
              <a:rPr>
                <a:sym typeface="+mn-ea"/>
              </a:rPr>
              <a:t>Bunch *	Next;</a:t>
            </a:r>
            <a:r>
              <a:rPr lang="en-US">
                <a:sym typeface="+mn-ea"/>
              </a:rPr>
              <a:t>		// </a:t>
            </a:r>
            <a:r>
              <a:rPr lang="zh-CN" altLang="en-US">
                <a:sym typeface="+mn-ea"/>
              </a:rPr>
              <a:t>链表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指针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int32		PacketId;</a:t>
            </a:r>
            <a:r>
              <a:rPr lang="en-US">
                <a:sym typeface="+mn-ea"/>
              </a:rPr>
              <a:t>		// </a:t>
            </a:r>
            <a:r>
              <a:rPr lang="zh-CN" altLang="en-US">
                <a:sym typeface="+mn-ea"/>
              </a:rPr>
              <a:t>当前</a:t>
            </a:r>
            <a:r>
              <a:rPr lang="en-US" altLang="zh-CN">
                <a:sym typeface="+mn-ea"/>
              </a:rPr>
              <a:t>InBunch</a:t>
            </a:r>
            <a:r>
              <a:rPr lang="zh-CN" altLang="en-US">
                <a:sym typeface="+mn-ea"/>
              </a:rPr>
              <a:t>所在包的</a:t>
            </a:r>
            <a:r>
              <a:rPr lang="en-US" altLang="zh-CN">
                <a:sym typeface="+mn-ea"/>
              </a:rPr>
              <a:t>Id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int32		ChSequence;</a:t>
            </a:r>
            <a:r>
              <a:rPr lang="en-US" altLang="zh-CN">
                <a:sym typeface="+mn-ea"/>
              </a:rPr>
              <a:t>	// </a:t>
            </a:r>
            <a:r>
              <a:rPr lang="zh-CN" altLang="en-US">
                <a:sym typeface="+mn-ea"/>
              </a:rPr>
              <a:t>当前</a:t>
            </a:r>
            <a:r>
              <a:rPr lang="en-US" altLang="zh-CN">
                <a:sym typeface="+mn-ea"/>
              </a:rPr>
              <a:t>InBunch</a:t>
            </a:r>
            <a:r>
              <a:rPr lang="zh-CN" altLang="en-US">
                <a:sym typeface="+mn-ea"/>
              </a:rPr>
              <a:t>的序号</a:t>
            </a:r>
            <a:endParaRPr lang="zh-CN" altLang="en-US"/>
          </a:p>
          <a:p>
            <a:r>
              <a:rPr lang="zh-CN" altLang="en-US">
                <a:sym typeface="+mn-ea"/>
              </a:rPr>
              <a:t>uint8		bReliable:1;</a:t>
            </a:r>
            <a:r>
              <a:rPr lang="en-US" altLang="zh-CN">
                <a:sym typeface="+mn-ea"/>
              </a:rPr>
              <a:t>	// </a:t>
            </a:r>
            <a:r>
              <a:rPr lang="zh-CN" altLang="en-US">
                <a:sym typeface="+mn-ea"/>
              </a:rPr>
              <a:t>是否是可靠</a:t>
            </a:r>
            <a:r>
              <a:rPr lang="en-US" altLang="zh-CN">
                <a:sym typeface="+mn-ea"/>
              </a:rPr>
              <a:t>Bunch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8350" y="4719955"/>
            <a:ext cx="11423650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sym typeface="+mn-ea"/>
              </a:rPr>
              <a:t>FOutBunch</a:t>
            </a:r>
            <a:endParaRPr lang="en-US" altLang="zh-CN" b="1"/>
          </a:p>
          <a:p>
            <a:r>
              <a:rPr>
                <a:sym typeface="+mn-ea"/>
              </a:rPr>
              <a:t>FOutBunch *	Next;</a:t>
            </a:r>
            <a:r>
              <a:rPr lang="en-US">
                <a:sym typeface="+mn-ea"/>
              </a:rPr>
              <a:t>		// </a:t>
            </a:r>
            <a:r>
              <a:rPr lang="zh-CN" altLang="en-US">
                <a:sym typeface="+mn-ea"/>
              </a:rPr>
              <a:t>链表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指针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int32		PacketId;</a:t>
            </a:r>
            <a:r>
              <a:rPr lang="en-US">
                <a:sym typeface="+mn-ea"/>
              </a:rPr>
              <a:t>		// </a:t>
            </a:r>
            <a:r>
              <a:rPr lang="zh-CN" altLang="en-US">
                <a:sym typeface="+mn-ea"/>
              </a:rPr>
              <a:t>当前</a:t>
            </a:r>
            <a:r>
              <a:rPr lang="en-US" altLang="zh-CN">
                <a:sym typeface="+mn-ea"/>
              </a:rPr>
              <a:t>OutBunch</a:t>
            </a:r>
            <a:r>
              <a:rPr lang="zh-CN" altLang="en-US">
                <a:sym typeface="+mn-ea"/>
              </a:rPr>
              <a:t>发送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时所在包的</a:t>
            </a:r>
            <a:r>
              <a:rPr lang="en-US" altLang="zh-CN">
                <a:sym typeface="+mn-ea"/>
              </a:rPr>
              <a:t>Id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int32		ChSequence;</a:t>
            </a:r>
            <a:r>
              <a:rPr lang="en-US" altLang="zh-CN">
                <a:sym typeface="+mn-ea"/>
              </a:rPr>
              <a:t>	// </a:t>
            </a:r>
            <a:r>
              <a:rPr lang="zh-CN" altLang="en-US">
                <a:sym typeface="+mn-ea"/>
              </a:rPr>
              <a:t>当前</a:t>
            </a:r>
            <a:r>
              <a:rPr lang="en-US" altLang="zh-CN">
                <a:sym typeface="+mn-ea"/>
              </a:rPr>
              <a:t>OutBunch</a:t>
            </a:r>
            <a:r>
              <a:rPr lang="zh-CN" altLang="en-US">
                <a:sym typeface="+mn-ea"/>
              </a:rPr>
              <a:t>的序号</a:t>
            </a:r>
            <a:endParaRPr lang="zh-CN" altLang="en-US"/>
          </a:p>
          <a:p>
            <a:r>
              <a:rPr lang="zh-CN" altLang="en-US">
                <a:sym typeface="+mn-ea"/>
              </a:rPr>
              <a:t>uint8		bReliable:1;</a:t>
            </a:r>
            <a:r>
              <a:rPr lang="en-US" altLang="zh-CN">
                <a:sym typeface="+mn-ea"/>
              </a:rPr>
              <a:t>	// </a:t>
            </a:r>
            <a:r>
              <a:rPr lang="zh-CN" altLang="en-US">
                <a:sym typeface="+mn-ea"/>
              </a:rPr>
              <a:t>是否是可靠</a:t>
            </a:r>
            <a:r>
              <a:rPr lang="en-US" altLang="zh-CN">
                <a:sym typeface="+mn-ea"/>
              </a:rPr>
              <a:t>Bunch</a:t>
            </a:r>
            <a:endParaRPr lang="zh-CN" altLang="en-US"/>
          </a:p>
          <a:p>
            <a:r>
              <a:rPr lang="zh-CN" altLang="en-US">
                <a:sym typeface="+mn-ea"/>
              </a:rPr>
              <a:t>uint8		ReceivedAck:1;</a:t>
            </a:r>
            <a:r>
              <a:rPr lang="en-US" altLang="zh-CN">
                <a:sym typeface="+mn-ea"/>
              </a:rPr>
              <a:t>	// </a:t>
            </a:r>
            <a:r>
              <a:rPr lang="zh-CN" altLang="en-US">
                <a:sym typeface="+mn-ea"/>
              </a:rPr>
              <a:t>是否</a:t>
            </a:r>
            <a:r>
              <a:rPr lang="en-US" altLang="zh-CN">
                <a:sym typeface="+mn-ea"/>
              </a:rPr>
              <a:t>Ack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601408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7080" y="1029970"/>
            <a:ext cx="4827905" cy="168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在UChannel::PrepBunch中记录即将发送的Bunch记录ChSequence，保证Reliable Bunch的顺序，会跟随Bunch同步到接收端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插入到OutRec链表的尾部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74650" y="360680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2.1.2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sym typeface="+mn-ea"/>
              </a:rPr>
              <a:t>Bunch发送端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n-ea"/>
              <a:cs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716915"/>
            <a:ext cx="6524625" cy="5591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601408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7080" y="1029970"/>
            <a:ext cx="10593705" cy="2308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0000"/>
                </a:solidFill>
              </a:rPr>
              <a:t>维护</a:t>
            </a:r>
            <a:r>
              <a:rPr lang="en-US" altLang="zh-CN">
                <a:solidFill>
                  <a:srgbClr val="FF0000"/>
                </a:solidFill>
              </a:rPr>
              <a:t>InRec</a:t>
            </a:r>
            <a:r>
              <a:rPr lang="zh-CN" altLang="en-US">
                <a:solidFill>
                  <a:srgbClr val="FF0000"/>
                </a:solidFill>
              </a:rPr>
              <a:t>链表，按照</a:t>
            </a:r>
            <a:r>
              <a:rPr lang="en-US" altLang="zh-CN">
                <a:solidFill>
                  <a:srgbClr val="FF0000"/>
                </a:solidFill>
              </a:rPr>
              <a:t>ChSequence</a:t>
            </a:r>
            <a:r>
              <a:rPr lang="zh-CN" altLang="en-US">
                <a:solidFill>
                  <a:srgbClr val="FF0000"/>
                </a:solidFill>
              </a:rPr>
              <a:t>升序排序</a:t>
            </a:r>
            <a:endParaRPr lang="zh-CN" altLang="en-US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Reliable Bunch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Reliable Bunch会按照ChSequence顺序插入到InRec中，处理乱序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Unr</a:t>
            </a:r>
            <a:r>
              <a:rPr lang="zh-CN" altLang="en-US" b="1"/>
              <a:t>eliable Bunch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会先处理当前收到的Unreliable Bunch，然后按顺序处理InRec中缓存的Reliable Bunch，直到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InRec-&gt;ChSequence与当前Connection-&gt;InReliable[ChIndex]不一致为止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74650" y="360680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2.1.3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sym typeface="+mn-ea"/>
              </a:rPr>
              <a:t>Bunch接收端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806190" y="1896745"/>
            <a:ext cx="559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一、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AOI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同步方案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806190" y="4377055"/>
            <a:ext cx="559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二、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Actor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网络同步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601408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74650" y="360680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2.1.3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sym typeface="+mn-ea"/>
              </a:rPr>
              <a:t>Bunch接收端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n-ea"/>
              <a:cs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" y="924560"/>
            <a:ext cx="4462145" cy="5933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015" y="924560"/>
            <a:ext cx="4156075" cy="59334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22930" y="3637915"/>
            <a:ext cx="4705350" cy="9467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Connection-&gt;InReliable[ChIndex]存储的是ChIndex对应的Channel所希望的下一个Reliable Bunch的ChSequence，In</a:t>
            </a:r>
            <a:r>
              <a:rPr lang="en-US" altLang="zh-CN" sz="1400">
                <a:solidFill>
                  <a:schemeClr val="bg1">
                    <a:lumMod val="50000"/>
                  </a:schemeClr>
                </a:solidFill>
                <a:sym typeface="+mn-ea"/>
              </a:rPr>
              <a:t>Bunch</a:t>
            </a:r>
            <a:r>
              <a:rPr lang="zh-CN" altLang="en-US" sz="1400">
                <a:solidFill>
                  <a:schemeClr val="bg1">
                    <a:lumMod val="50000"/>
                  </a:schemeClr>
                </a:solidFill>
                <a:sym typeface="+mn-ea"/>
              </a:rPr>
              <a:t>-&gt;ChSequence与其不一致说明期望的Reliable Bunch还未到，要等到期望的Reliable Bunch到达后才会继续处理</a:t>
            </a:r>
            <a:endParaRPr lang="zh-CN" altLang="en-US" sz="14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601408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74650" y="360680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2.1.4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sym typeface="+mn-ea"/>
              </a:rPr>
              <a:t>发送端收到</a:t>
            </a:r>
            <a:r>
              <a:rPr lang="en-US" altLang="zh-CN" sz="2800" b="1">
                <a:ln>
                  <a:solidFill>
                    <a:schemeClr val="bg1"/>
                  </a:solidFill>
                </a:ln>
                <a:sym typeface="+mn-ea"/>
              </a:rPr>
              <a:t>Nak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sym typeface="+mn-ea"/>
              </a:rPr>
              <a:t>，重传</a:t>
            </a:r>
            <a:endParaRPr lang="zh-CN" altLang="en-US" sz="2800" b="1">
              <a:ln>
                <a:solidFill>
                  <a:schemeClr val="bg1"/>
                </a:solidFill>
              </a:ln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385" y="933450"/>
            <a:ext cx="6285865" cy="5817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28600" y="360680"/>
            <a:ext cx="6014085" cy="669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67715" y="5152390"/>
            <a:ext cx="6394450" cy="176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74650" y="360680"/>
            <a:ext cx="601408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n-ea"/>
                <a:cs typeface="+mn-ea"/>
                <a:sym typeface="+mn-ea"/>
              </a:rPr>
              <a:t>2.1.5 发送端收到Ack</a:t>
            </a:r>
            <a:endParaRPr lang="en-US" altLang="zh-CN" sz="2800" b="1">
              <a:ln>
                <a:solidFill>
                  <a:schemeClr val="bg1"/>
                </a:solidFill>
              </a:ln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855980"/>
            <a:ext cx="4684395" cy="59924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836930"/>
            <a:ext cx="5337175" cy="450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80915" y="3136900"/>
            <a:ext cx="263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属性同步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9250" y="245745"/>
            <a:ext cx="263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属性同步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660" y="2529840"/>
            <a:ext cx="4299585" cy="1798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FRepLayout::UpdateChangelistMgr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对比属性状态，更新ChangeHistory</a:t>
            </a:r>
            <a:endParaRPr lang="zh-CN" altLang="en-US">
              <a:sym typeface="+mn-ea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zh-CN" altLang="en-US">
              <a:sym typeface="+mn-ea"/>
            </a:endParaRPr>
          </a:p>
          <a:p>
            <a:pPr indent="45720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FRepLayout::ReplicateProperties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将需要同步的属性写入当前Bunch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230" y="245745"/>
            <a:ext cx="4400550" cy="651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9250" y="245745"/>
            <a:ext cx="263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属性同步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660" y="1005840"/>
            <a:ext cx="3462020" cy="646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Circle Buffer</a:t>
            </a:r>
            <a:r>
              <a:rPr lang="zh-CN" altLang="en-US"/>
              <a:t>，环形</a:t>
            </a:r>
            <a:r>
              <a:rPr lang="zh-CN" altLang="en-US"/>
              <a:t>缓冲区</a:t>
            </a:r>
            <a:endParaRPr lang="zh-CN" altLang="en-US"/>
          </a:p>
        </p:txBody>
      </p:sp>
      <p:pic>
        <p:nvPicPr>
          <p:cNvPr id="3" name="图片 2" descr="Circular_Buffer_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962785"/>
            <a:ext cx="5631180" cy="4224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44360" y="3522345"/>
            <a:ext cx="4852035" cy="1313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使用了</a:t>
            </a:r>
            <a:r>
              <a:rPr lang="en-US" altLang="zh-CN"/>
              <a:t>Circle Buffer</a:t>
            </a:r>
            <a:r>
              <a:rPr lang="zh-CN" altLang="en-US"/>
              <a:t>的</a:t>
            </a:r>
            <a:r>
              <a:rPr lang="zh-CN" altLang="en-US"/>
              <a:t>有：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FRepChangelistState中的</a:t>
            </a:r>
            <a:r>
              <a:rPr lang="zh-CN" altLang="en-US">
                <a:sym typeface="+mn-ea"/>
              </a:rPr>
              <a:t>FRepChangedHistory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FSendingRepState中</a:t>
            </a:r>
            <a:r>
              <a:rPr lang="zh-CN" altLang="en-US"/>
              <a:t>的FRepChangedHistory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FReceivingRepState中的</a:t>
            </a:r>
            <a:r>
              <a:rPr lang="zh-CN" altLang="en-US">
                <a:sym typeface="+mn-ea"/>
              </a:rPr>
              <a:t>FRepChangedHistory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2.2.1 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UpdateChangelistMgr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480820"/>
            <a:ext cx="12192635" cy="426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2.2.2 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ReplicateProperties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220" y="2557145"/>
            <a:ext cx="797242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2.2.3 Resend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745" y="156845"/>
            <a:ext cx="6670040" cy="6544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6405" y="2702560"/>
            <a:ext cx="3949700" cy="1452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每一个FRepChangedHistory都会记录OutPacketIdRange，并在发送完Bunch（PostSendBunch）后得到当前发送PacketID时赋值，以标记发送远端所在的Packet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2.2.3 Resend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600" y="952500"/>
            <a:ext cx="2606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这里需要考虑三种情况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6600" y="2967990"/>
            <a:ext cx="44157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① Ack</a:t>
            </a:r>
            <a:endParaRPr lang="zh-CN" altLang="en-US"/>
          </a:p>
          <a:p>
            <a:r>
              <a:rPr lang="zh-CN" altLang="en-US"/>
              <a:t>已经Ack过的ChangedHistory，没有存在的必要，因此会从SendingRepState的Circular Buffer中清除掉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118745"/>
            <a:ext cx="6893560" cy="662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一、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AOI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同步方案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64000" y="160401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1.1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默认</a:t>
            </a:r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AOI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同步方案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4064000" y="28765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1.2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九宫格算法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4064000" y="41490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1.3 ReplicationGraph</a:t>
            </a:r>
            <a:endParaRPr lang="en-US" altLang="zh-CN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4064000" y="54216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1.4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总结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2.2.3 Resend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00" y="1948180"/>
            <a:ext cx="37699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② Nak</a:t>
            </a:r>
            <a:endParaRPr lang="zh-CN" altLang="en-US"/>
          </a:p>
          <a:p>
            <a:r>
              <a:rPr lang="zh-CN" altLang="en-US"/>
              <a:t>收到Nak的包，需要重传，因此标记Resend为True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6600" y="3413760"/>
            <a:ext cx="3769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并在下一次UpdateChangelistHistory时，将需要重传的ChangeList合并到当前属性同步列表中，跟随一起同步到远端，执行一次重传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4280" y="945515"/>
            <a:ext cx="7001510" cy="4373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40" y="237490"/>
            <a:ext cx="7592060" cy="638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2.2.3 Resend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6600" y="2552065"/>
            <a:ext cx="48704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③ No Response</a:t>
            </a:r>
            <a:endParaRPr lang="zh-CN" altLang="en-US"/>
          </a:p>
          <a:p>
            <a:r>
              <a:rPr lang="zh-CN" altLang="en-US"/>
              <a:t>也就是既没有Ack，也没有Nak，这种情况下，会导致SendingRepState中的Circular Buffer爆满，然后会在UpdateChangelistHistory时，将Circular Buffer中所有的ChangeList都合并为一个大的ChangeList，跟随一起同步到远端，执行一次重传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9920" y="120650"/>
            <a:ext cx="6296660" cy="661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2.2.3 Resend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245" y="1024255"/>
            <a:ext cx="10801350" cy="997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由于UE在重传时会将所有需要重传的ChangeList合并为一个大的ChangeList，并在SendProperties_r中将最新的属性状态写入Bunch中，也就是</a:t>
            </a:r>
            <a:r>
              <a:rPr lang="zh-CN" altLang="en-US">
                <a:solidFill>
                  <a:srgbClr val="FF0000"/>
                </a:solidFill>
              </a:rPr>
              <a:t>属性的中间状态会被忽略</a:t>
            </a:r>
            <a:r>
              <a:rPr lang="zh-CN" altLang="en-US"/>
              <a:t>，因此</a:t>
            </a:r>
            <a:r>
              <a:rPr lang="zh-CN" altLang="en-US">
                <a:solidFill>
                  <a:srgbClr val="FF0000"/>
                </a:solidFill>
              </a:rPr>
              <a:t>UE的属性同步只会保证属性当前时刻的最新状态能到达远端</a:t>
            </a:r>
            <a:r>
              <a:rPr lang="zh-CN" altLang="en-US"/>
              <a:t>，而</a:t>
            </a:r>
            <a:r>
              <a:rPr lang="zh-CN" altLang="en-US">
                <a:solidFill>
                  <a:srgbClr val="FF0000"/>
                </a:solidFill>
              </a:rPr>
              <a:t>中间状态则是不可靠的</a:t>
            </a:r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2610" y="2413635"/>
            <a:ext cx="108019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这其实比较容易理解： </a:t>
            </a:r>
            <a:endParaRPr lang="zh-CN" altLang="en-US"/>
          </a:p>
          <a:p>
            <a:r>
              <a:rPr lang="zh-CN" altLang="en-US">
                <a:sym typeface="+mn-ea"/>
              </a:rPr>
              <a:t>1、UE底层采用UDP，其实现可靠性并不是实现一套完备的RUDP（Reliable UDP），而是根据实际情况按需重传</a:t>
            </a:r>
            <a:endParaRPr lang="zh-CN" altLang="en-US"/>
          </a:p>
          <a:p>
            <a:r>
              <a:rPr lang="zh-CN" altLang="en-US">
                <a:sym typeface="+mn-ea"/>
              </a:rPr>
              <a:t> 2、对于状态同步而言，属性的中间状态不管是从性能层面还是实际逻辑场景层面来考虑，它都不是必须的，因为相比最新状态，中间状态是旧数据，继续重传的意义并不大，因此只要保证最终状态能顺利到达远端即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2.2.4 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SharedSerialization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0" y="828675"/>
            <a:ext cx="6375400" cy="5955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2.2.5 ReceiveProperties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190" y="0"/>
            <a:ext cx="5083810" cy="6857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6600" y="1998345"/>
            <a:ext cx="61487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如果有RepNotify属性回调</a:t>
            </a:r>
            <a:endParaRPr lang="zh-CN" altLang="en-US"/>
          </a:p>
          <a:p>
            <a:r>
              <a:rPr lang="zh-CN" altLang="en-US"/>
              <a:t>将属性数据保存到RepReceiveState-&gt;StaticBuffer，用于后续调用PropertiesAreIdentical函数判断数据是否发生变化，发生变化的Property才会加入到RepReceiveState-&gt;RepNotifies中，后续才会调用RepNotify</a:t>
            </a:r>
            <a:endParaRPr lang="zh-CN" altLang="en-US"/>
          </a:p>
          <a:p>
            <a:r>
              <a:rPr lang="zh-CN" altLang="en-US"/>
              <a:t>最后将属性同步的最新数据序列化到Property中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如果没有RepNotify属性回调</a:t>
            </a:r>
            <a:endParaRPr lang="zh-CN" altLang="en-US"/>
          </a:p>
          <a:p>
            <a:r>
              <a:rPr lang="zh-CN" altLang="en-US"/>
              <a:t>只需要将属性同步的最新数据序列化到Property中即可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6870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2.2.5 ReceiveProperties</a:t>
            </a:r>
            <a:endParaRPr lang="en-US" altLang="zh-CN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0" y="0"/>
            <a:ext cx="4864100" cy="6857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5965" y="185991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遍历所有的RepNotifies</a:t>
            </a:r>
            <a:endParaRPr lang="zh-CN" altLang="en-US"/>
          </a:p>
          <a:p>
            <a:r>
              <a:rPr lang="zh-CN" altLang="en-US"/>
              <a:t>这里正常有两种情况，RepNotify回调函数参数数量：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0个函数参数</a:t>
            </a:r>
            <a:endParaRPr lang="zh-CN" altLang="en-US"/>
          </a:p>
          <a:p>
            <a:r>
              <a:rPr lang="zh-CN" altLang="en-US"/>
              <a:t>直接调用Object-&gt;ProcessEvent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1个函数参数</a:t>
            </a:r>
            <a:endParaRPr lang="zh-CN" altLang="en-US"/>
          </a:p>
          <a:p>
            <a:r>
              <a:rPr lang="zh-CN" altLang="en-US"/>
              <a:t>将Property的ShadowData（历史数据）作为参数传递给RepNotify回调函数，因此可以给RepNotify函数加一个参数得到属性同步前的状态数据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0915" y="3137535"/>
            <a:ext cx="2630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2.3 RPC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同步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431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2.3.1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发送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RPC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 descr="Send RP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1890" y="0"/>
            <a:ext cx="605282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275" y="2967990"/>
            <a:ext cx="2389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RPC</a:t>
            </a:r>
            <a:r>
              <a:rPr lang="zh-CN" altLang="en-US"/>
              <a:t>的可靠性是通过</a:t>
            </a:r>
            <a:r>
              <a:rPr lang="en-US" altLang="zh-CN"/>
              <a:t>Reliable Bunch</a:t>
            </a:r>
            <a:r>
              <a:rPr lang="zh-CN" altLang="en-US"/>
              <a:t>同步</a:t>
            </a:r>
            <a:r>
              <a:rPr lang="zh-CN" altLang="en-US"/>
              <a:t>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9250" y="245745"/>
            <a:ext cx="4311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2.3.2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接收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RPC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4" name="图片 3" descr="RPC Receiv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25" y="819150"/>
            <a:ext cx="2952750" cy="521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000" y="241300"/>
            <a:ext cx="25761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2.4 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总结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1365" y="785495"/>
            <a:ext cx="10775315" cy="662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/>
              <a:t>① 属性同步可靠性如何？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UE的属性同步只会保证属性当前时刻的最新状态能到达远端，而中间状态则是不可靠的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5596255"/>
            <a:ext cx="107765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通常如果状态需要在断线重连时恢复，那么保底要使用属性同步，因为DS端会保存属性的最新状态，断线重连时，DS会将属性的当前最新状态同步到客户端，因此客户端可以恢复到最新的状态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69060" y="3855085"/>
          <a:ext cx="96913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30"/>
                <a:gridCol w="4036695"/>
                <a:gridCol w="32302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属性</a:t>
                      </a:r>
                      <a:r>
                        <a:rPr lang="zh-CN" altLang="en-US"/>
                        <a:t>同步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RPC</a:t>
                      </a:r>
                      <a:r>
                        <a:rPr lang="zh-CN" altLang="en-US"/>
                        <a:t>同步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DS端会保存状态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无状态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支持断线重连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不支持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可靠性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中间状态不可靠，最终状态可靠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Reliable RPC可靠，反之不可靠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1365" y="1482090"/>
            <a:ext cx="10775315" cy="1789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② RPC同步可靠性如何？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Unreliable RPC</a:t>
            </a:r>
            <a:r>
              <a:rPr lang="zh-CN" altLang="en-US">
                <a:sym typeface="+mn-ea"/>
              </a:rPr>
              <a:t>：基本上就是采用原生UDP传输，不会处理Ack、Nak以及重传逻辑，因此不可靠。通常用于一些不是那么重要的事件通知，例如通知客户端触发某个表现效果等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Reliable RPC</a:t>
            </a:r>
            <a:r>
              <a:rPr lang="zh-CN" altLang="en-US">
                <a:sym typeface="+mn-ea"/>
              </a:rPr>
              <a:t>：基于Bunch的Reliable实现可靠性，会处理Ack、Nak以及重传逻辑，接收端也会保证接收顺序。通常用于必须严格按照顺序执行的逻辑，例如技能不同执行阶段需要严格按照顺序执行，就可以考虑Reliable RPC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0095" y="3322320"/>
            <a:ext cx="10775315" cy="662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sym typeface="+mn-ea"/>
              </a:rPr>
              <a:t>③ 属性同步 or RPC同步？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</a:rPr>
              <a:t>一、</a:t>
            </a:r>
            <a:r>
              <a:rPr lang="en-US" altLang="zh-CN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AOI</a:t>
            </a:r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同步方案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6360" y="1481455"/>
            <a:ext cx="9405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Area Of Interest</a:t>
            </a:r>
            <a:r>
              <a:rPr lang="zh-CN" altLang="en-US"/>
              <a:t>，简称</a:t>
            </a:r>
            <a:r>
              <a:rPr lang="zh-CN" altLang="en-US" b="1"/>
              <a:t>AOI</a:t>
            </a:r>
            <a:r>
              <a:rPr lang="zh-CN" altLang="en-US"/>
              <a:t>，翻译过来就是</a:t>
            </a:r>
            <a:r>
              <a:rPr lang="zh-CN" altLang="en-US" b="1"/>
              <a:t>感兴趣的区域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在网络游戏服务器中，通常会有很多游戏对象需要同步到客户端，例如MMO、FPS等开放世界类游戏，由于考虑到服务器的负载和性能，不可能简单地将服务器上游戏世界内的所有对象都同步到客户端，</a:t>
            </a:r>
            <a:r>
              <a:rPr lang="zh-CN" altLang="en-US">
                <a:solidFill>
                  <a:srgbClr val="FF0000"/>
                </a:solidFill>
              </a:rPr>
              <a:t>AOI就是对此进行优化的同步方案的总称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AOI的算法有很多：十字链表、灯塔、四叉树、九宫格等等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895850" y="3136900"/>
            <a:ext cx="2400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n>
                  <a:solidFill>
                    <a:schemeClr val="bg1"/>
                  </a:solidFill>
                </a:ln>
                <a:latin typeface="+mj-ea"/>
                <a:ea typeface="+mj-ea"/>
              </a:rPr>
              <a:t>结束，谢谢！</a:t>
            </a:r>
            <a:endParaRPr lang="zh-CN" altLang="en-US" sz="3200" b="1">
              <a:ln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ln w="1270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  <a:cs typeface="+mj-ea"/>
                <a:sym typeface="+mn-ea"/>
              </a:rPr>
              <a:t>1.1 </a:t>
            </a:r>
            <a:r>
              <a:rPr lang="zh-CN" altLang="en-US" sz="2800" b="1">
                <a:ln w="1270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  <a:cs typeface="+mj-ea"/>
                <a:sym typeface="+mn-ea"/>
              </a:rPr>
              <a:t>默认</a:t>
            </a:r>
            <a:r>
              <a:rPr lang="en-US" altLang="zh-CN" sz="2800" b="1">
                <a:ln w="1270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  <a:cs typeface="+mj-ea"/>
                <a:sym typeface="+mn-ea"/>
              </a:rPr>
              <a:t>AOI</a:t>
            </a:r>
            <a:r>
              <a:rPr lang="zh-CN" altLang="en-US" sz="2800" b="1">
                <a:ln w="1270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  <a:cs typeface="+mj-ea"/>
                <a:sym typeface="+mn-ea"/>
              </a:rPr>
              <a:t>同步方案</a:t>
            </a:r>
            <a:endParaRPr lang="zh-CN" altLang="en-US" sz="2800" b="1">
              <a:ln w="1270">
                <a:solidFill>
                  <a:schemeClr val="bg1"/>
                </a:solidFill>
                <a:prstDash val="solid"/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7755" y="957580"/>
            <a:ext cx="100171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默认的</a:t>
            </a:r>
            <a:r>
              <a:rPr lang="en-US" altLang="zh-CN"/>
              <a:t>AOI</a:t>
            </a:r>
            <a:r>
              <a:rPr lang="zh-CN" altLang="en-US"/>
              <a:t>同步方案分</a:t>
            </a:r>
            <a:r>
              <a:rPr lang="zh-CN" altLang="en-US"/>
              <a:t>四步：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ServerReplicateActors_PrepConnections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ServerReplicateActors_BuildConsiderList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ServerReplicateActors_PrioritizeActors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ServerReplicateActors_ProcessPrioritizedActors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087755" y="2691130"/>
            <a:ext cx="1001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UE默认的AOI同步方案其实就是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暴力枚举</a:t>
            </a:r>
            <a:r>
              <a:rPr lang="zh-CN" altLang="en-US">
                <a:sym typeface="+mn-ea"/>
              </a:rPr>
              <a:t>，算法处理比较简单，每次同步前都会遍历所有的ActiveNetworkObjects，即使是静态的Actor未发生变化，也会再次遍历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087755" y="3847465"/>
            <a:ext cx="10017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如果是小地图，需要同步的Actor数量比较少，默认方案不会有啥问题</a:t>
            </a:r>
            <a:endParaRPr lang="zh-CN" altLang="en-US"/>
          </a:p>
          <a:p>
            <a:pPr indent="0">
              <a:buNone/>
            </a:pPr>
            <a:r>
              <a:rPr lang="zh-CN" altLang="en-US" b="1">
                <a:sym typeface="+mn-ea"/>
              </a:rPr>
              <a:t>如果是大地图，需要同步的Actor数量很多，这样暴力枚举，在DS端会是一个较大的性能开销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1.2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九宫格算法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050" y="932180"/>
            <a:ext cx="100177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UE默认的AOI同步方案需要暴力枚举所有的Actor，这对大世界地图不太友好，一个进阶的优化方案是采用九宫格算法：</a:t>
            </a:r>
            <a:endParaRPr lang="zh-CN" altLang="en-US"/>
          </a:p>
          <a:p>
            <a:r>
              <a:rPr lang="zh-CN" altLang="en-US"/>
              <a:t>即将整个大地图网格化，分割为一个一个的二维网格（一般情况网格的大小就是玩家的视野），因此玩家的AOI就是周围的八个网格以及自身所在的网格，总共九个宫格，这也是九宫格算法名字的由来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35050" y="2784475"/>
            <a:ext cx="100177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九宫格算法大致细节：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将整个地图分割为一个一个特定大小的网格，并由一个称为GrigMgr的管理器管理所有网格的状态信息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动态变化的Actor，移动结束后，通知GrigMgr刷新其所在的网格信息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静态的Actor，位置不会变化，对应的网格信息也就不用刷新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对于单个player，首先定位所在的网格，每次同步前只需要处理九宫格内的Actor，不需要暴力枚举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5050" y="5190490"/>
            <a:ext cx="10017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PS：由于不同种类Actor的网络同步距离可能会不尽相同，因此网格大小会分为多种，也就会有多层网格，以保证Actor的最优同步方案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1.2 </a:t>
            </a:r>
            <a:r>
              <a:rPr lang="zh-CN" altLang="en-US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九宫格算法</a:t>
            </a:r>
            <a:endParaRPr lang="zh-CN" altLang="en-US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3" name="图片 2" descr="NineGridAlgorith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75" y="1163955"/>
            <a:ext cx="4108450" cy="4055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4095" y="5439410"/>
            <a:ext cx="9968865" cy="1543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不难发现九宫格算法可以大幅减少需要遍历和同步的Actor，对于大世界地图优化的效果还是比较明显，但算法也有一定的不足之处，就是不同同步距离的Actor需要分类处理，虽然可以用多层网格来弥补，但实现并不是很优雅（需要额外内存开销，也会增加网格管理的复杂度）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4040" y="360680"/>
            <a:ext cx="5596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>
                <a:ln>
                  <a:solidFill>
                    <a:schemeClr val="bg1"/>
                  </a:solidFill>
                </a:ln>
                <a:latin typeface="+mj-ea"/>
                <a:ea typeface="+mj-ea"/>
                <a:cs typeface="+mj-ea"/>
                <a:sym typeface="+mn-ea"/>
              </a:rPr>
              <a:t>1.3 ReplicationGraph</a:t>
            </a:r>
            <a:endParaRPr lang="en-US" altLang="zh-CN" sz="2800" b="1">
              <a:ln>
                <a:solidFill>
                  <a:schemeClr val="bg1"/>
                </a:solidFill>
              </a:ln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6645" y="1151255"/>
            <a:ext cx="1000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ReplicationGraph</a:t>
            </a:r>
            <a:r>
              <a:rPr lang="zh-CN" altLang="en-US"/>
              <a:t>，是一个基于</a:t>
            </a:r>
            <a:r>
              <a:rPr lang="en-US" altLang="zh-CN">
                <a:solidFill>
                  <a:srgbClr val="FF0000"/>
                </a:solidFill>
              </a:rPr>
              <a:t>Graph-Node</a:t>
            </a:r>
            <a:r>
              <a:rPr lang="zh-CN" altLang="en-US"/>
              <a:t>组合模式设计、优化大世界地图海量</a:t>
            </a:r>
            <a:r>
              <a:rPr lang="en-US" altLang="zh-CN"/>
              <a:t>Actor</a:t>
            </a:r>
            <a:r>
              <a:rPr lang="zh-CN" altLang="en-US"/>
              <a:t>网络同步</a:t>
            </a:r>
            <a:r>
              <a:rPr lang="zh-CN" altLang="en-US"/>
              <a:t>的优化方案（</a:t>
            </a:r>
            <a:r>
              <a:rPr lang="en-US" altLang="zh-CN"/>
              <a:t>UE4.20</a:t>
            </a:r>
            <a:r>
              <a:rPr lang="zh-CN" altLang="en-US"/>
              <a:t>更新）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2135505"/>
            <a:ext cx="9477375" cy="2400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8715" y="4953635"/>
            <a:ext cx="9570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新特性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GridSpatial2D</a:t>
            </a:r>
            <a:r>
              <a:rPr lang="zh-CN" altLang="en-US"/>
              <a:t>：网格化分块</a:t>
            </a:r>
            <a:r>
              <a:rPr lang="zh-CN" altLang="en-US"/>
              <a:t>同步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FastShared Replication：Bunch共享同步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Load Balance：负载均衡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Grid Rebuild：网格自动扩容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Replication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0" y="0"/>
            <a:ext cx="1022223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fd4e1bb6-f8f8-448f-b791-2732d7ce32e1}"/>
  <p:tag name="TABLE_ENDDRAG_ORIGIN_RECT" val="763*140"/>
  <p:tag name="TABLE_ENDDRAG_RECT" val="107*324*763*140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MGRmM2ZiMTk0OTM3NTY5MWNjNjU3YzcyMDUzMGU0YzIifQ=="/>
  <p:tag name="KSO_WPP_MARK_KEY" val="cf33dd4c-7c4c-4790-820a-e81e86099bde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5112</Words>
  <Application>WPS 演示</Application>
  <PresentationFormat>宽屏</PresentationFormat>
  <Paragraphs>285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UE4网络同步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黎小华</cp:lastModifiedBy>
  <cp:revision>235</cp:revision>
  <dcterms:created xsi:type="dcterms:W3CDTF">2024-03-05T02:05:00Z</dcterms:created>
  <dcterms:modified xsi:type="dcterms:W3CDTF">2024-03-07T09:10:48Z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932A3FEB17D04E058195119B6A0847D4_12</vt:lpwstr>
  </property>
  <property fmtid="{D5CDD505-2E9C-101B-9397-08002B2CF9AE}" pid="3" name="KSOProductBuildVer">
    <vt:lpwstr>2052-12.1.0.16388</vt:lpwstr>
  </property>
</Properties>
</file>