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i.game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e0e4b3bc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e0e4b3bc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Everything (and more) you always wanted to know about UE4's modules but were afraid to 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I’m Ari Arnbjörnsson and I’m a lead programmer at Housemarque.</a:t>
            </a:r>
            <a:endParaRPr/>
          </a:p>
          <a:p>
            <a:pPr indent="0" lvl="0" marL="0" rtl="0" algn="l">
              <a:spcBef>
                <a:spcPts val="0"/>
              </a:spcBef>
              <a:spcAft>
                <a:spcPts val="0"/>
              </a:spcAft>
              <a:buNone/>
            </a:pPr>
            <a:r>
              <a:rPr lang="en"/>
              <a:t>Before I start I just want to mention that you can get these slides right now at my website, ari.games.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since we’re streaming this talk you can write any questions you have in the chat and I’ll answer them at the end of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e0e4b3bcf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0e4b3bcf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example we’ll create an enhanced actor that can have a nickname.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create two folders, private and public.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headers that other modules should be able to include go into the public folder, while private headers and CPP files go into the private folder.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want other modules to be able to manipulate our actor in code, they’ll need to be able to include the actor’s header file. So we’ll put NicknamedActor’s header file in the Public folder.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e0e4b3bcf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e0e4b3bcf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 </a:t>
            </a:r>
            <a:r>
              <a:rPr lang="en"/>
              <a:t>When working with modules it’s important to know that code from your module is not exposed to other modules by default, you need to mark each function or class explicitly for export.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Any headers you don’t need or want other modules to include can go into the Private folder.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Then there’s the primary game module. That’s the default module that’s created for you when you create a new project. Usually that module isn’t used by other modules, and if you don’t plan on exposing anything outside of that module you can just skip using the private and public folders and put things directly into the source folder.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6521475f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6521475f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header file for our example Nicknamed Actor. It’s just a normal actor class with a Nickname property and a SayNickname function that might just log out the nickname.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e0e4b3bcf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0e4b3bcf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class, as is, is only exposed to the Unreal Editor and the engine.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 place it in levels and manipulate it via blueprint.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other modules can’t reference it in code, so you can’t spawn it from code, cast to it or call any of its functions.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0e4b3bcf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0e4b3bcf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add the MinimalAPI class specifier to export minimal type information to other modules.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that other modules can cast to the class which allows them to spawn it, extend the class, or even use some limited inline functions.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e0e4b3bcf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e0e4b3bcf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expose a function for other modules to use we have to add an export specifier before the function. Unreal creates that specifier automatically for each module in the format of [ModuleName]_API, all capital letters.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case for our FooBar module, that would be FOOBAR_API.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e0e4b3bcf_2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e0e4b3bcf_2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can expose the entire class by adding the FOOBAR_API specifier before the class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allows other modules to use </a:t>
            </a:r>
            <a:r>
              <a:rPr b="1" lang="en"/>
              <a:t>any </a:t>
            </a:r>
            <a:r>
              <a:rPr lang="en"/>
              <a:t>public properties or functions of our class.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0e4b3bcf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0e4b3bcf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try to compile our module, but uh oh, we get an error: cannot open the include file for 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a:t>
            </a:r>
            <a:r>
              <a:rPr b="1" lang="en"/>
              <a:t>[NEXT]</a:t>
            </a:r>
            <a:r>
              <a:rPr lang="en"/>
              <a:t> </a:t>
            </a:r>
            <a:r>
              <a:rPr lang="en"/>
              <a:t>look at where the Actor header file is located.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This part here is the include path.</a:t>
            </a:r>
            <a:endParaRPr/>
          </a:p>
          <a:p>
            <a:pPr indent="0" lvl="0" marL="0" rtl="0" algn="l">
              <a:spcBef>
                <a:spcPts val="0"/>
              </a:spcBef>
              <a:spcAft>
                <a:spcPts val="0"/>
              </a:spcAft>
              <a:buNone/>
            </a:pPr>
            <a:r>
              <a:rPr lang="en"/>
              <a:t>But more importantly in this case, </a:t>
            </a:r>
            <a:r>
              <a:rPr b="1" lang="en"/>
              <a:t>[NEXT]</a:t>
            </a:r>
            <a:r>
              <a:rPr lang="en"/>
              <a:t> this part is the module it’s 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There are two things we need to do to be able to use classes from other modules.</a:t>
            </a:r>
            <a:endParaRPr/>
          </a:p>
          <a:p>
            <a:pPr indent="0" lvl="0" marL="0" rtl="0" algn="l">
              <a:spcBef>
                <a:spcPts val="0"/>
              </a:spcBef>
              <a:spcAft>
                <a:spcPts val="0"/>
              </a:spcAft>
              <a:buNone/>
            </a:pPr>
            <a:r>
              <a:rPr b="1" lang="en"/>
              <a:t>[NEXT]</a:t>
            </a:r>
            <a:r>
              <a:rPr lang="en"/>
              <a:t> First, like we just did, is that we need to include the header file.</a:t>
            </a:r>
            <a:endParaRPr/>
          </a:p>
          <a:p>
            <a:pPr indent="0" lvl="0" marL="0" rtl="0" algn="l">
              <a:spcBef>
                <a:spcPts val="0"/>
              </a:spcBef>
              <a:spcAft>
                <a:spcPts val="0"/>
              </a:spcAft>
              <a:buNone/>
            </a:pPr>
            <a:r>
              <a:rPr b="1" lang="en"/>
              <a:t>[NEXT]</a:t>
            </a:r>
            <a:r>
              <a:rPr lang="en"/>
              <a:t> We need to use the whole path to the header file, starting from the Classes or Public folder.</a:t>
            </a:r>
            <a:endParaRPr/>
          </a:p>
          <a:p>
            <a:pPr indent="0" lvl="0" marL="0" rtl="0" algn="l">
              <a:spcBef>
                <a:spcPts val="0"/>
              </a:spcBef>
              <a:spcAft>
                <a:spcPts val="0"/>
              </a:spcAft>
              <a:buNone/>
            </a:pPr>
            <a:r>
              <a:rPr b="1" lang="en"/>
              <a:t>[NEXT]</a:t>
            </a:r>
            <a:r>
              <a:rPr lang="en"/>
              <a:t> The Classes folder is legacy by the way, for your projects always put new classes in the Public folder.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Then, what we didn’t do yet, is to include that header’s module as a dependency of your module.</a:t>
            </a:r>
            <a:endParaRPr/>
          </a:p>
          <a:p>
            <a:pPr indent="0" lvl="0" marL="0" rtl="0" algn="l">
              <a:spcBef>
                <a:spcPts val="0"/>
              </a:spcBef>
              <a:spcAft>
                <a:spcPts val="0"/>
              </a:spcAft>
              <a:buNone/>
            </a:pPr>
            <a:r>
              <a:rPr b="1" lang="en"/>
              <a:t>[NEXT]</a:t>
            </a:r>
            <a:r>
              <a:rPr lang="en"/>
              <a:t> And you can find out what any header’s module is from its path, it’s the name of the folder </a:t>
            </a:r>
            <a:r>
              <a:rPr b="1" lang="en"/>
              <a:t>before</a:t>
            </a:r>
            <a:r>
              <a:rPr lang="en"/>
              <a:t> Classes or Public.</a:t>
            </a:r>
            <a:endParaRPr/>
          </a:p>
          <a:p>
            <a:pPr indent="0" lvl="0" marL="0" rtl="0" algn="l">
              <a:spcBef>
                <a:spcPts val="0"/>
              </a:spcBef>
              <a:spcAft>
                <a:spcPts val="0"/>
              </a:spcAft>
              <a:buNone/>
            </a:pPr>
            <a:r>
              <a:rPr lang="en"/>
              <a:t>In our case that’s the Engine module.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 recommend to use the file-path to find out which module it’s in, but it’s also listed in the docs. Or, you can use other tools like this </a:t>
            </a:r>
            <a:r>
              <a:rPr b="1" lang="en"/>
              <a:t>[NEXT]</a:t>
            </a:r>
            <a:r>
              <a:rPr lang="en"/>
              <a:t> online Classifier where you can just put in the class name and it will tell you which module it’s in and what include path to use. That one only works of course for engine classes and not your own.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e0e4b3bcf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0e4b3bcf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add Engine as a dependency. But now, instead of defining it as a private dependency, we’ll add it as a public one. This is needed because if other modules include our Nicknamed Actor, they’ll also get its include for normal 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Actually, this is a good time to look more at the differences..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53b3cce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3b3cce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 a private and a public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a:t>
            </a:r>
            <a:r>
              <a:rPr b="1" lang="en"/>
              <a:t>[NEXT]</a:t>
            </a:r>
            <a:r>
              <a:rPr lang="en"/>
              <a:t> add a child module as either a private or a public dependency it will </a:t>
            </a:r>
            <a:r>
              <a:rPr b="1" lang="en"/>
              <a:t>[NEXT]</a:t>
            </a:r>
            <a:r>
              <a:rPr lang="en"/>
              <a:t> add include paths to all of Child Module’s public headers.</a:t>
            </a:r>
            <a:endParaRPr/>
          </a:p>
          <a:p>
            <a:pPr indent="0" lvl="0" marL="0" rtl="0" algn="l">
              <a:spcBef>
                <a:spcPts val="0"/>
              </a:spcBef>
              <a:spcAft>
                <a:spcPts val="0"/>
              </a:spcAft>
              <a:buNone/>
            </a:pPr>
            <a:r>
              <a:rPr lang="en"/>
              <a:t>It will also </a:t>
            </a:r>
            <a:r>
              <a:rPr b="1" lang="en"/>
              <a:t>[NEXT]</a:t>
            </a:r>
            <a:r>
              <a:rPr lang="en"/>
              <a:t> link all of Child Module’s exposed classes, functions and variables against your CPP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no difference between a private and a public dependency.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6521475f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521475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9999"/>
                </a:solidFill>
              </a:rPr>
              <a:t>TODO: </a:t>
            </a:r>
            <a:r>
              <a:rPr i="1" lang="en">
                <a:solidFill>
                  <a:srgbClr val="999999"/>
                </a:solidFill>
              </a:rPr>
              <a:t>Go deeper into module interfaces. Examples of when to make a module. Modules structured like a tree, avoid circular dependency.</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the start it’s good to know what Unreal modules are exactly.</a:t>
            </a:r>
            <a:endParaRPr/>
          </a:p>
          <a:p>
            <a:pPr indent="0" lvl="0" marL="0" rtl="0" algn="l">
              <a:spcBef>
                <a:spcPts val="0"/>
              </a:spcBef>
              <a:spcAft>
                <a:spcPts val="0"/>
              </a:spcAft>
              <a:buNone/>
            </a:pPr>
            <a:r>
              <a:rPr b="1" lang="en"/>
              <a:t>[NEXT]</a:t>
            </a:r>
            <a:r>
              <a:rPr lang="en"/>
              <a:t> A module is just a collection of classes, much like DLLs.</a:t>
            </a:r>
            <a:endParaRPr/>
          </a:p>
          <a:p>
            <a:pPr indent="0" lvl="0" marL="0" rtl="0" algn="l">
              <a:spcBef>
                <a:spcPts val="0"/>
              </a:spcBef>
              <a:spcAft>
                <a:spcPts val="0"/>
              </a:spcAft>
              <a:buNone/>
            </a:pPr>
            <a:r>
              <a:rPr lang="en"/>
              <a:t>And unreal itself is made out of those modules. For example, Slate is a module. And the new Ability System is a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Quick question, how many modules do you think Unreal ships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answer, a little over </a:t>
            </a:r>
            <a:r>
              <a:rPr b="1" lang="en"/>
              <a:t>[NEXT]</a:t>
            </a:r>
            <a:r>
              <a:rPr lang="en"/>
              <a:t> one thousand modules.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53b3cce12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53b3cce12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likewise, a </a:t>
            </a:r>
            <a:r>
              <a:rPr b="1" lang="en"/>
              <a:t>[NEXT]</a:t>
            </a:r>
            <a:r>
              <a:rPr lang="en"/>
              <a:t> </a:t>
            </a:r>
            <a:r>
              <a:rPr lang="en"/>
              <a:t>Parent Module can also add Your Module as a private or public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difference between the two methods only becomes apparent 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53b3cce12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53b3cce12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t>
            </a:r>
            <a:r>
              <a:rPr b="1" lang="en"/>
              <a:t>[NEXT]</a:t>
            </a:r>
            <a:r>
              <a:rPr lang="en"/>
              <a:t> </a:t>
            </a:r>
            <a:r>
              <a:rPr lang="en"/>
              <a:t>Your Module privately depends on a Child Module, then the Parent Module will not automatically include the Child Module’s headers or link against its CPP files.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In our case, if some module would depend on FooBar and our Engine dependency was private, Parent Module would get a compile time error as it would try to include the normal Actor header when it includes our Nicknamed Actor.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753b3cce12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53b3cce12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why we should use </a:t>
            </a:r>
            <a:r>
              <a:rPr b="1" lang="en"/>
              <a:t>[NEXT]</a:t>
            </a:r>
            <a:r>
              <a:rPr lang="en"/>
              <a:t> </a:t>
            </a:r>
            <a:r>
              <a:rPr lang="en"/>
              <a:t>public dependencies for any external includes in our public headers. So that other modules can include our headers without getting any compile time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 public dependency will not forward the CPP file linking.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t>
            </a:r>
            <a:r>
              <a:rPr lang="en"/>
              <a:t>Every module must always depend directly on the modules they want to link against.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reason for that is that if you include a header it will often draw in a huge tree of include dependencies with dozen modules. But when you call a function, you only need to link against that specific object and its parameters.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53b3cce12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53b3cce12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remember, </a:t>
            </a:r>
            <a:r>
              <a:rPr b="1" lang="en"/>
              <a:t>[NEXT]</a:t>
            </a:r>
            <a:r>
              <a:rPr lang="en"/>
              <a:t> if only your module’s CPP or private header files use a dependency’s headers, make it a private dependency. It’s preferred as they reduce compile times.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Forward declare when you can so you don’t need to mark something as a public dependency. Of course, only when convenient. Forward declaring a class name for a pointer type is easy for example. I wouldn’t forward declare entire function definitions or whole structs for example.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If you ever forget to include a module as a dependency you’ll either get compiler or linking errors.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660ea092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660ea092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 want to explain linking errors a bit since I had problems wrapping my head around them when I was starting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let’s say a Parent Module wanted to call the SayNickname function on our Nicknamed Actor, and we get </a:t>
            </a:r>
            <a:r>
              <a:rPr b="1" lang="en"/>
              <a:t>[NEXT]</a:t>
            </a:r>
            <a:r>
              <a:rPr lang="en"/>
              <a:t> </a:t>
            </a:r>
            <a:r>
              <a:rPr lang="en"/>
              <a:t>this linker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a lot of text and it’s honestly very intimidating to look at. So let’s...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660ea092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660ea092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format it a little bit nicer for our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bolded the three important bits in the error.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0e4b3bcf_5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0e4b3bcf_5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have the CPP file that the error occurred in. In this example it’s in SomeActor.cpp, but often you’ll only get a part of the module’s CPP Unity build file.</a:t>
            </a:r>
            <a:endParaRPr/>
          </a:p>
          <a:p>
            <a:pPr indent="0" lvl="0" marL="0" rtl="0" algn="l">
              <a:spcBef>
                <a:spcPts val="0"/>
              </a:spcBef>
              <a:spcAft>
                <a:spcPts val="0"/>
              </a:spcAft>
              <a:buNone/>
            </a:pPr>
            <a:r>
              <a:rPr lang="en"/>
              <a:t>But that’s fine since it’s not the most important bit.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660ea092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660ea092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is what it couldn’t find. So it couldn’t find SayNickname in ANicknamedActor.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660ea092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660ea092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and most important for finding where it </a:t>
            </a:r>
            <a:r>
              <a:rPr lang="en"/>
              <a:t>occurred</a:t>
            </a:r>
            <a:r>
              <a:rPr lang="en"/>
              <a:t>, this part is in which function it tried to reference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example I kept NicknamedActor’s class as MinimalAPI but I forgot to export the SayNickname function.</a:t>
            </a:r>
            <a:r>
              <a:rPr lang="en"/>
              <a:t> That can be very often overlooked when moving code into modules.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660ea092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660ea092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remember, unexplained linking errors are almost always because of a missing export specifier, or a missing module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Alright, now that we know how to use our module...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660ea0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60ea0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lot of reasons why we should split our code up into modules.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First one is that it encourages better code practices and code encapsulation. You’ll be more compelled to keep your code isolated when it’s in its own module.</a:t>
            </a:r>
            <a:endParaRPr/>
          </a:p>
          <a:p>
            <a:pPr indent="0" lvl="0" marL="0" rtl="0" algn="l">
              <a:spcBef>
                <a:spcPts val="0"/>
              </a:spcBef>
              <a:spcAft>
                <a:spcPts val="0"/>
              </a:spcAft>
              <a:buNone/>
            </a:pPr>
            <a:r>
              <a:rPr b="1" lang="en"/>
              <a:t>[NEXT]</a:t>
            </a:r>
            <a:r>
              <a:rPr lang="en"/>
              <a:t> And when you do that you can more easily reuse code. Since code is usually quite self contained in modules you can use those modules in other projects while not having to worry about it being too tightly integrated with the previous project.</a:t>
            </a:r>
            <a:endParaRPr/>
          </a:p>
          <a:p>
            <a:pPr indent="0" lvl="0" marL="0" rtl="0" algn="l">
              <a:spcBef>
                <a:spcPts val="0"/>
              </a:spcBef>
              <a:spcAft>
                <a:spcPts val="0"/>
              </a:spcAft>
              <a:buNone/>
            </a:pPr>
            <a:r>
              <a:rPr b="1" lang="en"/>
              <a:t>[NEXT]</a:t>
            </a:r>
            <a:r>
              <a:rPr lang="en"/>
              <a:t> Unreal only compiles modules that you use in your project, so if you don’t use a module it won’t get included in your shipped product.</a:t>
            </a:r>
            <a:endParaRPr/>
          </a:p>
          <a:p>
            <a:pPr indent="0" lvl="0" marL="0" rtl="0" algn="l">
              <a:spcBef>
                <a:spcPts val="0"/>
              </a:spcBef>
              <a:spcAft>
                <a:spcPts val="0"/>
              </a:spcAft>
              <a:buNone/>
            </a:pPr>
            <a:r>
              <a:rPr b="1" lang="en"/>
              <a:t>[NEXT]</a:t>
            </a:r>
            <a:r>
              <a:rPr lang="en"/>
              <a:t> And because of that you also get faster compile and linking time, since modules that didn’t change don’t get compiled again.</a:t>
            </a:r>
            <a:endParaRPr/>
          </a:p>
          <a:p>
            <a:pPr indent="0" lvl="0" marL="0" rtl="0" algn="l">
              <a:spcBef>
                <a:spcPts val="0"/>
              </a:spcBef>
              <a:spcAft>
                <a:spcPts val="0"/>
              </a:spcAft>
              <a:buNone/>
            </a:pPr>
            <a:r>
              <a:rPr b="1" lang="en"/>
              <a:t>[NEXT]</a:t>
            </a:r>
            <a:r>
              <a:rPr lang="en"/>
              <a:t> You can also choose when modules 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having said all that let’s look into how we can go about creating modules.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e0e4b3bcf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e0e4b3bcf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it’s time to implement 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6e0e4b3bcf_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6e0e4b3bcf_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a module we need to create a new file for it. The convention is to call it the name of the module and then append Module.cpp.</a:t>
            </a:r>
            <a:endParaRPr/>
          </a:p>
          <a:p>
            <a:pPr indent="0" lvl="0" marL="0" rtl="0" algn="l">
              <a:spcBef>
                <a:spcPts val="0"/>
              </a:spcBef>
              <a:spcAft>
                <a:spcPts val="0"/>
              </a:spcAft>
              <a:buNone/>
            </a:pPr>
            <a:r>
              <a:rPr lang="en"/>
              <a:t>For our module, we’ll call it FooBarModule.cpp.</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e0e4b3bcf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e0e4b3bcf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In that file, you need to call the IMPLEMENT_MODULE function after any declarations there.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And this is just by convention, it could in theory be anywhere in any CPP file in your module. But let’s stick to the conventions.</a:t>
            </a:r>
            <a:endParaRPr/>
          </a:p>
          <a:p>
            <a:pPr indent="0" lvl="0" marL="0" rtl="0" algn="l">
              <a:spcBef>
                <a:spcPts val="0"/>
              </a:spcBef>
              <a:spcAft>
                <a:spcPts val="0"/>
              </a:spcAft>
              <a:buNone/>
            </a:pPr>
            <a:r>
              <a:rPr b="1" lang="en"/>
              <a:t>[NEXT]</a:t>
            </a:r>
            <a:r>
              <a:rPr lang="en"/>
              <a:t> What this does is that it exposes your module’s main class to the rest of the engine.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This is how FooBar’s file will look like.</a:t>
            </a:r>
            <a:endParaRPr/>
          </a:p>
          <a:p>
            <a:pPr indent="0" lvl="0" marL="0" rtl="0" algn="l">
              <a:spcBef>
                <a:spcPts val="0"/>
              </a:spcBef>
              <a:spcAft>
                <a:spcPts val="0"/>
              </a:spcAft>
              <a:buNone/>
            </a:pPr>
            <a:r>
              <a:rPr lang="en"/>
              <a:t>We start by including module manager, then we call IMPLEMENT_MODULE and feed it the class-name of the module’s main class, and then the module’s name without quotes.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 ModuleManager header is in the Core module, which explains why every single module always needs Core as a minimum dependency.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This Main class is any class that extends IModuleInterface.</a:t>
            </a:r>
            <a:endParaRPr/>
          </a:p>
          <a:p>
            <a:pPr indent="0" lvl="0" marL="0" rtl="0" algn="l">
              <a:spcBef>
                <a:spcPts val="0"/>
              </a:spcBef>
              <a:spcAft>
                <a:spcPts val="0"/>
              </a:spcAft>
              <a:buNone/>
            </a:pPr>
            <a:r>
              <a:rPr b="1" lang="en"/>
              <a:t>[NEXT]</a:t>
            </a:r>
            <a:r>
              <a:rPr lang="en"/>
              <a:t> So a module main class is basically a class that shares the lifetime of the module itself.</a:t>
            </a:r>
            <a:endParaRPr/>
          </a:p>
          <a:p>
            <a:pPr indent="0" lvl="0" marL="0" rtl="0" algn="l">
              <a:spcBef>
                <a:spcPts val="0"/>
              </a:spcBef>
              <a:spcAft>
                <a:spcPts val="0"/>
              </a:spcAft>
              <a:buNone/>
            </a:pPr>
            <a:r>
              <a:rPr b="1" lang="en"/>
              <a:t>[NEXT]</a:t>
            </a:r>
            <a:r>
              <a:rPr lang="en"/>
              <a:t> It can be anything you want. You can create a custom class yourself, but for most smaller modules that just want to contain some class collection, it can just be an empty class. You can either create an empty class yourself, or more conveniently, you can use an empty class that Unreal already provides for you called FDefaultModuleImpl.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IMPLEMENT_MODULE line changes a bit depending on what kind of module you’re creating. For 99.9% of modules you create it’s fine as is.</a:t>
            </a:r>
            <a:endParaRPr/>
          </a:p>
          <a:p>
            <a:pPr indent="0" lvl="0" marL="0" rtl="0" algn="l">
              <a:spcBef>
                <a:spcPts val="0"/>
              </a:spcBef>
              <a:spcAft>
                <a:spcPts val="0"/>
              </a:spcAft>
              <a:buNone/>
            </a:pPr>
            <a:r>
              <a:rPr b="1" lang="en"/>
              <a:t>[NEXT]</a:t>
            </a:r>
            <a:r>
              <a:rPr lang="en"/>
              <a:t> But for game modules you use the IMPLEMENT_GAME_MODULE function, and for the</a:t>
            </a:r>
            <a:endParaRPr/>
          </a:p>
          <a:p>
            <a:pPr indent="0" lvl="0" marL="0" rtl="0" algn="l">
              <a:spcBef>
                <a:spcPts val="0"/>
              </a:spcBef>
              <a:spcAft>
                <a:spcPts val="0"/>
              </a:spcAft>
              <a:buNone/>
            </a:pPr>
            <a:r>
              <a:rPr b="1" lang="en"/>
              <a:t>[NEXT]</a:t>
            </a:r>
            <a:r>
              <a:rPr lang="en"/>
              <a:t> Primary Game Module, you use the IMPLEMENT_PRIMARY_GAME_MODULE function. That one is usually already created for you when you create a new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get right back to explaining what game modules are, but first let’s talk about what we can use the module’s main class for.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7660ea092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7660ea092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a:t>
            </a:r>
            <a:r>
              <a:rPr lang="en"/>
              <a:t>When you want create your own module main class you usually implement a couple of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Startup Module, </a:t>
            </a:r>
            <a:r>
              <a:rPr b="1" lang="en"/>
              <a:t>[NEXT]</a:t>
            </a:r>
            <a:r>
              <a:rPr lang="en"/>
              <a:t> which is called right after your module’s DLL has been loaded and the module object has been created.</a:t>
            </a:r>
            <a:endParaRPr/>
          </a:p>
          <a:p>
            <a:pPr indent="0" lvl="0" marL="0" rtl="0" algn="l">
              <a:spcBef>
                <a:spcPts val="0"/>
              </a:spcBef>
              <a:spcAft>
                <a:spcPts val="0"/>
              </a:spcAft>
              <a:buNone/>
            </a:pPr>
            <a:r>
              <a:rPr b="1" lang="en"/>
              <a:t>[NEXT]</a:t>
            </a:r>
            <a:r>
              <a:rPr lang="en"/>
              <a:t> And Shutdown Module, </a:t>
            </a:r>
            <a:r>
              <a:rPr b="1" lang="en"/>
              <a:t>[NEXT]</a:t>
            </a:r>
            <a:r>
              <a:rPr lang="en"/>
              <a:t> which is called before the module is unloaded, right before the module object is destroyed.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You can see what other functions you can override in the ModuleInterface header, I recommend you check it out.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But one great thing about the module’s main class is that other code can use it from anywhere. It’s basically like a public singleton that is alive as long as your module is loaded.</a:t>
            </a:r>
            <a:endParaRPr/>
          </a:p>
          <a:p>
            <a:pPr indent="0" lvl="0" marL="0" rtl="0" algn="l">
              <a:spcBef>
                <a:spcPts val="0"/>
              </a:spcBef>
              <a:spcAft>
                <a:spcPts val="0"/>
              </a:spcAft>
              <a:buNone/>
            </a:pPr>
            <a:r>
              <a:rPr b="1" lang="en"/>
              <a:t>[NEXT]</a:t>
            </a:r>
            <a:r>
              <a:rPr lang="en"/>
              <a:t> They can simply call LoadModule for your module at any time and call functions directly on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great power, use it responsibly.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76521475f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76521475f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module lifetime,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During shutdown, modules are destroyed in the reverse order they were created.</a:t>
            </a:r>
            <a:br>
              <a:rPr lang="en"/>
            </a:br>
            <a:endParaRPr/>
          </a:p>
          <a:p>
            <a:pPr indent="0" lvl="0" marL="0" rtl="0" algn="l">
              <a:spcBef>
                <a:spcPts val="0"/>
              </a:spcBef>
              <a:spcAft>
                <a:spcPts val="0"/>
              </a:spcAft>
              <a:buNone/>
            </a:pPr>
            <a:r>
              <a:rPr b="1" lang="en"/>
              <a:t>[NEXT]</a:t>
            </a:r>
            <a:r>
              <a:rPr lang="en"/>
              <a:t> That means that you can load in other modules during your module’s start, and then</a:t>
            </a:r>
            <a:endParaRPr/>
          </a:p>
          <a:p>
            <a:pPr indent="0" lvl="0" marL="0" rtl="0" algn="l">
              <a:spcBef>
                <a:spcPts val="0"/>
              </a:spcBef>
              <a:spcAft>
                <a:spcPts val="0"/>
              </a:spcAft>
              <a:buNone/>
            </a:pPr>
            <a:r>
              <a:rPr b="1" lang="en"/>
              <a:t>[NEXT]</a:t>
            </a:r>
            <a:r>
              <a:rPr lang="en"/>
              <a:t> be sure that any of those modules will be available in your ShutDownModule function as well.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6e0e4b3bcf_2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e0e4b3bcf_2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let’s get back to the concept of Gameplay Modules.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Usually you only have one gameplay module in your project, your primary gameplay module.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You should only mark a module as a gameplay module when it depends on another gameplay module.</a:t>
            </a:r>
            <a:endParaRPr/>
          </a:p>
          <a:p>
            <a:pPr indent="0" lvl="0" marL="0" rtl="0" algn="l">
              <a:spcBef>
                <a:spcPts val="0"/>
              </a:spcBef>
              <a:spcAft>
                <a:spcPts val="0"/>
              </a:spcAft>
              <a:buNone/>
            </a:pPr>
            <a:r>
              <a:rPr b="1" lang="en"/>
              <a:t>[NEXT]</a:t>
            </a:r>
            <a:r>
              <a:rPr lang="en"/>
              <a:t> What that does is that it sets up hot-reloading support.</a:t>
            </a:r>
            <a:endParaRPr/>
          </a:p>
          <a:p>
            <a:pPr indent="0" lvl="0" marL="0" rtl="0" algn="l">
              <a:spcBef>
                <a:spcPts val="0"/>
              </a:spcBef>
              <a:spcAft>
                <a:spcPts val="0"/>
              </a:spcAft>
              <a:buNone/>
            </a:pPr>
            <a:r>
              <a:rPr lang="en"/>
              <a:t>Almost any module you create should get used by your primary game module, not the reverse, so I’d be surprised if you ever had to use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if you DO find yourself in a situation where you’d need a gameplay module, then</a:t>
            </a:r>
            <a:endParaRPr/>
          </a:p>
          <a:p>
            <a:pPr indent="0" lvl="0" marL="0" rtl="0" algn="l">
              <a:spcBef>
                <a:spcPts val="0"/>
              </a:spcBef>
              <a:spcAft>
                <a:spcPts val="0"/>
              </a:spcAft>
              <a:buNone/>
            </a:pPr>
            <a:r>
              <a:rPr b="1" lang="en"/>
              <a:t>[NEXT]</a:t>
            </a:r>
            <a:r>
              <a:rPr lang="en"/>
              <a:t> you can mark a module as one </a:t>
            </a:r>
            <a:r>
              <a:rPr b="1" lang="en"/>
              <a:t>[NEXT]</a:t>
            </a:r>
            <a:r>
              <a:rPr lang="en"/>
              <a:t> in that module’s main class, by overriding IsGameModule to return true.</a:t>
            </a:r>
            <a:endParaRPr/>
          </a:p>
          <a:p>
            <a:pPr indent="0" lvl="0" marL="0" rtl="0" algn="l">
              <a:spcBef>
                <a:spcPts val="0"/>
              </a:spcBef>
              <a:spcAft>
                <a:spcPts val="0"/>
              </a:spcAft>
              <a:buNone/>
            </a:pPr>
            <a:r>
              <a:rPr b="1" lang="en"/>
              <a:t>[NEXT]</a:t>
            </a:r>
            <a:r>
              <a:rPr lang="en"/>
              <a:t> And then call the IMPLEMENT_GAME_MODULE function instead of IMPLEMENT_MODULE.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Take note though, that gameplay modules have extra hot-reloading overhead, so I’d advise you to avoid making them when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one valid </a:t>
            </a:r>
            <a:r>
              <a:rPr lang="en"/>
              <a:t>example would be an automation module that tests your gameplay code.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6e0e4b3bcf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e0e4b3bcf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to load our module.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6521475f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6521475f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that’s done with </a:t>
            </a:r>
            <a:r>
              <a:rPr b="1" lang="en"/>
              <a:t>[NEXT]</a:t>
            </a:r>
            <a:r>
              <a:rPr lang="en"/>
              <a:t> </a:t>
            </a:r>
            <a:r>
              <a:rPr lang="en"/>
              <a:t>Module Descriptors.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Modules need to be described in the game’s uproject file, or uplugin file if you’re creating a plugin.</a:t>
            </a:r>
            <a:endParaRPr/>
          </a:p>
          <a:p>
            <a:pPr indent="0" lvl="0" marL="0" rtl="0" algn="l">
              <a:spcBef>
                <a:spcPts val="0"/>
              </a:spcBef>
              <a:spcAft>
                <a:spcPts val="0"/>
              </a:spcAft>
              <a:buNone/>
            </a:pPr>
            <a:r>
              <a:rPr b="1" lang="en"/>
              <a:t>[NEXT]</a:t>
            </a:r>
            <a:r>
              <a:rPr lang="en"/>
              <a:t> You do that to define when the module is loaded and on what targets and platforms.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Here’s how we would describe our FooBar module in our game’s uproject file. In the Modules section we add this definition which contains the name of our module and it’s </a:t>
            </a:r>
            <a:r>
              <a:rPr b="1" lang="en"/>
              <a:t>[NEXT]</a:t>
            </a:r>
            <a:r>
              <a:rPr lang="en"/>
              <a:t>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type is used to specify for what targets the module should be loaded.</a:t>
            </a:r>
            <a:endParaRPr/>
          </a:p>
          <a:p>
            <a:pPr indent="0" lvl="0" marL="0" rtl="0" algn="l">
              <a:spcBef>
                <a:spcPts val="0"/>
              </a:spcBef>
              <a:spcAft>
                <a:spcPts val="0"/>
              </a:spcAft>
              <a:buNone/>
            </a:pPr>
            <a:r>
              <a:rPr b="1" lang="en"/>
              <a:t>[NEXT]</a:t>
            </a:r>
            <a:r>
              <a:rPr lang="en"/>
              <a:t> In our case, we want it to be during the game’s runtime. That means the module will get loaded in the packaged game and also in the editor.</a:t>
            </a:r>
            <a:endParaRPr/>
          </a:p>
          <a:p>
            <a:pPr indent="0" lvl="0" marL="0" rtl="0" algn="l">
              <a:spcBef>
                <a:spcPts val="0"/>
              </a:spcBef>
              <a:spcAft>
                <a:spcPts val="0"/>
              </a:spcAft>
              <a:buNone/>
            </a:pPr>
            <a:r>
              <a:rPr lang="en"/>
              <a:t>We can also specify Editor here to make it an Editor-Only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Runtime and Editor are by far the most common types of modules you’ll ever need.</a:t>
            </a:r>
            <a:endParaRPr/>
          </a:p>
          <a:p>
            <a:pPr indent="0" lvl="0" marL="0" rtl="0" algn="l">
              <a:spcBef>
                <a:spcPts val="0"/>
              </a:spcBef>
              <a:spcAft>
                <a:spcPts val="0"/>
              </a:spcAft>
              <a:buNone/>
            </a:pPr>
            <a:r>
              <a:rPr lang="en"/>
              <a:t>But you have the option of all of these, I won’t go through all of them as they’re quite self-explanatory but you can see more info about each of these in the ModuleDescriptor header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only odd one out here is the Developer type, you shouldn’t use that anymore as it’s deprecated and is replaced by UncookedOnly.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the way, changing a project’s uproject file requires you to restart the editor for the changes to take effect. So if you’re creating a new module there’s only one point where you </a:t>
            </a:r>
            <a:r>
              <a:rPr b="1" lang="en"/>
              <a:t>have</a:t>
            </a:r>
            <a:r>
              <a:rPr lang="en"/>
              <a:t> to restart the editor and that’s when.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76521475f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76521475f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also have the option of defining a loading phase if you want.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don’t it will get set to Default, which is usually what you want for simple modules that just contain object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info about each of these you can again look at the enums in the ModuleDescriptor header file, they’re all commented in details there.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521475f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521475f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lastly you can white or blacklist platforms, targets, configurations, and programs where you want your module to load on, or not.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6563f58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563f58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five steps you need to do every time you create a module, and to remember them we can use this acronym: B.U.I.L.D.</a:t>
            </a:r>
            <a:endParaRPr/>
          </a:p>
          <a:p>
            <a:pPr indent="0" lvl="0" marL="0" rtl="0" algn="l">
              <a:spcBef>
                <a:spcPts val="0"/>
              </a:spcBef>
              <a:spcAft>
                <a:spcPts val="0"/>
              </a:spcAft>
              <a:buNone/>
            </a:pPr>
            <a:r>
              <a:rPr b="1" lang="en"/>
              <a:t>[NEXT]</a:t>
            </a:r>
            <a:r>
              <a:rPr lang="en"/>
              <a:t> The first step is the easiest to remember because it’s named the same as the acronym, you need to build your modules.</a:t>
            </a:r>
            <a:endParaRPr/>
          </a:p>
          <a:p>
            <a:pPr indent="0" lvl="0" marL="0" rtl="0" algn="l">
              <a:spcBef>
                <a:spcPts val="0"/>
              </a:spcBef>
              <a:spcAft>
                <a:spcPts val="0"/>
              </a:spcAft>
              <a:buNone/>
            </a:pPr>
            <a:r>
              <a:rPr b="1" lang="en"/>
              <a:t>[NEXT]</a:t>
            </a:r>
            <a:r>
              <a:rPr lang="en"/>
              <a:t> Then you need to be able to Use your module,</a:t>
            </a:r>
            <a:endParaRPr/>
          </a:p>
          <a:p>
            <a:pPr indent="0" lvl="0" marL="0" rtl="0" algn="l">
              <a:spcBef>
                <a:spcPts val="0"/>
              </a:spcBef>
              <a:spcAft>
                <a:spcPts val="0"/>
              </a:spcAft>
              <a:buNone/>
            </a:pPr>
            <a:r>
              <a:rPr b="1" lang="en"/>
              <a:t>[NEXT]</a:t>
            </a:r>
            <a:r>
              <a:rPr lang="en"/>
              <a:t> Implement it,</a:t>
            </a:r>
            <a:endParaRPr/>
          </a:p>
          <a:p>
            <a:pPr indent="0" lvl="0" marL="0" rtl="0" algn="l">
              <a:spcBef>
                <a:spcPts val="0"/>
              </a:spcBef>
              <a:spcAft>
                <a:spcPts val="0"/>
              </a:spcAft>
              <a:buNone/>
            </a:pPr>
            <a:r>
              <a:rPr b="1" lang="en"/>
              <a:t>[NEXT]</a:t>
            </a:r>
            <a:r>
              <a:rPr lang="en"/>
              <a:t> Load it,</a:t>
            </a:r>
            <a:endParaRPr/>
          </a:p>
          <a:p>
            <a:pPr indent="0" lvl="0" marL="0" rtl="0" algn="l">
              <a:spcBef>
                <a:spcPts val="0"/>
              </a:spcBef>
              <a:spcAft>
                <a:spcPts val="0"/>
              </a:spcAft>
              <a:buNone/>
            </a:pPr>
            <a:r>
              <a:rPr b="1" lang="en"/>
              <a:t>[NEXT]</a:t>
            </a:r>
            <a:r>
              <a:rPr lang="en"/>
              <a:t> And depend on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we’re going to go into each of those steps in detail, starting with..</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e0e4b3bcf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e0e4b3bcf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to get the module to compile, we need to depend on it.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76521475f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6521475f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a:t>
            </a:r>
            <a:r>
              <a:rPr lang="en"/>
              <a:t>Only modules in the dependency chain get compiled.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t>
            </a:r>
            <a:r>
              <a:rPr lang="en"/>
              <a:t>You can add your module to the dependency chain in two ways.</a:t>
            </a:r>
            <a:endParaRPr/>
          </a:p>
          <a:p>
            <a:pPr indent="0" lvl="0" marL="0" rtl="0" algn="l">
              <a:spcBef>
                <a:spcPts val="0"/>
              </a:spcBef>
              <a:spcAft>
                <a:spcPts val="0"/>
              </a:spcAft>
              <a:buNone/>
            </a:pPr>
            <a:r>
              <a:rPr b="1" lang="en"/>
              <a:t>[NEXT]</a:t>
            </a:r>
            <a:r>
              <a:rPr lang="en"/>
              <a:t> First, by having it as a public or private dependency of another module in the chain.</a:t>
            </a:r>
            <a:endParaRPr/>
          </a:p>
          <a:p>
            <a:pPr indent="0" lvl="0" marL="0" rtl="0" algn="l">
              <a:spcBef>
                <a:spcPts val="0"/>
              </a:spcBef>
              <a:spcAft>
                <a:spcPts val="0"/>
              </a:spcAft>
              <a:buNone/>
            </a:pPr>
            <a:r>
              <a:rPr b="1" lang="en"/>
              <a:t>[NEXT]</a:t>
            </a:r>
            <a:r>
              <a:rPr lang="en"/>
              <a:t> This is the preferred method if you don’t want your module to be compiled if nothing depends on it. For example, if your game needs a module to work, add it as a dependency in your primary game module’s build file.</a:t>
            </a:r>
            <a:endParaRPr/>
          </a:p>
          <a:p>
            <a:pPr indent="0" lvl="0" marL="0" rtl="0" algn="l">
              <a:spcBef>
                <a:spcPts val="0"/>
              </a:spcBef>
              <a:spcAft>
                <a:spcPts val="0"/>
              </a:spcAft>
              <a:buNone/>
            </a:pPr>
            <a:r>
              <a:rPr b="1" lang="en"/>
              <a:t>[NEXT]</a:t>
            </a:r>
            <a:r>
              <a:rPr lang="en"/>
              <a:t> There are cases when no other modules depend on it, then you can add it to the ExtraModuleNames array in your Target.cs files.</a:t>
            </a:r>
            <a:endParaRPr/>
          </a:p>
          <a:p>
            <a:pPr indent="0" lvl="0" marL="0" rtl="0" algn="l">
              <a:spcBef>
                <a:spcPts val="0"/>
              </a:spcBef>
              <a:spcAft>
                <a:spcPts val="0"/>
              </a:spcAft>
              <a:buNone/>
            </a:pPr>
            <a:r>
              <a:rPr b="1" lang="en"/>
              <a:t>[NEXT]</a:t>
            </a:r>
            <a:r>
              <a:rPr lang="en"/>
              <a:t> Then it will compile even if no other module depends on it.</a:t>
            </a:r>
            <a:endParaRPr/>
          </a:p>
          <a:p>
            <a:pPr indent="0" lvl="0" marL="0" rtl="0" algn="l">
              <a:spcBef>
                <a:spcPts val="0"/>
              </a:spcBef>
              <a:spcAft>
                <a:spcPts val="0"/>
              </a:spcAft>
              <a:buNone/>
            </a:pPr>
            <a:r>
              <a:rPr b="1" lang="en"/>
              <a:t>[NEXT]</a:t>
            </a:r>
            <a:r>
              <a:rPr lang="en"/>
              <a:t> This is usually a rare case that you shouldn’t need to use. Of course the primary game module goes there but you might also have some custom editor modules that your game requires. But in that case I’d argue that a better option would be to put those into its own plugin.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6e0e4b3bcf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6e0e4b3bcf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having followed these steps you should have your working module.</a:t>
            </a:r>
            <a:endParaRPr/>
          </a:p>
          <a:p>
            <a:pPr indent="0" lvl="0" marL="0" rtl="0" algn="l">
              <a:spcBef>
                <a:spcPts val="0"/>
              </a:spcBef>
              <a:spcAft>
                <a:spcPts val="0"/>
              </a:spcAft>
              <a:buNone/>
            </a:pPr>
            <a:r>
              <a:rPr lang="en"/>
              <a:t>This might seem like a lot of steps but once you get the hang of them you can start making them quite quickly. Also, no one is really expected to remember all of this so don’t shy away from having this written down or bookmarking these slides to check when making modules.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what I do. Remember that you can access these slides and this video later at my website </a:t>
            </a:r>
            <a:r>
              <a:rPr lang="en" u="sng">
                <a:solidFill>
                  <a:schemeClr val="hlink"/>
                </a:solidFill>
                <a:hlinkClick r:id="rId2"/>
              </a:rPr>
              <a:t>ari.games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t>
            </a:r>
            <a:r>
              <a:rPr lang="en"/>
              <a:t>But we’re not done yet!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6e0e4b3bcf_5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6e0e4b3bcf_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can’t talk about modules without going into some extra content.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won’t be a master of modules until you know about</a:t>
            </a:r>
            <a:endParaRPr/>
          </a:p>
          <a:p>
            <a:pPr indent="0" lvl="0" marL="0" rtl="0" algn="l">
              <a:spcBef>
                <a:spcPts val="0"/>
              </a:spcBef>
              <a:spcAft>
                <a:spcPts val="0"/>
              </a:spcAft>
              <a:buNone/>
            </a:pPr>
            <a:r>
              <a:rPr lang="en"/>
              <a:t>Precompiled Headers,</a:t>
            </a:r>
            <a:endParaRPr/>
          </a:p>
          <a:p>
            <a:pPr indent="0" lvl="0" marL="0" rtl="0" algn="l">
              <a:spcBef>
                <a:spcPts val="0"/>
              </a:spcBef>
              <a:spcAft>
                <a:spcPts val="0"/>
              </a:spcAft>
              <a:buNone/>
            </a:pPr>
            <a:r>
              <a:rPr lang="en"/>
              <a:t>Include What You Use,</a:t>
            </a:r>
            <a:endParaRPr/>
          </a:p>
          <a:p>
            <a:pPr indent="0" lvl="0" marL="0" rtl="0" algn="l">
              <a:spcBef>
                <a:spcPts val="0"/>
              </a:spcBef>
              <a:spcAft>
                <a:spcPts val="0"/>
              </a:spcAft>
              <a:buNone/>
            </a:pPr>
            <a:r>
              <a:rPr lang="en"/>
              <a:t>DefaultBuildSettings,</a:t>
            </a:r>
            <a:endParaRPr/>
          </a:p>
          <a:p>
            <a:pPr indent="0" lvl="0" marL="0" rtl="0" algn="l">
              <a:spcBef>
                <a:spcPts val="0"/>
              </a:spcBef>
              <a:spcAft>
                <a:spcPts val="0"/>
              </a:spcAft>
              <a:buNone/>
            </a:pPr>
            <a:r>
              <a:rPr lang="en"/>
              <a:t>Module Logging, </a:t>
            </a:r>
            <a:endParaRPr/>
          </a:p>
          <a:p>
            <a:pPr indent="0" lvl="0" marL="0" rtl="0" algn="l">
              <a:spcBef>
                <a:spcPts val="0"/>
              </a:spcBef>
              <a:spcAft>
                <a:spcPts val="0"/>
              </a:spcAft>
              <a:buNone/>
            </a:pPr>
            <a:r>
              <a:rPr lang="en"/>
              <a:t>and Plugins.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679c18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679c18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Let’s start with p</a:t>
            </a:r>
            <a:r>
              <a:rPr lang="en"/>
              <a:t>recompiled headers, or PCH for short.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So, n</a:t>
            </a:r>
            <a:r>
              <a:rPr lang="en"/>
              <a:t>ormal header files aren’t compiled on their own,</a:t>
            </a:r>
            <a:endParaRPr/>
          </a:p>
          <a:p>
            <a:pPr indent="0" lvl="0" marL="0" rtl="0" algn="l">
              <a:spcBef>
                <a:spcPts val="0"/>
              </a:spcBef>
              <a:spcAft>
                <a:spcPts val="0"/>
              </a:spcAft>
              <a:buNone/>
            </a:pPr>
            <a:r>
              <a:rPr b="1" lang="en"/>
              <a:t>[NEXT]</a:t>
            </a:r>
            <a:r>
              <a:rPr lang="en"/>
              <a:t> they are included and compiled into every CPP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That’s a lot of duplicate compiling, specially if you’re including a big header file that includes half of the engine headers.</a:t>
            </a:r>
            <a:endParaRPr/>
          </a:p>
          <a:p>
            <a:pPr indent="0" lvl="0" marL="0" rtl="0" algn="l">
              <a:spcBef>
                <a:spcPts val="0"/>
              </a:spcBef>
              <a:spcAft>
                <a:spcPts val="0"/>
              </a:spcAft>
              <a:buNone/>
            </a:pPr>
            <a:r>
              <a:rPr b="1" lang="en"/>
              <a:t>[NEXT]</a:t>
            </a:r>
            <a:r>
              <a:rPr lang="en"/>
              <a:t> If you’re always including the same set of headers, why not compile them only once?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That’s where precompiled headers come in.</a:t>
            </a:r>
            <a:endParaRPr/>
          </a:p>
          <a:p>
            <a:pPr indent="0" lvl="0" marL="0" rtl="0" algn="l">
              <a:spcBef>
                <a:spcPts val="0"/>
              </a:spcBef>
              <a:spcAft>
                <a:spcPts val="0"/>
              </a:spcAft>
              <a:buNone/>
            </a:pPr>
            <a:r>
              <a:rPr b="1" lang="en"/>
              <a:t>[NEXT]</a:t>
            </a:r>
            <a:r>
              <a:rPr lang="en"/>
              <a:t> You’ll create one header file that includes your most commonly included headers.</a:t>
            </a:r>
            <a:endParaRPr/>
          </a:p>
          <a:p>
            <a:pPr indent="0" lvl="0" marL="0" rtl="0" algn="l">
              <a:spcBef>
                <a:spcPts val="0"/>
              </a:spcBef>
              <a:spcAft>
                <a:spcPts val="0"/>
              </a:spcAft>
              <a:buNone/>
            </a:pPr>
            <a:r>
              <a:rPr b="1" lang="en"/>
              <a:t>[NEXT]</a:t>
            </a:r>
            <a:r>
              <a:rPr lang="en"/>
              <a:t> That file will get compiled before any other CPP file in your project.</a:t>
            </a:r>
            <a:endParaRPr/>
          </a:p>
          <a:p>
            <a:pPr indent="0" lvl="0" marL="0" rtl="0" algn="l">
              <a:spcBef>
                <a:spcPts val="0"/>
              </a:spcBef>
              <a:spcAft>
                <a:spcPts val="0"/>
              </a:spcAft>
              <a:buNone/>
            </a:pPr>
            <a:r>
              <a:rPr b="1" lang="en"/>
              <a:t>[NEXT]</a:t>
            </a:r>
            <a:r>
              <a:rPr lang="en"/>
              <a:t> It only compiles once and then gets re-used on following compilations. It won’t compile again unless any of its included headers change. Or any headers they include, and so on.</a:t>
            </a:r>
            <a:endParaRPr/>
          </a:p>
          <a:p>
            <a:pPr indent="0" lvl="0" marL="0" rtl="0" algn="l">
              <a:spcBef>
                <a:spcPts val="0"/>
              </a:spcBef>
              <a:spcAft>
                <a:spcPts val="0"/>
              </a:spcAft>
              <a:buNone/>
            </a:pPr>
            <a:r>
              <a:rPr b="1" lang="en"/>
              <a:t>[NEXT]</a:t>
            </a:r>
            <a:r>
              <a:rPr lang="en"/>
              <a:t> One thing you have to be wary of is that if that precompiled header gets compiled again, all other CPP files in the module need to be compiled again.</a:t>
            </a:r>
            <a:endParaRPr/>
          </a:p>
          <a:p>
            <a:pPr indent="0" lvl="0" marL="0" rtl="0" algn="l">
              <a:spcBef>
                <a:spcPts val="0"/>
              </a:spcBef>
              <a:spcAft>
                <a:spcPts val="0"/>
              </a:spcAft>
              <a:buNone/>
            </a:pPr>
            <a:r>
              <a:rPr b="1" lang="en"/>
              <a:t>[NEXT]</a:t>
            </a:r>
            <a:r>
              <a:rPr lang="en"/>
              <a:t> So it’s best to only include engine headers or very rarely changing code in it.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679c18e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679c18e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 couple of types of precompiled headers.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type is a </a:t>
            </a:r>
            <a:r>
              <a:rPr b="1" lang="en"/>
              <a:t>[NEXT]</a:t>
            </a:r>
            <a:r>
              <a:rPr lang="en"/>
              <a:t> </a:t>
            </a:r>
            <a:r>
              <a:rPr lang="en"/>
              <a:t>private precompiled header.</a:t>
            </a:r>
            <a:endParaRPr/>
          </a:p>
          <a:p>
            <a:pPr indent="0" lvl="0" marL="0" rtl="0" algn="l">
              <a:spcBef>
                <a:spcPts val="0"/>
              </a:spcBef>
              <a:spcAft>
                <a:spcPts val="0"/>
              </a:spcAft>
              <a:buNone/>
            </a:pPr>
            <a:r>
              <a:rPr b="1" lang="en"/>
              <a:t>[NEXT]</a:t>
            </a:r>
            <a:r>
              <a:rPr lang="en"/>
              <a:t> It’s a custom PCH that you create yourself for your module.</a:t>
            </a:r>
            <a:endParaRPr/>
          </a:p>
          <a:p>
            <a:pPr indent="0" lvl="0" marL="0" rtl="0" algn="l">
              <a:spcBef>
                <a:spcPts val="0"/>
              </a:spcBef>
              <a:spcAft>
                <a:spcPts val="0"/>
              </a:spcAft>
              <a:buNone/>
            </a:pPr>
            <a:r>
              <a:rPr b="1" lang="en"/>
              <a:t>[NEXT]</a:t>
            </a:r>
            <a:r>
              <a:rPr lang="en"/>
              <a:t> You define it in your Build.cs file, using the </a:t>
            </a:r>
            <a:r>
              <a:rPr b="1" lang="en"/>
              <a:t>[NEXT]</a:t>
            </a:r>
            <a:r>
              <a:rPr lang="en"/>
              <a:t> PrivatePCHHeaderFile property.</a:t>
            </a:r>
            <a:endParaRPr/>
          </a:p>
          <a:p>
            <a:pPr indent="0" lvl="0" marL="0" rtl="0" algn="l">
              <a:spcBef>
                <a:spcPts val="0"/>
              </a:spcBef>
              <a:spcAft>
                <a:spcPts val="0"/>
              </a:spcAft>
              <a:buNone/>
            </a:pPr>
            <a:r>
              <a:rPr lang="en"/>
              <a:t>You feed it the name of your private file, and by convention it should named [your-module-name]PrivatePCH.h, so in our case it would be called FooBarPrivatePCH.h.</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[NEXT]</a:t>
            </a:r>
            <a:r>
              <a:rPr lang="en"/>
              <a:t> You should never include it yourself in your header and CPP files.</a:t>
            </a:r>
            <a:endParaRPr/>
          </a:p>
          <a:p>
            <a:pPr indent="0" lvl="0" marL="0" rtl="0" algn="l">
              <a:spcBef>
                <a:spcPts val="0"/>
              </a:spcBef>
              <a:spcAft>
                <a:spcPts val="0"/>
              </a:spcAft>
              <a:buNone/>
            </a:pPr>
            <a:r>
              <a:rPr b="1" lang="en"/>
              <a:t>[NEXT]</a:t>
            </a:r>
            <a:r>
              <a:rPr lang="en"/>
              <a:t> Unreal Build Tool will automatically inject it for all compiled files in your module.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Also, precompiled headers should only be considered an optimization layer.</a:t>
            </a:r>
            <a:endParaRPr/>
          </a:p>
          <a:p>
            <a:pPr indent="0" lvl="0" marL="0" rtl="0" algn="l">
              <a:spcBef>
                <a:spcPts val="0"/>
              </a:spcBef>
              <a:spcAft>
                <a:spcPts val="0"/>
              </a:spcAft>
              <a:buNone/>
            </a:pPr>
            <a:r>
              <a:rPr b="1" lang="en"/>
              <a:t>[NEXT]</a:t>
            </a:r>
            <a:r>
              <a:rPr lang="en"/>
              <a:t> Don’t treat it as an easy “include all”, you still need to include every header that that you actually use.</a:t>
            </a:r>
            <a:endParaRPr/>
          </a:p>
          <a:p>
            <a:pPr indent="0" lvl="0" marL="0" rtl="0" algn="l">
              <a:spcBef>
                <a:spcPts val="0"/>
              </a:spcBef>
              <a:spcAft>
                <a:spcPts val="0"/>
              </a:spcAft>
              <a:buNone/>
            </a:pPr>
            <a:r>
              <a:rPr b="1" lang="en"/>
              <a:t>[NEXT]</a:t>
            </a:r>
            <a:r>
              <a:rPr lang="en"/>
              <a:t> And your code should also compile completely fine even if precompiled headers are turned off.</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679c18e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679c18e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kind are </a:t>
            </a:r>
            <a:r>
              <a:rPr b="1" lang="en"/>
              <a:t>[NEXT]</a:t>
            </a:r>
            <a:r>
              <a:rPr lang="en"/>
              <a:t> Shared precompiled headers.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Instead of defining your own PCH you can use a shared one.</a:t>
            </a:r>
            <a:endParaRPr/>
          </a:p>
          <a:p>
            <a:pPr indent="0" lvl="0" marL="0" rtl="0" algn="l">
              <a:spcBef>
                <a:spcPts val="0"/>
              </a:spcBef>
              <a:spcAft>
                <a:spcPts val="0"/>
              </a:spcAft>
              <a:buNone/>
            </a:pPr>
            <a:r>
              <a:rPr b="1" lang="en"/>
              <a:t>[NEXT]</a:t>
            </a:r>
            <a:r>
              <a:rPr lang="en"/>
              <a:t> A shared PCH is when a module defines a precompiled header that only other depending modules can use. The module itself can’t use it.</a:t>
            </a:r>
            <a:endParaRPr/>
          </a:p>
          <a:p>
            <a:pPr indent="0" lvl="0" marL="0" rtl="0" algn="l">
              <a:spcBef>
                <a:spcPts val="0"/>
              </a:spcBef>
              <a:spcAft>
                <a:spcPts val="0"/>
              </a:spcAft>
              <a:buNone/>
            </a:pPr>
            <a:r>
              <a:rPr b="1" lang="en"/>
              <a:t>[NEXT]</a:t>
            </a:r>
            <a:r>
              <a:rPr lang="en"/>
              <a:t> They exist in some foundational often-used Unreal Engine modules.</a:t>
            </a:r>
            <a:endParaRPr/>
          </a:p>
          <a:p>
            <a:pPr indent="0" lvl="0" marL="0" rtl="0" algn="l">
              <a:spcBef>
                <a:spcPts val="0"/>
              </a:spcBef>
              <a:spcAft>
                <a:spcPts val="0"/>
              </a:spcAft>
              <a:buNone/>
            </a:pPr>
            <a:r>
              <a:rPr b="1" lang="en"/>
              <a:t>[NEXT]</a:t>
            </a:r>
            <a:r>
              <a:rPr lang="en"/>
              <a:t> Actually, UnrealEd, Engine, Slate, CoreUObject, and Core to be specific. Those are the only ones that exist.</a:t>
            </a:r>
            <a:endParaRPr/>
          </a:p>
          <a:p>
            <a:pPr indent="0" lvl="0" marL="0" rtl="0" algn="l">
              <a:spcBef>
                <a:spcPts val="0"/>
              </a:spcBef>
              <a:spcAft>
                <a:spcPts val="0"/>
              </a:spcAft>
              <a:buNone/>
            </a:pPr>
            <a:r>
              <a:rPr b="1" lang="en"/>
              <a:t>[NEXT]</a:t>
            </a:r>
            <a:r>
              <a:rPr lang="en"/>
              <a:t> And those are the only one that can exist for now, as only engine modules can create shared PCHs.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 best thing about shared precompiled headers is that they only get compiled once,</a:t>
            </a:r>
            <a:endParaRPr/>
          </a:p>
          <a:p>
            <a:pPr indent="0" lvl="0" marL="0" rtl="0" algn="l">
              <a:spcBef>
                <a:spcPts val="0"/>
              </a:spcBef>
              <a:spcAft>
                <a:spcPts val="0"/>
              </a:spcAft>
              <a:buNone/>
            </a:pPr>
            <a:r>
              <a:rPr b="1" lang="en"/>
              <a:t>[NEXT]</a:t>
            </a:r>
            <a:r>
              <a:rPr lang="en"/>
              <a:t> even if multiple modules use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You can’t choose which one to use, Unreal Engine will choose for you based on a priority score, from one of your module dependencies.</a:t>
            </a:r>
            <a:endParaRPr/>
          </a:p>
          <a:p>
            <a:pPr indent="0" lvl="0" marL="0" rtl="0" algn="l">
              <a:spcBef>
                <a:spcPts val="0"/>
              </a:spcBef>
              <a:spcAft>
                <a:spcPts val="0"/>
              </a:spcAft>
              <a:buNone/>
            </a:pPr>
            <a:r>
              <a:rPr b="1" lang="en"/>
              <a:t>[NEXT]</a:t>
            </a:r>
            <a:r>
              <a:rPr lang="en"/>
              <a:t> That priority score is sorted, per module, by how many other modules with a shared PCH it depends on.</a:t>
            </a:r>
            <a:endParaRPr/>
          </a:p>
          <a:p>
            <a:pPr indent="0" lvl="0" marL="0" rtl="0" algn="l">
              <a:spcBef>
                <a:spcPts val="0"/>
              </a:spcBef>
              <a:spcAft>
                <a:spcPts val="0"/>
              </a:spcAft>
              <a:buNone/>
            </a:pPr>
            <a:r>
              <a:rPr b="1" lang="en"/>
              <a:t>[NEXT]</a:t>
            </a:r>
            <a:r>
              <a:rPr lang="en"/>
              <a:t> It’s a bit of a weird explanation, but the module list above is already sorted by that priority.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example, if your module depends on all five of those modules, Unreal will pick UnrealEd’s shared PCH to use for your module when compiling it.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6521475f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6521475f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a:t>
            </a:r>
            <a:r>
              <a:rPr lang="en"/>
              <a:t>So when do you use which precompiled header type?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t>
            </a:r>
            <a:r>
              <a:rPr lang="en"/>
              <a:t>You actually have three options:</a:t>
            </a:r>
            <a:endParaRPr/>
          </a:p>
          <a:p>
            <a:pPr indent="0" lvl="0" marL="0" rtl="0" algn="l">
              <a:spcBef>
                <a:spcPts val="0"/>
              </a:spcBef>
              <a:spcAft>
                <a:spcPts val="0"/>
              </a:spcAft>
              <a:buNone/>
            </a:pPr>
            <a:r>
              <a:rPr b="1" lang="en"/>
              <a:t>[NEXT]</a:t>
            </a:r>
            <a:r>
              <a:rPr lang="en"/>
              <a:t> You can create your own private precompiled header.</a:t>
            </a:r>
            <a:endParaRPr/>
          </a:p>
          <a:p>
            <a:pPr indent="0" lvl="0" marL="0" rtl="0" algn="l">
              <a:spcBef>
                <a:spcPts val="0"/>
              </a:spcBef>
              <a:spcAft>
                <a:spcPts val="0"/>
              </a:spcAft>
              <a:buNone/>
            </a:pPr>
            <a:r>
              <a:rPr b="1" lang="en"/>
              <a:t>[NEXT]</a:t>
            </a:r>
            <a:r>
              <a:rPr lang="en"/>
              <a:t> This is good for modules with very big codebases,</a:t>
            </a:r>
            <a:endParaRPr/>
          </a:p>
          <a:p>
            <a:pPr indent="0" lvl="0" marL="0" rtl="0" algn="l">
              <a:spcBef>
                <a:spcPts val="0"/>
              </a:spcBef>
              <a:spcAft>
                <a:spcPts val="0"/>
              </a:spcAft>
              <a:buNone/>
            </a:pPr>
            <a:r>
              <a:rPr b="1" lang="en"/>
              <a:t>[NEXT]</a:t>
            </a:r>
            <a:r>
              <a:rPr lang="en"/>
              <a:t> which is often the case with the primary game module on bigger games.</a:t>
            </a:r>
            <a:endParaRPr/>
          </a:p>
          <a:p>
            <a:pPr indent="0" lvl="0" marL="0" rtl="0" algn="l">
              <a:spcBef>
                <a:spcPts val="0"/>
              </a:spcBef>
              <a:spcAft>
                <a:spcPts val="0"/>
              </a:spcAft>
              <a:buNone/>
            </a:pPr>
            <a:r>
              <a:rPr b="1" lang="en"/>
              <a:t>[NEXT]</a:t>
            </a:r>
            <a:r>
              <a:rPr lang="en"/>
              <a:t> You have to decide what to put in that PCH and how to balance it yourself.</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You can use a shared engine PCH,</a:t>
            </a:r>
            <a:endParaRPr/>
          </a:p>
          <a:p>
            <a:pPr indent="0" lvl="0" marL="0" rtl="0" algn="l">
              <a:spcBef>
                <a:spcPts val="0"/>
              </a:spcBef>
              <a:spcAft>
                <a:spcPts val="0"/>
              </a:spcAft>
              <a:buNone/>
            </a:pPr>
            <a:r>
              <a:rPr b="1" lang="en"/>
              <a:t>[NEXT]</a:t>
            </a:r>
            <a:r>
              <a:rPr lang="en"/>
              <a:t> which is a good option for every other smaller module.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And lastly, you can just not use any PCH.</a:t>
            </a:r>
            <a:endParaRPr/>
          </a:p>
          <a:p>
            <a:pPr indent="0" lvl="0" marL="0" rtl="0" algn="l">
              <a:spcBef>
                <a:spcPts val="0"/>
              </a:spcBef>
              <a:spcAft>
                <a:spcPts val="0"/>
              </a:spcAft>
              <a:buNone/>
            </a:pPr>
            <a:r>
              <a:rPr b="1" lang="en"/>
              <a:t>[NEXT]</a:t>
            </a:r>
            <a:r>
              <a:rPr lang="en"/>
              <a:t> It’s not really practical and I don’t know a single reason why you would do it unless you’re doing some extreme compile debugging. But you have the option!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679c18e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679c18e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a:t>
            </a:r>
            <a:r>
              <a:rPr lang="en"/>
              <a:t>So let’s see where you configure those PCH build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It’s set in the module’s Build.cs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There are two relevant settings to configure it,</a:t>
            </a:r>
            <a:endParaRPr/>
          </a:p>
          <a:p>
            <a:pPr indent="0" lvl="0" marL="0" rtl="0" algn="l">
              <a:spcBef>
                <a:spcPts val="0"/>
              </a:spcBef>
              <a:spcAft>
                <a:spcPts val="0"/>
              </a:spcAft>
              <a:buNone/>
            </a:pPr>
            <a:r>
              <a:rPr b="1" lang="en"/>
              <a:t>[NEXT]</a:t>
            </a:r>
            <a:r>
              <a:rPr lang="en"/>
              <a:t> PCHUsage property which takes a PCHUsageMode enum, and optionally</a:t>
            </a:r>
            <a:endParaRPr/>
          </a:p>
          <a:p>
            <a:pPr indent="0" lvl="0" marL="0" rtl="0" algn="l">
              <a:spcBef>
                <a:spcPts val="0"/>
              </a:spcBef>
              <a:spcAft>
                <a:spcPts val="0"/>
              </a:spcAft>
              <a:buNone/>
            </a:pPr>
            <a:r>
              <a:rPr b="1" lang="en"/>
              <a:t>[NEXT]</a:t>
            </a:r>
            <a:r>
              <a:rPr lang="en"/>
              <a:t> PrivatePCHHeaderFile property when you want to use a private PCH, which is just a string path to the header.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679c18e4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679c18e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setting the PCHUsageMode, which setting should we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it’s a bit simpler than that Enum makes it look because...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e0e4b3bc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0e4b3bc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building your module.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6e0e4b3bcf_5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6e0e4b3bcf_5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 these three are </a:t>
            </a:r>
            <a:r>
              <a:rPr b="1" lang="en"/>
              <a:t>[NEXT]</a:t>
            </a:r>
            <a:r>
              <a:rPr lang="en"/>
              <a:t> legacy and you should always, always choose </a:t>
            </a:r>
            <a:r>
              <a:rPr b="1" lang="en"/>
              <a:t>[NEXT]</a:t>
            </a:r>
            <a:r>
              <a:rPr lang="en"/>
              <a:t> UseExplicitOrSharedPCHs.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option </a:t>
            </a:r>
            <a:r>
              <a:rPr b="1" lang="en"/>
              <a:t>[NEXT]</a:t>
            </a:r>
            <a:r>
              <a:rPr lang="en"/>
              <a:t> uses a shared PCH by default, or a private PCH if you’ve set one via the PrivatePCHHeaderFile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It’s actually already the default setting from 4.24.2 onwards, so if you’re using a project that was created on that version or newer then you don’t even have to set this. This setting will probably get phased out in the future.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7681bc16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7681bc16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let’s look at </a:t>
            </a:r>
            <a:r>
              <a:rPr b="1" lang="en"/>
              <a:t>[NEXT] </a:t>
            </a:r>
            <a:r>
              <a:rPr lang="en"/>
              <a:t>Include What You Use, often acronymed to </a:t>
            </a:r>
            <a:r>
              <a:rPr lang="en"/>
              <a:t>IWY</a:t>
            </a:r>
            <a:r>
              <a:rPr lang="en"/>
              <a:t>U</a:t>
            </a:r>
            <a:r>
              <a:rPr lang="en"/>
              <a:t>.</a:t>
            </a:r>
            <a:endParaRPr/>
          </a:p>
          <a:p>
            <a:pPr indent="0" lvl="0" marL="0" rtl="0" algn="l">
              <a:spcBef>
                <a:spcPts val="0"/>
              </a:spcBef>
              <a:spcAft>
                <a:spcPts val="0"/>
              </a:spcAft>
              <a:buNone/>
            </a:pPr>
            <a:r>
              <a:rPr lang="en"/>
              <a:t>It’s a simple philosophy where, you guessed it, you only </a:t>
            </a:r>
            <a:r>
              <a:rPr b="1" lang="en"/>
              <a:t>[NEXT]</a:t>
            </a:r>
            <a:r>
              <a:rPr lang="en"/>
              <a:t> include what you actually use.</a:t>
            </a:r>
            <a:endParaRPr/>
          </a:p>
          <a:p>
            <a:pPr indent="0" lvl="0" marL="0" rtl="0" algn="l">
              <a:spcBef>
                <a:spcPts val="0"/>
              </a:spcBef>
              <a:spcAft>
                <a:spcPts val="0"/>
              </a:spcAft>
              <a:buNone/>
            </a:pPr>
            <a:r>
              <a:rPr b="1" lang="en"/>
              <a:t>[NEXT]</a:t>
            </a:r>
            <a:r>
              <a:rPr lang="en"/>
              <a:t> It just means that your code </a:t>
            </a:r>
            <a:r>
              <a:rPr lang="en"/>
              <a:t>files should only include their required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When you turn on IWYU mode then Unreal will </a:t>
            </a:r>
            <a:r>
              <a:rPr lang="en"/>
              <a:t>warn you if you include one of its monolithic headers.</a:t>
            </a:r>
            <a:endParaRPr/>
          </a:p>
          <a:p>
            <a:pPr indent="0" lvl="0" marL="0" rtl="0" algn="l">
              <a:spcBef>
                <a:spcPts val="0"/>
              </a:spcBef>
              <a:spcAft>
                <a:spcPts val="0"/>
              </a:spcAft>
              <a:buNone/>
            </a:pPr>
            <a:r>
              <a:rPr lang="en"/>
              <a:t>Those are huge headers like Engine.h and UnrealEd.h which just contain a lot and lot of engine includes that were supposed to be convenient, but nowadays they just</a:t>
            </a:r>
            <a:endParaRPr/>
          </a:p>
          <a:p>
            <a:pPr indent="0" lvl="0" marL="0" rtl="0" algn="l">
              <a:spcBef>
                <a:spcPts val="0"/>
              </a:spcBef>
              <a:spcAft>
                <a:spcPts val="0"/>
              </a:spcAft>
              <a:buNone/>
            </a:pPr>
            <a:r>
              <a:rPr b="1" lang="en"/>
              <a:t>[NEXT]</a:t>
            </a:r>
            <a:r>
              <a:rPr lang="en"/>
              <a:t> slow compilation down. They’ve been marked as legacy headers so you should stop using them altogether.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With IWYU mode turned on Unreal will also warn you if your CPP files don’t include their matching header file first.</a:t>
            </a:r>
            <a:endParaRPr/>
          </a:p>
          <a:p>
            <a:pPr indent="0" lvl="0" marL="0" rtl="0" algn="l">
              <a:spcBef>
                <a:spcPts val="0"/>
              </a:spcBef>
              <a:spcAft>
                <a:spcPts val="0"/>
              </a:spcAft>
              <a:buNone/>
            </a:pPr>
            <a:r>
              <a:rPr b="1" lang="en"/>
              <a:t>[NEXT]</a:t>
            </a:r>
            <a:r>
              <a:rPr lang="en"/>
              <a:t> The reason they introduced that convention is because older code always used to manually include the private PCH as the first include in CPP files. This convention allows us to catch that during compile time.</a:t>
            </a:r>
            <a:endParaRPr/>
          </a:p>
          <a:p>
            <a:pPr indent="0" lvl="0" marL="0" rtl="0" algn="l">
              <a:spcBef>
                <a:spcPts val="0"/>
              </a:spcBef>
              <a:spcAft>
                <a:spcPts val="0"/>
              </a:spcAft>
              <a:buNone/>
            </a:pPr>
            <a:r>
              <a:rPr b="1" lang="en"/>
              <a:t>[NEXT]</a:t>
            </a:r>
            <a:r>
              <a:rPr lang="en"/>
              <a:t> Like we mentioned before, what we’re supposed to do instead is to </a:t>
            </a:r>
            <a:r>
              <a:rPr lang="en"/>
              <a:t>define the private PCH with the PrivatePCHHeaderFile property in your .Build.cs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And lastly, your CPP </a:t>
            </a:r>
            <a:r>
              <a:rPr lang="en"/>
              <a:t>files should compile just fine without PCHs and in non-Unity builds.</a:t>
            </a:r>
            <a:endParaRPr/>
          </a:p>
          <a:p>
            <a:pPr indent="0" lvl="0" marL="0" rtl="0" algn="l">
              <a:spcBef>
                <a:spcPts val="0"/>
              </a:spcBef>
              <a:spcAft>
                <a:spcPts val="0"/>
              </a:spcAft>
              <a:buNone/>
            </a:pPr>
            <a:r>
              <a:rPr b="1" lang="en"/>
              <a:t>[NEXT]</a:t>
            </a:r>
            <a:r>
              <a:rPr lang="en"/>
              <a:t> If you don’t know what Unity builds are, it’s when Unreal </a:t>
            </a:r>
            <a:r>
              <a:rPr lang="en"/>
              <a:t>concatenates many .cpp files from a single module into bundles for more efficient compiling.</a:t>
            </a:r>
            <a:endParaRPr/>
          </a:p>
          <a:p>
            <a:pPr indent="0" lvl="0" marL="0" rtl="0" algn="l">
              <a:spcBef>
                <a:spcPts val="0"/>
              </a:spcBef>
              <a:spcAft>
                <a:spcPts val="0"/>
              </a:spcAft>
              <a:buNone/>
            </a:pPr>
            <a:r>
              <a:rPr b="1" lang="en"/>
              <a:t>[NEXT]</a:t>
            </a:r>
            <a:r>
              <a:rPr lang="en"/>
              <a:t> That c</a:t>
            </a:r>
            <a:r>
              <a:rPr lang="en"/>
              <a:t>an sometimes hide missing include errors since many files in a module basically get built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6521475f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6521475f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IWYU has been </a:t>
            </a:r>
            <a:r>
              <a:rPr b="1" lang="en"/>
              <a:t>[NEXT]</a:t>
            </a:r>
            <a:r>
              <a:rPr lang="en"/>
              <a:t> optional up to 4.23, but it was off by default.</a:t>
            </a:r>
            <a:endParaRPr/>
          </a:p>
          <a:p>
            <a:pPr indent="0" lvl="0" marL="0" rtl="0" algn="l">
              <a:spcBef>
                <a:spcPts val="0"/>
              </a:spcBef>
              <a:spcAft>
                <a:spcPts val="0"/>
              </a:spcAft>
              <a:buNone/>
            </a:pPr>
            <a:r>
              <a:rPr b="1" lang="en"/>
              <a:t>[NEXT]</a:t>
            </a:r>
            <a:r>
              <a:rPr lang="en"/>
              <a:t> If you have a project that was created before that version you can turn IWYU on by setting the PCHMode property to UseExplicitOrSharedPCHs in your .Build.cs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However, since 4.24.2 it has been set to enabled by default.</a:t>
            </a:r>
            <a:endParaRPr/>
          </a:p>
          <a:p>
            <a:pPr indent="0" lvl="0" marL="0" rtl="0" algn="l">
              <a:spcBef>
                <a:spcPts val="0"/>
              </a:spcBef>
              <a:spcAft>
                <a:spcPts val="0"/>
              </a:spcAft>
              <a:buNone/>
            </a:pPr>
            <a:r>
              <a:rPr b="1" lang="en"/>
              <a:t>[NEXT]</a:t>
            </a:r>
            <a:r>
              <a:rPr lang="en"/>
              <a:t> It’s set to default because the DefaultBuiltSettings property of a project’s Build.cs file now defaults to version 2 in new projects.</a:t>
            </a:r>
            <a:endParaRPr/>
          </a:p>
          <a:p>
            <a:pPr indent="0" lvl="0" marL="0" rtl="0" algn="l">
              <a:spcBef>
                <a:spcPts val="0"/>
              </a:spcBef>
              <a:spcAft>
                <a:spcPts val="0"/>
              </a:spcAft>
              <a:buNone/>
            </a:pPr>
            <a:r>
              <a:rPr b="1" lang="en"/>
              <a:t>[NEXT]</a:t>
            </a:r>
            <a:r>
              <a:rPr lang="en"/>
              <a:t> These new default build settings also affect other settings in your project...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7681bc167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7681bc167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So let’s talk a little bit about those.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If you’re on a project that was created before 4.24.2 you can upgrade it by setting DefaultBuildSettings to version 2 in your Target.cs or Build.cs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What that does it that it sets PCHUsage to UseExplicitOrSharedPCHs, which</a:t>
            </a:r>
            <a:endParaRPr/>
          </a:p>
          <a:p>
            <a:pPr indent="0" lvl="0" marL="0" rtl="0" algn="l">
              <a:spcBef>
                <a:spcPts val="0"/>
              </a:spcBef>
              <a:spcAft>
                <a:spcPts val="0"/>
              </a:spcAft>
              <a:buNone/>
            </a:pPr>
            <a:r>
              <a:rPr b="1" lang="en"/>
              <a:t>[NEXT]</a:t>
            </a:r>
            <a:r>
              <a:rPr lang="en"/>
              <a:t> enables IWYU-style build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It also sets bLegacyPublicIncludePaths to false.</a:t>
            </a:r>
            <a:endParaRPr/>
          </a:p>
          <a:p>
            <a:pPr indent="0" lvl="0" marL="0" rtl="0" algn="l">
              <a:spcBef>
                <a:spcPts val="0"/>
              </a:spcBef>
              <a:spcAft>
                <a:spcPts val="0"/>
              </a:spcAft>
              <a:buNone/>
            </a:pPr>
            <a:r>
              <a:rPr b="1" lang="en"/>
              <a:t>[NEXT]</a:t>
            </a:r>
            <a:r>
              <a:rPr lang="en"/>
              <a:t> When that happens, Unreal Build Tool omits subfolders from public include paths to reduce compiler command-line length and improve compile times.</a:t>
            </a:r>
            <a:endParaRPr/>
          </a:p>
          <a:p>
            <a:pPr indent="0" lvl="0" marL="0" rtl="0" algn="l">
              <a:spcBef>
                <a:spcPts val="0"/>
              </a:spcBef>
              <a:spcAft>
                <a:spcPts val="0"/>
              </a:spcAft>
              <a:buNone/>
            </a:pPr>
            <a:r>
              <a:rPr b="1" lang="en"/>
              <a:t>[NEXT]</a:t>
            </a:r>
            <a:r>
              <a:rPr lang="en"/>
              <a:t> But, because of that, you now have to have every include path correct. Where before you could have just included Actor.h, now you have to include GameFramework/Actor.h.</a:t>
            </a:r>
            <a:endParaRPr/>
          </a:p>
          <a:p>
            <a:pPr indent="0" lvl="0" marL="0" rtl="0" algn="l">
              <a:spcBef>
                <a:spcPts val="0"/>
              </a:spcBef>
              <a:spcAft>
                <a:spcPts val="0"/>
              </a:spcAft>
              <a:buNone/>
            </a:pPr>
            <a:r>
              <a:rPr b="1" lang="en"/>
              <a:t>[NEXT]</a:t>
            </a:r>
            <a:r>
              <a:rPr lang="en"/>
              <a:t> And this can actually be a huge refactor for big projects, depending on how lazy you’ve been keeping your include paths correct.</a:t>
            </a:r>
            <a:endParaRPr/>
          </a:p>
          <a:p>
            <a:pPr indent="0" lvl="0" marL="0" rtl="0" algn="l">
              <a:spcBef>
                <a:spcPts val="0"/>
              </a:spcBef>
              <a:spcAft>
                <a:spcPts val="0"/>
              </a:spcAft>
              <a:buNone/>
            </a:pPr>
            <a:r>
              <a:rPr b="1" lang="en"/>
              <a:t>[NEXT]</a:t>
            </a:r>
            <a:r>
              <a:rPr lang="en"/>
              <a:t> Luckily Epic has a tool to help with the migration. You can use Unreal Automation Tool’s RebasePublicIncludePath’s command-line tool to fix incorrect include paths.</a:t>
            </a:r>
            <a:endParaRPr/>
          </a:p>
          <a:p>
            <a:pPr indent="0" lvl="0" marL="0" rtl="0" algn="l">
              <a:spcBef>
                <a:spcPts val="0"/>
              </a:spcBef>
              <a:spcAft>
                <a:spcPts val="0"/>
              </a:spcAft>
              <a:buNone/>
            </a:pPr>
            <a:r>
              <a:rPr lang="en"/>
              <a:t>It tries a buest-guess approach which should get the majority of includes fixed. But you’ll probably have to clean up a few stragglers. Search for that tool in the source code to see how to use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And lastly, it sets ShadowVariableWarningLevel to WarningLevel.Error.</a:t>
            </a:r>
            <a:endParaRPr/>
          </a:p>
          <a:p>
            <a:pPr indent="0" lvl="0" marL="0" rtl="0" algn="l">
              <a:spcBef>
                <a:spcPts val="0"/>
              </a:spcBef>
              <a:spcAft>
                <a:spcPts val="0"/>
              </a:spcAft>
              <a:buNone/>
            </a:pPr>
            <a:r>
              <a:rPr b="1" lang="en"/>
              <a:t>[NEXT]</a:t>
            </a:r>
            <a:r>
              <a:rPr lang="en"/>
              <a:t> What that does it that it treats shadowed variable warnings as errors. That basically means you can’t redefine a variable if a same named one already exists in an outer scope.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7660ea092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660ea092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it’s a </a:t>
            </a:r>
            <a:r>
              <a:rPr b="1" lang="en"/>
              <a:t>[NEXT]</a:t>
            </a:r>
            <a:r>
              <a:rPr lang="en"/>
              <a:t> good practice to have your module use its own log category for easier filtering and also just knowing where log lines are coming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you have to </a:t>
            </a:r>
            <a:r>
              <a:rPr b="1" lang="en"/>
              <a:t>[NEXT]</a:t>
            </a:r>
            <a:r>
              <a:rPr lang="en"/>
              <a:t> </a:t>
            </a:r>
            <a:r>
              <a:rPr b="1" lang="en"/>
              <a:t>declare </a:t>
            </a:r>
            <a:r>
              <a:rPr lang="en"/>
              <a:t>the log category type.</a:t>
            </a:r>
            <a:endParaRPr/>
          </a:p>
          <a:p>
            <a:pPr indent="0" lvl="0" marL="0" rtl="0" algn="l">
              <a:spcBef>
                <a:spcPts val="0"/>
              </a:spcBef>
              <a:spcAft>
                <a:spcPts val="0"/>
              </a:spcAft>
              <a:buNone/>
            </a:pPr>
            <a:r>
              <a:rPr b="1" lang="en"/>
              <a:t>[NEXT]</a:t>
            </a:r>
            <a:r>
              <a:rPr lang="en"/>
              <a:t> You do that with the </a:t>
            </a:r>
            <a:r>
              <a:rPr lang="en"/>
              <a:t>DECLARE_LOG_CATEGORY_EXTERN macro, which takes in the Log Category Name, it’s default verbosity and it’s compile time verbosity.</a:t>
            </a:r>
            <a:endParaRPr/>
          </a:p>
          <a:p>
            <a:pPr indent="0" lvl="0" marL="0" rtl="0" algn="l">
              <a:spcBef>
                <a:spcPts val="0"/>
              </a:spcBef>
              <a:spcAft>
                <a:spcPts val="0"/>
              </a:spcAft>
              <a:buNone/>
            </a:pPr>
            <a:r>
              <a:rPr b="1" lang="en"/>
              <a:t>[NEXT]</a:t>
            </a:r>
            <a:r>
              <a:rPr lang="en"/>
              <a:t> Log category names for modules are always named Log and then your module name, so in our case it would be LogFooBar.</a:t>
            </a:r>
            <a:endParaRPr/>
          </a:p>
          <a:p>
            <a:pPr indent="0" lvl="0" marL="0" rtl="0" algn="l">
              <a:spcBef>
                <a:spcPts val="0"/>
              </a:spcBef>
              <a:spcAft>
                <a:spcPts val="0"/>
              </a:spcAft>
              <a:buNone/>
            </a:pPr>
            <a:r>
              <a:rPr lang="en"/>
              <a:t>The default verbosity is what verbosity it starts at when the engine is launched. Display means it shows in the output log window in the editor and gets saved to the log file.</a:t>
            </a:r>
            <a:endParaRPr/>
          </a:p>
          <a:p>
            <a:pPr indent="0" lvl="0" marL="0" rtl="0" algn="l">
              <a:spcBef>
                <a:spcPts val="0"/>
              </a:spcBef>
              <a:spcAft>
                <a:spcPts val="0"/>
              </a:spcAft>
              <a:buNone/>
            </a:pPr>
            <a:r>
              <a:rPr lang="en"/>
              <a:t>And putting compile time verbosity to All means that we can switch between all the verbosities after the game or editor has been launched.</a:t>
            </a:r>
            <a:endParaRPr/>
          </a:p>
          <a:p>
            <a:pPr indent="0" lvl="0" marL="0" rtl="0" algn="l">
              <a:spcBef>
                <a:spcPts val="0"/>
              </a:spcBef>
              <a:spcAft>
                <a:spcPts val="0"/>
              </a:spcAft>
              <a:buNone/>
            </a:pPr>
            <a:r>
              <a:rPr lang="en"/>
              <a:t>If you have some very verbose logging that is computationally intensive, you can filter that code out by decreasing the compile time verbosity, but that also means that you can’t switch to that verbosity after the game has launched as it doesn’t exist at that time. Then, for example when debugging, you can just manually change the declaration to include more verbose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more info about about each verbosity level in the LogVerbosity header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Calling that macro will declare a category class that extends FLogCategory.</a:t>
            </a:r>
            <a:endParaRPr/>
          </a:p>
          <a:p>
            <a:pPr indent="0" lvl="0" marL="0" rtl="0" algn="l">
              <a:spcBef>
                <a:spcPts val="0"/>
              </a:spcBef>
              <a:spcAft>
                <a:spcPts val="0"/>
              </a:spcAft>
              <a:buNone/>
            </a:pPr>
            <a:r>
              <a:rPr b="1" lang="en"/>
              <a:t>[NEXT]</a:t>
            </a:r>
            <a:r>
              <a:rPr lang="en"/>
              <a:t> Since it’s a whole class declaration it’s most practical to put it into its own header file. Then you can just include it where you plan on logging something. And if you have a private precompiled header it would also make sense to include that header in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declaring the log category we have to </a:t>
            </a:r>
            <a:r>
              <a:rPr b="1" lang="en"/>
              <a:t>[NEXT]</a:t>
            </a:r>
            <a:r>
              <a:rPr lang="en"/>
              <a:t> </a:t>
            </a:r>
            <a:r>
              <a:rPr b="1" lang="en"/>
              <a:t>initialize </a:t>
            </a:r>
            <a:r>
              <a:rPr lang="en"/>
              <a:t>it with our module.</a:t>
            </a:r>
            <a:endParaRPr/>
          </a:p>
          <a:p>
            <a:pPr indent="0" lvl="0" marL="0" rtl="0" algn="l">
              <a:spcBef>
                <a:spcPts val="0"/>
              </a:spcBef>
              <a:spcAft>
                <a:spcPts val="0"/>
              </a:spcAft>
              <a:buNone/>
            </a:pPr>
            <a:r>
              <a:rPr b="1" lang="en"/>
              <a:t>[NEXT]</a:t>
            </a:r>
            <a:r>
              <a:rPr lang="en"/>
              <a:t> You do that by calling the </a:t>
            </a:r>
            <a:r>
              <a:rPr lang="en"/>
              <a:t>DEFINE_LOG_CATEGORY macro with your log category name.</a:t>
            </a:r>
            <a:endParaRPr/>
          </a:p>
          <a:p>
            <a:pPr indent="0" lvl="0" marL="0" rtl="0" algn="l">
              <a:spcBef>
                <a:spcPts val="0"/>
              </a:spcBef>
              <a:spcAft>
                <a:spcPts val="0"/>
              </a:spcAft>
              <a:buNone/>
            </a:pPr>
            <a:r>
              <a:rPr b="1" lang="en"/>
              <a:t>[NEXT]</a:t>
            </a:r>
            <a:r>
              <a:rPr lang="en"/>
              <a:t> What this does is that it i</a:t>
            </a:r>
            <a:r>
              <a:rPr lang="en"/>
              <a:t>nstantiates an instance of that log category class</a:t>
            </a:r>
            <a:r>
              <a:rPr lang="en"/>
              <a:t> which</a:t>
            </a:r>
            <a:r>
              <a:rPr lang="en"/>
              <a:t> registers itself with the log suppression system in </a:t>
            </a:r>
            <a:r>
              <a:rPr lang="en"/>
              <a:t>the </a:t>
            </a:r>
            <a:r>
              <a:rPr lang="en"/>
              <a:t>constructor.</a:t>
            </a:r>
            <a:endParaRPr/>
          </a:p>
          <a:p>
            <a:pPr indent="0" lvl="0" marL="0" rtl="0" algn="l">
              <a:spcBef>
                <a:spcPts val="0"/>
              </a:spcBef>
              <a:spcAft>
                <a:spcPts val="0"/>
              </a:spcAft>
              <a:buNone/>
            </a:pPr>
            <a:r>
              <a:rPr b="1" lang="en"/>
              <a:t>[NEXT]</a:t>
            </a:r>
            <a:r>
              <a:rPr lang="en"/>
              <a:t> We want this log category instance to have the same lifetime as our module, so you should put it in the same place </a:t>
            </a:r>
            <a:r>
              <a:rPr lang="en"/>
              <a:t>where you called IMPLEMENT_MODULE in the FooBarModule.cpp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And lastly, we </a:t>
            </a:r>
            <a:r>
              <a:rPr b="1" lang="en"/>
              <a:t>u</a:t>
            </a:r>
            <a:r>
              <a:rPr b="1" lang="en"/>
              <a:t>se </a:t>
            </a:r>
            <a:r>
              <a:rPr lang="en"/>
              <a:t>the log category.</a:t>
            </a:r>
            <a:endParaRPr/>
          </a:p>
          <a:p>
            <a:pPr indent="0" lvl="0" marL="0" rtl="0" algn="l">
              <a:spcBef>
                <a:spcPts val="0"/>
              </a:spcBef>
              <a:spcAft>
                <a:spcPts val="0"/>
              </a:spcAft>
              <a:buNone/>
            </a:pPr>
            <a:r>
              <a:rPr b="1" lang="en"/>
              <a:t>[NEXT]</a:t>
            </a:r>
            <a:r>
              <a:rPr lang="en"/>
              <a:t> To do that you use the </a:t>
            </a:r>
            <a:r>
              <a:rPr lang="en"/>
              <a:t>UE_LOG macro and you give it the log category name, LogFooBar in our case,</a:t>
            </a:r>
            <a:endParaRPr/>
          </a:p>
          <a:p>
            <a:pPr indent="0" lvl="0" marL="0" rtl="0" algn="l">
              <a:spcBef>
                <a:spcPts val="0"/>
              </a:spcBef>
              <a:spcAft>
                <a:spcPts val="0"/>
              </a:spcAft>
              <a:buNone/>
            </a:pPr>
            <a:r>
              <a:rPr lang="en"/>
              <a:t>A verbosity, like Display which in our case wouldn’t get filtered out since it’s our default verbosity,</a:t>
            </a:r>
            <a:endParaRPr/>
          </a:p>
          <a:p>
            <a:pPr indent="0" lvl="0" marL="0" rtl="0" algn="l">
              <a:spcBef>
                <a:spcPts val="0"/>
              </a:spcBef>
              <a:spcAft>
                <a:spcPts val="0"/>
              </a:spcAft>
              <a:buNone/>
            </a:pPr>
            <a:r>
              <a:rPr lang="en"/>
              <a:t>and finally a normal string with our text. Notice that you can’t use Unreal strings with the log macro.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76521475f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6521475f5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lastly, I’m just going to super briefly mention plugins.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They’re basically just a collection of modules which you can turn on or off for a project.</a:t>
            </a:r>
            <a:endParaRPr/>
          </a:p>
          <a:p>
            <a:pPr indent="0" lvl="0" marL="0" rtl="0" algn="l">
              <a:spcBef>
                <a:spcPts val="0"/>
              </a:spcBef>
              <a:spcAft>
                <a:spcPts val="0"/>
              </a:spcAft>
              <a:buNone/>
            </a:pPr>
            <a:r>
              <a:rPr b="1" lang="en"/>
              <a:t>[NEXT]</a:t>
            </a:r>
            <a:r>
              <a:rPr lang="en"/>
              <a:t> You can find a blank example plugin in the engine’s source code in the BlankPlugin folder, ready for you to fill out.</a:t>
            </a:r>
            <a:endParaRPr/>
          </a:p>
          <a:p>
            <a:pPr indent="0" lvl="0" marL="0" rtl="0" algn="l">
              <a:spcBef>
                <a:spcPts val="0"/>
              </a:spcBef>
              <a:spcAft>
                <a:spcPts val="0"/>
              </a:spcAft>
              <a:buNone/>
            </a:pPr>
            <a:r>
              <a:rPr b="1" lang="en"/>
              <a:t>[NEXT]</a:t>
            </a:r>
            <a:r>
              <a:rPr lang="en"/>
              <a:t> And you can also select New Plugin from the Editor which has many common starting points for different types of plugins. I recommend checking them out.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6e0e4b3bcf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6e0e4b3bcf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That’s the end of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quickly recap.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We create a </a:t>
            </a:r>
            <a:r>
              <a:rPr b="1" lang="en"/>
              <a:t>build</a:t>
            </a:r>
            <a:r>
              <a:rPr lang="en"/>
              <a:t>.cs file that builds the module,</a:t>
            </a:r>
            <a:endParaRPr/>
          </a:p>
          <a:p>
            <a:pPr indent="0" lvl="0" marL="0" rtl="0" algn="l">
              <a:spcBef>
                <a:spcPts val="0"/>
              </a:spcBef>
              <a:spcAft>
                <a:spcPts val="0"/>
              </a:spcAft>
              <a:buNone/>
            </a:pPr>
            <a:r>
              <a:rPr b="1" lang="en"/>
              <a:t>[NEXT]</a:t>
            </a:r>
            <a:r>
              <a:rPr lang="en"/>
              <a:t> We expose functions and classes via macros to </a:t>
            </a:r>
            <a:r>
              <a:rPr b="1" lang="en"/>
              <a:t>use</a:t>
            </a:r>
            <a:r>
              <a:rPr lang="en"/>
              <a:t> in engine or other modules.</a:t>
            </a:r>
            <a:endParaRPr/>
          </a:p>
          <a:p>
            <a:pPr indent="0" lvl="0" marL="0" rtl="0" algn="l">
              <a:spcBef>
                <a:spcPts val="0"/>
              </a:spcBef>
              <a:spcAft>
                <a:spcPts val="0"/>
              </a:spcAft>
              <a:buNone/>
            </a:pPr>
            <a:r>
              <a:rPr b="1" lang="en"/>
              <a:t>[NEXT]</a:t>
            </a:r>
            <a:r>
              <a:rPr lang="en"/>
              <a:t> We call </a:t>
            </a:r>
            <a:r>
              <a:rPr b="1" lang="en"/>
              <a:t>Implement </a:t>
            </a:r>
            <a:r>
              <a:rPr lang="en"/>
              <a:t>module in module-name module.cpp.</a:t>
            </a:r>
            <a:endParaRPr/>
          </a:p>
          <a:p>
            <a:pPr indent="0" lvl="0" marL="0" rtl="0" algn="l">
              <a:spcBef>
                <a:spcPts val="0"/>
              </a:spcBef>
              <a:spcAft>
                <a:spcPts val="0"/>
              </a:spcAft>
              <a:buNone/>
            </a:pPr>
            <a:r>
              <a:rPr b="1" lang="en"/>
              <a:t>[NEXT]</a:t>
            </a:r>
            <a:r>
              <a:rPr lang="en"/>
              <a:t> We set when the module </a:t>
            </a:r>
            <a:r>
              <a:rPr b="1" lang="en"/>
              <a:t>loads</a:t>
            </a:r>
            <a:r>
              <a:rPr lang="en"/>
              <a:t> in the uproject or uplugin file,</a:t>
            </a:r>
            <a:endParaRPr/>
          </a:p>
          <a:p>
            <a:pPr indent="0" lvl="0" marL="0" rtl="0" algn="l">
              <a:spcBef>
                <a:spcPts val="0"/>
              </a:spcBef>
              <a:spcAft>
                <a:spcPts val="0"/>
              </a:spcAft>
              <a:buNone/>
            </a:pPr>
            <a:r>
              <a:rPr b="1" lang="en"/>
              <a:t>[NEXT]</a:t>
            </a:r>
            <a:r>
              <a:rPr lang="en"/>
              <a:t> And we add it as a </a:t>
            </a:r>
            <a:r>
              <a:rPr b="1" lang="en"/>
              <a:t>dependency </a:t>
            </a:r>
            <a:r>
              <a:rPr lang="en"/>
              <a:t>of another module or target so it gets compiled.</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6e0e4b3bcf_5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6e0e4b3bcf_5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now be switching to answering questions, and remember that you can get these slides right now at ari.games and I’ll also upload this video there after this.</a:t>
            </a:r>
            <a:endParaRPr/>
          </a:p>
          <a:p>
            <a:pPr indent="0" lvl="0" marL="0" rtl="0" algn="l">
              <a:spcBef>
                <a:spcPts val="0"/>
              </a:spcBef>
              <a:spcAft>
                <a:spcPts val="0"/>
              </a:spcAft>
              <a:buNone/>
            </a:pPr>
            <a:r>
              <a:rPr lang="en"/>
              <a:t>Also, feel free to reach out to me.</a:t>
            </a:r>
            <a:endParaRPr/>
          </a:p>
          <a:p>
            <a:pPr indent="0" lvl="0" marL="0" rtl="0" algn="l">
              <a:spcBef>
                <a:spcPts val="0"/>
              </a:spcBef>
              <a:spcAft>
                <a:spcPts val="0"/>
              </a:spcAft>
              <a:buNone/>
            </a:pPr>
            <a:r>
              <a:rPr lang="en"/>
              <a:t>My online handle is flassari like there in the lower right corner, and you can find me online on most social media sites like Twitter and LinkedIn.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e0e4b3bcf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0e4b3bcf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presentation let’s say we’re creating a module called FooBar.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thing we do is create a new subfolder in our project’s Source folder called the same as our module, and we’ll create a new text file in there called FooBar.Build.cs.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e0e4b3bcf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e0e4b3bcf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a:t>
            </a:r>
            <a:r>
              <a:rPr lang="en"/>
              <a:t> This build file</a:t>
            </a:r>
            <a:endParaRPr/>
          </a:p>
          <a:p>
            <a:pPr indent="0" lvl="0" marL="0" rtl="0" algn="l">
              <a:spcBef>
                <a:spcPts val="0"/>
              </a:spcBef>
              <a:spcAft>
                <a:spcPts val="0"/>
              </a:spcAft>
              <a:buNone/>
            </a:pPr>
            <a:r>
              <a:rPr b="1" lang="en"/>
              <a:t>[NEXT]</a:t>
            </a:r>
            <a:r>
              <a:rPr lang="en"/>
              <a:t> will describe how to build your module.</a:t>
            </a:r>
            <a:endParaRPr/>
          </a:p>
          <a:p>
            <a:pPr indent="0" lvl="0" marL="0" rtl="0" algn="l">
              <a:spcBef>
                <a:spcPts val="0"/>
              </a:spcBef>
              <a:spcAft>
                <a:spcPts val="0"/>
              </a:spcAft>
              <a:buNone/>
            </a:pPr>
            <a:r>
              <a:rPr b="1" lang="en"/>
              <a:t>[NEXT]</a:t>
            </a:r>
            <a:r>
              <a:rPr lang="en"/>
              <a:t> It also defines what other modules it depends 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There are more things we can do with it but those are the main things we’ll be using it for.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The thing about compiling in Unreal Engine is that all projects are built according to target and build files, not solution files.</a:t>
            </a:r>
            <a:endParaRPr/>
          </a:p>
          <a:p>
            <a:pPr indent="0" lvl="0" marL="0" rtl="0" algn="l">
              <a:spcBef>
                <a:spcPts val="0"/>
              </a:spcBef>
              <a:spcAft>
                <a:spcPts val="0"/>
              </a:spcAft>
              <a:buNone/>
            </a:pPr>
            <a:r>
              <a:rPr b="1" lang="en"/>
              <a:t>[NEXT]</a:t>
            </a:r>
            <a:r>
              <a:rPr lang="en"/>
              <a:t> The Unreal Build Tool actually completely ignores all solution files, </a:t>
            </a:r>
            <a:r>
              <a:rPr b="1" lang="en"/>
              <a:t>[NEXT]</a:t>
            </a:r>
            <a:r>
              <a:rPr lang="en"/>
              <a:t> they’re just there for your convenience.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To generate those solution files you can</a:t>
            </a:r>
            <a:endParaRPr/>
          </a:p>
          <a:p>
            <a:pPr indent="0" lvl="0" marL="0" rtl="0" algn="l">
              <a:spcBef>
                <a:spcPts val="0"/>
              </a:spcBef>
              <a:spcAft>
                <a:spcPts val="0"/>
              </a:spcAft>
              <a:buNone/>
            </a:pPr>
            <a:r>
              <a:rPr b="1" lang="en"/>
              <a:t>[NEXT]</a:t>
            </a:r>
            <a:r>
              <a:rPr lang="en"/>
              <a:t> Run GenerateProject.bat,</a:t>
            </a:r>
            <a:endParaRPr/>
          </a:p>
          <a:p>
            <a:pPr indent="0" lvl="0" marL="0" rtl="0" algn="l">
              <a:spcBef>
                <a:spcPts val="0"/>
              </a:spcBef>
              <a:spcAft>
                <a:spcPts val="0"/>
              </a:spcAft>
              <a:buNone/>
            </a:pPr>
            <a:r>
              <a:rPr b="1" lang="en"/>
              <a:t>[NEXT]</a:t>
            </a:r>
            <a:r>
              <a:rPr lang="en"/>
              <a:t> Right click your uproject file and click Generate Visual Studio Project Files, or whatever code editor you’re using,</a:t>
            </a:r>
            <a:endParaRPr/>
          </a:p>
          <a:p>
            <a:pPr indent="0" lvl="0" marL="0" rtl="0" algn="l">
              <a:spcBef>
                <a:spcPts val="0"/>
              </a:spcBef>
              <a:spcAft>
                <a:spcPts val="0"/>
              </a:spcAft>
              <a:buNone/>
            </a:pPr>
            <a:r>
              <a:rPr b="1" lang="en"/>
              <a:t>[NEXT]</a:t>
            </a:r>
            <a:r>
              <a:rPr lang="en"/>
              <a:t> Or, in the editor, you can also click File and Refresh Visual Studio Project.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[NEXT]</a:t>
            </a:r>
            <a:r>
              <a:rPr lang="en"/>
              <a:t> It’s a good practice to do that every time you change a build.cs file or if you move source files around so you get the most accurate code assist.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e0e4b3bcf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0e4b3bcf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is what the minimum implementation of that build file looks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have a C# class named the same as our module that extends ModuleRules.</a:t>
            </a:r>
            <a:endParaRPr/>
          </a:p>
          <a:p>
            <a:pPr indent="0" lvl="0" marL="0" rtl="0" algn="l">
              <a:spcBef>
                <a:spcPts val="0"/>
              </a:spcBef>
              <a:spcAft>
                <a:spcPts val="0"/>
              </a:spcAft>
              <a:buNone/>
            </a:pPr>
            <a:r>
              <a:rPr lang="en"/>
              <a:t>And in the constructor we define our modules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the absolute minimum we need to depend on is Unreal’s Core module. Core contains the module handling code, so we can’t make a module without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0e4b3bcf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0e4b3bcf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look at how other modules can Use our module.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a:effectLst>
            <a:outerShdw blurRad="14288" rotWithShape="0" algn="bl" dir="3660000" dist="19050">
              <a:srgbClr val="000000"/>
            </a:outerShdw>
          </a:effectLst>
        </p:spPr>
        <p:txBody>
          <a:bodyPr anchorCtr="0" anchor="t" bIns="91425" lIns="91425" spcFirstLastPara="1" rIns="91425" wrap="square" tIns="91425">
            <a:noAutofit/>
          </a:bodyPr>
          <a:lstStyle>
            <a:lvl1pPr lvl="0" algn="ct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Char char="●"/>
              <a:defRPr sz="1800">
                <a:solidFill>
                  <a:srgbClr val="FFFFFF"/>
                </a:solidFill>
              </a:defRPr>
            </a:lvl1pPr>
            <a:lvl2pPr indent="-317500" lvl="1" marL="914400">
              <a:lnSpc>
                <a:spcPct val="115000"/>
              </a:lnSpc>
              <a:spcBef>
                <a:spcPts val="1600"/>
              </a:spcBef>
              <a:spcAft>
                <a:spcPts val="0"/>
              </a:spcAft>
              <a:buClr>
                <a:srgbClr val="FFFFFF"/>
              </a:buClr>
              <a:buSzPts val="1400"/>
              <a:buChar char="○"/>
              <a:defRPr>
                <a:solidFill>
                  <a:srgbClr val="FFFFFF"/>
                </a:solidFill>
              </a:defRPr>
            </a:lvl2pPr>
            <a:lvl3pPr indent="-317500" lvl="2" marL="1371600">
              <a:lnSpc>
                <a:spcPct val="115000"/>
              </a:lnSpc>
              <a:spcBef>
                <a:spcPts val="1600"/>
              </a:spcBef>
              <a:spcAft>
                <a:spcPts val="0"/>
              </a:spcAft>
              <a:buClr>
                <a:srgbClr val="FFFFFF"/>
              </a:buClr>
              <a:buSzPts val="1400"/>
              <a:buChar char="■"/>
              <a:defRPr>
                <a:solidFill>
                  <a:srgbClr val="FFFFFF"/>
                </a:solidFill>
              </a:defRPr>
            </a:lvl3pPr>
            <a:lvl4pPr indent="-317500" lvl="3" marL="1828800">
              <a:lnSpc>
                <a:spcPct val="115000"/>
              </a:lnSpc>
              <a:spcBef>
                <a:spcPts val="1600"/>
              </a:spcBef>
              <a:spcAft>
                <a:spcPts val="0"/>
              </a:spcAft>
              <a:buClr>
                <a:srgbClr val="FFFFFF"/>
              </a:buClr>
              <a:buSzPts val="1400"/>
              <a:buChar char="●"/>
              <a:defRPr>
                <a:solidFill>
                  <a:srgbClr val="FFFFFF"/>
                </a:solidFill>
              </a:defRPr>
            </a:lvl4pPr>
            <a:lvl5pPr indent="-317500" lvl="4" marL="2286000">
              <a:lnSpc>
                <a:spcPct val="115000"/>
              </a:lnSpc>
              <a:spcBef>
                <a:spcPts val="1600"/>
              </a:spcBef>
              <a:spcAft>
                <a:spcPts val="0"/>
              </a:spcAft>
              <a:buClr>
                <a:srgbClr val="FFFFFF"/>
              </a:buClr>
              <a:buSzPts val="1400"/>
              <a:buChar char="○"/>
              <a:defRPr>
                <a:solidFill>
                  <a:srgbClr val="FFFFFF"/>
                </a:solidFill>
              </a:defRPr>
            </a:lvl5pPr>
            <a:lvl6pPr indent="-317500" lvl="5" marL="2743200">
              <a:lnSpc>
                <a:spcPct val="115000"/>
              </a:lnSpc>
              <a:spcBef>
                <a:spcPts val="1600"/>
              </a:spcBef>
              <a:spcAft>
                <a:spcPts val="0"/>
              </a:spcAft>
              <a:buClr>
                <a:srgbClr val="FFFFFF"/>
              </a:buClr>
              <a:buSzPts val="1400"/>
              <a:buChar char="■"/>
              <a:defRPr>
                <a:solidFill>
                  <a:srgbClr val="FFFFFF"/>
                </a:solidFill>
              </a:defRPr>
            </a:lvl6pPr>
            <a:lvl7pPr indent="-317500" lvl="6" marL="3200400">
              <a:lnSpc>
                <a:spcPct val="115000"/>
              </a:lnSpc>
              <a:spcBef>
                <a:spcPts val="1600"/>
              </a:spcBef>
              <a:spcAft>
                <a:spcPts val="0"/>
              </a:spcAft>
              <a:buClr>
                <a:srgbClr val="FFFFFF"/>
              </a:buClr>
              <a:buSzPts val="1400"/>
              <a:buChar char="●"/>
              <a:defRPr>
                <a:solidFill>
                  <a:srgbClr val="FFFFFF"/>
                </a:solidFill>
              </a:defRPr>
            </a:lvl7pPr>
            <a:lvl8pPr indent="-317500" lvl="7" marL="3657600">
              <a:lnSpc>
                <a:spcPct val="115000"/>
              </a:lnSpc>
              <a:spcBef>
                <a:spcPts val="1600"/>
              </a:spcBef>
              <a:spcAft>
                <a:spcPts val="0"/>
              </a:spcAft>
              <a:buClr>
                <a:srgbClr val="FFFFFF"/>
              </a:buClr>
              <a:buSzPts val="1400"/>
              <a:buChar char="○"/>
              <a:defRPr>
                <a:solidFill>
                  <a:srgbClr val="FFFFFF"/>
                </a:solidFill>
              </a:defRPr>
            </a:lvl8pPr>
            <a:lvl9pPr indent="-317500" lvl="8" marL="4114800">
              <a:lnSpc>
                <a:spcPct val="115000"/>
              </a:lnSpc>
              <a:spcBef>
                <a:spcPts val="1600"/>
              </a:spcBef>
              <a:spcAft>
                <a:spcPts val="1600"/>
              </a:spcAft>
              <a:buClr>
                <a:srgbClr val="FFFFFF"/>
              </a:buClr>
              <a:buSzPts val="1400"/>
              <a:buChar char="■"/>
              <a:defRPr>
                <a:solidFill>
                  <a:srgbClr val="FFFFFF"/>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http://classifier.celdev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gif"/><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04225"/>
            <a:ext cx="8520600" cy="108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UE4 Modules</a:t>
            </a:r>
            <a:endParaRPr/>
          </a:p>
        </p:txBody>
      </p:sp>
      <p:sp>
        <p:nvSpPr>
          <p:cNvPr id="55" name="Google Shape;55;p13"/>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Ari Arnbjörnsson</a:t>
            </a:r>
            <a:endParaRPr/>
          </a:p>
        </p:txBody>
      </p:sp>
      <p:pic>
        <p:nvPicPr>
          <p:cNvPr id="56" name="Google Shape;56;p13"/>
          <p:cNvPicPr preferRelativeResize="0"/>
          <p:nvPr/>
        </p:nvPicPr>
        <p:blipFill>
          <a:blip r:embed="rId3">
            <a:alphaModFix/>
          </a:blip>
          <a:stretch>
            <a:fillRect/>
          </a:stretch>
        </p:blipFill>
        <p:spPr>
          <a:xfrm>
            <a:off x="2172413" y="3356500"/>
            <a:ext cx="4799174" cy="2302400"/>
          </a:xfrm>
          <a:prstGeom prst="rect">
            <a:avLst/>
          </a:prstGeom>
          <a:noFill/>
          <a:ln>
            <a:noFill/>
          </a:ln>
        </p:spPr>
      </p:pic>
      <p:sp>
        <p:nvSpPr>
          <p:cNvPr id="57" name="Google Shape;57;p13"/>
          <p:cNvSpPr txBox="1"/>
          <p:nvPr/>
        </p:nvSpPr>
        <p:spPr>
          <a:xfrm>
            <a:off x="-13291" y="4758073"/>
            <a:ext cx="1874100" cy="35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rPr>
              <a:t>https://ari.games</a:t>
            </a:r>
            <a:endParaRPr sz="1600"/>
          </a:p>
        </p:txBody>
      </p:sp>
      <p:sp>
        <p:nvSpPr>
          <p:cNvPr id="58" name="Google Shape;58;p13"/>
          <p:cNvSpPr txBox="1"/>
          <p:nvPr/>
        </p:nvSpPr>
        <p:spPr>
          <a:xfrm rot="1566974">
            <a:off x="43149" y="3984520"/>
            <a:ext cx="1952550" cy="43846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rPr>
              <a:t>Get these slides at</a:t>
            </a:r>
            <a:endParaRPr/>
          </a:p>
        </p:txBody>
      </p:sp>
      <p:sp>
        <p:nvSpPr>
          <p:cNvPr id="59" name="Google Shape;59;p13"/>
          <p:cNvSpPr/>
          <p:nvPr/>
        </p:nvSpPr>
        <p:spPr>
          <a:xfrm>
            <a:off x="730357" y="4437633"/>
            <a:ext cx="1110325" cy="413925"/>
          </a:xfrm>
          <a:custGeom>
            <a:rect b="b" l="l" r="r" t="t"/>
            <a:pathLst>
              <a:path extrusionOk="0" h="16557" w="44413">
                <a:moveTo>
                  <a:pt x="41830" y="6925"/>
                </a:moveTo>
                <a:cubicBezTo>
                  <a:pt x="42057" y="8511"/>
                  <a:pt x="46419" y="15990"/>
                  <a:pt x="43190" y="16443"/>
                </a:cubicBezTo>
                <a:cubicBezTo>
                  <a:pt x="39961" y="16896"/>
                  <a:pt x="29366" y="12364"/>
                  <a:pt x="22454" y="9645"/>
                </a:cubicBezTo>
                <a:cubicBezTo>
                  <a:pt x="15542" y="6926"/>
                  <a:pt x="5232" y="-893"/>
                  <a:pt x="1719" y="127"/>
                </a:cubicBezTo>
                <a:cubicBezTo>
                  <a:pt x="-1793" y="1147"/>
                  <a:pt x="1436" y="13157"/>
                  <a:pt x="1379" y="15763"/>
                </a:cubicBezTo>
              </a:path>
            </a:pathLst>
          </a:custGeom>
          <a:noFill/>
          <a:ln cap="flat" cmpd="sng" w="9525">
            <a:solidFill>
              <a:srgbClr val="FFFFFF"/>
            </a:solidFill>
            <a:prstDash val="solid"/>
            <a:round/>
            <a:headEnd len="med" w="med" type="none"/>
            <a:tailEnd len="med" w="med" type="stealth"/>
          </a:ln>
        </p:spPr>
      </p:sp>
      <p:sp>
        <p:nvSpPr>
          <p:cNvPr id="60" name="Google Shape;60;p13"/>
          <p:cNvSpPr txBox="1"/>
          <p:nvPr/>
        </p:nvSpPr>
        <p:spPr>
          <a:xfrm>
            <a:off x="8102213" y="4758075"/>
            <a:ext cx="1072200" cy="35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600">
                <a:solidFill>
                  <a:schemeClr val="dk1"/>
                </a:solidFill>
              </a:rPr>
              <a:t>@flassari</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2"/>
          <p:cNvPicPr preferRelativeResize="0"/>
          <p:nvPr/>
        </p:nvPicPr>
        <p:blipFill>
          <a:blip r:embed="rId3">
            <a:alphaModFix/>
          </a:blip>
          <a:stretch>
            <a:fillRect/>
          </a:stretch>
        </p:blipFill>
        <p:spPr>
          <a:xfrm>
            <a:off x="2738599" y="1136391"/>
            <a:ext cx="412900" cy="412900"/>
          </a:xfrm>
          <a:prstGeom prst="rect">
            <a:avLst/>
          </a:prstGeom>
          <a:noFill/>
          <a:ln>
            <a:noFill/>
          </a:ln>
        </p:spPr>
      </p:pic>
      <p:sp>
        <p:nvSpPr>
          <p:cNvPr id="184" name="Google Shape;184;p22"/>
          <p:cNvSpPr txBox="1"/>
          <p:nvPr/>
        </p:nvSpPr>
        <p:spPr>
          <a:xfrm>
            <a:off x="3101800" y="108962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Project Folder</a:t>
            </a:r>
            <a:endParaRPr>
              <a:solidFill>
                <a:srgbClr val="FFFFFF"/>
              </a:solidFill>
            </a:endParaRPr>
          </a:p>
        </p:txBody>
      </p:sp>
      <p:pic>
        <p:nvPicPr>
          <p:cNvPr id="185" name="Google Shape;185;p22"/>
          <p:cNvPicPr preferRelativeResize="0"/>
          <p:nvPr/>
        </p:nvPicPr>
        <p:blipFill>
          <a:blip r:embed="rId3">
            <a:alphaModFix/>
          </a:blip>
          <a:stretch>
            <a:fillRect/>
          </a:stretch>
        </p:blipFill>
        <p:spPr>
          <a:xfrm>
            <a:off x="3043399" y="1501191"/>
            <a:ext cx="412900" cy="412900"/>
          </a:xfrm>
          <a:prstGeom prst="rect">
            <a:avLst/>
          </a:prstGeom>
          <a:noFill/>
          <a:ln>
            <a:noFill/>
          </a:ln>
        </p:spPr>
      </p:pic>
      <p:sp>
        <p:nvSpPr>
          <p:cNvPr id="186" name="Google Shape;186;p22"/>
          <p:cNvSpPr txBox="1"/>
          <p:nvPr/>
        </p:nvSpPr>
        <p:spPr>
          <a:xfrm>
            <a:off x="3406600" y="145442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Source</a:t>
            </a:r>
            <a:endParaRPr>
              <a:solidFill>
                <a:srgbClr val="FFFFFF"/>
              </a:solidFill>
            </a:endParaRPr>
          </a:p>
        </p:txBody>
      </p:sp>
      <p:sp>
        <p:nvSpPr>
          <p:cNvPr id="187" name="Google Shape;187;p22"/>
          <p:cNvSpPr txBox="1"/>
          <p:nvPr/>
        </p:nvSpPr>
        <p:spPr>
          <a:xfrm>
            <a:off x="3711400" y="181922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a:t>
            </a:r>
            <a:endParaRPr>
              <a:solidFill>
                <a:srgbClr val="FFFFFF"/>
              </a:solidFill>
            </a:endParaRPr>
          </a:p>
        </p:txBody>
      </p:sp>
      <p:sp>
        <p:nvSpPr>
          <p:cNvPr id="188" name="Google Shape;188;p22"/>
          <p:cNvSpPr txBox="1"/>
          <p:nvPr/>
        </p:nvSpPr>
        <p:spPr>
          <a:xfrm>
            <a:off x="4016200" y="224127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FooBar.Build.cs</a:t>
            </a:r>
            <a:endParaRPr>
              <a:solidFill>
                <a:srgbClr val="FFFFFF"/>
              </a:solidFill>
            </a:endParaRPr>
          </a:p>
        </p:txBody>
      </p:sp>
      <p:grpSp>
        <p:nvGrpSpPr>
          <p:cNvPr id="189" name="Google Shape;189;p22"/>
          <p:cNvGrpSpPr/>
          <p:nvPr/>
        </p:nvGrpSpPr>
        <p:grpSpPr>
          <a:xfrm>
            <a:off x="3729199" y="2314589"/>
            <a:ext cx="236100" cy="299400"/>
            <a:chOff x="3288787" y="2379173"/>
            <a:chExt cx="236100" cy="299400"/>
          </a:xfrm>
        </p:grpSpPr>
        <p:sp>
          <p:nvSpPr>
            <p:cNvPr id="190" name="Google Shape;190;p22"/>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2"/>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2"/>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2"/>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22"/>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pic>
        <p:nvPicPr>
          <p:cNvPr id="195" name="Google Shape;195;p22"/>
          <p:cNvPicPr preferRelativeResize="0"/>
          <p:nvPr/>
        </p:nvPicPr>
        <p:blipFill>
          <a:blip r:embed="rId3">
            <a:alphaModFix/>
          </a:blip>
          <a:stretch>
            <a:fillRect/>
          </a:stretch>
        </p:blipFill>
        <p:spPr>
          <a:xfrm>
            <a:off x="3348199" y="1882191"/>
            <a:ext cx="412900" cy="412900"/>
          </a:xfrm>
          <a:prstGeom prst="rect">
            <a:avLst/>
          </a:prstGeom>
          <a:noFill/>
          <a:ln>
            <a:noFill/>
          </a:ln>
        </p:spPr>
      </p:pic>
      <p:grpSp>
        <p:nvGrpSpPr>
          <p:cNvPr id="196" name="Google Shape;196;p22"/>
          <p:cNvGrpSpPr/>
          <p:nvPr/>
        </p:nvGrpSpPr>
        <p:grpSpPr>
          <a:xfrm>
            <a:off x="0" y="0"/>
            <a:ext cx="9144000" cy="762000"/>
            <a:chOff x="0" y="1828800"/>
            <a:chExt cx="9144000" cy="762000"/>
          </a:xfrm>
        </p:grpSpPr>
        <p:sp>
          <p:nvSpPr>
            <p:cNvPr id="197" name="Google Shape;197;p22"/>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199" name="Google Shape;199;p22"/>
          <p:cNvSpPr txBox="1"/>
          <p:nvPr/>
        </p:nvSpPr>
        <p:spPr>
          <a:xfrm>
            <a:off x="4018452" y="2623443"/>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Public</a:t>
            </a:r>
            <a:endParaRPr>
              <a:solidFill>
                <a:srgbClr val="FFFFFF"/>
              </a:solidFill>
            </a:endParaRPr>
          </a:p>
        </p:txBody>
      </p:sp>
      <p:pic>
        <p:nvPicPr>
          <p:cNvPr id="200" name="Google Shape;200;p22"/>
          <p:cNvPicPr preferRelativeResize="0"/>
          <p:nvPr/>
        </p:nvPicPr>
        <p:blipFill>
          <a:blip r:embed="rId3">
            <a:alphaModFix/>
          </a:blip>
          <a:stretch>
            <a:fillRect/>
          </a:stretch>
        </p:blipFill>
        <p:spPr>
          <a:xfrm>
            <a:off x="3655251" y="3448409"/>
            <a:ext cx="412900" cy="412900"/>
          </a:xfrm>
          <a:prstGeom prst="rect">
            <a:avLst/>
          </a:prstGeom>
          <a:noFill/>
          <a:ln>
            <a:noFill/>
          </a:ln>
        </p:spPr>
      </p:pic>
      <p:sp>
        <p:nvSpPr>
          <p:cNvPr id="201" name="Google Shape;201;p22"/>
          <p:cNvSpPr txBox="1"/>
          <p:nvPr/>
        </p:nvSpPr>
        <p:spPr>
          <a:xfrm>
            <a:off x="4399451" y="3026925"/>
            <a:ext cx="2301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NicknamedActor.h</a:t>
            </a:r>
            <a:endParaRPr>
              <a:solidFill>
                <a:srgbClr val="FFFFFF"/>
              </a:solidFill>
            </a:endParaRPr>
          </a:p>
        </p:txBody>
      </p:sp>
      <p:grpSp>
        <p:nvGrpSpPr>
          <p:cNvPr id="202" name="Google Shape;202;p22"/>
          <p:cNvGrpSpPr/>
          <p:nvPr/>
        </p:nvGrpSpPr>
        <p:grpSpPr>
          <a:xfrm>
            <a:off x="4112451" y="3100248"/>
            <a:ext cx="236100" cy="299400"/>
            <a:chOff x="3288787" y="2379173"/>
            <a:chExt cx="236100" cy="299400"/>
          </a:xfrm>
        </p:grpSpPr>
        <p:sp>
          <p:nvSpPr>
            <p:cNvPr id="203" name="Google Shape;203;p22"/>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2"/>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22"/>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2"/>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2"/>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sp>
        <p:nvSpPr>
          <p:cNvPr id="208" name="Google Shape;208;p22"/>
          <p:cNvSpPr txBox="1"/>
          <p:nvPr/>
        </p:nvSpPr>
        <p:spPr>
          <a:xfrm>
            <a:off x="4018452" y="3384280"/>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Private</a:t>
            </a:r>
            <a:endParaRPr>
              <a:solidFill>
                <a:srgbClr val="FFFFFF"/>
              </a:solidFill>
            </a:endParaRPr>
          </a:p>
        </p:txBody>
      </p:sp>
      <p:pic>
        <p:nvPicPr>
          <p:cNvPr id="209" name="Google Shape;209;p22"/>
          <p:cNvPicPr preferRelativeResize="0"/>
          <p:nvPr/>
        </p:nvPicPr>
        <p:blipFill>
          <a:blip r:embed="rId3">
            <a:alphaModFix/>
          </a:blip>
          <a:stretch>
            <a:fillRect/>
          </a:stretch>
        </p:blipFill>
        <p:spPr>
          <a:xfrm>
            <a:off x="3655251" y="2685247"/>
            <a:ext cx="412900" cy="412900"/>
          </a:xfrm>
          <a:prstGeom prst="rect">
            <a:avLst/>
          </a:prstGeom>
          <a:noFill/>
          <a:ln>
            <a:noFill/>
          </a:ln>
        </p:spPr>
      </p:pic>
      <p:sp>
        <p:nvSpPr>
          <p:cNvPr id="210" name="Google Shape;210;p22"/>
          <p:cNvSpPr txBox="1"/>
          <p:nvPr/>
        </p:nvSpPr>
        <p:spPr>
          <a:xfrm>
            <a:off x="4399451" y="3788925"/>
            <a:ext cx="2301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NicknamedActor.cpp</a:t>
            </a:r>
            <a:endParaRPr>
              <a:solidFill>
                <a:srgbClr val="FFFFFF"/>
              </a:solidFill>
            </a:endParaRPr>
          </a:p>
        </p:txBody>
      </p:sp>
      <p:grpSp>
        <p:nvGrpSpPr>
          <p:cNvPr id="211" name="Google Shape;211;p22"/>
          <p:cNvGrpSpPr/>
          <p:nvPr/>
        </p:nvGrpSpPr>
        <p:grpSpPr>
          <a:xfrm>
            <a:off x="4112451" y="3862248"/>
            <a:ext cx="236100" cy="299400"/>
            <a:chOff x="3288787" y="2379173"/>
            <a:chExt cx="236100" cy="299400"/>
          </a:xfrm>
        </p:grpSpPr>
        <p:sp>
          <p:nvSpPr>
            <p:cNvPr id="212" name="Google Shape;212;p22"/>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22"/>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22"/>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22"/>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2"/>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sp>
        <p:nvSpPr>
          <p:cNvPr id="217" name="Google Shape;217;p22"/>
          <p:cNvSpPr/>
          <p:nvPr/>
        </p:nvSpPr>
        <p:spPr>
          <a:xfrm>
            <a:off x="3655250" y="2668375"/>
            <a:ext cx="3045300" cy="156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2"/>
          <p:cNvPicPr preferRelativeResize="0"/>
          <p:nvPr/>
        </p:nvPicPr>
        <p:blipFill>
          <a:blip r:embed="rId4">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Code from your module is not exposed to other modules by default</a:t>
            </a:r>
            <a:r>
              <a:rPr lang="en"/>
              <a:t>, you need to mark each function or class explicitly for export.</a:t>
            </a:r>
            <a:endParaRPr sz="1800"/>
          </a:p>
          <a:p>
            <a:pPr indent="0" lvl="0" marL="0" rtl="0" algn="l">
              <a:spcBef>
                <a:spcPts val="1600"/>
              </a:spcBef>
              <a:spcAft>
                <a:spcPts val="0"/>
              </a:spcAft>
              <a:buNone/>
            </a:pPr>
            <a:r>
              <a:rPr lang="en"/>
              <a:t>Headers not meant for use by other modules can go into the </a:t>
            </a:r>
            <a:r>
              <a:rPr lang="en">
                <a:solidFill>
                  <a:srgbClr val="B7B7B7"/>
                </a:solidFill>
                <a:latin typeface="Consolas"/>
                <a:ea typeface="Consolas"/>
                <a:cs typeface="Consolas"/>
                <a:sym typeface="Consolas"/>
              </a:rPr>
              <a:t>Private/</a:t>
            </a:r>
            <a:r>
              <a:rPr lang="en"/>
              <a:t> folder.</a:t>
            </a:r>
            <a:endParaRPr/>
          </a:p>
          <a:p>
            <a:pPr indent="0" lvl="0" marL="0" rtl="0" algn="l">
              <a:spcBef>
                <a:spcPts val="1600"/>
              </a:spcBef>
              <a:spcAft>
                <a:spcPts val="1600"/>
              </a:spcAft>
              <a:buNone/>
            </a:pPr>
            <a:r>
              <a:rPr lang="en"/>
              <a:t>No need for </a:t>
            </a:r>
            <a:r>
              <a:rPr lang="en">
                <a:solidFill>
                  <a:srgbClr val="B7B7B7"/>
                </a:solidFill>
                <a:latin typeface="Consolas"/>
                <a:ea typeface="Consolas"/>
                <a:cs typeface="Consolas"/>
                <a:sym typeface="Consolas"/>
              </a:rPr>
              <a:t>private/public</a:t>
            </a:r>
            <a:r>
              <a:rPr lang="en"/>
              <a:t> folders for your primary game module if you don’t plan on having other modules depend on it.</a:t>
            </a:r>
            <a:endParaRPr/>
          </a:p>
        </p:txBody>
      </p:sp>
      <p:grpSp>
        <p:nvGrpSpPr>
          <p:cNvPr id="224" name="Google Shape;224;p23"/>
          <p:cNvGrpSpPr/>
          <p:nvPr/>
        </p:nvGrpSpPr>
        <p:grpSpPr>
          <a:xfrm>
            <a:off x="0" y="0"/>
            <a:ext cx="9144000" cy="762000"/>
            <a:chOff x="0" y="1828800"/>
            <a:chExt cx="9144000" cy="762000"/>
          </a:xfrm>
        </p:grpSpPr>
        <p:sp>
          <p:nvSpPr>
            <p:cNvPr id="225" name="Google Shape;225;p23"/>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227" name="Google Shape;227;p23"/>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idx="1" type="body"/>
          </p:nvPr>
        </p:nvSpPr>
        <p:spPr>
          <a:xfrm>
            <a:off x="311700" y="1304875"/>
            <a:ext cx="4717500" cy="37332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#pragma once</a:t>
            </a:r>
            <a:endParaRPr sz="1400">
              <a:solidFill>
                <a:schemeClr val="lt2"/>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"GameFramework/Actor.h"</a:t>
            </a:r>
            <a:endParaRPr sz="1400">
              <a:solidFill>
                <a:srgbClr val="DD7E6B"/>
              </a:solidFill>
            </a:endParaRPr>
          </a:p>
          <a:p>
            <a:pPr indent="0" lvl="0" marL="0" rtl="0" algn="l">
              <a:lnSpc>
                <a:spcPct val="100000"/>
              </a:lnSpc>
              <a:spcBef>
                <a:spcPts val="0"/>
              </a:spcBef>
              <a:spcAft>
                <a:spcPts val="0"/>
              </a:spcAft>
              <a:buNone/>
            </a:pPr>
            <a:r>
              <a:rPr lang="en" sz="1400">
                <a:solidFill>
                  <a:srgbClr val="B7B7B7"/>
                </a:solidFill>
              </a:rPr>
              <a:t>#include </a:t>
            </a:r>
            <a:r>
              <a:rPr lang="en" sz="1400">
                <a:solidFill>
                  <a:srgbClr val="DD7E6B"/>
                </a:solidFill>
              </a:rPr>
              <a:t>"CoreMinimal.h"</a:t>
            </a:r>
            <a:endParaRPr sz="1400">
              <a:solidFill>
                <a:srgbClr val="DD7E6B"/>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"NicknamedActor.generated.h"</a:t>
            </a:r>
            <a:endParaRPr sz="1400">
              <a:solidFill>
                <a:srgbClr val="DD7E6B"/>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B4A7D6"/>
                </a:solidFill>
              </a:rPr>
              <a:t>UCLASS</a:t>
            </a:r>
            <a:r>
              <a:rPr lang="en" sz="1400"/>
              <a:t>(Blueprintable)</a:t>
            </a:r>
            <a:endParaRPr sz="1400"/>
          </a:p>
          <a:p>
            <a:pPr indent="0" lvl="0" marL="0" rtl="0" algn="l">
              <a:lnSpc>
                <a:spcPct val="100000"/>
              </a:lnSpc>
              <a:spcBef>
                <a:spcPts val="0"/>
              </a:spcBef>
              <a:spcAft>
                <a:spcPts val="0"/>
              </a:spcAft>
              <a:buNone/>
            </a:pPr>
            <a:r>
              <a:rPr lang="en" sz="1400">
                <a:solidFill>
                  <a:srgbClr val="4A86E8"/>
                </a:solidFill>
              </a:rPr>
              <a:t>class </a:t>
            </a:r>
            <a:r>
              <a:rPr lang="en" sz="1400">
                <a:solidFill>
                  <a:schemeClr val="accent1"/>
                </a:solidFill>
              </a:rPr>
              <a:t>ANicknamedActor </a:t>
            </a:r>
            <a:r>
              <a:rPr lang="en" sz="1400"/>
              <a:t>: </a:t>
            </a:r>
            <a:r>
              <a:rPr lang="en" sz="1400">
                <a:solidFill>
                  <a:srgbClr val="4A86E8"/>
                </a:solidFill>
              </a:rPr>
              <a:t>public </a:t>
            </a:r>
            <a:r>
              <a:rPr lang="en" sz="1400">
                <a:solidFill>
                  <a:schemeClr val="accent1"/>
                </a:solidFill>
              </a:rPr>
              <a:t>AActor</a:t>
            </a:r>
            <a:endParaRPr sz="1400">
              <a:solidFill>
                <a:schemeClr val="accent1"/>
              </a:solidFill>
            </a:endParaRPr>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GENERATED_BODY</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4A86E8"/>
                </a:solidFill>
              </a:rPr>
              <a:t>public</a:t>
            </a: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UPROPERTY</a:t>
            </a:r>
            <a:r>
              <a:rPr lang="en" sz="1400"/>
              <a:t>(EditAnywhere, BlueprintReadWrite)</a:t>
            </a:r>
            <a:endParaRPr sz="1400"/>
          </a:p>
          <a:p>
            <a:pPr indent="0" lvl="0" marL="0" rtl="0" algn="l">
              <a:lnSpc>
                <a:spcPct val="100000"/>
              </a:lnSpc>
              <a:spcBef>
                <a:spcPts val="0"/>
              </a:spcBef>
              <a:spcAft>
                <a:spcPts val="0"/>
              </a:spcAft>
              <a:buNone/>
            </a:pPr>
            <a:r>
              <a:rPr lang="en" sz="1400"/>
              <a:t>	</a:t>
            </a:r>
            <a:r>
              <a:rPr lang="en" sz="1400">
                <a:solidFill>
                  <a:schemeClr val="accent1"/>
                </a:solidFill>
              </a:rPr>
              <a:t>FString </a:t>
            </a:r>
            <a:r>
              <a:rPr lang="en" sz="1400">
                <a:solidFill>
                  <a:schemeClr val="accent5"/>
                </a:solidFill>
              </a:rPr>
              <a:t>Nickname</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a:t>
            </a:r>
            <a:r>
              <a:rPr lang="en" sz="1400">
                <a:solidFill>
                  <a:srgbClr val="B4A7D6"/>
                </a:solidFill>
              </a:rPr>
              <a:t>UFUNCTION</a:t>
            </a:r>
            <a:r>
              <a:rPr lang="en" sz="1400"/>
              <a:t>(BlueprintCallable)</a:t>
            </a:r>
            <a:endParaRPr sz="1400"/>
          </a:p>
          <a:p>
            <a:pPr indent="0" lvl="0" marL="0" rtl="0" algn="l">
              <a:lnSpc>
                <a:spcPct val="100000"/>
              </a:lnSpc>
              <a:spcBef>
                <a:spcPts val="0"/>
              </a:spcBef>
              <a:spcAft>
                <a:spcPts val="0"/>
              </a:spcAft>
              <a:buNone/>
            </a:pPr>
            <a:r>
              <a:rPr lang="en" sz="1400"/>
              <a:t>	</a:t>
            </a:r>
            <a:r>
              <a:rPr lang="en" sz="1400">
                <a:solidFill>
                  <a:srgbClr val="4A86E8"/>
                </a:solidFill>
              </a:rPr>
              <a:t>void </a:t>
            </a:r>
            <a:r>
              <a:rPr lang="en" sz="1400">
                <a:solidFill>
                  <a:srgbClr val="FFF2CC"/>
                </a:solidFill>
              </a:rPr>
              <a:t>SayNickname</a:t>
            </a:r>
            <a:r>
              <a:rPr lang="en" sz="1400"/>
              <a:t>();</a:t>
            </a:r>
            <a:endParaRPr sz="1400"/>
          </a:p>
          <a:p>
            <a:pPr indent="0" lvl="0" marL="0" rtl="0" algn="l">
              <a:lnSpc>
                <a:spcPct val="100000"/>
              </a:lnSpc>
              <a:spcBef>
                <a:spcPts val="0"/>
              </a:spcBef>
              <a:spcAft>
                <a:spcPts val="0"/>
              </a:spcAft>
              <a:buNone/>
            </a:pPr>
            <a:r>
              <a:rPr lang="en" sz="1400"/>
              <a:t>};</a:t>
            </a:r>
            <a:endParaRPr sz="1600"/>
          </a:p>
        </p:txBody>
      </p:sp>
      <p:grpSp>
        <p:nvGrpSpPr>
          <p:cNvPr id="233" name="Google Shape;233;p24"/>
          <p:cNvGrpSpPr/>
          <p:nvPr/>
        </p:nvGrpSpPr>
        <p:grpSpPr>
          <a:xfrm>
            <a:off x="0" y="0"/>
            <a:ext cx="9144000" cy="762000"/>
            <a:chOff x="0" y="1828800"/>
            <a:chExt cx="9144000" cy="762000"/>
          </a:xfrm>
        </p:grpSpPr>
        <p:sp>
          <p:nvSpPr>
            <p:cNvPr id="234" name="Google Shape;234;p24"/>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236" name="Google Shape;236;p24"/>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NicknamedActor.h</a:t>
            </a:r>
            <a:endParaRPr>
              <a:latin typeface="Consolas"/>
              <a:ea typeface="Consolas"/>
              <a:cs typeface="Consolas"/>
              <a:sym typeface="Consolas"/>
            </a:endParaRPr>
          </a:p>
        </p:txBody>
      </p:sp>
      <p:pic>
        <p:nvPicPr>
          <p:cNvPr id="237" name="Google Shape;237;p24"/>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idx="1" type="body"/>
          </p:nvPr>
        </p:nvSpPr>
        <p:spPr>
          <a:xfrm>
            <a:off x="311700" y="1304875"/>
            <a:ext cx="4717500" cy="37332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#pragma once</a:t>
            </a:r>
            <a:endParaRPr sz="1400">
              <a:solidFill>
                <a:schemeClr val="lt2"/>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"GameFramework/Actor.h"</a:t>
            </a:r>
            <a:endParaRPr sz="1400">
              <a:solidFill>
                <a:srgbClr val="DD7E6B"/>
              </a:solidFill>
            </a:endParaRPr>
          </a:p>
          <a:p>
            <a:pPr indent="0" lvl="0" marL="0" rtl="0" algn="l">
              <a:lnSpc>
                <a:spcPct val="100000"/>
              </a:lnSpc>
              <a:spcBef>
                <a:spcPts val="0"/>
              </a:spcBef>
              <a:spcAft>
                <a:spcPts val="0"/>
              </a:spcAft>
              <a:buNone/>
            </a:pPr>
            <a:r>
              <a:rPr lang="en" sz="1400">
                <a:solidFill>
                  <a:srgbClr val="B7B7B7"/>
                </a:solidFill>
              </a:rPr>
              <a:t>#include </a:t>
            </a:r>
            <a:r>
              <a:rPr lang="en" sz="1400">
                <a:solidFill>
                  <a:srgbClr val="DD7E6B"/>
                </a:solidFill>
              </a:rPr>
              <a:t>"CoreMinimal.h"</a:t>
            </a:r>
            <a:endParaRPr sz="1400">
              <a:solidFill>
                <a:srgbClr val="DD7E6B"/>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a:t>
            </a:r>
            <a:r>
              <a:rPr lang="en" sz="1400">
                <a:solidFill>
                  <a:srgbClr val="DD7E6B"/>
                </a:solidFill>
              </a:rPr>
              <a:t>NicknamedActor</a:t>
            </a:r>
            <a:r>
              <a:rPr lang="en" sz="1400">
                <a:solidFill>
                  <a:srgbClr val="DD7E6B"/>
                </a:solidFill>
              </a:rPr>
              <a:t>.generated.h"</a:t>
            </a:r>
            <a:endParaRPr sz="1400">
              <a:solidFill>
                <a:srgbClr val="DD7E6B"/>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u="sng">
                <a:solidFill>
                  <a:srgbClr val="B4A7D6"/>
                </a:solidFill>
              </a:rPr>
              <a:t>UCLASS</a:t>
            </a:r>
            <a:r>
              <a:rPr lang="en" sz="1400"/>
              <a:t>(Blueprintable)</a:t>
            </a:r>
            <a:endParaRPr sz="1400"/>
          </a:p>
          <a:p>
            <a:pPr indent="0" lvl="0" marL="0" rtl="0" algn="l">
              <a:lnSpc>
                <a:spcPct val="100000"/>
              </a:lnSpc>
              <a:spcBef>
                <a:spcPts val="0"/>
              </a:spcBef>
              <a:spcAft>
                <a:spcPts val="0"/>
              </a:spcAft>
              <a:buNone/>
            </a:pPr>
            <a:r>
              <a:rPr lang="en" sz="1400">
                <a:solidFill>
                  <a:srgbClr val="4A86E8"/>
                </a:solidFill>
              </a:rPr>
              <a:t>class </a:t>
            </a:r>
            <a:r>
              <a:rPr lang="en" sz="1400">
                <a:solidFill>
                  <a:schemeClr val="accent1"/>
                </a:solidFill>
              </a:rPr>
              <a:t>ANicknamedActor </a:t>
            </a:r>
            <a:r>
              <a:rPr lang="en" sz="1400"/>
              <a:t>: </a:t>
            </a:r>
            <a:r>
              <a:rPr lang="en" sz="1400">
                <a:solidFill>
                  <a:srgbClr val="4A86E8"/>
                </a:solidFill>
              </a:rPr>
              <a:t>public </a:t>
            </a:r>
            <a:r>
              <a:rPr lang="en" sz="1400">
                <a:solidFill>
                  <a:schemeClr val="accent1"/>
                </a:solidFill>
              </a:rPr>
              <a:t>AActor</a:t>
            </a:r>
            <a:endParaRPr sz="1400">
              <a:solidFill>
                <a:schemeClr val="accent1"/>
              </a:solidFill>
            </a:endParaRPr>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GENERATED_BODY</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4A86E8"/>
                </a:solidFill>
              </a:rPr>
              <a:t>public</a:t>
            </a:r>
            <a:r>
              <a:rPr lang="en" sz="1400"/>
              <a:t>:</a:t>
            </a:r>
            <a:endParaRPr sz="1400"/>
          </a:p>
          <a:p>
            <a:pPr indent="0" lvl="0" marL="0" rtl="0" algn="l">
              <a:lnSpc>
                <a:spcPct val="100000"/>
              </a:lnSpc>
              <a:spcBef>
                <a:spcPts val="0"/>
              </a:spcBef>
              <a:spcAft>
                <a:spcPts val="0"/>
              </a:spcAft>
              <a:buNone/>
            </a:pPr>
            <a:r>
              <a:rPr lang="en" sz="1400"/>
              <a:t>	</a:t>
            </a:r>
            <a:r>
              <a:rPr b="1" lang="en" sz="1400" u="sng">
                <a:solidFill>
                  <a:srgbClr val="B4A7D6"/>
                </a:solidFill>
              </a:rPr>
              <a:t>UPROPERTY</a:t>
            </a:r>
            <a:r>
              <a:rPr lang="en" sz="1400"/>
              <a:t>(EditAnywhere, BlueprintReadWrite)</a:t>
            </a:r>
            <a:endParaRPr sz="1400"/>
          </a:p>
          <a:p>
            <a:pPr indent="0" lvl="0" marL="0" rtl="0" algn="l">
              <a:lnSpc>
                <a:spcPct val="100000"/>
              </a:lnSpc>
              <a:spcBef>
                <a:spcPts val="0"/>
              </a:spcBef>
              <a:spcAft>
                <a:spcPts val="0"/>
              </a:spcAft>
              <a:buNone/>
            </a:pPr>
            <a:r>
              <a:rPr lang="en" sz="1400"/>
              <a:t>	</a:t>
            </a:r>
            <a:r>
              <a:rPr lang="en" sz="1400">
                <a:solidFill>
                  <a:schemeClr val="accent1"/>
                </a:solidFill>
              </a:rPr>
              <a:t>FString </a:t>
            </a:r>
            <a:r>
              <a:rPr lang="en" sz="1400">
                <a:solidFill>
                  <a:schemeClr val="accent5"/>
                </a:solidFill>
              </a:rPr>
              <a:t>Nickname</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a:t>
            </a:r>
            <a:r>
              <a:rPr b="1" lang="en" sz="1400" u="sng">
                <a:solidFill>
                  <a:srgbClr val="B4A7D6"/>
                </a:solidFill>
              </a:rPr>
              <a:t>UFUNCTION</a:t>
            </a:r>
            <a:r>
              <a:rPr lang="en" sz="1400"/>
              <a:t>(BlueprintCallable)</a:t>
            </a:r>
            <a:endParaRPr sz="1400"/>
          </a:p>
          <a:p>
            <a:pPr indent="0" lvl="0" marL="0" rtl="0" algn="l">
              <a:lnSpc>
                <a:spcPct val="100000"/>
              </a:lnSpc>
              <a:spcBef>
                <a:spcPts val="0"/>
              </a:spcBef>
              <a:spcAft>
                <a:spcPts val="0"/>
              </a:spcAft>
              <a:buNone/>
            </a:pPr>
            <a:r>
              <a:rPr lang="en" sz="1400"/>
              <a:t>	</a:t>
            </a:r>
            <a:r>
              <a:rPr lang="en" sz="1400">
                <a:solidFill>
                  <a:srgbClr val="4A86E8"/>
                </a:solidFill>
              </a:rPr>
              <a:t>void </a:t>
            </a:r>
            <a:r>
              <a:rPr lang="en" sz="1400">
                <a:solidFill>
                  <a:srgbClr val="FFF2CC"/>
                </a:solidFill>
              </a:rPr>
              <a:t>SayNickname</a:t>
            </a:r>
            <a:r>
              <a:rPr lang="en" sz="1400"/>
              <a:t>();</a:t>
            </a:r>
            <a:endParaRPr sz="1400"/>
          </a:p>
          <a:p>
            <a:pPr indent="0" lvl="0" marL="0" rtl="0" algn="l">
              <a:lnSpc>
                <a:spcPct val="100000"/>
              </a:lnSpc>
              <a:spcBef>
                <a:spcPts val="0"/>
              </a:spcBef>
              <a:spcAft>
                <a:spcPts val="0"/>
              </a:spcAft>
              <a:buNone/>
            </a:pPr>
            <a:r>
              <a:rPr lang="en" sz="1400"/>
              <a:t>};</a:t>
            </a:r>
            <a:endParaRPr sz="1600"/>
          </a:p>
        </p:txBody>
      </p:sp>
      <p:grpSp>
        <p:nvGrpSpPr>
          <p:cNvPr id="243" name="Google Shape;243;p25"/>
          <p:cNvGrpSpPr/>
          <p:nvPr/>
        </p:nvGrpSpPr>
        <p:grpSpPr>
          <a:xfrm>
            <a:off x="0" y="0"/>
            <a:ext cx="9144000" cy="762000"/>
            <a:chOff x="0" y="1828800"/>
            <a:chExt cx="9144000" cy="762000"/>
          </a:xfrm>
        </p:grpSpPr>
        <p:sp>
          <p:nvSpPr>
            <p:cNvPr id="244" name="Google Shape;244;p25"/>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246" name="Google Shape;246;p25"/>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NicknamedActor.h</a:t>
            </a:r>
            <a:endParaRPr>
              <a:latin typeface="Consolas"/>
              <a:ea typeface="Consolas"/>
              <a:cs typeface="Consolas"/>
              <a:sym typeface="Consolas"/>
            </a:endParaRPr>
          </a:p>
        </p:txBody>
      </p:sp>
      <p:sp>
        <p:nvSpPr>
          <p:cNvPr id="247" name="Google Shape;247;p25"/>
          <p:cNvSpPr txBox="1"/>
          <p:nvPr/>
        </p:nvSpPr>
        <p:spPr>
          <a:xfrm>
            <a:off x="5181600" y="1332900"/>
            <a:ext cx="3810000" cy="14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Exposed to the engine/editor only.</a:t>
            </a:r>
            <a:endParaRPr sz="1800">
              <a:solidFill>
                <a:schemeClr val="dk1"/>
              </a:solidFill>
            </a:endParaRPr>
          </a:p>
          <a:p>
            <a:pPr indent="0" lvl="0" marL="0" rtl="0" algn="l">
              <a:lnSpc>
                <a:spcPct val="115000"/>
              </a:lnSpc>
              <a:spcBef>
                <a:spcPts val="1000"/>
              </a:spcBef>
              <a:spcAft>
                <a:spcPts val="1000"/>
              </a:spcAft>
              <a:buNone/>
            </a:pPr>
            <a:r>
              <a:rPr lang="en" sz="1800">
                <a:solidFill>
                  <a:schemeClr val="dk1"/>
                </a:solidFill>
              </a:rPr>
              <a:t>C++ classes in other modules can’t cast to it or call its functions.</a:t>
            </a:r>
            <a:endParaRPr sz="1800">
              <a:solidFill>
                <a:schemeClr val="dk1"/>
              </a:solidFill>
            </a:endParaRPr>
          </a:p>
        </p:txBody>
      </p:sp>
      <p:pic>
        <p:nvPicPr>
          <p:cNvPr id="248" name="Google Shape;248;p25"/>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311700" y="1304875"/>
            <a:ext cx="4717500" cy="37332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#pragma once</a:t>
            </a:r>
            <a:endParaRPr sz="1400">
              <a:solidFill>
                <a:schemeClr val="lt2"/>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"GameFramework/Actor.h"</a:t>
            </a:r>
            <a:endParaRPr sz="1400">
              <a:solidFill>
                <a:srgbClr val="DD7E6B"/>
              </a:solidFill>
            </a:endParaRPr>
          </a:p>
          <a:p>
            <a:pPr indent="0" lvl="0" marL="0" rtl="0" algn="l">
              <a:lnSpc>
                <a:spcPct val="100000"/>
              </a:lnSpc>
              <a:spcBef>
                <a:spcPts val="0"/>
              </a:spcBef>
              <a:spcAft>
                <a:spcPts val="0"/>
              </a:spcAft>
              <a:buNone/>
            </a:pPr>
            <a:r>
              <a:rPr lang="en" sz="1400">
                <a:solidFill>
                  <a:srgbClr val="B7B7B7"/>
                </a:solidFill>
              </a:rPr>
              <a:t>#include </a:t>
            </a:r>
            <a:r>
              <a:rPr lang="en" sz="1400">
                <a:solidFill>
                  <a:srgbClr val="DD7E6B"/>
                </a:solidFill>
              </a:rPr>
              <a:t>"CoreMinimal.h"</a:t>
            </a:r>
            <a:endParaRPr sz="1400">
              <a:solidFill>
                <a:srgbClr val="DD7E6B"/>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a:t>
            </a:r>
            <a:r>
              <a:rPr lang="en" sz="1400">
                <a:solidFill>
                  <a:srgbClr val="DD7E6B"/>
                </a:solidFill>
              </a:rPr>
              <a:t>NicknamedActor</a:t>
            </a:r>
            <a:r>
              <a:rPr lang="en" sz="1400">
                <a:solidFill>
                  <a:srgbClr val="DD7E6B"/>
                </a:solidFill>
              </a:rPr>
              <a:t>.generated.h"</a:t>
            </a:r>
            <a:endParaRPr sz="1400">
              <a:solidFill>
                <a:srgbClr val="DD7E6B"/>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B4A7D6"/>
                </a:solidFill>
              </a:rPr>
              <a:t>UCLASS</a:t>
            </a:r>
            <a:r>
              <a:rPr lang="en" sz="1400"/>
              <a:t>(Blueprintable, </a:t>
            </a:r>
            <a:r>
              <a:rPr b="1" lang="en" sz="1400" u="sng"/>
              <a:t>MinimalAPI</a:t>
            </a:r>
            <a:r>
              <a:rPr lang="en" sz="1400"/>
              <a:t>)</a:t>
            </a:r>
            <a:endParaRPr sz="1400"/>
          </a:p>
          <a:p>
            <a:pPr indent="0" lvl="0" marL="0" rtl="0" algn="l">
              <a:lnSpc>
                <a:spcPct val="100000"/>
              </a:lnSpc>
              <a:spcBef>
                <a:spcPts val="0"/>
              </a:spcBef>
              <a:spcAft>
                <a:spcPts val="0"/>
              </a:spcAft>
              <a:buNone/>
            </a:pPr>
            <a:r>
              <a:rPr lang="en" sz="1400">
                <a:solidFill>
                  <a:srgbClr val="4A86E8"/>
                </a:solidFill>
              </a:rPr>
              <a:t>class </a:t>
            </a:r>
            <a:r>
              <a:rPr lang="en" sz="1400">
                <a:solidFill>
                  <a:schemeClr val="accent1"/>
                </a:solidFill>
              </a:rPr>
              <a:t>ANicknamedActor </a:t>
            </a:r>
            <a:r>
              <a:rPr lang="en" sz="1400"/>
              <a:t>: </a:t>
            </a:r>
            <a:r>
              <a:rPr lang="en" sz="1400">
                <a:solidFill>
                  <a:srgbClr val="4A86E8"/>
                </a:solidFill>
              </a:rPr>
              <a:t>public </a:t>
            </a:r>
            <a:r>
              <a:rPr lang="en" sz="1400">
                <a:solidFill>
                  <a:schemeClr val="accent1"/>
                </a:solidFill>
              </a:rPr>
              <a:t>AActor</a:t>
            </a:r>
            <a:endParaRPr sz="1400">
              <a:solidFill>
                <a:schemeClr val="accent1"/>
              </a:solidFill>
            </a:endParaRPr>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GENERATED_BODY</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4A86E8"/>
                </a:solidFill>
              </a:rPr>
              <a:t>public</a:t>
            </a: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UPROPERTY</a:t>
            </a:r>
            <a:r>
              <a:rPr lang="en" sz="1400"/>
              <a:t>(EditAnywhere, BlueprintReadWrite)</a:t>
            </a:r>
            <a:endParaRPr sz="1400"/>
          </a:p>
          <a:p>
            <a:pPr indent="0" lvl="0" marL="0" rtl="0" algn="l">
              <a:lnSpc>
                <a:spcPct val="100000"/>
              </a:lnSpc>
              <a:spcBef>
                <a:spcPts val="0"/>
              </a:spcBef>
              <a:spcAft>
                <a:spcPts val="0"/>
              </a:spcAft>
              <a:buNone/>
            </a:pPr>
            <a:r>
              <a:rPr lang="en" sz="1400"/>
              <a:t>	</a:t>
            </a:r>
            <a:r>
              <a:rPr lang="en" sz="1400">
                <a:solidFill>
                  <a:schemeClr val="accent1"/>
                </a:solidFill>
              </a:rPr>
              <a:t>FString </a:t>
            </a:r>
            <a:r>
              <a:rPr lang="en" sz="1400">
                <a:solidFill>
                  <a:schemeClr val="accent5"/>
                </a:solidFill>
              </a:rPr>
              <a:t>Nickname</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a:t>
            </a:r>
            <a:r>
              <a:rPr lang="en" sz="1400">
                <a:solidFill>
                  <a:srgbClr val="B4A7D6"/>
                </a:solidFill>
              </a:rPr>
              <a:t>UFUNCTION</a:t>
            </a:r>
            <a:r>
              <a:rPr lang="en" sz="1400"/>
              <a:t>(BlueprintCallable)</a:t>
            </a:r>
            <a:endParaRPr sz="1400"/>
          </a:p>
          <a:p>
            <a:pPr indent="0" lvl="0" marL="0" rtl="0" algn="l">
              <a:lnSpc>
                <a:spcPct val="100000"/>
              </a:lnSpc>
              <a:spcBef>
                <a:spcPts val="0"/>
              </a:spcBef>
              <a:spcAft>
                <a:spcPts val="0"/>
              </a:spcAft>
              <a:buNone/>
            </a:pPr>
            <a:r>
              <a:rPr lang="en" sz="1400"/>
              <a:t>	</a:t>
            </a:r>
            <a:r>
              <a:rPr lang="en" sz="1400">
                <a:solidFill>
                  <a:srgbClr val="4A86E8"/>
                </a:solidFill>
              </a:rPr>
              <a:t>void </a:t>
            </a:r>
            <a:r>
              <a:rPr lang="en" sz="1400">
                <a:solidFill>
                  <a:srgbClr val="FFF2CC"/>
                </a:solidFill>
              </a:rPr>
              <a:t>SayNickname</a:t>
            </a:r>
            <a:r>
              <a:rPr lang="en" sz="1400"/>
              <a:t>();</a:t>
            </a:r>
            <a:endParaRPr sz="1400"/>
          </a:p>
          <a:p>
            <a:pPr indent="0" lvl="0" marL="0" rtl="0" algn="l">
              <a:lnSpc>
                <a:spcPct val="100000"/>
              </a:lnSpc>
              <a:spcBef>
                <a:spcPts val="0"/>
              </a:spcBef>
              <a:spcAft>
                <a:spcPts val="0"/>
              </a:spcAft>
              <a:buNone/>
            </a:pPr>
            <a:r>
              <a:rPr lang="en" sz="1400"/>
              <a:t>};</a:t>
            </a:r>
            <a:endParaRPr sz="1600"/>
          </a:p>
        </p:txBody>
      </p:sp>
      <p:grpSp>
        <p:nvGrpSpPr>
          <p:cNvPr id="254" name="Google Shape;254;p26"/>
          <p:cNvGrpSpPr/>
          <p:nvPr/>
        </p:nvGrpSpPr>
        <p:grpSpPr>
          <a:xfrm>
            <a:off x="0" y="0"/>
            <a:ext cx="9144000" cy="762000"/>
            <a:chOff x="0" y="1828800"/>
            <a:chExt cx="9144000" cy="762000"/>
          </a:xfrm>
        </p:grpSpPr>
        <p:sp>
          <p:nvSpPr>
            <p:cNvPr id="255" name="Google Shape;255;p26"/>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257" name="Google Shape;257;p26"/>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NicknamedActor.h</a:t>
            </a:r>
            <a:endParaRPr>
              <a:latin typeface="Consolas"/>
              <a:ea typeface="Consolas"/>
              <a:cs typeface="Consolas"/>
              <a:sym typeface="Consolas"/>
            </a:endParaRPr>
          </a:p>
        </p:txBody>
      </p:sp>
      <p:sp>
        <p:nvSpPr>
          <p:cNvPr id="258" name="Google Shape;258;p26"/>
          <p:cNvSpPr txBox="1"/>
          <p:nvPr/>
        </p:nvSpPr>
        <p:spPr>
          <a:xfrm>
            <a:off x="5181600" y="1332900"/>
            <a:ext cx="3810000" cy="36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Exposes type information to other modules. Other modules can: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Cast to the class.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Extend the class.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 inline functions.</a:t>
            </a:r>
            <a:endParaRPr sz="1800">
              <a:solidFill>
                <a:schemeClr val="dk1"/>
              </a:solidFill>
            </a:endParaRPr>
          </a:p>
        </p:txBody>
      </p:sp>
      <p:pic>
        <p:nvPicPr>
          <p:cNvPr id="259" name="Google Shape;259;p26"/>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idx="1" type="body"/>
          </p:nvPr>
        </p:nvSpPr>
        <p:spPr>
          <a:xfrm>
            <a:off x="311700" y="1304875"/>
            <a:ext cx="4717500" cy="37332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#pragma once</a:t>
            </a:r>
            <a:endParaRPr sz="1400">
              <a:solidFill>
                <a:schemeClr val="lt2"/>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"GameFramework/Actor.h"</a:t>
            </a:r>
            <a:endParaRPr sz="1400">
              <a:solidFill>
                <a:srgbClr val="DD7E6B"/>
              </a:solidFill>
            </a:endParaRPr>
          </a:p>
          <a:p>
            <a:pPr indent="0" lvl="0" marL="0" rtl="0" algn="l">
              <a:lnSpc>
                <a:spcPct val="100000"/>
              </a:lnSpc>
              <a:spcBef>
                <a:spcPts val="0"/>
              </a:spcBef>
              <a:spcAft>
                <a:spcPts val="0"/>
              </a:spcAft>
              <a:buNone/>
            </a:pPr>
            <a:r>
              <a:rPr lang="en" sz="1400">
                <a:solidFill>
                  <a:srgbClr val="B7B7B7"/>
                </a:solidFill>
              </a:rPr>
              <a:t>#include </a:t>
            </a:r>
            <a:r>
              <a:rPr lang="en" sz="1400">
                <a:solidFill>
                  <a:srgbClr val="DD7E6B"/>
                </a:solidFill>
              </a:rPr>
              <a:t>"CoreMinimal.h"</a:t>
            </a:r>
            <a:endParaRPr sz="1400">
              <a:solidFill>
                <a:srgbClr val="DD7E6B"/>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a:t>
            </a:r>
            <a:r>
              <a:rPr lang="en" sz="1400">
                <a:solidFill>
                  <a:srgbClr val="DD7E6B"/>
                </a:solidFill>
              </a:rPr>
              <a:t>NicknamedActor</a:t>
            </a:r>
            <a:r>
              <a:rPr lang="en" sz="1400">
                <a:solidFill>
                  <a:srgbClr val="DD7E6B"/>
                </a:solidFill>
              </a:rPr>
              <a:t>.generated.h"</a:t>
            </a:r>
            <a:endParaRPr sz="1400">
              <a:solidFill>
                <a:srgbClr val="DD7E6B"/>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B4A7D6"/>
                </a:solidFill>
              </a:rPr>
              <a:t>UCLASS</a:t>
            </a:r>
            <a:r>
              <a:rPr lang="en" sz="1400"/>
              <a:t>(Blueprintable, </a:t>
            </a:r>
            <a:r>
              <a:rPr b="1" lang="en" sz="1400" u="sng"/>
              <a:t>MinimalAPI</a:t>
            </a:r>
            <a:r>
              <a:rPr lang="en" sz="1400"/>
              <a:t>)</a:t>
            </a:r>
            <a:endParaRPr sz="1400"/>
          </a:p>
          <a:p>
            <a:pPr indent="0" lvl="0" marL="0" rtl="0" algn="l">
              <a:lnSpc>
                <a:spcPct val="100000"/>
              </a:lnSpc>
              <a:spcBef>
                <a:spcPts val="0"/>
              </a:spcBef>
              <a:spcAft>
                <a:spcPts val="0"/>
              </a:spcAft>
              <a:buNone/>
            </a:pPr>
            <a:r>
              <a:rPr lang="en" sz="1400">
                <a:solidFill>
                  <a:srgbClr val="4A86E8"/>
                </a:solidFill>
              </a:rPr>
              <a:t>class </a:t>
            </a:r>
            <a:r>
              <a:rPr lang="en" sz="1400">
                <a:solidFill>
                  <a:schemeClr val="accent1"/>
                </a:solidFill>
              </a:rPr>
              <a:t>ANicknamedActor </a:t>
            </a:r>
            <a:r>
              <a:rPr lang="en" sz="1400"/>
              <a:t>: </a:t>
            </a:r>
            <a:r>
              <a:rPr lang="en" sz="1400">
                <a:solidFill>
                  <a:srgbClr val="4A86E8"/>
                </a:solidFill>
              </a:rPr>
              <a:t>public </a:t>
            </a:r>
            <a:r>
              <a:rPr lang="en" sz="1400">
                <a:solidFill>
                  <a:schemeClr val="accent1"/>
                </a:solidFill>
              </a:rPr>
              <a:t>AActor</a:t>
            </a:r>
            <a:endParaRPr sz="1400">
              <a:solidFill>
                <a:schemeClr val="accent1"/>
              </a:solidFill>
            </a:endParaRPr>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GENERATED_BODY</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4A86E8"/>
                </a:solidFill>
              </a:rPr>
              <a:t>public</a:t>
            </a: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UPROPERTY</a:t>
            </a:r>
            <a:r>
              <a:rPr lang="en" sz="1400"/>
              <a:t>(EditAnywhere, BlueprintReadWrite)</a:t>
            </a:r>
            <a:endParaRPr sz="1400"/>
          </a:p>
          <a:p>
            <a:pPr indent="0" lvl="0" marL="0" rtl="0" algn="l">
              <a:lnSpc>
                <a:spcPct val="100000"/>
              </a:lnSpc>
              <a:spcBef>
                <a:spcPts val="0"/>
              </a:spcBef>
              <a:spcAft>
                <a:spcPts val="0"/>
              </a:spcAft>
              <a:buNone/>
            </a:pPr>
            <a:r>
              <a:rPr lang="en" sz="1400"/>
              <a:t>	</a:t>
            </a:r>
            <a:r>
              <a:rPr lang="en" sz="1400">
                <a:solidFill>
                  <a:schemeClr val="accent1"/>
                </a:solidFill>
              </a:rPr>
              <a:t>FString </a:t>
            </a:r>
            <a:r>
              <a:rPr lang="en" sz="1400">
                <a:solidFill>
                  <a:schemeClr val="accent5"/>
                </a:solidFill>
              </a:rPr>
              <a:t>Nickname</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a:t>
            </a:r>
            <a:r>
              <a:rPr lang="en" sz="1400">
                <a:solidFill>
                  <a:srgbClr val="B4A7D6"/>
                </a:solidFill>
              </a:rPr>
              <a:t>UFUNCTION</a:t>
            </a:r>
            <a:r>
              <a:rPr lang="en" sz="1400"/>
              <a:t>(BlueprintCallable)</a:t>
            </a:r>
            <a:endParaRPr sz="1400"/>
          </a:p>
          <a:p>
            <a:pPr indent="0" lvl="0" marL="0" rtl="0" algn="l">
              <a:lnSpc>
                <a:spcPct val="100000"/>
              </a:lnSpc>
              <a:spcBef>
                <a:spcPts val="0"/>
              </a:spcBef>
              <a:spcAft>
                <a:spcPts val="0"/>
              </a:spcAft>
              <a:buNone/>
            </a:pPr>
            <a:r>
              <a:rPr lang="en" sz="1400"/>
              <a:t>	</a:t>
            </a:r>
            <a:r>
              <a:rPr b="1" lang="en" sz="1400" u="sng">
                <a:solidFill>
                  <a:srgbClr val="B4A7D6"/>
                </a:solidFill>
              </a:rPr>
              <a:t>FOOBAR_API</a:t>
            </a:r>
            <a:r>
              <a:rPr lang="en" sz="1400">
                <a:solidFill>
                  <a:srgbClr val="B4A7D6"/>
                </a:solidFill>
              </a:rPr>
              <a:t> </a:t>
            </a:r>
            <a:r>
              <a:rPr lang="en" sz="1400">
                <a:solidFill>
                  <a:srgbClr val="4A86E8"/>
                </a:solidFill>
              </a:rPr>
              <a:t>void </a:t>
            </a:r>
            <a:r>
              <a:rPr lang="en" sz="1400">
                <a:solidFill>
                  <a:srgbClr val="FFF2CC"/>
                </a:solidFill>
              </a:rPr>
              <a:t>SayNickname</a:t>
            </a:r>
            <a:r>
              <a:rPr lang="en" sz="1400"/>
              <a:t>();</a:t>
            </a:r>
            <a:endParaRPr sz="1400"/>
          </a:p>
          <a:p>
            <a:pPr indent="0" lvl="0" marL="0" rtl="0" algn="l">
              <a:lnSpc>
                <a:spcPct val="100000"/>
              </a:lnSpc>
              <a:spcBef>
                <a:spcPts val="0"/>
              </a:spcBef>
              <a:spcAft>
                <a:spcPts val="0"/>
              </a:spcAft>
              <a:buNone/>
            </a:pPr>
            <a:r>
              <a:rPr lang="en" sz="1400"/>
              <a:t>};</a:t>
            </a:r>
            <a:endParaRPr sz="1600"/>
          </a:p>
        </p:txBody>
      </p:sp>
      <p:grpSp>
        <p:nvGrpSpPr>
          <p:cNvPr id="265" name="Google Shape;265;p27"/>
          <p:cNvGrpSpPr/>
          <p:nvPr/>
        </p:nvGrpSpPr>
        <p:grpSpPr>
          <a:xfrm>
            <a:off x="0" y="0"/>
            <a:ext cx="9144000" cy="762000"/>
            <a:chOff x="0" y="1828800"/>
            <a:chExt cx="9144000" cy="762000"/>
          </a:xfrm>
        </p:grpSpPr>
        <p:sp>
          <p:nvSpPr>
            <p:cNvPr id="266" name="Google Shape;266;p27"/>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268" name="Google Shape;268;p27"/>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NicknamedActor.h</a:t>
            </a:r>
            <a:endParaRPr>
              <a:latin typeface="Consolas"/>
              <a:ea typeface="Consolas"/>
              <a:cs typeface="Consolas"/>
              <a:sym typeface="Consolas"/>
            </a:endParaRPr>
          </a:p>
        </p:txBody>
      </p:sp>
      <p:sp>
        <p:nvSpPr>
          <p:cNvPr id="269" name="Google Shape;269;p27"/>
          <p:cNvSpPr txBox="1"/>
          <p:nvPr/>
        </p:nvSpPr>
        <p:spPr>
          <a:xfrm>
            <a:off x="5181600" y="1332900"/>
            <a:ext cx="3810000" cy="36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Exposes a function to other modules.</a:t>
            </a:r>
            <a:endParaRPr sz="1800">
              <a:solidFill>
                <a:schemeClr val="dk1"/>
              </a:solidFill>
            </a:endParaRPr>
          </a:p>
          <a:p>
            <a:pPr indent="0" lvl="0" marL="0" rtl="0" algn="l">
              <a:lnSpc>
                <a:spcPct val="115000"/>
              </a:lnSpc>
              <a:spcBef>
                <a:spcPts val="1000"/>
              </a:spcBef>
              <a:spcAft>
                <a:spcPts val="1000"/>
              </a:spcAft>
              <a:buNone/>
            </a:pPr>
            <a:r>
              <a:rPr lang="en" sz="1800">
                <a:solidFill>
                  <a:srgbClr val="B4A7D6"/>
                </a:solidFill>
                <a:latin typeface="Consolas"/>
                <a:ea typeface="Consolas"/>
                <a:cs typeface="Consolas"/>
                <a:sym typeface="Consolas"/>
              </a:rPr>
              <a:t>[YourModuleName]_API</a:t>
            </a:r>
            <a:r>
              <a:rPr lang="en" sz="1800">
                <a:solidFill>
                  <a:schemeClr val="dk1"/>
                </a:solidFill>
              </a:rPr>
              <a:t>.</a:t>
            </a:r>
            <a:endParaRPr sz="1800">
              <a:solidFill>
                <a:schemeClr val="dk1"/>
              </a:solidFill>
            </a:endParaRPr>
          </a:p>
        </p:txBody>
      </p:sp>
      <p:pic>
        <p:nvPicPr>
          <p:cNvPr id="270" name="Google Shape;270;p27"/>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 type="body"/>
          </p:nvPr>
        </p:nvSpPr>
        <p:spPr>
          <a:xfrm>
            <a:off x="311700" y="1304875"/>
            <a:ext cx="4717500" cy="37332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#pragma once</a:t>
            </a:r>
            <a:endParaRPr sz="1400">
              <a:solidFill>
                <a:schemeClr val="lt2"/>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"GameFramework/Actor.h"</a:t>
            </a:r>
            <a:endParaRPr sz="1400">
              <a:solidFill>
                <a:srgbClr val="DD7E6B"/>
              </a:solidFill>
            </a:endParaRPr>
          </a:p>
          <a:p>
            <a:pPr indent="0" lvl="0" marL="0" rtl="0" algn="l">
              <a:lnSpc>
                <a:spcPct val="100000"/>
              </a:lnSpc>
              <a:spcBef>
                <a:spcPts val="0"/>
              </a:spcBef>
              <a:spcAft>
                <a:spcPts val="0"/>
              </a:spcAft>
              <a:buNone/>
            </a:pPr>
            <a:r>
              <a:rPr lang="en" sz="1400">
                <a:solidFill>
                  <a:srgbClr val="B7B7B7"/>
                </a:solidFill>
              </a:rPr>
              <a:t>#include </a:t>
            </a:r>
            <a:r>
              <a:rPr lang="en" sz="1400">
                <a:solidFill>
                  <a:srgbClr val="DD7E6B"/>
                </a:solidFill>
              </a:rPr>
              <a:t>"CoreMinimal.h"</a:t>
            </a:r>
            <a:endParaRPr sz="1400">
              <a:solidFill>
                <a:srgbClr val="DD7E6B"/>
              </a:solidFill>
            </a:endParaRPr>
          </a:p>
          <a:p>
            <a:pPr indent="0" lvl="0" marL="0" rtl="0" algn="l">
              <a:lnSpc>
                <a:spcPct val="100000"/>
              </a:lnSpc>
              <a:spcBef>
                <a:spcPts val="0"/>
              </a:spcBef>
              <a:spcAft>
                <a:spcPts val="0"/>
              </a:spcAft>
              <a:buNone/>
            </a:pPr>
            <a:r>
              <a:rPr lang="en" sz="1400">
                <a:solidFill>
                  <a:schemeClr val="lt2"/>
                </a:solidFill>
              </a:rPr>
              <a:t>#include </a:t>
            </a:r>
            <a:r>
              <a:rPr lang="en" sz="1400">
                <a:solidFill>
                  <a:srgbClr val="DD7E6B"/>
                </a:solidFill>
              </a:rPr>
              <a:t>"NicknamedActor.generated.h"</a:t>
            </a:r>
            <a:endParaRPr sz="1400">
              <a:solidFill>
                <a:srgbClr val="DD7E6B"/>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B4A7D6"/>
                </a:solidFill>
              </a:rPr>
              <a:t>UCLASS</a:t>
            </a:r>
            <a:r>
              <a:rPr lang="en" sz="1400"/>
              <a:t>(Blueprintable)</a:t>
            </a:r>
            <a:endParaRPr sz="1400"/>
          </a:p>
          <a:p>
            <a:pPr indent="0" lvl="0" marL="0" rtl="0" algn="l">
              <a:lnSpc>
                <a:spcPct val="100000"/>
              </a:lnSpc>
              <a:spcBef>
                <a:spcPts val="0"/>
              </a:spcBef>
              <a:spcAft>
                <a:spcPts val="0"/>
              </a:spcAft>
              <a:buNone/>
            </a:pPr>
            <a:r>
              <a:rPr lang="en" sz="1400">
                <a:solidFill>
                  <a:srgbClr val="4A86E8"/>
                </a:solidFill>
              </a:rPr>
              <a:t>class </a:t>
            </a:r>
            <a:r>
              <a:rPr b="1" lang="en" sz="1400" u="sng">
                <a:solidFill>
                  <a:srgbClr val="B4A7D6"/>
                </a:solidFill>
              </a:rPr>
              <a:t>FOOBAR_API</a:t>
            </a:r>
            <a:r>
              <a:rPr lang="en" sz="1400">
                <a:solidFill>
                  <a:srgbClr val="B4A7D6"/>
                </a:solidFill>
              </a:rPr>
              <a:t> </a:t>
            </a:r>
            <a:r>
              <a:rPr lang="en" sz="1400">
                <a:solidFill>
                  <a:schemeClr val="accent1"/>
                </a:solidFill>
              </a:rPr>
              <a:t>ANicknamedActor </a:t>
            </a:r>
            <a:r>
              <a:rPr lang="en" sz="1400"/>
              <a:t>: </a:t>
            </a:r>
            <a:r>
              <a:rPr lang="en" sz="1400">
                <a:solidFill>
                  <a:srgbClr val="4A86E8"/>
                </a:solidFill>
              </a:rPr>
              <a:t>public </a:t>
            </a:r>
            <a:r>
              <a:rPr lang="en" sz="1400">
                <a:solidFill>
                  <a:schemeClr val="accent1"/>
                </a:solidFill>
              </a:rPr>
              <a:t>AActor</a:t>
            </a:r>
            <a:endParaRPr sz="1400">
              <a:solidFill>
                <a:schemeClr val="accent1"/>
              </a:solidFill>
            </a:endParaRPr>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GENERATED_BODY</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solidFill>
                  <a:srgbClr val="4A86E8"/>
                </a:solidFill>
              </a:rPr>
              <a:t>public</a:t>
            </a:r>
            <a:r>
              <a:rPr lang="en" sz="1400"/>
              <a:t>:</a:t>
            </a:r>
            <a:endParaRPr sz="1400"/>
          </a:p>
          <a:p>
            <a:pPr indent="0" lvl="0" marL="0" rtl="0" algn="l">
              <a:lnSpc>
                <a:spcPct val="100000"/>
              </a:lnSpc>
              <a:spcBef>
                <a:spcPts val="0"/>
              </a:spcBef>
              <a:spcAft>
                <a:spcPts val="0"/>
              </a:spcAft>
              <a:buNone/>
            </a:pPr>
            <a:r>
              <a:rPr lang="en" sz="1400"/>
              <a:t>	</a:t>
            </a:r>
            <a:r>
              <a:rPr lang="en" sz="1400">
                <a:solidFill>
                  <a:srgbClr val="B4A7D6"/>
                </a:solidFill>
              </a:rPr>
              <a:t>UPROPERTY</a:t>
            </a:r>
            <a:r>
              <a:rPr lang="en" sz="1400"/>
              <a:t>(EditAnywhere, BlueprintReadWrite)</a:t>
            </a:r>
            <a:endParaRPr sz="1400"/>
          </a:p>
          <a:p>
            <a:pPr indent="0" lvl="0" marL="0" rtl="0" algn="l">
              <a:lnSpc>
                <a:spcPct val="100000"/>
              </a:lnSpc>
              <a:spcBef>
                <a:spcPts val="0"/>
              </a:spcBef>
              <a:spcAft>
                <a:spcPts val="0"/>
              </a:spcAft>
              <a:buNone/>
            </a:pPr>
            <a:r>
              <a:rPr lang="en" sz="1400"/>
              <a:t>	</a:t>
            </a:r>
            <a:r>
              <a:rPr lang="en" sz="1400">
                <a:solidFill>
                  <a:schemeClr val="accent1"/>
                </a:solidFill>
              </a:rPr>
              <a:t>FString </a:t>
            </a:r>
            <a:r>
              <a:rPr lang="en" sz="1400">
                <a:solidFill>
                  <a:schemeClr val="accent5"/>
                </a:solidFill>
              </a:rPr>
              <a:t>Nickname</a:t>
            </a: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a:t>
            </a:r>
            <a:r>
              <a:rPr lang="en" sz="1400">
                <a:solidFill>
                  <a:srgbClr val="B4A7D6"/>
                </a:solidFill>
              </a:rPr>
              <a:t>UFUNCTION</a:t>
            </a:r>
            <a:r>
              <a:rPr lang="en" sz="1400"/>
              <a:t>(BlueprintCallable)</a:t>
            </a:r>
            <a:endParaRPr sz="1400"/>
          </a:p>
          <a:p>
            <a:pPr indent="0" lvl="0" marL="0" rtl="0" algn="l">
              <a:lnSpc>
                <a:spcPct val="100000"/>
              </a:lnSpc>
              <a:spcBef>
                <a:spcPts val="0"/>
              </a:spcBef>
              <a:spcAft>
                <a:spcPts val="0"/>
              </a:spcAft>
              <a:buNone/>
            </a:pPr>
            <a:r>
              <a:rPr lang="en" sz="1400"/>
              <a:t>	</a:t>
            </a:r>
            <a:r>
              <a:rPr lang="en" sz="1400">
                <a:solidFill>
                  <a:srgbClr val="4A86E8"/>
                </a:solidFill>
              </a:rPr>
              <a:t>void </a:t>
            </a:r>
            <a:r>
              <a:rPr lang="en" sz="1400">
                <a:solidFill>
                  <a:srgbClr val="FFF2CC"/>
                </a:solidFill>
              </a:rPr>
              <a:t>SayNickname</a:t>
            </a:r>
            <a:r>
              <a:rPr lang="en" sz="1400"/>
              <a:t>();</a:t>
            </a:r>
            <a:endParaRPr sz="1400"/>
          </a:p>
          <a:p>
            <a:pPr indent="0" lvl="0" marL="0" rtl="0" algn="l">
              <a:lnSpc>
                <a:spcPct val="100000"/>
              </a:lnSpc>
              <a:spcBef>
                <a:spcPts val="0"/>
              </a:spcBef>
              <a:spcAft>
                <a:spcPts val="0"/>
              </a:spcAft>
              <a:buNone/>
            </a:pPr>
            <a:r>
              <a:rPr lang="en" sz="1400"/>
              <a:t>};</a:t>
            </a:r>
            <a:endParaRPr sz="1600"/>
          </a:p>
        </p:txBody>
      </p:sp>
      <p:grpSp>
        <p:nvGrpSpPr>
          <p:cNvPr id="276" name="Google Shape;276;p28"/>
          <p:cNvGrpSpPr/>
          <p:nvPr/>
        </p:nvGrpSpPr>
        <p:grpSpPr>
          <a:xfrm>
            <a:off x="0" y="0"/>
            <a:ext cx="9144000" cy="762000"/>
            <a:chOff x="0" y="1828800"/>
            <a:chExt cx="9144000" cy="762000"/>
          </a:xfrm>
        </p:grpSpPr>
        <p:sp>
          <p:nvSpPr>
            <p:cNvPr id="277" name="Google Shape;277;p28"/>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279" name="Google Shape;279;p28"/>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NicknamedActor.h</a:t>
            </a:r>
            <a:endParaRPr>
              <a:latin typeface="Consolas"/>
              <a:ea typeface="Consolas"/>
              <a:cs typeface="Consolas"/>
              <a:sym typeface="Consolas"/>
            </a:endParaRPr>
          </a:p>
        </p:txBody>
      </p:sp>
      <p:sp>
        <p:nvSpPr>
          <p:cNvPr id="280" name="Google Shape;280;p28"/>
          <p:cNvSpPr txBox="1"/>
          <p:nvPr/>
        </p:nvSpPr>
        <p:spPr>
          <a:xfrm>
            <a:off x="5181600" y="1332900"/>
            <a:ext cx="3810000" cy="36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Exposes everything in the class.</a:t>
            </a:r>
            <a:endParaRPr sz="1800">
              <a:solidFill>
                <a:schemeClr val="dk1"/>
              </a:solidFill>
            </a:endParaRPr>
          </a:p>
        </p:txBody>
      </p:sp>
      <p:pic>
        <p:nvPicPr>
          <p:cNvPr id="281" name="Google Shape;281;p28"/>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nvSpPr>
        <p:spPr>
          <a:xfrm>
            <a:off x="362689" y="1673219"/>
            <a:ext cx="8572200" cy="5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B7B7B7"/>
                </a:solidFill>
                <a:latin typeface="Consolas"/>
                <a:ea typeface="Consolas"/>
                <a:cs typeface="Consolas"/>
                <a:sym typeface="Consolas"/>
              </a:rPr>
              <a:t>Engine/Source/Runtime/Engine/Classes/GameFramework/Actor.h</a:t>
            </a:r>
            <a:endParaRPr>
              <a:solidFill>
                <a:srgbClr val="B7B7B7"/>
              </a:solidFill>
            </a:endParaRPr>
          </a:p>
        </p:txBody>
      </p:sp>
      <p:pic>
        <p:nvPicPr>
          <p:cNvPr id="287" name="Google Shape;287;p29"/>
          <p:cNvPicPr preferRelativeResize="0"/>
          <p:nvPr/>
        </p:nvPicPr>
        <p:blipFill>
          <a:blip r:embed="rId3">
            <a:alphaModFix/>
          </a:blip>
          <a:stretch>
            <a:fillRect/>
          </a:stretch>
        </p:blipFill>
        <p:spPr>
          <a:xfrm>
            <a:off x="6536675" y="2596375"/>
            <a:ext cx="1883987" cy="2043050"/>
          </a:xfrm>
          <a:prstGeom prst="rect">
            <a:avLst/>
          </a:prstGeom>
          <a:noFill/>
          <a:ln>
            <a:noFill/>
          </a:ln>
        </p:spPr>
      </p:pic>
      <p:sp>
        <p:nvSpPr>
          <p:cNvPr id="288" name="Google Shape;288;p29"/>
          <p:cNvSpPr txBox="1"/>
          <p:nvPr>
            <p:ph idx="1" type="body"/>
          </p:nvPr>
        </p:nvSpPr>
        <p:spPr>
          <a:xfrm>
            <a:off x="311700" y="1076275"/>
            <a:ext cx="8520600" cy="3900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latin typeface="Consolas"/>
                <a:ea typeface="Consolas"/>
                <a:cs typeface="Consolas"/>
                <a:sym typeface="Consolas"/>
              </a:rPr>
              <a:t>fatal error C1083: Cannot open include file: 'GameFramework/Actor.h': No such file or directory</a:t>
            </a:r>
            <a:endParaRPr sz="1200">
              <a:latin typeface="Consolas"/>
              <a:ea typeface="Consolas"/>
              <a:cs typeface="Consolas"/>
              <a:sym typeface="Consolas"/>
            </a:endParaRPr>
          </a:p>
        </p:txBody>
      </p:sp>
      <p:grpSp>
        <p:nvGrpSpPr>
          <p:cNvPr id="289" name="Google Shape;289;p29"/>
          <p:cNvGrpSpPr/>
          <p:nvPr/>
        </p:nvGrpSpPr>
        <p:grpSpPr>
          <a:xfrm>
            <a:off x="0" y="0"/>
            <a:ext cx="9144000" cy="762000"/>
            <a:chOff x="0" y="1828800"/>
            <a:chExt cx="9144000" cy="762000"/>
          </a:xfrm>
        </p:grpSpPr>
        <p:sp>
          <p:nvSpPr>
            <p:cNvPr id="290" name="Google Shape;290;p29"/>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292" name="Google Shape;292;p29"/>
          <p:cNvPicPr preferRelativeResize="0"/>
          <p:nvPr/>
        </p:nvPicPr>
        <p:blipFill>
          <a:blip r:embed="rId4">
            <a:alphaModFix/>
          </a:blip>
          <a:stretch>
            <a:fillRect/>
          </a:stretch>
        </p:blipFill>
        <p:spPr>
          <a:xfrm>
            <a:off x="7593900" y="4561950"/>
            <a:ext cx="1476300" cy="708250"/>
          </a:xfrm>
          <a:prstGeom prst="rect">
            <a:avLst/>
          </a:prstGeom>
          <a:noFill/>
          <a:ln>
            <a:noFill/>
          </a:ln>
        </p:spPr>
      </p:pic>
      <p:grpSp>
        <p:nvGrpSpPr>
          <p:cNvPr id="293" name="Google Shape;293;p29"/>
          <p:cNvGrpSpPr/>
          <p:nvPr/>
        </p:nvGrpSpPr>
        <p:grpSpPr>
          <a:xfrm>
            <a:off x="3084175" y="1771775"/>
            <a:ext cx="1720800" cy="674549"/>
            <a:chOff x="3084175" y="1771775"/>
            <a:chExt cx="1720800" cy="674549"/>
          </a:xfrm>
        </p:grpSpPr>
        <p:sp>
          <p:nvSpPr>
            <p:cNvPr id="294" name="Google Shape;294;p29"/>
            <p:cNvSpPr txBox="1"/>
            <p:nvPr/>
          </p:nvSpPr>
          <p:spPr>
            <a:xfrm>
              <a:off x="3084175" y="2029024"/>
              <a:ext cx="1720800" cy="41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FFFFFF"/>
                  </a:solidFill>
                </a:rPr>
                <a:t>Module name</a:t>
              </a:r>
              <a:endParaRPr sz="1500">
                <a:solidFill>
                  <a:srgbClr val="FFFFFF"/>
                </a:solidFill>
              </a:endParaRPr>
            </a:p>
          </p:txBody>
        </p:sp>
        <p:sp>
          <p:nvSpPr>
            <p:cNvPr id="295" name="Google Shape;295;p29"/>
            <p:cNvSpPr/>
            <p:nvPr/>
          </p:nvSpPr>
          <p:spPr>
            <a:xfrm>
              <a:off x="3490671" y="1771775"/>
              <a:ext cx="907800" cy="32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296" name="Google Shape;296;p29"/>
          <p:cNvGrpSpPr/>
          <p:nvPr/>
        </p:nvGrpSpPr>
        <p:grpSpPr>
          <a:xfrm>
            <a:off x="5598079" y="1771775"/>
            <a:ext cx="2992500" cy="674549"/>
            <a:chOff x="5598079" y="1771775"/>
            <a:chExt cx="2992500" cy="674549"/>
          </a:xfrm>
        </p:grpSpPr>
        <p:sp>
          <p:nvSpPr>
            <p:cNvPr id="297" name="Google Shape;297;p29"/>
            <p:cNvSpPr/>
            <p:nvPr/>
          </p:nvSpPr>
          <p:spPr>
            <a:xfrm>
              <a:off x="5598079" y="1771775"/>
              <a:ext cx="2992500" cy="323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8" name="Google Shape;298;p29"/>
            <p:cNvSpPr txBox="1"/>
            <p:nvPr/>
          </p:nvSpPr>
          <p:spPr>
            <a:xfrm>
              <a:off x="6233925" y="2029024"/>
              <a:ext cx="1720800" cy="41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FFFFFF"/>
                  </a:solidFill>
                </a:rPr>
                <a:t>Include path</a:t>
              </a:r>
              <a:endParaRPr sz="1500">
                <a:solidFill>
                  <a:srgbClr val="FFFFFF"/>
                </a:solidFill>
              </a:endParaRPr>
            </a:p>
          </p:txBody>
        </p:sp>
      </p:grpSp>
      <p:sp>
        <p:nvSpPr>
          <p:cNvPr id="299" name="Google Shape;299;p29"/>
          <p:cNvSpPr txBox="1"/>
          <p:nvPr/>
        </p:nvSpPr>
        <p:spPr>
          <a:xfrm>
            <a:off x="314150" y="2670575"/>
            <a:ext cx="6160200" cy="23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use classes from other modules you need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Include the header in your </a:t>
            </a:r>
            <a:r>
              <a:rPr lang="en">
                <a:solidFill>
                  <a:srgbClr val="B7B7B7"/>
                </a:solidFill>
                <a:latin typeface="Consolas"/>
                <a:ea typeface="Consolas"/>
                <a:cs typeface="Consolas"/>
                <a:sym typeface="Consolas"/>
              </a:rPr>
              <a:t>.h/.cpp</a:t>
            </a:r>
            <a:r>
              <a:rPr lang="en">
                <a:solidFill>
                  <a:schemeClr val="dk1"/>
                </a:solidFill>
              </a:rPr>
              <a:t> file.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Whole path, starting from </a:t>
            </a:r>
            <a:r>
              <a:rPr lang="en">
                <a:solidFill>
                  <a:srgbClr val="B7B7B7"/>
                </a:solidFill>
                <a:latin typeface="Consolas"/>
                <a:ea typeface="Consolas"/>
                <a:cs typeface="Consolas"/>
                <a:sym typeface="Consolas"/>
              </a:rPr>
              <a:t>Classes/</a:t>
            </a:r>
            <a:r>
              <a:rPr lang="en">
                <a:solidFill>
                  <a:schemeClr val="dk1"/>
                </a:solidFill>
              </a:rPr>
              <a:t> or </a:t>
            </a:r>
            <a:r>
              <a:rPr lang="en">
                <a:solidFill>
                  <a:srgbClr val="B7B7B7"/>
                </a:solidFill>
                <a:latin typeface="Consolas"/>
                <a:ea typeface="Consolas"/>
                <a:cs typeface="Consolas"/>
                <a:sym typeface="Consolas"/>
              </a:rPr>
              <a:t>Public/</a:t>
            </a:r>
            <a:r>
              <a:rPr lang="en">
                <a:solidFill>
                  <a:schemeClr val="dk1"/>
                </a:solidFill>
              </a:rPr>
              <a:t> folder.</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rgbClr val="FFFFFF"/>
                </a:solidFill>
              </a:rPr>
              <a:t>(</a:t>
            </a:r>
            <a:r>
              <a:rPr lang="en">
                <a:solidFill>
                  <a:srgbClr val="B7B7B7"/>
                </a:solidFill>
                <a:latin typeface="Consolas"/>
                <a:ea typeface="Consolas"/>
                <a:cs typeface="Consolas"/>
                <a:sym typeface="Consolas"/>
              </a:rPr>
              <a:t>Classes/</a:t>
            </a:r>
            <a:r>
              <a:rPr lang="en">
                <a:solidFill>
                  <a:schemeClr val="dk1"/>
                </a:solidFill>
              </a:rPr>
              <a:t> folder is legacy, always put new classes in </a:t>
            </a:r>
            <a:r>
              <a:rPr lang="en">
                <a:solidFill>
                  <a:srgbClr val="B7B7B7"/>
                </a:solidFill>
                <a:latin typeface="Consolas"/>
                <a:ea typeface="Consolas"/>
                <a:cs typeface="Consolas"/>
                <a:sym typeface="Consolas"/>
              </a:rPr>
              <a:t>Public/</a:t>
            </a:r>
            <a:r>
              <a:rPr lang="en">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Include the header’s module as a dependency of your module.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From the header’s path, the folder before </a:t>
            </a:r>
            <a:r>
              <a:rPr lang="en">
                <a:solidFill>
                  <a:srgbClr val="B7B7B7"/>
                </a:solidFill>
                <a:latin typeface="Consolas"/>
                <a:ea typeface="Consolas"/>
                <a:cs typeface="Consolas"/>
                <a:sym typeface="Consolas"/>
              </a:rPr>
              <a:t>Classes/</a:t>
            </a:r>
            <a:r>
              <a:rPr lang="en">
                <a:solidFill>
                  <a:schemeClr val="dk1"/>
                </a:solidFill>
              </a:rPr>
              <a:t> or </a:t>
            </a:r>
            <a:r>
              <a:rPr lang="en">
                <a:solidFill>
                  <a:srgbClr val="B7B7B7"/>
                </a:solidFill>
                <a:latin typeface="Consolas"/>
                <a:ea typeface="Consolas"/>
                <a:cs typeface="Consolas"/>
                <a:sym typeface="Consolas"/>
              </a:rPr>
              <a:t>Public/</a:t>
            </a:r>
            <a:r>
              <a:rPr lang="en">
                <a:solidFill>
                  <a:schemeClr val="dk1"/>
                </a:solidFill>
              </a:rPr>
              <a:t>.</a:t>
            </a:r>
            <a:endParaRPr>
              <a:solidFill>
                <a:schemeClr val="dk1"/>
              </a:solidFill>
            </a:endParaRPr>
          </a:p>
          <a:p>
            <a:pPr indent="0" lvl="0" marL="0" rtl="0" algn="l">
              <a:lnSpc>
                <a:spcPct val="115000"/>
              </a:lnSpc>
              <a:spcBef>
                <a:spcPts val="1000"/>
              </a:spcBef>
              <a:spcAft>
                <a:spcPts val="0"/>
              </a:spcAft>
              <a:buNone/>
            </a:pPr>
            <a:r>
              <a:rPr lang="en">
                <a:solidFill>
                  <a:schemeClr val="dk1"/>
                </a:solidFill>
              </a:rPr>
              <a:t>Check the header’s path, docs, or use tools like </a:t>
            </a:r>
            <a:r>
              <a:rPr lang="en" u="sng">
                <a:solidFill>
                  <a:schemeClr val="accent5"/>
                </a:solidFill>
                <a:hlinkClick r:id="rId5">
                  <a:extLst>
                    <a:ext uri="{A12FA001-AC4F-418D-AE19-62706E023703}">
                      <ahyp:hlinkClr val="tx"/>
                    </a:ext>
                  </a:extLst>
                </a:hlinkClick>
              </a:rPr>
              <a:t>http://classifier.celdevs.com</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 type="body"/>
          </p:nvPr>
        </p:nvSpPr>
        <p:spPr>
          <a:xfrm>
            <a:off x="311700" y="1076275"/>
            <a:ext cx="8520600" cy="27963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4A86E8"/>
                </a:solidFill>
                <a:latin typeface="Consolas"/>
                <a:ea typeface="Consolas"/>
                <a:cs typeface="Consolas"/>
                <a:sym typeface="Consolas"/>
              </a:rPr>
              <a:t>using </a:t>
            </a:r>
            <a:r>
              <a:rPr lang="en" sz="1700">
                <a:latin typeface="Consolas"/>
                <a:ea typeface="Consolas"/>
                <a:cs typeface="Consolas"/>
                <a:sym typeface="Consolas"/>
              </a:rPr>
              <a:t>UnrealBuildTool;</a:t>
            </a:r>
            <a:endParaRPr sz="1700">
              <a:latin typeface="Consolas"/>
              <a:ea typeface="Consolas"/>
              <a:cs typeface="Consolas"/>
              <a:sym typeface="Consolas"/>
            </a:endParaRPr>
          </a:p>
          <a:p>
            <a:pPr indent="0" lvl="0" marL="0" rtl="0" algn="l">
              <a:lnSpc>
                <a:spcPct val="100000"/>
              </a:lnSpc>
              <a:spcBef>
                <a:spcPts val="0"/>
              </a:spcBef>
              <a:spcAft>
                <a:spcPts val="0"/>
              </a:spcAft>
              <a:buNone/>
            </a:pPr>
            <a:r>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4A86E8"/>
                </a:solidFill>
                <a:latin typeface="Consolas"/>
                <a:ea typeface="Consolas"/>
                <a:cs typeface="Consolas"/>
                <a:sym typeface="Consolas"/>
              </a:rPr>
              <a:t>public class </a:t>
            </a:r>
            <a:r>
              <a:rPr lang="en" sz="1700">
                <a:solidFill>
                  <a:schemeClr val="accent1"/>
                </a:solidFill>
                <a:latin typeface="Consolas"/>
                <a:ea typeface="Consolas"/>
                <a:cs typeface="Consolas"/>
                <a:sym typeface="Consolas"/>
              </a:rPr>
              <a:t>FooBar </a:t>
            </a:r>
            <a:r>
              <a:rPr lang="en" sz="1700">
                <a:latin typeface="Consolas"/>
                <a:ea typeface="Consolas"/>
                <a:cs typeface="Consolas"/>
                <a:sym typeface="Consolas"/>
              </a:rPr>
              <a:t>: </a:t>
            </a:r>
            <a:r>
              <a:rPr lang="en" sz="1700">
                <a:solidFill>
                  <a:schemeClr val="accent1"/>
                </a:solidFill>
                <a:latin typeface="Consolas"/>
                <a:ea typeface="Consolas"/>
                <a:cs typeface="Consolas"/>
                <a:sym typeface="Consolas"/>
              </a:rPr>
              <a:t>ModuleRules</a:t>
            </a:r>
            <a:endParaRPr sz="1700">
              <a:solidFill>
                <a:schemeClr val="accent1"/>
              </a:solidFill>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r>
              <a:rPr lang="en" sz="1700">
                <a:solidFill>
                  <a:srgbClr val="4A86E8"/>
                </a:solidFill>
                <a:latin typeface="Consolas"/>
                <a:ea typeface="Consolas"/>
                <a:cs typeface="Consolas"/>
                <a:sym typeface="Consolas"/>
              </a:rPr>
              <a:t>public </a:t>
            </a:r>
            <a:r>
              <a:rPr lang="en" sz="1700">
                <a:solidFill>
                  <a:schemeClr val="accent1"/>
                </a:solidFill>
                <a:latin typeface="Consolas"/>
                <a:ea typeface="Consolas"/>
                <a:cs typeface="Consolas"/>
                <a:sym typeface="Consolas"/>
              </a:rPr>
              <a:t>FooBar</a:t>
            </a:r>
            <a:r>
              <a:rPr lang="en" sz="1700">
                <a:latin typeface="Consolas"/>
                <a:ea typeface="Consolas"/>
                <a:cs typeface="Consolas"/>
                <a:sym typeface="Consolas"/>
              </a:rPr>
              <a:t>(</a:t>
            </a:r>
            <a:r>
              <a:rPr lang="en" sz="1700">
                <a:solidFill>
                  <a:schemeClr val="accent1"/>
                </a:solidFill>
                <a:latin typeface="Consolas"/>
                <a:ea typeface="Consolas"/>
                <a:cs typeface="Consolas"/>
                <a:sym typeface="Consolas"/>
              </a:rPr>
              <a:t>ReadOnlyTargetRules</a:t>
            </a:r>
            <a:r>
              <a:rPr lang="en" sz="1700">
                <a:latin typeface="Consolas"/>
                <a:ea typeface="Consolas"/>
                <a:cs typeface="Consolas"/>
                <a:sym typeface="Consolas"/>
              </a:rPr>
              <a:t> </a:t>
            </a:r>
            <a:r>
              <a:rPr lang="en" sz="1700">
                <a:solidFill>
                  <a:schemeClr val="accent5"/>
                </a:solidFill>
                <a:latin typeface="Consolas"/>
                <a:ea typeface="Consolas"/>
                <a:cs typeface="Consolas"/>
                <a:sym typeface="Consolas"/>
              </a:rPr>
              <a:t>Target</a:t>
            </a:r>
            <a:r>
              <a:rPr lang="en" sz="1700">
                <a:latin typeface="Consolas"/>
                <a:ea typeface="Consolas"/>
                <a:cs typeface="Consolas"/>
                <a:sym typeface="Consolas"/>
              </a:rPr>
              <a:t>) : </a:t>
            </a:r>
            <a:r>
              <a:rPr lang="en" sz="1700">
                <a:solidFill>
                  <a:srgbClr val="4A86E8"/>
                </a:solidFill>
                <a:latin typeface="Consolas"/>
                <a:ea typeface="Consolas"/>
                <a:cs typeface="Consolas"/>
                <a:sym typeface="Consolas"/>
              </a:rPr>
              <a:t>base</a:t>
            </a:r>
            <a:r>
              <a:rPr lang="en" sz="1700">
                <a:latin typeface="Consolas"/>
                <a:ea typeface="Consolas"/>
                <a:cs typeface="Consolas"/>
                <a:sym typeface="Consolas"/>
              </a:rPr>
              <a:t>(</a:t>
            </a:r>
            <a:r>
              <a:rPr lang="en" sz="1700">
                <a:solidFill>
                  <a:schemeClr val="accent5"/>
                </a:solidFill>
                <a:latin typeface="Consolas"/>
                <a:ea typeface="Consolas"/>
                <a:cs typeface="Consolas"/>
                <a:sym typeface="Consolas"/>
              </a:rPr>
              <a:t>Target</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r>
              <a:rPr b="1" lang="en" sz="1700" u="sng">
                <a:solidFill>
                  <a:schemeClr val="accent5"/>
                </a:solidFill>
                <a:latin typeface="Consolas"/>
                <a:ea typeface="Consolas"/>
                <a:cs typeface="Consolas"/>
                <a:sym typeface="Consolas"/>
              </a:rPr>
              <a:t>PublicDependencyModuleNames</a:t>
            </a:r>
            <a:r>
              <a:rPr b="1" lang="en" sz="1700" u="sng">
                <a:solidFill>
                  <a:schemeClr val="dk1"/>
                </a:solidFill>
                <a:latin typeface="Consolas"/>
                <a:ea typeface="Consolas"/>
                <a:cs typeface="Consolas"/>
                <a:sym typeface="Consolas"/>
              </a:rPr>
              <a:t>.</a:t>
            </a:r>
            <a:r>
              <a:rPr b="1" lang="en" sz="1700" u="sng">
                <a:solidFill>
                  <a:srgbClr val="FFF2CC"/>
                </a:solidFill>
                <a:latin typeface="Consolas"/>
                <a:ea typeface="Consolas"/>
                <a:cs typeface="Consolas"/>
                <a:sym typeface="Consolas"/>
              </a:rPr>
              <a:t>AddRange</a:t>
            </a:r>
            <a:r>
              <a:rPr b="1" lang="en" sz="1700" u="sng">
                <a:solidFill>
                  <a:schemeClr val="dk1"/>
                </a:solidFill>
                <a:latin typeface="Consolas"/>
                <a:ea typeface="Consolas"/>
                <a:cs typeface="Consolas"/>
                <a:sym typeface="Consolas"/>
              </a:rPr>
              <a:t>(</a:t>
            </a:r>
            <a:r>
              <a:rPr b="1" lang="en" sz="1700" u="sng">
                <a:solidFill>
                  <a:srgbClr val="4A86E8"/>
                </a:solidFill>
                <a:latin typeface="Consolas"/>
                <a:ea typeface="Consolas"/>
                <a:cs typeface="Consolas"/>
                <a:sym typeface="Consolas"/>
              </a:rPr>
              <a:t>new string</a:t>
            </a:r>
            <a:r>
              <a:rPr b="1" lang="en" sz="1700" u="sng">
                <a:solidFill>
                  <a:schemeClr val="dk1"/>
                </a:solidFill>
                <a:latin typeface="Consolas"/>
                <a:ea typeface="Consolas"/>
                <a:cs typeface="Consolas"/>
                <a:sym typeface="Consolas"/>
              </a:rPr>
              <a:t>[] {</a:t>
            </a:r>
            <a:r>
              <a:rPr b="1" lang="en" sz="1700" u="sng">
                <a:solidFill>
                  <a:srgbClr val="DD7E6B"/>
                </a:solidFill>
                <a:latin typeface="Consolas"/>
                <a:ea typeface="Consolas"/>
                <a:cs typeface="Consolas"/>
                <a:sym typeface="Consolas"/>
              </a:rPr>
              <a:t>"Engine"</a:t>
            </a:r>
            <a:r>
              <a:rPr b="1" lang="en" sz="1700" u="sng">
                <a:solidFill>
                  <a:schemeClr val="dk1"/>
                </a:solidFill>
                <a:latin typeface="Consolas"/>
                <a:ea typeface="Consolas"/>
                <a:cs typeface="Consolas"/>
                <a:sym typeface="Consolas"/>
              </a:rPr>
              <a:t>});</a:t>
            </a:r>
            <a:endParaRPr b="1" sz="1700" u="sng">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r>
              <a:rPr lang="en" sz="1700">
                <a:solidFill>
                  <a:schemeClr val="accent5"/>
                </a:solidFill>
                <a:latin typeface="Consolas"/>
                <a:ea typeface="Consolas"/>
                <a:cs typeface="Consolas"/>
                <a:sym typeface="Consolas"/>
              </a:rPr>
              <a:t>PrivateDependencyModuleNames</a:t>
            </a:r>
            <a:r>
              <a:rPr lang="en" sz="1700">
                <a:latin typeface="Consolas"/>
                <a:ea typeface="Consolas"/>
                <a:cs typeface="Consolas"/>
                <a:sym typeface="Consolas"/>
              </a:rPr>
              <a:t>.</a:t>
            </a:r>
            <a:r>
              <a:rPr lang="en" sz="1700">
                <a:solidFill>
                  <a:srgbClr val="FFF2CC"/>
                </a:solidFill>
                <a:latin typeface="Consolas"/>
                <a:ea typeface="Consolas"/>
                <a:cs typeface="Consolas"/>
                <a:sym typeface="Consolas"/>
              </a:rPr>
              <a:t>AddRange</a:t>
            </a:r>
            <a:r>
              <a:rPr lang="en" sz="1700">
                <a:latin typeface="Consolas"/>
                <a:ea typeface="Consolas"/>
                <a:cs typeface="Consolas"/>
                <a:sym typeface="Consolas"/>
              </a:rPr>
              <a:t>(</a:t>
            </a:r>
            <a:r>
              <a:rPr lang="en" sz="1700">
                <a:solidFill>
                  <a:srgbClr val="4A86E8"/>
                </a:solidFill>
                <a:latin typeface="Consolas"/>
                <a:ea typeface="Consolas"/>
                <a:cs typeface="Consolas"/>
                <a:sym typeface="Consolas"/>
              </a:rPr>
              <a:t>new string</a:t>
            </a:r>
            <a:r>
              <a:rPr lang="en" sz="1700">
                <a:latin typeface="Consolas"/>
                <a:ea typeface="Consolas"/>
                <a:cs typeface="Consolas"/>
                <a:sym typeface="Consolas"/>
              </a:rPr>
              <a:t>[] {</a:t>
            </a:r>
            <a:r>
              <a:rPr lang="en" sz="1700">
                <a:solidFill>
                  <a:srgbClr val="DD7E6B"/>
                </a:solidFill>
                <a:latin typeface="Consolas"/>
                <a:ea typeface="Consolas"/>
                <a:cs typeface="Consolas"/>
                <a:sym typeface="Consolas"/>
              </a:rPr>
              <a:t>"Core"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1600"/>
              </a:spcAft>
              <a:buNone/>
            </a:pPr>
            <a:r>
              <a:t/>
            </a:r>
            <a:endParaRPr>
              <a:latin typeface="Consolas"/>
              <a:ea typeface="Consolas"/>
              <a:cs typeface="Consolas"/>
              <a:sym typeface="Consolas"/>
            </a:endParaRPr>
          </a:p>
        </p:txBody>
      </p:sp>
      <p:pic>
        <p:nvPicPr>
          <p:cNvPr id="305" name="Google Shape;305;p30"/>
          <p:cNvPicPr preferRelativeResize="0"/>
          <p:nvPr/>
        </p:nvPicPr>
        <p:blipFill>
          <a:blip r:embed="rId3">
            <a:alphaModFix/>
          </a:blip>
          <a:stretch>
            <a:fillRect/>
          </a:stretch>
        </p:blipFill>
        <p:spPr>
          <a:xfrm>
            <a:off x="7593900" y="4561950"/>
            <a:ext cx="1476300" cy="708250"/>
          </a:xfrm>
          <a:prstGeom prst="rect">
            <a:avLst/>
          </a:prstGeom>
          <a:noFill/>
          <a:ln>
            <a:noFill/>
          </a:ln>
        </p:spPr>
      </p:pic>
      <p:grpSp>
        <p:nvGrpSpPr>
          <p:cNvPr id="306" name="Google Shape;306;p30"/>
          <p:cNvGrpSpPr/>
          <p:nvPr/>
        </p:nvGrpSpPr>
        <p:grpSpPr>
          <a:xfrm>
            <a:off x="0" y="0"/>
            <a:ext cx="9144000" cy="762000"/>
            <a:chOff x="0" y="1828800"/>
            <a:chExt cx="9144000" cy="762000"/>
          </a:xfrm>
        </p:grpSpPr>
        <p:sp>
          <p:nvSpPr>
            <p:cNvPr id="307" name="Google Shape;307;p30"/>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p31"/>
          <p:cNvGrpSpPr/>
          <p:nvPr/>
        </p:nvGrpSpPr>
        <p:grpSpPr>
          <a:xfrm>
            <a:off x="0" y="0"/>
            <a:ext cx="9144000" cy="762000"/>
            <a:chOff x="0" y="1828800"/>
            <a:chExt cx="9144000" cy="762000"/>
          </a:xfrm>
        </p:grpSpPr>
        <p:sp>
          <p:nvSpPr>
            <p:cNvPr id="314" name="Google Shape;314;p31"/>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316" name="Google Shape;316;p31"/>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317" name="Google Shape;317;p31"/>
          <p:cNvSpPr/>
          <p:nvPr/>
        </p:nvSpPr>
        <p:spPr>
          <a:xfrm>
            <a:off x="2856725" y="2255100"/>
            <a:ext cx="3482100" cy="3198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318" name="Google Shape;318;p31"/>
          <p:cNvSpPr/>
          <p:nvPr/>
        </p:nvSpPr>
        <p:spPr>
          <a:xfrm>
            <a:off x="2856725" y="2653125"/>
            <a:ext cx="3482100" cy="3198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
        <p:nvSpPr>
          <p:cNvPr id="319" name="Google Shape;319;p31"/>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Private / Public Dependency</a:t>
            </a:r>
            <a:endParaRPr sz="2200"/>
          </a:p>
        </p:txBody>
      </p:sp>
      <p:sp>
        <p:nvSpPr>
          <p:cNvPr id="320" name="Google Shape;320;p31"/>
          <p:cNvSpPr txBox="1"/>
          <p:nvPr>
            <p:ph idx="1" type="body"/>
          </p:nvPr>
        </p:nvSpPr>
        <p:spPr>
          <a:xfrm>
            <a:off x="311700" y="3178075"/>
            <a:ext cx="8520600" cy="13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 </a:t>
            </a:r>
            <a:r>
              <a:rPr b="1" lang="en">
                <a:solidFill>
                  <a:srgbClr val="9FC5E8"/>
                </a:solidFill>
                <a:latin typeface="Consolas"/>
                <a:ea typeface="Consolas"/>
                <a:cs typeface="Consolas"/>
                <a:sym typeface="Consolas"/>
              </a:rPr>
              <a:t>Child Module</a:t>
            </a:r>
            <a:r>
              <a:rPr lang="en"/>
              <a:t> as either a private or public dependency:</a:t>
            </a:r>
            <a:endParaRPr/>
          </a:p>
          <a:p>
            <a:pPr indent="-336550" lvl="0" marL="457200" rtl="0" algn="l">
              <a:spcBef>
                <a:spcPts val="0"/>
              </a:spcBef>
              <a:spcAft>
                <a:spcPts val="0"/>
              </a:spcAft>
              <a:buClr>
                <a:schemeClr val="dk1"/>
              </a:buClr>
              <a:buSzPts val="1700"/>
              <a:buChar char="●"/>
            </a:pPr>
            <a:r>
              <a:rPr lang="en" sz="1700">
                <a:solidFill>
                  <a:schemeClr val="dk1"/>
                </a:solidFill>
              </a:rPr>
              <a:t>Adds include paths to </a:t>
            </a:r>
            <a:r>
              <a:rPr b="1" lang="en">
                <a:solidFill>
                  <a:srgbClr val="9FC5E8"/>
                </a:solidFill>
                <a:latin typeface="Consolas"/>
                <a:ea typeface="Consolas"/>
                <a:cs typeface="Consolas"/>
                <a:sym typeface="Consolas"/>
              </a:rPr>
              <a:t>Child Module</a:t>
            </a:r>
            <a:r>
              <a:rPr lang="en" sz="1700">
                <a:solidFill>
                  <a:schemeClr val="dk1"/>
                </a:solidFill>
              </a:rPr>
              <a:t>’s public headers.</a:t>
            </a:r>
            <a:endParaRPr sz="1700">
              <a:solidFill>
                <a:schemeClr val="dk1"/>
              </a:solidFill>
            </a:endParaRPr>
          </a:p>
          <a:p>
            <a:pPr indent="-336550" lvl="0" marL="457200" rtl="0" algn="l">
              <a:spcBef>
                <a:spcPts val="0"/>
              </a:spcBef>
              <a:spcAft>
                <a:spcPts val="1000"/>
              </a:spcAft>
              <a:buClr>
                <a:schemeClr val="dk1"/>
              </a:buClr>
              <a:buSzPts val="1700"/>
              <a:buChar char="●"/>
            </a:pPr>
            <a:r>
              <a:rPr lang="en" sz="1700">
                <a:solidFill>
                  <a:schemeClr val="dk1"/>
                </a:solidFill>
              </a:rPr>
              <a:t>Links </a:t>
            </a:r>
            <a:r>
              <a:rPr b="1" lang="en">
                <a:solidFill>
                  <a:srgbClr val="9FC5E8"/>
                </a:solidFill>
                <a:latin typeface="Consolas"/>
                <a:ea typeface="Consolas"/>
                <a:cs typeface="Consolas"/>
                <a:sym typeface="Consolas"/>
              </a:rPr>
              <a:t>Child Module</a:t>
            </a:r>
            <a:r>
              <a:rPr lang="en" sz="1700">
                <a:solidFill>
                  <a:schemeClr val="dk1"/>
                </a:solidFill>
              </a:rPr>
              <a:t>’s exposed classes/functions/variables against your </a:t>
            </a:r>
            <a:r>
              <a:rPr lang="en" sz="1700">
                <a:solidFill>
                  <a:srgbClr val="B7B7B7"/>
                </a:solidFill>
                <a:latin typeface="Consolas"/>
                <a:ea typeface="Consolas"/>
                <a:cs typeface="Consolas"/>
                <a:sym typeface="Consolas"/>
              </a:rPr>
              <a:t>.cpp</a:t>
            </a:r>
            <a:r>
              <a:rPr lang="en" sz="1700">
                <a:solidFill>
                  <a:schemeClr val="dk1"/>
                </a:solidFill>
              </a:rPr>
              <a:t> files.</a:t>
            </a:r>
            <a:endParaRPr/>
          </a:p>
        </p:txBody>
      </p:sp>
      <p:grpSp>
        <p:nvGrpSpPr>
          <p:cNvPr id="321" name="Google Shape;321;p31"/>
          <p:cNvGrpSpPr/>
          <p:nvPr/>
        </p:nvGrpSpPr>
        <p:grpSpPr>
          <a:xfrm>
            <a:off x="5631269" y="1476656"/>
            <a:ext cx="1334400" cy="708300"/>
            <a:chOff x="6912325" y="1925775"/>
            <a:chExt cx="1334400" cy="708300"/>
          </a:xfrm>
        </p:grpSpPr>
        <p:sp>
          <p:nvSpPr>
            <p:cNvPr id="322" name="Google Shape;322;p31"/>
            <p:cNvSpPr/>
            <p:nvPr/>
          </p:nvSpPr>
          <p:spPr>
            <a:xfrm>
              <a:off x="6912325" y="1925775"/>
              <a:ext cx="1334400" cy="7083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txBox="1"/>
            <p:nvPr/>
          </p:nvSpPr>
          <p:spPr>
            <a:xfrm>
              <a:off x="6922675"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Child Module</a:t>
              </a:r>
              <a:endParaRPr b="1" sz="1800"/>
            </a:p>
          </p:txBody>
        </p:sp>
      </p:grpSp>
      <p:grpSp>
        <p:nvGrpSpPr>
          <p:cNvPr id="324" name="Google Shape;324;p31"/>
          <p:cNvGrpSpPr/>
          <p:nvPr/>
        </p:nvGrpSpPr>
        <p:grpSpPr>
          <a:xfrm>
            <a:off x="2178331" y="1476656"/>
            <a:ext cx="1334400" cy="708300"/>
            <a:chOff x="3904800" y="1925775"/>
            <a:chExt cx="1334400" cy="708300"/>
          </a:xfrm>
        </p:grpSpPr>
        <p:sp>
          <p:nvSpPr>
            <p:cNvPr id="325" name="Google Shape;325;p31"/>
            <p:cNvSpPr/>
            <p:nvPr/>
          </p:nvSpPr>
          <p:spPr>
            <a:xfrm>
              <a:off x="3904800" y="1925775"/>
              <a:ext cx="1334400" cy="708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Your Module</a:t>
              </a:r>
              <a:endParaRPr b="1" sz="1800"/>
            </a:p>
          </p:txBody>
        </p:sp>
      </p:grpSp>
      <p:sp>
        <p:nvSpPr>
          <p:cNvPr id="327" name="Google Shape;327;p31"/>
          <p:cNvSpPr/>
          <p:nvPr/>
        </p:nvSpPr>
        <p:spPr>
          <a:xfrm>
            <a:off x="3726450" y="1670906"/>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Private or Public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modules?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Collections of classes (think DLLs).</a:t>
            </a:r>
            <a:endParaRPr/>
          </a:p>
          <a:p>
            <a:pPr indent="0" lvl="0" marL="0" rtl="0" algn="l">
              <a:spcBef>
                <a:spcPts val="1600"/>
              </a:spcBef>
              <a:spcAft>
                <a:spcPts val="0"/>
              </a:spcAft>
              <a:buNone/>
            </a:pPr>
            <a:r>
              <a:rPr lang="en"/>
              <a:t>UE4’s code is split among 1000+ modules.</a:t>
            </a:r>
            <a:endParaRPr/>
          </a:p>
          <a:p>
            <a:pPr indent="0" lvl="0" marL="0" rtl="0" algn="l">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pSp>
        <p:nvGrpSpPr>
          <p:cNvPr id="332" name="Google Shape;332;p32"/>
          <p:cNvGrpSpPr/>
          <p:nvPr/>
        </p:nvGrpSpPr>
        <p:grpSpPr>
          <a:xfrm>
            <a:off x="0" y="0"/>
            <a:ext cx="9144000" cy="762000"/>
            <a:chOff x="0" y="1828800"/>
            <a:chExt cx="9144000" cy="762000"/>
          </a:xfrm>
        </p:grpSpPr>
        <p:sp>
          <p:nvSpPr>
            <p:cNvPr id="333" name="Google Shape;333;p32"/>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335" name="Google Shape;335;p32"/>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336" name="Google Shape;336;p32"/>
          <p:cNvSpPr/>
          <p:nvPr/>
        </p:nvSpPr>
        <p:spPr>
          <a:xfrm>
            <a:off x="4609325" y="2255100"/>
            <a:ext cx="3482100" cy="3198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337" name="Google Shape;337;p32"/>
          <p:cNvSpPr/>
          <p:nvPr/>
        </p:nvSpPr>
        <p:spPr>
          <a:xfrm>
            <a:off x="4609325" y="2653125"/>
            <a:ext cx="3482100" cy="3198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
        <p:nvSpPr>
          <p:cNvPr id="338" name="Google Shape;338;p32"/>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Private / Public Dependency</a:t>
            </a:r>
            <a:endParaRPr sz="2200"/>
          </a:p>
        </p:txBody>
      </p:sp>
      <p:sp>
        <p:nvSpPr>
          <p:cNvPr id="339" name="Google Shape;339;p32"/>
          <p:cNvSpPr txBox="1"/>
          <p:nvPr>
            <p:ph idx="1" type="body"/>
          </p:nvPr>
        </p:nvSpPr>
        <p:spPr>
          <a:xfrm>
            <a:off x="311700" y="3178075"/>
            <a:ext cx="8520600" cy="1396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A </a:t>
            </a:r>
            <a:r>
              <a:rPr b="1" lang="en">
                <a:solidFill>
                  <a:srgbClr val="B4A7D6"/>
                </a:solidFill>
                <a:latin typeface="Consolas"/>
                <a:ea typeface="Consolas"/>
                <a:cs typeface="Consolas"/>
                <a:sym typeface="Consolas"/>
              </a:rPr>
              <a:t>Parent Module</a:t>
            </a:r>
            <a:r>
              <a:rPr b="1" lang="en"/>
              <a:t> </a:t>
            </a:r>
            <a:r>
              <a:rPr lang="en"/>
              <a:t>can also add </a:t>
            </a:r>
            <a:r>
              <a:rPr b="1" lang="en">
                <a:latin typeface="Consolas"/>
                <a:ea typeface="Consolas"/>
                <a:cs typeface="Consolas"/>
                <a:sym typeface="Consolas"/>
              </a:rPr>
              <a:t>Your Module</a:t>
            </a:r>
            <a:r>
              <a:rPr lang="en"/>
              <a:t> as a private or public dependency.</a:t>
            </a:r>
            <a:endParaRPr/>
          </a:p>
        </p:txBody>
      </p:sp>
      <p:grpSp>
        <p:nvGrpSpPr>
          <p:cNvPr id="340" name="Google Shape;340;p32"/>
          <p:cNvGrpSpPr/>
          <p:nvPr/>
        </p:nvGrpSpPr>
        <p:grpSpPr>
          <a:xfrm>
            <a:off x="7283575" y="1468581"/>
            <a:ext cx="1334400" cy="708300"/>
            <a:chOff x="6912325" y="1925775"/>
            <a:chExt cx="1334400" cy="708300"/>
          </a:xfrm>
        </p:grpSpPr>
        <p:sp>
          <p:nvSpPr>
            <p:cNvPr id="341" name="Google Shape;341;p32"/>
            <p:cNvSpPr/>
            <p:nvPr/>
          </p:nvSpPr>
          <p:spPr>
            <a:xfrm>
              <a:off x="6912325" y="1925775"/>
              <a:ext cx="1334400" cy="7083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txBox="1"/>
            <p:nvPr/>
          </p:nvSpPr>
          <p:spPr>
            <a:xfrm>
              <a:off x="6922675"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Child Module</a:t>
              </a:r>
              <a:endParaRPr b="1" sz="1800"/>
            </a:p>
          </p:txBody>
        </p:sp>
      </p:grpSp>
      <p:grpSp>
        <p:nvGrpSpPr>
          <p:cNvPr id="343" name="Google Shape;343;p32"/>
          <p:cNvGrpSpPr/>
          <p:nvPr/>
        </p:nvGrpSpPr>
        <p:grpSpPr>
          <a:xfrm>
            <a:off x="3830638" y="1468581"/>
            <a:ext cx="1334400" cy="708300"/>
            <a:chOff x="3904800" y="1925775"/>
            <a:chExt cx="1334400" cy="708300"/>
          </a:xfrm>
        </p:grpSpPr>
        <p:sp>
          <p:nvSpPr>
            <p:cNvPr id="344" name="Google Shape;344;p32"/>
            <p:cNvSpPr/>
            <p:nvPr/>
          </p:nvSpPr>
          <p:spPr>
            <a:xfrm>
              <a:off x="3904800" y="1925775"/>
              <a:ext cx="1334400" cy="708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Your Module</a:t>
              </a:r>
              <a:endParaRPr b="1" sz="1800"/>
            </a:p>
          </p:txBody>
        </p:sp>
      </p:grpSp>
      <p:grpSp>
        <p:nvGrpSpPr>
          <p:cNvPr id="346" name="Google Shape;346;p32"/>
          <p:cNvGrpSpPr/>
          <p:nvPr/>
        </p:nvGrpSpPr>
        <p:grpSpPr>
          <a:xfrm>
            <a:off x="377700" y="1468581"/>
            <a:ext cx="1334400" cy="708300"/>
            <a:chOff x="3904800" y="1925775"/>
            <a:chExt cx="1334400" cy="708300"/>
          </a:xfrm>
        </p:grpSpPr>
        <p:sp>
          <p:nvSpPr>
            <p:cNvPr id="347" name="Google Shape;347;p32"/>
            <p:cNvSpPr/>
            <p:nvPr/>
          </p:nvSpPr>
          <p:spPr>
            <a:xfrm>
              <a:off x="3904800" y="1925775"/>
              <a:ext cx="1334400" cy="7083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Parent Module</a:t>
              </a:r>
              <a:endParaRPr b="1" sz="1800"/>
            </a:p>
          </p:txBody>
        </p:sp>
      </p:grpSp>
      <p:sp>
        <p:nvSpPr>
          <p:cNvPr id="349" name="Google Shape;349;p32"/>
          <p:cNvSpPr/>
          <p:nvPr/>
        </p:nvSpPr>
        <p:spPr>
          <a:xfrm>
            <a:off x="1925819" y="1662831"/>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Private or Public</a:t>
            </a:r>
            <a:endParaRPr/>
          </a:p>
        </p:txBody>
      </p:sp>
      <p:sp>
        <p:nvSpPr>
          <p:cNvPr id="350" name="Google Shape;350;p32"/>
          <p:cNvSpPr/>
          <p:nvPr/>
        </p:nvSpPr>
        <p:spPr>
          <a:xfrm>
            <a:off x="5378756" y="1662831"/>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Private or Public</a:t>
            </a:r>
            <a:endParaRPr/>
          </a:p>
        </p:txBody>
      </p:sp>
      <p:sp>
        <p:nvSpPr>
          <p:cNvPr id="351" name="Google Shape;351;p32"/>
          <p:cNvSpPr/>
          <p:nvPr/>
        </p:nvSpPr>
        <p:spPr>
          <a:xfrm>
            <a:off x="1030325" y="2255100"/>
            <a:ext cx="3482100" cy="3198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352" name="Google Shape;352;p32"/>
          <p:cNvSpPr/>
          <p:nvPr/>
        </p:nvSpPr>
        <p:spPr>
          <a:xfrm>
            <a:off x="1030325" y="2653125"/>
            <a:ext cx="3482100" cy="3198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p33"/>
          <p:cNvGrpSpPr/>
          <p:nvPr/>
        </p:nvGrpSpPr>
        <p:grpSpPr>
          <a:xfrm>
            <a:off x="0" y="0"/>
            <a:ext cx="9144000" cy="762000"/>
            <a:chOff x="0" y="1828800"/>
            <a:chExt cx="9144000" cy="762000"/>
          </a:xfrm>
        </p:grpSpPr>
        <p:sp>
          <p:nvSpPr>
            <p:cNvPr id="358" name="Google Shape;358;p33"/>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360" name="Google Shape;360;p33"/>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361" name="Google Shape;361;p33"/>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Private / Public Dependency</a:t>
            </a:r>
            <a:endParaRPr sz="2200"/>
          </a:p>
        </p:txBody>
      </p:sp>
      <p:sp>
        <p:nvSpPr>
          <p:cNvPr id="362" name="Google Shape;362;p33"/>
          <p:cNvSpPr txBox="1"/>
          <p:nvPr>
            <p:ph idx="1" type="body"/>
          </p:nvPr>
        </p:nvSpPr>
        <p:spPr>
          <a:xfrm>
            <a:off x="311700" y="3483575"/>
            <a:ext cx="8520600" cy="15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t>
            </a:r>
            <a:r>
              <a:rPr b="1" lang="en">
                <a:latin typeface="Consolas"/>
                <a:ea typeface="Consolas"/>
                <a:cs typeface="Consolas"/>
                <a:sym typeface="Consolas"/>
              </a:rPr>
              <a:t>Your Module</a:t>
            </a:r>
            <a:r>
              <a:rPr lang="en"/>
              <a:t> </a:t>
            </a:r>
            <a:r>
              <a:rPr lang="en" u="sng"/>
              <a:t>privately</a:t>
            </a:r>
            <a:r>
              <a:rPr lang="en"/>
              <a:t> depends on </a:t>
            </a:r>
            <a:r>
              <a:rPr b="1" lang="en">
                <a:solidFill>
                  <a:srgbClr val="9FC5E8"/>
                </a:solidFill>
                <a:latin typeface="Consolas"/>
                <a:ea typeface="Consolas"/>
                <a:cs typeface="Consolas"/>
                <a:sym typeface="Consolas"/>
              </a:rPr>
              <a:t>Child Module</a:t>
            </a:r>
            <a:r>
              <a:rPr lang="en"/>
              <a:t> then </a:t>
            </a:r>
            <a:r>
              <a:rPr b="1" lang="en">
                <a:solidFill>
                  <a:srgbClr val="B4A7D6"/>
                </a:solidFill>
                <a:latin typeface="Consolas"/>
                <a:ea typeface="Consolas"/>
                <a:cs typeface="Consolas"/>
                <a:sym typeface="Consolas"/>
              </a:rPr>
              <a:t>Parent Module</a:t>
            </a:r>
            <a:r>
              <a:rPr lang="en"/>
              <a:t> will not include headers or link against </a:t>
            </a:r>
            <a:r>
              <a:rPr b="1" lang="en">
                <a:solidFill>
                  <a:srgbClr val="9FC5E8"/>
                </a:solidFill>
                <a:latin typeface="Consolas"/>
                <a:ea typeface="Consolas"/>
                <a:cs typeface="Consolas"/>
                <a:sym typeface="Consolas"/>
              </a:rPr>
              <a:t>Child Module</a:t>
            </a:r>
            <a:r>
              <a:rPr lang="en"/>
              <a:t>’s .cpp files.</a:t>
            </a:r>
            <a:endParaRPr/>
          </a:p>
          <a:p>
            <a:pPr indent="0" lvl="0" marL="0" rtl="0" algn="l">
              <a:spcBef>
                <a:spcPts val="1000"/>
              </a:spcBef>
              <a:spcAft>
                <a:spcPts val="1000"/>
              </a:spcAft>
              <a:buNone/>
            </a:pPr>
            <a:r>
              <a:rPr lang="en"/>
              <a:t>If </a:t>
            </a:r>
            <a:r>
              <a:rPr b="1" lang="en">
                <a:solidFill>
                  <a:srgbClr val="B4A7D6"/>
                </a:solidFill>
                <a:latin typeface="Consolas"/>
                <a:ea typeface="Consolas"/>
                <a:cs typeface="Consolas"/>
                <a:sym typeface="Consolas"/>
              </a:rPr>
              <a:t>Parent Module</a:t>
            </a:r>
            <a:r>
              <a:rPr lang="en"/>
              <a:t> includes </a:t>
            </a:r>
            <a:r>
              <a:rPr b="1" lang="en">
                <a:solidFill>
                  <a:schemeClr val="dk1"/>
                </a:solidFill>
                <a:latin typeface="Consolas"/>
                <a:ea typeface="Consolas"/>
                <a:cs typeface="Consolas"/>
                <a:sym typeface="Consolas"/>
              </a:rPr>
              <a:t>Your Module</a:t>
            </a:r>
            <a:r>
              <a:rPr lang="en"/>
              <a:t>’s headers which include </a:t>
            </a:r>
            <a:r>
              <a:rPr b="1" lang="en">
                <a:solidFill>
                  <a:srgbClr val="9FC5E8"/>
                </a:solidFill>
                <a:latin typeface="Consolas"/>
                <a:ea typeface="Consolas"/>
                <a:cs typeface="Consolas"/>
                <a:sym typeface="Consolas"/>
              </a:rPr>
              <a:t>Child Module</a:t>
            </a:r>
            <a:r>
              <a:rPr lang="en"/>
              <a:t>’s headers, you’ll get a File Not Found error.</a:t>
            </a:r>
            <a:endParaRPr/>
          </a:p>
        </p:txBody>
      </p:sp>
      <p:grpSp>
        <p:nvGrpSpPr>
          <p:cNvPr id="363" name="Google Shape;363;p33"/>
          <p:cNvGrpSpPr/>
          <p:nvPr/>
        </p:nvGrpSpPr>
        <p:grpSpPr>
          <a:xfrm>
            <a:off x="7283575" y="1468581"/>
            <a:ext cx="1334400" cy="708300"/>
            <a:chOff x="6912325" y="1925775"/>
            <a:chExt cx="1334400" cy="708300"/>
          </a:xfrm>
        </p:grpSpPr>
        <p:sp>
          <p:nvSpPr>
            <p:cNvPr id="364" name="Google Shape;364;p33"/>
            <p:cNvSpPr/>
            <p:nvPr/>
          </p:nvSpPr>
          <p:spPr>
            <a:xfrm>
              <a:off x="6912325" y="1925775"/>
              <a:ext cx="1334400" cy="7083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txBox="1"/>
            <p:nvPr/>
          </p:nvSpPr>
          <p:spPr>
            <a:xfrm>
              <a:off x="6922675"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Child Module</a:t>
              </a:r>
              <a:endParaRPr b="1" sz="1800"/>
            </a:p>
          </p:txBody>
        </p:sp>
      </p:grpSp>
      <p:grpSp>
        <p:nvGrpSpPr>
          <p:cNvPr id="366" name="Google Shape;366;p33"/>
          <p:cNvGrpSpPr/>
          <p:nvPr/>
        </p:nvGrpSpPr>
        <p:grpSpPr>
          <a:xfrm>
            <a:off x="3830638" y="1468581"/>
            <a:ext cx="1334400" cy="708300"/>
            <a:chOff x="3904800" y="1925775"/>
            <a:chExt cx="1334400" cy="708300"/>
          </a:xfrm>
        </p:grpSpPr>
        <p:sp>
          <p:nvSpPr>
            <p:cNvPr id="367" name="Google Shape;367;p33"/>
            <p:cNvSpPr/>
            <p:nvPr/>
          </p:nvSpPr>
          <p:spPr>
            <a:xfrm>
              <a:off x="3904800" y="1925775"/>
              <a:ext cx="1334400" cy="708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Your Module</a:t>
              </a:r>
              <a:endParaRPr b="1" sz="1800"/>
            </a:p>
          </p:txBody>
        </p:sp>
      </p:grpSp>
      <p:grpSp>
        <p:nvGrpSpPr>
          <p:cNvPr id="369" name="Google Shape;369;p33"/>
          <p:cNvGrpSpPr/>
          <p:nvPr/>
        </p:nvGrpSpPr>
        <p:grpSpPr>
          <a:xfrm>
            <a:off x="377700" y="1468581"/>
            <a:ext cx="1334400" cy="708300"/>
            <a:chOff x="3904800" y="1925775"/>
            <a:chExt cx="1334400" cy="708300"/>
          </a:xfrm>
        </p:grpSpPr>
        <p:sp>
          <p:nvSpPr>
            <p:cNvPr id="370" name="Google Shape;370;p33"/>
            <p:cNvSpPr/>
            <p:nvPr/>
          </p:nvSpPr>
          <p:spPr>
            <a:xfrm>
              <a:off x="3904800" y="1925775"/>
              <a:ext cx="1334400" cy="7083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Parent Module</a:t>
              </a:r>
              <a:endParaRPr b="1" sz="1800"/>
            </a:p>
          </p:txBody>
        </p:sp>
      </p:grpSp>
      <p:sp>
        <p:nvSpPr>
          <p:cNvPr id="372" name="Google Shape;372;p33"/>
          <p:cNvSpPr/>
          <p:nvPr/>
        </p:nvSpPr>
        <p:spPr>
          <a:xfrm>
            <a:off x="1925819" y="1662831"/>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Private or Public</a:t>
            </a:r>
            <a:endParaRPr/>
          </a:p>
        </p:txBody>
      </p:sp>
      <p:sp>
        <p:nvSpPr>
          <p:cNvPr id="373" name="Google Shape;373;p33"/>
          <p:cNvSpPr/>
          <p:nvPr/>
        </p:nvSpPr>
        <p:spPr>
          <a:xfrm>
            <a:off x="5378756" y="1662831"/>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Private</a:t>
            </a:r>
            <a:endParaRPr b="1" u="sng"/>
          </a:p>
        </p:txBody>
      </p:sp>
      <p:sp>
        <p:nvSpPr>
          <p:cNvPr id="374" name="Google Shape;374;p33"/>
          <p:cNvSpPr/>
          <p:nvPr/>
        </p:nvSpPr>
        <p:spPr>
          <a:xfrm>
            <a:off x="4609325" y="2255100"/>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375" name="Google Shape;375;p33"/>
          <p:cNvSpPr/>
          <p:nvPr/>
        </p:nvSpPr>
        <p:spPr>
          <a:xfrm>
            <a:off x="4609325" y="2587645"/>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
        <p:nvSpPr>
          <p:cNvPr id="376" name="Google Shape;376;p33"/>
          <p:cNvSpPr/>
          <p:nvPr/>
        </p:nvSpPr>
        <p:spPr>
          <a:xfrm>
            <a:off x="1030325" y="2255100"/>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377" name="Google Shape;377;p33"/>
          <p:cNvSpPr/>
          <p:nvPr/>
        </p:nvSpPr>
        <p:spPr>
          <a:xfrm>
            <a:off x="1030325" y="2587645"/>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
        <p:nvSpPr>
          <p:cNvPr id="378" name="Google Shape;378;p33"/>
          <p:cNvSpPr/>
          <p:nvPr/>
        </p:nvSpPr>
        <p:spPr>
          <a:xfrm>
            <a:off x="1030325" y="2920189"/>
            <a:ext cx="7061100" cy="267300"/>
          </a:xfrm>
          <a:prstGeom prst="homePlat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b="1" lang="en"/>
              <a:t>not</a:t>
            </a:r>
            <a:r>
              <a:rPr lang="en"/>
              <a:t> include public headers</a:t>
            </a:r>
            <a:endParaRPr/>
          </a:p>
        </p:txBody>
      </p:sp>
      <p:sp>
        <p:nvSpPr>
          <p:cNvPr id="379" name="Google Shape;379;p33"/>
          <p:cNvSpPr/>
          <p:nvPr/>
        </p:nvSpPr>
        <p:spPr>
          <a:xfrm>
            <a:off x="1030325" y="3252734"/>
            <a:ext cx="7061100" cy="267300"/>
          </a:xfrm>
          <a:prstGeom prst="homePlat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b="1" lang="en"/>
              <a:t>not</a:t>
            </a:r>
            <a:r>
              <a:rPr lang="en"/>
              <a:t> link against .cpp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p34"/>
          <p:cNvGrpSpPr/>
          <p:nvPr/>
        </p:nvGrpSpPr>
        <p:grpSpPr>
          <a:xfrm>
            <a:off x="0" y="0"/>
            <a:ext cx="9144000" cy="762000"/>
            <a:chOff x="0" y="1828800"/>
            <a:chExt cx="9144000" cy="762000"/>
          </a:xfrm>
        </p:grpSpPr>
        <p:sp>
          <p:nvSpPr>
            <p:cNvPr id="385" name="Google Shape;385;p34"/>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387" name="Google Shape;387;p34"/>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388" name="Google Shape;388;p34"/>
          <p:cNvSpPr/>
          <p:nvPr/>
        </p:nvSpPr>
        <p:spPr>
          <a:xfrm>
            <a:off x="4609325" y="2255100"/>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389" name="Google Shape;389;p34"/>
          <p:cNvSpPr/>
          <p:nvPr/>
        </p:nvSpPr>
        <p:spPr>
          <a:xfrm>
            <a:off x="4609325" y="2587645"/>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
        <p:nvSpPr>
          <p:cNvPr id="390" name="Google Shape;390;p34"/>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Private / Public Dependency</a:t>
            </a:r>
            <a:endParaRPr sz="2200"/>
          </a:p>
        </p:txBody>
      </p:sp>
      <p:sp>
        <p:nvSpPr>
          <p:cNvPr id="391" name="Google Shape;391;p34"/>
          <p:cNvSpPr txBox="1"/>
          <p:nvPr>
            <p:ph idx="1" type="body"/>
          </p:nvPr>
        </p:nvSpPr>
        <p:spPr>
          <a:xfrm>
            <a:off x="311700" y="3483575"/>
            <a:ext cx="8520600" cy="15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t>
            </a:r>
            <a:r>
              <a:rPr b="1" lang="en">
                <a:latin typeface="Consolas"/>
                <a:ea typeface="Consolas"/>
                <a:cs typeface="Consolas"/>
                <a:sym typeface="Consolas"/>
              </a:rPr>
              <a:t>Your Module</a:t>
            </a:r>
            <a:r>
              <a:rPr lang="en"/>
              <a:t> </a:t>
            </a:r>
            <a:r>
              <a:rPr lang="en" u="sng"/>
              <a:t>publicly</a:t>
            </a:r>
            <a:r>
              <a:rPr lang="en"/>
              <a:t> </a:t>
            </a:r>
            <a:r>
              <a:rPr lang="en"/>
              <a:t>depends on </a:t>
            </a:r>
            <a:r>
              <a:rPr b="1" lang="en">
                <a:solidFill>
                  <a:srgbClr val="9FC5E8"/>
                </a:solidFill>
                <a:latin typeface="Consolas"/>
                <a:ea typeface="Consolas"/>
                <a:cs typeface="Consolas"/>
                <a:sym typeface="Consolas"/>
              </a:rPr>
              <a:t>Child Module</a:t>
            </a:r>
            <a:r>
              <a:rPr lang="en"/>
              <a:t> then </a:t>
            </a:r>
            <a:r>
              <a:rPr b="1" lang="en">
                <a:solidFill>
                  <a:srgbClr val="B4A7D6"/>
                </a:solidFill>
                <a:latin typeface="Consolas"/>
                <a:ea typeface="Consolas"/>
                <a:cs typeface="Consolas"/>
                <a:sym typeface="Consolas"/>
              </a:rPr>
              <a:t>Parent Module</a:t>
            </a:r>
            <a:r>
              <a:rPr lang="en"/>
              <a:t> will </a:t>
            </a:r>
            <a:r>
              <a:rPr lang="en"/>
              <a:t>include headers from </a:t>
            </a:r>
            <a:r>
              <a:rPr b="1" lang="en">
                <a:solidFill>
                  <a:srgbClr val="9FC5E8"/>
                </a:solidFill>
                <a:latin typeface="Consolas"/>
                <a:ea typeface="Consolas"/>
                <a:cs typeface="Consolas"/>
                <a:sym typeface="Consolas"/>
              </a:rPr>
              <a:t>Child Module</a:t>
            </a:r>
            <a:r>
              <a:rPr lang="en"/>
              <a:t>, but still not link against it.</a:t>
            </a:r>
            <a:endParaRPr/>
          </a:p>
          <a:p>
            <a:pPr indent="0" lvl="0" marL="0" rtl="0" algn="l">
              <a:spcBef>
                <a:spcPts val="1000"/>
              </a:spcBef>
              <a:spcAft>
                <a:spcPts val="1000"/>
              </a:spcAft>
              <a:buNone/>
            </a:pPr>
            <a:r>
              <a:rPr lang="en"/>
              <a:t>Every module must always depend directly on the modules they want to link against!</a:t>
            </a:r>
            <a:endParaRPr/>
          </a:p>
        </p:txBody>
      </p:sp>
      <p:grpSp>
        <p:nvGrpSpPr>
          <p:cNvPr id="392" name="Google Shape;392;p34"/>
          <p:cNvGrpSpPr/>
          <p:nvPr/>
        </p:nvGrpSpPr>
        <p:grpSpPr>
          <a:xfrm>
            <a:off x="7283575" y="1468581"/>
            <a:ext cx="1334400" cy="708300"/>
            <a:chOff x="6912325" y="1925775"/>
            <a:chExt cx="1334400" cy="708300"/>
          </a:xfrm>
        </p:grpSpPr>
        <p:sp>
          <p:nvSpPr>
            <p:cNvPr id="393" name="Google Shape;393;p34"/>
            <p:cNvSpPr/>
            <p:nvPr/>
          </p:nvSpPr>
          <p:spPr>
            <a:xfrm>
              <a:off x="6912325" y="1925775"/>
              <a:ext cx="1334400" cy="7083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txBox="1"/>
            <p:nvPr/>
          </p:nvSpPr>
          <p:spPr>
            <a:xfrm>
              <a:off x="6922675"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Child Module</a:t>
              </a:r>
              <a:endParaRPr b="1" sz="1800"/>
            </a:p>
          </p:txBody>
        </p:sp>
      </p:grpSp>
      <p:grpSp>
        <p:nvGrpSpPr>
          <p:cNvPr id="395" name="Google Shape;395;p34"/>
          <p:cNvGrpSpPr/>
          <p:nvPr/>
        </p:nvGrpSpPr>
        <p:grpSpPr>
          <a:xfrm>
            <a:off x="3830638" y="1468581"/>
            <a:ext cx="1334400" cy="708300"/>
            <a:chOff x="3904800" y="1925775"/>
            <a:chExt cx="1334400" cy="708300"/>
          </a:xfrm>
        </p:grpSpPr>
        <p:sp>
          <p:nvSpPr>
            <p:cNvPr id="396" name="Google Shape;396;p34"/>
            <p:cNvSpPr/>
            <p:nvPr/>
          </p:nvSpPr>
          <p:spPr>
            <a:xfrm>
              <a:off x="3904800" y="1925775"/>
              <a:ext cx="1334400" cy="7083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Your Module</a:t>
              </a:r>
              <a:endParaRPr b="1" sz="1800"/>
            </a:p>
          </p:txBody>
        </p:sp>
      </p:grpSp>
      <p:grpSp>
        <p:nvGrpSpPr>
          <p:cNvPr id="398" name="Google Shape;398;p34"/>
          <p:cNvGrpSpPr/>
          <p:nvPr/>
        </p:nvGrpSpPr>
        <p:grpSpPr>
          <a:xfrm>
            <a:off x="377700" y="1468581"/>
            <a:ext cx="1334400" cy="708300"/>
            <a:chOff x="3904800" y="1925775"/>
            <a:chExt cx="1334400" cy="708300"/>
          </a:xfrm>
        </p:grpSpPr>
        <p:sp>
          <p:nvSpPr>
            <p:cNvPr id="399" name="Google Shape;399;p34"/>
            <p:cNvSpPr/>
            <p:nvPr/>
          </p:nvSpPr>
          <p:spPr>
            <a:xfrm>
              <a:off x="3904800" y="1925775"/>
              <a:ext cx="1334400" cy="7083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txBox="1"/>
            <p:nvPr/>
          </p:nvSpPr>
          <p:spPr>
            <a:xfrm>
              <a:off x="3915150" y="1974225"/>
              <a:ext cx="13137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Parent Module</a:t>
              </a:r>
              <a:endParaRPr b="1" sz="1800"/>
            </a:p>
          </p:txBody>
        </p:sp>
      </p:grpSp>
      <p:sp>
        <p:nvSpPr>
          <p:cNvPr id="401" name="Google Shape;401;p34"/>
          <p:cNvSpPr/>
          <p:nvPr/>
        </p:nvSpPr>
        <p:spPr>
          <a:xfrm>
            <a:off x="1925819" y="1662831"/>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Private or Public</a:t>
            </a:r>
            <a:endParaRPr/>
          </a:p>
        </p:txBody>
      </p:sp>
      <p:sp>
        <p:nvSpPr>
          <p:cNvPr id="402" name="Google Shape;402;p34"/>
          <p:cNvSpPr/>
          <p:nvPr/>
        </p:nvSpPr>
        <p:spPr>
          <a:xfrm>
            <a:off x="5378756" y="1662831"/>
            <a:ext cx="1691100" cy="319800"/>
          </a:xfrm>
          <a:prstGeom prst="homePlat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Public</a:t>
            </a:r>
            <a:endParaRPr b="1" u="sng"/>
          </a:p>
        </p:txBody>
      </p:sp>
      <p:sp>
        <p:nvSpPr>
          <p:cNvPr id="403" name="Google Shape;403;p34"/>
          <p:cNvSpPr/>
          <p:nvPr/>
        </p:nvSpPr>
        <p:spPr>
          <a:xfrm>
            <a:off x="1030325" y="2255100"/>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404" name="Google Shape;404;p34"/>
          <p:cNvSpPr/>
          <p:nvPr/>
        </p:nvSpPr>
        <p:spPr>
          <a:xfrm>
            <a:off x="1030325" y="2587645"/>
            <a:ext cx="3482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link against .cpp files</a:t>
            </a:r>
            <a:endParaRPr/>
          </a:p>
        </p:txBody>
      </p:sp>
      <p:sp>
        <p:nvSpPr>
          <p:cNvPr id="405" name="Google Shape;405;p34"/>
          <p:cNvSpPr/>
          <p:nvPr/>
        </p:nvSpPr>
        <p:spPr>
          <a:xfrm>
            <a:off x="1030325" y="2920189"/>
            <a:ext cx="7061100" cy="2673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lang="en"/>
              <a:t>include public headers</a:t>
            </a:r>
            <a:endParaRPr/>
          </a:p>
        </p:txBody>
      </p:sp>
      <p:sp>
        <p:nvSpPr>
          <p:cNvPr id="406" name="Google Shape;406;p34"/>
          <p:cNvSpPr/>
          <p:nvPr/>
        </p:nvSpPr>
        <p:spPr>
          <a:xfrm>
            <a:off x="1030325" y="3252734"/>
            <a:ext cx="7061100" cy="267300"/>
          </a:xfrm>
          <a:prstGeom prst="homePlat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Will </a:t>
            </a:r>
            <a:r>
              <a:rPr b="1" lang="en"/>
              <a:t>not</a:t>
            </a:r>
            <a:r>
              <a:rPr lang="en"/>
              <a:t> link against .cpp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pSp>
        <p:nvGrpSpPr>
          <p:cNvPr id="411" name="Google Shape;411;p35"/>
          <p:cNvGrpSpPr/>
          <p:nvPr/>
        </p:nvGrpSpPr>
        <p:grpSpPr>
          <a:xfrm>
            <a:off x="0" y="0"/>
            <a:ext cx="9144000" cy="762000"/>
            <a:chOff x="0" y="1828800"/>
            <a:chExt cx="9144000" cy="762000"/>
          </a:xfrm>
        </p:grpSpPr>
        <p:sp>
          <p:nvSpPr>
            <p:cNvPr id="412" name="Google Shape;412;p35"/>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414" name="Google Shape;414;p35"/>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415" name="Google Shape;415;p35"/>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Private / Public Dependency</a:t>
            </a:r>
            <a:endParaRPr sz="2200"/>
          </a:p>
        </p:txBody>
      </p:sp>
      <p:sp>
        <p:nvSpPr>
          <p:cNvPr id="416" name="Google Shape;416;p35"/>
          <p:cNvSpPr txBox="1"/>
          <p:nvPr>
            <p:ph idx="1" type="body"/>
          </p:nvPr>
        </p:nvSpPr>
        <p:spPr>
          <a:xfrm>
            <a:off x="311700" y="1762075"/>
            <a:ext cx="8520600" cy="24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only your module’s </a:t>
            </a:r>
            <a:r>
              <a:rPr lang="en">
                <a:solidFill>
                  <a:srgbClr val="CCCCCC"/>
                </a:solidFill>
                <a:latin typeface="Consolas"/>
                <a:ea typeface="Consolas"/>
                <a:cs typeface="Consolas"/>
                <a:sym typeface="Consolas"/>
              </a:rPr>
              <a:t>.cpp</a:t>
            </a:r>
            <a:r>
              <a:rPr lang="en"/>
              <a:t> or private </a:t>
            </a:r>
            <a:r>
              <a:rPr lang="en">
                <a:solidFill>
                  <a:srgbClr val="CCCCCC"/>
                </a:solidFill>
                <a:latin typeface="Consolas"/>
                <a:ea typeface="Consolas"/>
                <a:cs typeface="Consolas"/>
                <a:sym typeface="Consolas"/>
              </a:rPr>
              <a:t>.h</a:t>
            </a:r>
            <a:r>
              <a:rPr lang="en"/>
              <a:t> files use a dependency’s headers, make it private. Private dependencies are preferred as they reduce compile times.</a:t>
            </a:r>
            <a:endParaRPr/>
          </a:p>
          <a:p>
            <a:pPr indent="0" lvl="0" marL="0" rtl="0" algn="l">
              <a:spcBef>
                <a:spcPts val="1600"/>
              </a:spcBef>
              <a:spcAft>
                <a:spcPts val="0"/>
              </a:spcAft>
              <a:buNone/>
            </a:pPr>
            <a:r>
              <a:rPr lang="en"/>
              <a:t>Forward declare when you can (when convenient).</a:t>
            </a:r>
            <a:endParaRPr/>
          </a:p>
          <a:p>
            <a:pPr indent="0" lvl="0" marL="0" rtl="0" algn="l">
              <a:spcBef>
                <a:spcPts val="1600"/>
              </a:spcBef>
              <a:spcAft>
                <a:spcPts val="1600"/>
              </a:spcAft>
              <a:buNone/>
            </a:pPr>
            <a:r>
              <a:rPr lang="en"/>
              <a:t>Missing module dependencies will produce compiler or linking errors.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idx="1" type="body"/>
          </p:nvPr>
        </p:nvSpPr>
        <p:spPr>
          <a:xfrm>
            <a:off x="311700" y="2971800"/>
            <a:ext cx="85206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FFFFFF"/>
                </a:solidFill>
              </a:rPr>
              <a:t>Error!</a:t>
            </a:r>
            <a:br>
              <a:rPr lang="en" sz="1400"/>
            </a:br>
            <a:r>
              <a:rPr lang="en" sz="1200">
                <a:latin typeface="Consolas"/>
                <a:ea typeface="Consolas"/>
                <a:cs typeface="Consolas"/>
                <a:sym typeface="Consolas"/>
              </a:rPr>
              <a:t>SomeActor</a:t>
            </a:r>
            <a:r>
              <a:rPr lang="en" sz="1200">
                <a:latin typeface="Consolas"/>
                <a:ea typeface="Consolas"/>
                <a:cs typeface="Consolas"/>
                <a:sym typeface="Consolas"/>
              </a:rPr>
              <a:t>.cpp.obj : error LNK2019: unresolved external symbol "public: void __cdecl ANicknamedActor::SayNickname(void)" (?SayNickname@</a:t>
            </a:r>
            <a:r>
              <a:rPr lang="en" sz="1200">
                <a:latin typeface="Consolas"/>
                <a:ea typeface="Consolas"/>
                <a:cs typeface="Consolas"/>
                <a:sym typeface="Consolas"/>
              </a:rPr>
              <a:t>ANicknamedActor</a:t>
            </a:r>
            <a:r>
              <a:rPr lang="en" sz="1200">
                <a:latin typeface="Consolas"/>
                <a:ea typeface="Consolas"/>
                <a:cs typeface="Consolas"/>
                <a:sym typeface="Consolas"/>
              </a:rPr>
              <a:t>@@QEAAXXZ)</a:t>
            </a:r>
            <a:br>
              <a:rPr lang="en" sz="1200">
                <a:latin typeface="Consolas"/>
                <a:ea typeface="Consolas"/>
                <a:cs typeface="Consolas"/>
                <a:sym typeface="Consolas"/>
              </a:rPr>
            </a:br>
            <a:r>
              <a:rPr lang="en" sz="1200">
                <a:latin typeface="Consolas"/>
                <a:ea typeface="Consolas"/>
                <a:cs typeface="Consolas"/>
                <a:sym typeface="Consolas"/>
              </a:rPr>
              <a:t>referenced in function "public: void __cdecl ASomeActor::Test(void)" (?Test@ASomeActor@@QEAAXXZ)</a:t>
            </a:r>
            <a:endParaRPr sz="1200">
              <a:latin typeface="Consolas"/>
              <a:ea typeface="Consolas"/>
              <a:cs typeface="Consolas"/>
              <a:sym typeface="Consolas"/>
            </a:endParaRPr>
          </a:p>
        </p:txBody>
      </p:sp>
      <p:grpSp>
        <p:nvGrpSpPr>
          <p:cNvPr id="422" name="Google Shape;422;p36"/>
          <p:cNvGrpSpPr/>
          <p:nvPr/>
        </p:nvGrpSpPr>
        <p:grpSpPr>
          <a:xfrm>
            <a:off x="0" y="0"/>
            <a:ext cx="9144000" cy="762000"/>
            <a:chOff x="0" y="1828800"/>
            <a:chExt cx="9144000" cy="762000"/>
          </a:xfrm>
        </p:grpSpPr>
        <p:sp>
          <p:nvSpPr>
            <p:cNvPr id="423" name="Google Shape;423;p36"/>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425" name="Google Shape;425;p36"/>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Demystifying lin</a:t>
            </a:r>
            <a:r>
              <a:rPr lang="en" sz="2200"/>
              <a:t>k</a:t>
            </a:r>
            <a:r>
              <a:rPr lang="en" sz="2200"/>
              <a:t>er errors</a:t>
            </a:r>
            <a:endParaRPr sz="2200"/>
          </a:p>
        </p:txBody>
      </p:sp>
      <p:sp>
        <p:nvSpPr>
          <p:cNvPr id="426" name="Google Shape;426;p36"/>
          <p:cNvSpPr txBox="1"/>
          <p:nvPr/>
        </p:nvSpPr>
        <p:spPr>
          <a:xfrm>
            <a:off x="387900" y="1711934"/>
            <a:ext cx="3587100" cy="1026000"/>
          </a:xfrm>
          <a:prstGeom prst="rect">
            <a:avLst/>
          </a:prstGeom>
          <a:solidFill>
            <a:srgbClr val="FFFFFF">
              <a:alpha val="627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4A86E8"/>
                </a:solidFill>
                <a:latin typeface="Consolas"/>
                <a:ea typeface="Consolas"/>
                <a:cs typeface="Consolas"/>
                <a:sym typeface="Consolas"/>
              </a:rPr>
              <a:t>void </a:t>
            </a:r>
            <a:r>
              <a:rPr lang="en">
                <a:solidFill>
                  <a:schemeClr val="accent1"/>
                </a:solidFill>
                <a:latin typeface="Consolas"/>
                <a:ea typeface="Consolas"/>
                <a:cs typeface="Consolas"/>
                <a:sym typeface="Consolas"/>
              </a:rPr>
              <a:t>ASomeActor</a:t>
            </a:r>
            <a:r>
              <a:rPr lang="en">
                <a:solidFill>
                  <a:schemeClr val="dk1"/>
                </a:solidFill>
                <a:latin typeface="Consolas"/>
                <a:ea typeface="Consolas"/>
                <a:cs typeface="Consolas"/>
                <a:sym typeface="Consolas"/>
              </a:rPr>
              <a:t>::</a:t>
            </a:r>
            <a:r>
              <a:rPr lang="en">
                <a:solidFill>
                  <a:srgbClr val="FFF2CC"/>
                </a:solidFill>
                <a:latin typeface="Consolas"/>
                <a:ea typeface="Consolas"/>
                <a:cs typeface="Consolas"/>
                <a:sym typeface="Consolas"/>
              </a:rPr>
              <a:t>Test</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5"/>
                </a:solidFill>
                <a:latin typeface="Consolas"/>
                <a:ea typeface="Consolas"/>
                <a:cs typeface="Consolas"/>
                <a:sym typeface="Consolas"/>
              </a:rPr>
              <a:t>NicknamedActor</a:t>
            </a:r>
            <a:r>
              <a:rPr lang="en">
                <a:solidFill>
                  <a:srgbClr val="FFFFFF"/>
                </a:solidFill>
                <a:latin typeface="Consolas"/>
                <a:ea typeface="Consolas"/>
                <a:cs typeface="Consolas"/>
                <a:sym typeface="Consolas"/>
              </a:rPr>
              <a:t>-</a:t>
            </a:r>
            <a:r>
              <a:rPr lang="en">
                <a:solidFill>
                  <a:schemeClr val="dk1"/>
                </a:solidFill>
                <a:latin typeface="Consolas"/>
                <a:ea typeface="Consolas"/>
                <a:cs typeface="Consolas"/>
                <a:sym typeface="Consolas"/>
              </a:rPr>
              <a:t>&gt;</a:t>
            </a:r>
            <a:r>
              <a:rPr lang="en">
                <a:solidFill>
                  <a:srgbClr val="FFF2CC"/>
                </a:solidFill>
                <a:latin typeface="Consolas"/>
                <a:ea typeface="Consolas"/>
                <a:cs typeface="Consolas"/>
                <a:sym typeface="Consolas"/>
              </a:rPr>
              <a:t>SayNickname</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endParaRPr/>
          </a:p>
        </p:txBody>
      </p:sp>
      <p:pic>
        <p:nvPicPr>
          <p:cNvPr id="427" name="Google Shape;427;p36"/>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428" name="Google Shape;428;p36"/>
          <p:cNvSpPr txBox="1"/>
          <p:nvPr/>
        </p:nvSpPr>
        <p:spPr>
          <a:xfrm>
            <a:off x="313298" y="1447800"/>
            <a:ext cx="15420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rPr>
              <a:t>SomeActor.cpp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idx="1" type="body"/>
          </p:nvPr>
        </p:nvSpPr>
        <p:spPr>
          <a:xfrm>
            <a:off x="311700" y="2971800"/>
            <a:ext cx="53349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FFFFFF"/>
                </a:solidFill>
              </a:rPr>
              <a:t>Error!</a:t>
            </a:r>
            <a:br>
              <a:rPr lang="en" sz="1400"/>
            </a:br>
            <a:r>
              <a:rPr b="1" lang="en" sz="1200">
                <a:solidFill>
                  <a:srgbClr val="FFFFFF"/>
                </a:solidFill>
                <a:latin typeface="Consolas"/>
                <a:ea typeface="Consolas"/>
                <a:cs typeface="Consolas"/>
                <a:sym typeface="Consolas"/>
              </a:rPr>
              <a:t>SomeActor.cpp</a:t>
            </a:r>
            <a:r>
              <a:rPr lang="en" sz="1200">
                <a:solidFill>
                  <a:srgbClr val="CCCCCC"/>
                </a:solidFill>
                <a:latin typeface="Consolas"/>
                <a:ea typeface="Consolas"/>
                <a:cs typeface="Consolas"/>
                <a:sym typeface="Consolas"/>
              </a:rPr>
              <a:t>.obj : error LNK2019: unresolved external symbol</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ANicknamedActor::SayNickname</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(?SayNickname@ANicknamedActor@@QEAAXXZ)</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referenced in function</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ASomeActor::Test</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(?Test@ASomeActor@@QEAAXXZ)</a:t>
            </a:r>
            <a:endParaRPr sz="1200">
              <a:solidFill>
                <a:srgbClr val="CCCCCC"/>
              </a:solidFill>
              <a:latin typeface="Consolas"/>
              <a:ea typeface="Consolas"/>
              <a:cs typeface="Consolas"/>
              <a:sym typeface="Consolas"/>
            </a:endParaRPr>
          </a:p>
        </p:txBody>
      </p:sp>
      <p:grpSp>
        <p:nvGrpSpPr>
          <p:cNvPr id="434" name="Google Shape;434;p37"/>
          <p:cNvGrpSpPr/>
          <p:nvPr/>
        </p:nvGrpSpPr>
        <p:grpSpPr>
          <a:xfrm>
            <a:off x="0" y="0"/>
            <a:ext cx="9144000" cy="762000"/>
            <a:chOff x="0" y="1828800"/>
            <a:chExt cx="9144000" cy="762000"/>
          </a:xfrm>
        </p:grpSpPr>
        <p:sp>
          <p:nvSpPr>
            <p:cNvPr id="435" name="Google Shape;435;p37"/>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437" name="Google Shape;437;p37"/>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Demystifying linker errors</a:t>
            </a:r>
            <a:endParaRPr sz="2200"/>
          </a:p>
        </p:txBody>
      </p:sp>
      <p:sp>
        <p:nvSpPr>
          <p:cNvPr id="438" name="Google Shape;438;p37"/>
          <p:cNvSpPr txBox="1"/>
          <p:nvPr/>
        </p:nvSpPr>
        <p:spPr>
          <a:xfrm>
            <a:off x="387900" y="1711934"/>
            <a:ext cx="3587100" cy="1026000"/>
          </a:xfrm>
          <a:prstGeom prst="rect">
            <a:avLst/>
          </a:prstGeom>
          <a:solidFill>
            <a:srgbClr val="FFFFFF">
              <a:alpha val="627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4A86E8"/>
                </a:solidFill>
                <a:latin typeface="Consolas"/>
                <a:ea typeface="Consolas"/>
                <a:cs typeface="Consolas"/>
                <a:sym typeface="Consolas"/>
              </a:rPr>
              <a:t>void </a:t>
            </a:r>
            <a:r>
              <a:rPr lang="en">
                <a:solidFill>
                  <a:schemeClr val="accent1"/>
                </a:solidFill>
                <a:latin typeface="Consolas"/>
                <a:ea typeface="Consolas"/>
                <a:cs typeface="Consolas"/>
                <a:sym typeface="Consolas"/>
              </a:rPr>
              <a:t>ASomeActor</a:t>
            </a:r>
            <a:r>
              <a:rPr lang="en">
                <a:solidFill>
                  <a:schemeClr val="dk1"/>
                </a:solidFill>
                <a:latin typeface="Consolas"/>
                <a:ea typeface="Consolas"/>
                <a:cs typeface="Consolas"/>
                <a:sym typeface="Consolas"/>
              </a:rPr>
              <a:t>::</a:t>
            </a:r>
            <a:r>
              <a:rPr lang="en">
                <a:solidFill>
                  <a:srgbClr val="FFF2CC"/>
                </a:solidFill>
                <a:latin typeface="Consolas"/>
                <a:ea typeface="Consolas"/>
                <a:cs typeface="Consolas"/>
                <a:sym typeface="Consolas"/>
              </a:rPr>
              <a:t>Test</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5"/>
                </a:solidFill>
                <a:latin typeface="Consolas"/>
                <a:ea typeface="Consolas"/>
                <a:cs typeface="Consolas"/>
                <a:sym typeface="Consolas"/>
              </a:rPr>
              <a:t>NicknamedActor</a:t>
            </a:r>
            <a:r>
              <a:rPr lang="en">
                <a:solidFill>
                  <a:srgbClr val="FFFFFF"/>
                </a:solidFill>
                <a:latin typeface="Consolas"/>
                <a:ea typeface="Consolas"/>
                <a:cs typeface="Consolas"/>
                <a:sym typeface="Consolas"/>
              </a:rPr>
              <a:t>-</a:t>
            </a:r>
            <a:r>
              <a:rPr lang="en">
                <a:solidFill>
                  <a:schemeClr val="dk1"/>
                </a:solidFill>
                <a:latin typeface="Consolas"/>
                <a:ea typeface="Consolas"/>
                <a:cs typeface="Consolas"/>
                <a:sym typeface="Consolas"/>
              </a:rPr>
              <a:t>&gt;</a:t>
            </a:r>
            <a:r>
              <a:rPr lang="en">
                <a:solidFill>
                  <a:srgbClr val="FFF2CC"/>
                </a:solidFill>
                <a:latin typeface="Consolas"/>
                <a:ea typeface="Consolas"/>
                <a:cs typeface="Consolas"/>
                <a:sym typeface="Consolas"/>
              </a:rPr>
              <a:t>SayNickname</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endParaRPr/>
          </a:p>
        </p:txBody>
      </p:sp>
      <p:pic>
        <p:nvPicPr>
          <p:cNvPr id="439" name="Google Shape;439;p37"/>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440" name="Google Shape;440;p37"/>
          <p:cNvSpPr txBox="1"/>
          <p:nvPr/>
        </p:nvSpPr>
        <p:spPr>
          <a:xfrm>
            <a:off x="313298" y="1447800"/>
            <a:ext cx="15420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rPr>
              <a:t>SomeActor.cpp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8"/>
          <p:cNvSpPr txBox="1"/>
          <p:nvPr>
            <p:ph idx="1" type="body"/>
          </p:nvPr>
        </p:nvSpPr>
        <p:spPr>
          <a:xfrm>
            <a:off x="311700" y="2971800"/>
            <a:ext cx="53349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FFFFFF"/>
                </a:solidFill>
              </a:rPr>
              <a:t>Error!</a:t>
            </a:r>
            <a:br>
              <a:rPr lang="en" sz="1400"/>
            </a:br>
            <a:r>
              <a:rPr b="1" lang="en" sz="1200" u="sng">
                <a:solidFill>
                  <a:srgbClr val="FFFFFF"/>
                </a:solidFill>
                <a:latin typeface="Consolas"/>
                <a:ea typeface="Consolas"/>
                <a:cs typeface="Consolas"/>
                <a:sym typeface="Consolas"/>
              </a:rPr>
              <a:t>SomeActor.cpp</a:t>
            </a:r>
            <a:r>
              <a:rPr lang="en" sz="1200">
                <a:solidFill>
                  <a:srgbClr val="CCCCCC"/>
                </a:solidFill>
                <a:latin typeface="Consolas"/>
                <a:ea typeface="Consolas"/>
                <a:cs typeface="Consolas"/>
                <a:sym typeface="Consolas"/>
              </a:rPr>
              <a:t>.obj : error LNK2019: unresolved external symbol</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ANicknamedActor::SayNickname</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(?SayNickname@ANicknamedActor@@QEAAXXZ)</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referenced in function</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ASomeActor::Test</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(?Test@ASomeActor@@QEAAXXZ)</a:t>
            </a:r>
            <a:endParaRPr sz="1200">
              <a:solidFill>
                <a:srgbClr val="CCCCCC"/>
              </a:solidFill>
              <a:latin typeface="Consolas"/>
              <a:ea typeface="Consolas"/>
              <a:cs typeface="Consolas"/>
              <a:sym typeface="Consolas"/>
            </a:endParaRPr>
          </a:p>
        </p:txBody>
      </p:sp>
      <p:grpSp>
        <p:nvGrpSpPr>
          <p:cNvPr id="446" name="Google Shape;446;p38"/>
          <p:cNvGrpSpPr/>
          <p:nvPr/>
        </p:nvGrpSpPr>
        <p:grpSpPr>
          <a:xfrm>
            <a:off x="376942" y="2747950"/>
            <a:ext cx="7978258" cy="779575"/>
            <a:chOff x="376942" y="2747950"/>
            <a:chExt cx="7978258" cy="779575"/>
          </a:xfrm>
        </p:grpSpPr>
        <p:sp>
          <p:nvSpPr>
            <p:cNvPr id="447" name="Google Shape;447;p38"/>
            <p:cNvSpPr/>
            <p:nvPr/>
          </p:nvSpPr>
          <p:spPr>
            <a:xfrm>
              <a:off x="6081500" y="2747950"/>
              <a:ext cx="2273700" cy="6273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txBox="1"/>
            <p:nvPr/>
          </p:nvSpPr>
          <p:spPr>
            <a:xfrm>
              <a:off x="6069075" y="2756875"/>
              <a:ext cx="2286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file that the error occurred in</a:t>
              </a:r>
              <a:endParaRPr/>
            </a:p>
          </p:txBody>
        </p:sp>
        <p:sp>
          <p:nvSpPr>
            <p:cNvPr id="449" name="Google Shape;449;p38"/>
            <p:cNvSpPr/>
            <p:nvPr/>
          </p:nvSpPr>
          <p:spPr>
            <a:xfrm>
              <a:off x="376942" y="3310325"/>
              <a:ext cx="1149300" cy="21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38"/>
            <p:cNvCxnSpPr>
              <a:stCxn id="449" idx="0"/>
              <a:endCxn id="448" idx="1"/>
            </p:cNvCxnSpPr>
            <p:nvPr/>
          </p:nvCxnSpPr>
          <p:spPr>
            <a:xfrm flipH="1" rot="10800000">
              <a:off x="951592" y="3043325"/>
              <a:ext cx="5117400" cy="267000"/>
            </a:xfrm>
            <a:prstGeom prst="straightConnector1">
              <a:avLst/>
            </a:prstGeom>
            <a:noFill/>
            <a:ln cap="flat" cmpd="sng" w="9525">
              <a:solidFill>
                <a:srgbClr val="FF0000"/>
              </a:solidFill>
              <a:prstDash val="solid"/>
              <a:round/>
              <a:headEnd len="med" w="med" type="none"/>
              <a:tailEnd len="med" w="med" type="none"/>
            </a:ln>
          </p:spPr>
        </p:cxnSp>
      </p:grpSp>
      <p:grpSp>
        <p:nvGrpSpPr>
          <p:cNvPr id="451" name="Google Shape;451;p38"/>
          <p:cNvGrpSpPr/>
          <p:nvPr/>
        </p:nvGrpSpPr>
        <p:grpSpPr>
          <a:xfrm>
            <a:off x="0" y="0"/>
            <a:ext cx="9144000" cy="762000"/>
            <a:chOff x="0" y="1828800"/>
            <a:chExt cx="9144000" cy="762000"/>
          </a:xfrm>
        </p:grpSpPr>
        <p:sp>
          <p:nvSpPr>
            <p:cNvPr id="452" name="Google Shape;452;p38"/>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454" name="Google Shape;454;p38"/>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Demystifying linker errors</a:t>
            </a:r>
            <a:endParaRPr sz="2200"/>
          </a:p>
        </p:txBody>
      </p:sp>
      <p:sp>
        <p:nvSpPr>
          <p:cNvPr id="455" name="Google Shape;455;p38"/>
          <p:cNvSpPr txBox="1"/>
          <p:nvPr/>
        </p:nvSpPr>
        <p:spPr>
          <a:xfrm>
            <a:off x="387900" y="1711934"/>
            <a:ext cx="3587100" cy="1026000"/>
          </a:xfrm>
          <a:prstGeom prst="rect">
            <a:avLst/>
          </a:prstGeom>
          <a:solidFill>
            <a:srgbClr val="FFFFFF">
              <a:alpha val="627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4A86E8"/>
                </a:solidFill>
                <a:latin typeface="Consolas"/>
                <a:ea typeface="Consolas"/>
                <a:cs typeface="Consolas"/>
                <a:sym typeface="Consolas"/>
              </a:rPr>
              <a:t>void </a:t>
            </a:r>
            <a:r>
              <a:rPr lang="en">
                <a:solidFill>
                  <a:schemeClr val="accent1"/>
                </a:solidFill>
                <a:latin typeface="Consolas"/>
                <a:ea typeface="Consolas"/>
                <a:cs typeface="Consolas"/>
                <a:sym typeface="Consolas"/>
              </a:rPr>
              <a:t>ASomeActor</a:t>
            </a:r>
            <a:r>
              <a:rPr lang="en">
                <a:solidFill>
                  <a:schemeClr val="dk1"/>
                </a:solidFill>
                <a:latin typeface="Consolas"/>
                <a:ea typeface="Consolas"/>
                <a:cs typeface="Consolas"/>
                <a:sym typeface="Consolas"/>
              </a:rPr>
              <a:t>::</a:t>
            </a:r>
            <a:r>
              <a:rPr lang="en">
                <a:solidFill>
                  <a:srgbClr val="FFF2CC"/>
                </a:solidFill>
                <a:latin typeface="Consolas"/>
                <a:ea typeface="Consolas"/>
                <a:cs typeface="Consolas"/>
                <a:sym typeface="Consolas"/>
              </a:rPr>
              <a:t>Test</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5"/>
                </a:solidFill>
                <a:latin typeface="Consolas"/>
                <a:ea typeface="Consolas"/>
                <a:cs typeface="Consolas"/>
                <a:sym typeface="Consolas"/>
              </a:rPr>
              <a:t>NicknamedActor</a:t>
            </a:r>
            <a:r>
              <a:rPr lang="en">
                <a:solidFill>
                  <a:srgbClr val="FFFFFF"/>
                </a:solidFill>
                <a:latin typeface="Consolas"/>
                <a:ea typeface="Consolas"/>
                <a:cs typeface="Consolas"/>
                <a:sym typeface="Consolas"/>
              </a:rPr>
              <a:t>-</a:t>
            </a:r>
            <a:r>
              <a:rPr lang="en">
                <a:solidFill>
                  <a:schemeClr val="dk1"/>
                </a:solidFill>
                <a:latin typeface="Consolas"/>
                <a:ea typeface="Consolas"/>
                <a:cs typeface="Consolas"/>
                <a:sym typeface="Consolas"/>
              </a:rPr>
              <a:t>&gt;</a:t>
            </a:r>
            <a:r>
              <a:rPr lang="en">
                <a:solidFill>
                  <a:srgbClr val="FFF2CC"/>
                </a:solidFill>
                <a:latin typeface="Consolas"/>
                <a:ea typeface="Consolas"/>
                <a:cs typeface="Consolas"/>
                <a:sym typeface="Consolas"/>
              </a:rPr>
              <a:t>SayNickname</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endParaRPr/>
          </a:p>
        </p:txBody>
      </p:sp>
      <p:pic>
        <p:nvPicPr>
          <p:cNvPr id="456" name="Google Shape;456;p38"/>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457" name="Google Shape;457;p38"/>
          <p:cNvSpPr txBox="1"/>
          <p:nvPr/>
        </p:nvSpPr>
        <p:spPr>
          <a:xfrm>
            <a:off x="313298" y="1447800"/>
            <a:ext cx="15420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u="sng">
                <a:solidFill>
                  <a:schemeClr val="dk1"/>
                </a:solidFill>
              </a:rPr>
              <a:t>SomeActor.cpp</a:t>
            </a:r>
            <a:endParaRPr b="1"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p:nvPr/>
        </p:nvSpPr>
        <p:spPr>
          <a:xfrm>
            <a:off x="6081500" y="2747950"/>
            <a:ext cx="2273700" cy="4011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txBox="1"/>
          <p:nvPr>
            <p:ph idx="1" type="body"/>
          </p:nvPr>
        </p:nvSpPr>
        <p:spPr>
          <a:xfrm>
            <a:off x="311700" y="2971800"/>
            <a:ext cx="53349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FFFFFF"/>
                </a:solidFill>
              </a:rPr>
              <a:t>Error!</a:t>
            </a:r>
            <a:br>
              <a:rPr lang="en" sz="1400"/>
            </a:br>
            <a:r>
              <a:rPr b="1" lang="en" sz="1200">
                <a:solidFill>
                  <a:srgbClr val="FFFFFF"/>
                </a:solidFill>
                <a:latin typeface="Consolas"/>
                <a:ea typeface="Consolas"/>
                <a:cs typeface="Consolas"/>
                <a:sym typeface="Consolas"/>
              </a:rPr>
              <a:t>SomeActor.cpp</a:t>
            </a:r>
            <a:r>
              <a:rPr lang="en" sz="1200">
                <a:solidFill>
                  <a:srgbClr val="CCCCCC"/>
                </a:solidFill>
                <a:latin typeface="Consolas"/>
                <a:ea typeface="Consolas"/>
                <a:cs typeface="Consolas"/>
                <a:sym typeface="Consolas"/>
              </a:rPr>
              <a:t>.obj : error LNK2019: unresolved external symbol</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u="sng">
                <a:solidFill>
                  <a:srgbClr val="FFFFFF"/>
                </a:solidFill>
                <a:latin typeface="Consolas"/>
                <a:ea typeface="Consolas"/>
                <a:cs typeface="Consolas"/>
                <a:sym typeface="Consolas"/>
              </a:rPr>
              <a:t>ANicknamedActor::SayNickname</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(?SayNickname@ANicknamedActor@@QEAAXXZ)</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referenced in function</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ASomeActor::Test</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(?Test@ASomeActor@@QEAAXXZ)</a:t>
            </a:r>
            <a:endParaRPr sz="1200"/>
          </a:p>
        </p:txBody>
      </p:sp>
      <p:sp>
        <p:nvSpPr>
          <p:cNvPr id="464" name="Google Shape;464;p39"/>
          <p:cNvSpPr txBox="1"/>
          <p:nvPr/>
        </p:nvSpPr>
        <p:spPr>
          <a:xfrm>
            <a:off x="6069075" y="2756875"/>
            <a:ext cx="2286000" cy="40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What it couldn’t find</a:t>
            </a:r>
            <a:endParaRPr/>
          </a:p>
        </p:txBody>
      </p:sp>
      <p:sp>
        <p:nvSpPr>
          <p:cNvPr id="465" name="Google Shape;465;p39"/>
          <p:cNvSpPr/>
          <p:nvPr/>
        </p:nvSpPr>
        <p:spPr>
          <a:xfrm>
            <a:off x="2220300" y="3525750"/>
            <a:ext cx="2409000" cy="21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39"/>
          <p:cNvCxnSpPr>
            <a:stCxn id="465" idx="0"/>
            <a:endCxn id="464" idx="1"/>
          </p:cNvCxnSpPr>
          <p:nvPr/>
        </p:nvCxnSpPr>
        <p:spPr>
          <a:xfrm flipH="1" rot="10800000">
            <a:off x="3424800" y="2957550"/>
            <a:ext cx="2644200" cy="568200"/>
          </a:xfrm>
          <a:prstGeom prst="straightConnector1">
            <a:avLst/>
          </a:prstGeom>
          <a:noFill/>
          <a:ln cap="flat" cmpd="sng" w="9525">
            <a:solidFill>
              <a:srgbClr val="FF0000"/>
            </a:solidFill>
            <a:prstDash val="solid"/>
            <a:round/>
            <a:headEnd len="med" w="med" type="none"/>
            <a:tailEnd len="med" w="med" type="none"/>
          </a:ln>
        </p:spPr>
      </p:cxnSp>
      <p:grpSp>
        <p:nvGrpSpPr>
          <p:cNvPr id="467" name="Google Shape;467;p39"/>
          <p:cNvGrpSpPr/>
          <p:nvPr/>
        </p:nvGrpSpPr>
        <p:grpSpPr>
          <a:xfrm>
            <a:off x="0" y="0"/>
            <a:ext cx="9144000" cy="762000"/>
            <a:chOff x="0" y="1828800"/>
            <a:chExt cx="9144000" cy="762000"/>
          </a:xfrm>
        </p:grpSpPr>
        <p:sp>
          <p:nvSpPr>
            <p:cNvPr id="468" name="Google Shape;468;p39"/>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470" name="Google Shape;470;p39"/>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Demystifying linker errors</a:t>
            </a:r>
            <a:endParaRPr sz="2200"/>
          </a:p>
        </p:txBody>
      </p:sp>
      <p:sp>
        <p:nvSpPr>
          <p:cNvPr id="471" name="Google Shape;471;p39"/>
          <p:cNvSpPr txBox="1"/>
          <p:nvPr/>
        </p:nvSpPr>
        <p:spPr>
          <a:xfrm>
            <a:off x="387900" y="1711934"/>
            <a:ext cx="3587100" cy="1026000"/>
          </a:xfrm>
          <a:prstGeom prst="rect">
            <a:avLst/>
          </a:prstGeom>
          <a:solidFill>
            <a:srgbClr val="FFFFFF">
              <a:alpha val="627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4A86E8"/>
                </a:solidFill>
                <a:latin typeface="Consolas"/>
                <a:ea typeface="Consolas"/>
                <a:cs typeface="Consolas"/>
                <a:sym typeface="Consolas"/>
              </a:rPr>
              <a:t>void </a:t>
            </a:r>
            <a:r>
              <a:rPr lang="en">
                <a:solidFill>
                  <a:schemeClr val="accent1"/>
                </a:solidFill>
                <a:latin typeface="Consolas"/>
                <a:ea typeface="Consolas"/>
                <a:cs typeface="Consolas"/>
                <a:sym typeface="Consolas"/>
              </a:rPr>
              <a:t>ASomeActor</a:t>
            </a:r>
            <a:r>
              <a:rPr lang="en">
                <a:solidFill>
                  <a:schemeClr val="dk1"/>
                </a:solidFill>
                <a:latin typeface="Consolas"/>
                <a:ea typeface="Consolas"/>
                <a:cs typeface="Consolas"/>
                <a:sym typeface="Consolas"/>
              </a:rPr>
              <a:t>::</a:t>
            </a:r>
            <a:r>
              <a:rPr lang="en">
                <a:solidFill>
                  <a:srgbClr val="FFF2CC"/>
                </a:solidFill>
                <a:latin typeface="Consolas"/>
                <a:ea typeface="Consolas"/>
                <a:cs typeface="Consolas"/>
                <a:sym typeface="Consolas"/>
              </a:rPr>
              <a:t>Test</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b="1" lang="en" u="sng">
                <a:solidFill>
                  <a:schemeClr val="accent5"/>
                </a:solidFill>
                <a:latin typeface="Consolas"/>
                <a:ea typeface="Consolas"/>
                <a:cs typeface="Consolas"/>
                <a:sym typeface="Consolas"/>
              </a:rPr>
              <a:t>NicknamedActor</a:t>
            </a:r>
            <a:r>
              <a:rPr b="1" lang="en" u="sng">
                <a:solidFill>
                  <a:schemeClr val="dk1"/>
                </a:solidFill>
                <a:latin typeface="Consolas"/>
                <a:ea typeface="Consolas"/>
                <a:cs typeface="Consolas"/>
                <a:sym typeface="Consolas"/>
              </a:rPr>
              <a:t>-</a:t>
            </a:r>
            <a:r>
              <a:rPr b="1" lang="en" u="sng">
                <a:solidFill>
                  <a:schemeClr val="dk1"/>
                </a:solidFill>
                <a:latin typeface="Consolas"/>
                <a:ea typeface="Consolas"/>
                <a:cs typeface="Consolas"/>
                <a:sym typeface="Consolas"/>
              </a:rPr>
              <a:t>&gt;</a:t>
            </a:r>
            <a:r>
              <a:rPr b="1" lang="en" u="sng">
                <a:solidFill>
                  <a:srgbClr val="FFF2CC"/>
                </a:solidFill>
                <a:latin typeface="Consolas"/>
                <a:ea typeface="Consolas"/>
                <a:cs typeface="Consolas"/>
                <a:sym typeface="Consolas"/>
              </a:rPr>
              <a:t>SayNickname</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endParaRPr/>
          </a:p>
        </p:txBody>
      </p:sp>
      <p:pic>
        <p:nvPicPr>
          <p:cNvPr id="472" name="Google Shape;472;p39"/>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473" name="Google Shape;473;p39"/>
          <p:cNvSpPr txBox="1"/>
          <p:nvPr/>
        </p:nvSpPr>
        <p:spPr>
          <a:xfrm>
            <a:off x="313298" y="1447800"/>
            <a:ext cx="15420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rPr>
              <a:t>SomeActor.cpp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0"/>
          <p:cNvSpPr/>
          <p:nvPr/>
        </p:nvSpPr>
        <p:spPr>
          <a:xfrm>
            <a:off x="6081500" y="2747950"/>
            <a:ext cx="2273700" cy="4011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txBox="1"/>
          <p:nvPr>
            <p:ph idx="1" type="body"/>
          </p:nvPr>
        </p:nvSpPr>
        <p:spPr>
          <a:xfrm>
            <a:off x="311700" y="2971800"/>
            <a:ext cx="5334900" cy="18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FFFFFF"/>
                </a:solidFill>
              </a:rPr>
              <a:t>Error!</a:t>
            </a:r>
            <a:br>
              <a:rPr lang="en" sz="1400"/>
            </a:br>
            <a:r>
              <a:rPr b="1" lang="en" sz="1200">
                <a:solidFill>
                  <a:srgbClr val="FFFFFF"/>
                </a:solidFill>
                <a:latin typeface="Consolas"/>
                <a:ea typeface="Consolas"/>
                <a:cs typeface="Consolas"/>
                <a:sym typeface="Consolas"/>
              </a:rPr>
              <a:t>SomeActor.cpp</a:t>
            </a:r>
            <a:r>
              <a:rPr lang="en" sz="1200">
                <a:solidFill>
                  <a:srgbClr val="CCCCCC"/>
                </a:solidFill>
                <a:latin typeface="Consolas"/>
                <a:ea typeface="Consolas"/>
                <a:cs typeface="Consolas"/>
                <a:sym typeface="Consolas"/>
              </a:rPr>
              <a:t>.obj : error LNK2019: unresolved external symbol</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ANicknamedActor::SayNickname</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(?SayNickname@ANicknamedActor@@QEAAXXZ)</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referenced in function</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u="sng">
                <a:solidFill>
                  <a:srgbClr val="FFFFFF"/>
                </a:solidFill>
                <a:latin typeface="Consolas"/>
                <a:ea typeface="Consolas"/>
                <a:cs typeface="Consolas"/>
                <a:sym typeface="Consolas"/>
              </a:rPr>
              <a:t>ASomeActor::Test</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(?Test@ASomeActor@@QEAAXXZ)</a:t>
            </a:r>
            <a:endParaRPr sz="1200"/>
          </a:p>
        </p:txBody>
      </p:sp>
      <p:sp>
        <p:nvSpPr>
          <p:cNvPr id="480" name="Google Shape;480;p40"/>
          <p:cNvSpPr txBox="1"/>
          <p:nvPr/>
        </p:nvSpPr>
        <p:spPr>
          <a:xfrm>
            <a:off x="6069075" y="2756875"/>
            <a:ext cx="2286000" cy="40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Where it referenced it</a:t>
            </a:r>
            <a:endParaRPr/>
          </a:p>
        </p:txBody>
      </p:sp>
      <p:sp>
        <p:nvSpPr>
          <p:cNvPr id="481" name="Google Shape;481;p40"/>
          <p:cNvSpPr/>
          <p:nvPr/>
        </p:nvSpPr>
        <p:spPr>
          <a:xfrm>
            <a:off x="2220000" y="4149275"/>
            <a:ext cx="1407900" cy="21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40"/>
          <p:cNvCxnSpPr>
            <a:stCxn id="481" idx="0"/>
            <a:endCxn id="480" idx="1"/>
          </p:cNvCxnSpPr>
          <p:nvPr/>
        </p:nvCxnSpPr>
        <p:spPr>
          <a:xfrm flipH="1" rot="10800000">
            <a:off x="2923950" y="2957375"/>
            <a:ext cx="3145200" cy="1191900"/>
          </a:xfrm>
          <a:prstGeom prst="straightConnector1">
            <a:avLst/>
          </a:prstGeom>
          <a:noFill/>
          <a:ln cap="flat" cmpd="sng" w="9525">
            <a:solidFill>
              <a:srgbClr val="FF0000"/>
            </a:solidFill>
            <a:prstDash val="solid"/>
            <a:round/>
            <a:headEnd len="med" w="med" type="none"/>
            <a:tailEnd len="med" w="med" type="none"/>
          </a:ln>
        </p:spPr>
      </p:cxnSp>
      <p:grpSp>
        <p:nvGrpSpPr>
          <p:cNvPr id="483" name="Google Shape;483;p40"/>
          <p:cNvGrpSpPr/>
          <p:nvPr/>
        </p:nvGrpSpPr>
        <p:grpSpPr>
          <a:xfrm>
            <a:off x="0" y="0"/>
            <a:ext cx="9144000" cy="762000"/>
            <a:chOff x="0" y="1828800"/>
            <a:chExt cx="9144000" cy="762000"/>
          </a:xfrm>
        </p:grpSpPr>
        <p:sp>
          <p:nvSpPr>
            <p:cNvPr id="484" name="Google Shape;484;p40"/>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486" name="Google Shape;486;p40"/>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Demystifying linker errors</a:t>
            </a:r>
            <a:endParaRPr sz="2200"/>
          </a:p>
        </p:txBody>
      </p:sp>
      <p:sp>
        <p:nvSpPr>
          <p:cNvPr id="487" name="Google Shape;487;p40"/>
          <p:cNvSpPr txBox="1"/>
          <p:nvPr/>
        </p:nvSpPr>
        <p:spPr>
          <a:xfrm>
            <a:off x="387900" y="1711934"/>
            <a:ext cx="3587100" cy="1026000"/>
          </a:xfrm>
          <a:prstGeom prst="rect">
            <a:avLst/>
          </a:prstGeom>
          <a:solidFill>
            <a:srgbClr val="FFFFFF">
              <a:alpha val="627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4A86E8"/>
                </a:solidFill>
                <a:latin typeface="Consolas"/>
                <a:ea typeface="Consolas"/>
                <a:cs typeface="Consolas"/>
                <a:sym typeface="Consolas"/>
              </a:rPr>
              <a:t>void </a:t>
            </a:r>
            <a:r>
              <a:rPr b="1" lang="en" u="sng">
                <a:solidFill>
                  <a:schemeClr val="accent1"/>
                </a:solidFill>
                <a:latin typeface="Consolas"/>
                <a:ea typeface="Consolas"/>
                <a:cs typeface="Consolas"/>
                <a:sym typeface="Consolas"/>
              </a:rPr>
              <a:t>ASomeActor</a:t>
            </a:r>
            <a:r>
              <a:rPr b="1" lang="en" u="sng">
                <a:solidFill>
                  <a:schemeClr val="dk1"/>
                </a:solidFill>
                <a:latin typeface="Consolas"/>
                <a:ea typeface="Consolas"/>
                <a:cs typeface="Consolas"/>
                <a:sym typeface="Consolas"/>
              </a:rPr>
              <a:t>::</a:t>
            </a:r>
            <a:r>
              <a:rPr b="1" lang="en" u="sng">
                <a:solidFill>
                  <a:srgbClr val="FFF2CC"/>
                </a:solidFill>
                <a:latin typeface="Consolas"/>
                <a:ea typeface="Consolas"/>
                <a:cs typeface="Consolas"/>
                <a:sym typeface="Consolas"/>
              </a:rPr>
              <a:t>Test</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5"/>
                </a:solidFill>
                <a:latin typeface="Consolas"/>
                <a:ea typeface="Consolas"/>
                <a:cs typeface="Consolas"/>
                <a:sym typeface="Consolas"/>
              </a:rPr>
              <a:t>NicknamedActor</a:t>
            </a:r>
            <a:r>
              <a:rPr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&gt;</a:t>
            </a:r>
            <a:r>
              <a:rPr lang="en">
                <a:solidFill>
                  <a:srgbClr val="FFF2CC"/>
                </a:solidFill>
                <a:latin typeface="Consolas"/>
                <a:ea typeface="Consolas"/>
                <a:cs typeface="Consolas"/>
                <a:sym typeface="Consolas"/>
              </a:rPr>
              <a:t>SayNickname</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endParaRPr/>
          </a:p>
        </p:txBody>
      </p:sp>
      <p:pic>
        <p:nvPicPr>
          <p:cNvPr id="488" name="Google Shape;488;p40"/>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489" name="Google Shape;489;p40"/>
          <p:cNvSpPr txBox="1"/>
          <p:nvPr/>
        </p:nvSpPr>
        <p:spPr>
          <a:xfrm>
            <a:off x="313298" y="1447800"/>
            <a:ext cx="15420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rPr>
              <a:t>SomeActor.cpp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1"/>
          <p:cNvSpPr txBox="1"/>
          <p:nvPr>
            <p:ph idx="1" type="body"/>
          </p:nvPr>
        </p:nvSpPr>
        <p:spPr>
          <a:xfrm>
            <a:off x="311700" y="2971800"/>
            <a:ext cx="7211700" cy="21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rPr>
              <a:t>Error!</a:t>
            </a:r>
            <a:br>
              <a:rPr lang="en" sz="1400"/>
            </a:br>
            <a:r>
              <a:rPr b="1" lang="en" sz="1200">
                <a:solidFill>
                  <a:srgbClr val="FFFFFF"/>
                </a:solidFill>
                <a:latin typeface="Consolas"/>
                <a:ea typeface="Consolas"/>
                <a:cs typeface="Consolas"/>
                <a:sym typeface="Consolas"/>
              </a:rPr>
              <a:t>SomeActor.cpp</a:t>
            </a:r>
            <a:r>
              <a:rPr lang="en" sz="1200">
                <a:solidFill>
                  <a:srgbClr val="CCCCCC"/>
                </a:solidFill>
                <a:latin typeface="Consolas"/>
                <a:ea typeface="Consolas"/>
                <a:cs typeface="Consolas"/>
                <a:sym typeface="Consolas"/>
              </a:rPr>
              <a:t>.obj : error LNK2019: unresolved external symbol</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ANicknamedActor::SayNickname</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(?SayNickname@ANicknamedActor@@QEAAXXZ)</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referenced in function</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"public: void __cdecl </a:t>
            </a:r>
            <a:r>
              <a:rPr b="1" lang="en" sz="1200">
                <a:solidFill>
                  <a:srgbClr val="FFFFFF"/>
                </a:solidFill>
                <a:latin typeface="Consolas"/>
                <a:ea typeface="Consolas"/>
                <a:cs typeface="Consolas"/>
                <a:sym typeface="Consolas"/>
              </a:rPr>
              <a:t>ASomeActor::Test</a:t>
            </a:r>
            <a:r>
              <a:rPr lang="en" sz="1200">
                <a:solidFill>
                  <a:srgbClr val="CCCCCC"/>
                </a:solidFill>
                <a:latin typeface="Consolas"/>
                <a:ea typeface="Consolas"/>
                <a:cs typeface="Consolas"/>
                <a:sym typeface="Consolas"/>
              </a:rPr>
              <a:t>(void)"</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	(?Test@ASomeActor@@QEAAXXZ)</a:t>
            </a:r>
            <a:endParaRPr sz="1200"/>
          </a:p>
          <a:p>
            <a:pPr indent="0" lvl="0" marL="0" rtl="0" algn="l">
              <a:spcBef>
                <a:spcPts val="1600"/>
              </a:spcBef>
              <a:spcAft>
                <a:spcPts val="1600"/>
              </a:spcAft>
              <a:buNone/>
            </a:pPr>
            <a:r>
              <a:rPr b="1" lang="en" sz="1300" u="sng"/>
              <a:t>A</a:t>
            </a:r>
            <a:r>
              <a:rPr b="1" lang="en" sz="1300" u="sng">
                <a:solidFill>
                  <a:srgbClr val="FFFFFF"/>
                </a:solidFill>
              </a:rPr>
              <a:t>lmost always because of a missing [ModuleName]_API </a:t>
            </a:r>
            <a:r>
              <a:rPr b="1" lang="en" sz="1300" u="sng"/>
              <a:t>specifier </a:t>
            </a:r>
            <a:r>
              <a:rPr b="1" lang="en" sz="1300" u="sng">
                <a:solidFill>
                  <a:srgbClr val="FFFFFF"/>
                </a:solidFill>
              </a:rPr>
              <a:t>or module dependency.</a:t>
            </a:r>
            <a:endParaRPr b="1" sz="1300" u="sng">
              <a:solidFill>
                <a:srgbClr val="FFFFFF"/>
              </a:solidFill>
            </a:endParaRPr>
          </a:p>
        </p:txBody>
      </p:sp>
      <p:grpSp>
        <p:nvGrpSpPr>
          <p:cNvPr id="495" name="Google Shape;495;p41"/>
          <p:cNvGrpSpPr/>
          <p:nvPr/>
        </p:nvGrpSpPr>
        <p:grpSpPr>
          <a:xfrm>
            <a:off x="0" y="0"/>
            <a:ext cx="9144000" cy="762000"/>
            <a:chOff x="0" y="1828800"/>
            <a:chExt cx="9144000" cy="762000"/>
          </a:xfrm>
        </p:grpSpPr>
        <p:sp>
          <p:nvSpPr>
            <p:cNvPr id="496" name="Google Shape;496;p41"/>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498" name="Google Shape;498;p41"/>
          <p:cNvSpPr txBox="1"/>
          <p:nvPr>
            <p:ph idx="1" type="body"/>
          </p:nvPr>
        </p:nvSpPr>
        <p:spPr>
          <a:xfrm>
            <a:off x="311700" y="7985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Demystifying linker errors</a:t>
            </a:r>
            <a:endParaRPr sz="2200"/>
          </a:p>
        </p:txBody>
      </p:sp>
      <p:sp>
        <p:nvSpPr>
          <p:cNvPr id="499" name="Google Shape;499;p41"/>
          <p:cNvSpPr txBox="1"/>
          <p:nvPr/>
        </p:nvSpPr>
        <p:spPr>
          <a:xfrm>
            <a:off x="387900" y="1711934"/>
            <a:ext cx="3587100" cy="1026000"/>
          </a:xfrm>
          <a:prstGeom prst="rect">
            <a:avLst/>
          </a:prstGeom>
          <a:solidFill>
            <a:srgbClr val="FFFFFF">
              <a:alpha val="627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4A86E8"/>
                </a:solidFill>
                <a:latin typeface="Consolas"/>
                <a:ea typeface="Consolas"/>
                <a:cs typeface="Consolas"/>
                <a:sym typeface="Consolas"/>
              </a:rPr>
              <a:t>void </a:t>
            </a:r>
            <a:r>
              <a:rPr lang="en">
                <a:solidFill>
                  <a:schemeClr val="accent1"/>
                </a:solidFill>
                <a:latin typeface="Consolas"/>
                <a:ea typeface="Consolas"/>
                <a:cs typeface="Consolas"/>
                <a:sym typeface="Consolas"/>
              </a:rPr>
              <a:t>ASomeActor</a:t>
            </a:r>
            <a:r>
              <a:rPr lang="en">
                <a:solidFill>
                  <a:schemeClr val="dk1"/>
                </a:solidFill>
                <a:latin typeface="Consolas"/>
                <a:ea typeface="Consolas"/>
                <a:cs typeface="Consolas"/>
                <a:sym typeface="Consolas"/>
              </a:rPr>
              <a:t>::</a:t>
            </a:r>
            <a:r>
              <a:rPr lang="en">
                <a:solidFill>
                  <a:srgbClr val="FFF2CC"/>
                </a:solidFill>
                <a:latin typeface="Consolas"/>
                <a:ea typeface="Consolas"/>
                <a:cs typeface="Consolas"/>
                <a:sym typeface="Consolas"/>
              </a:rPr>
              <a:t>Test</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5"/>
                </a:solidFill>
                <a:latin typeface="Consolas"/>
                <a:ea typeface="Consolas"/>
                <a:cs typeface="Consolas"/>
                <a:sym typeface="Consolas"/>
              </a:rPr>
              <a:t>NicknamedActor</a:t>
            </a:r>
            <a:r>
              <a:rPr lang="en">
                <a:solidFill>
                  <a:schemeClr val="dk1"/>
                </a:solidFill>
                <a:latin typeface="Consolas"/>
                <a:ea typeface="Consolas"/>
                <a:cs typeface="Consolas"/>
                <a:sym typeface="Consolas"/>
              </a:rPr>
              <a:t>-&gt;</a:t>
            </a:r>
            <a:r>
              <a:rPr lang="en">
                <a:solidFill>
                  <a:srgbClr val="FFF2CC"/>
                </a:solidFill>
                <a:latin typeface="Consolas"/>
                <a:ea typeface="Consolas"/>
                <a:cs typeface="Consolas"/>
                <a:sym typeface="Consolas"/>
              </a:rPr>
              <a:t>SayNickname</a:t>
            </a:r>
            <a:r>
              <a:rPr lang="en">
                <a:solidFill>
                  <a:schemeClr val="dk1"/>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a:t>
            </a:r>
            <a:endParaRPr/>
          </a:p>
        </p:txBody>
      </p:sp>
      <p:pic>
        <p:nvPicPr>
          <p:cNvPr id="500" name="Google Shape;500;p41"/>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501" name="Google Shape;501;p41"/>
          <p:cNvSpPr txBox="1"/>
          <p:nvPr/>
        </p:nvSpPr>
        <p:spPr>
          <a:xfrm>
            <a:off x="313298" y="1447800"/>
            <a:ext cx="15420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rPr>
              <a:t>SomeActor.cpp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use modules?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Better code practices / encapsulation.</a:t>
            </a:r>
            <a:endParaRPr>
              <a:solidFill>
                <a:schemeClr val="dk1"/>
              </a:solidFill>
            </a:endParaRPr>
          </a:p>
          <a:p>
            <a:pPr indent="-342900" lvl="0" marL="457200" rtl="0" algn="l">
              <a:spcBef>
                <a:spcPts val="0"/>
              </a:spcBef>
              <a:spcAft>
                <a:spcPts val="0"/>
              </a:spcAft>
              <a:buSzPts val="1800"/>
              <a:buChar char="●"/>
            </a:pPr>
            <a:r>
              <a:rPr lang="en">
                <a:solidFill>
                  <a:schemeClr val="dk1"/>
                </a:solidFill>
              </a:rPr>
              <a:t>Re-use code easily.</a:t>
            </a:r>
            <a:endParaRPr/>
          </a:p>
          <a:p>
            <a:pPr indent="-342900" lvl="0" marL="457200" rtl="0" algn="l">
              <a:spcBef>
                <a:spcPts val="0"/>
              </a:spcBef>
              <a:spcAft>
                <a:spcPts val="0"/>
              </a:spcAft>
              <a:buSzPts val="1800"/>
              <a:buChar char="●"/>
            </a:pPr>
            <a:r>
              <a:rPr lang="en">
                <a:solidFill>
                  <a:schemeClr val="dk1"/>
                </a:solidFill>
              </a:rPr>
              <a:t>Only ship the modules you use.</a:t>
            </a:r>
            <a:endParaRPr/>
          </a:p>
          <a:p>
            <a:pPr indent="-342900" lvl="0" marL="457200" rtl="0" algn="l">
              <a:spcBef>
                <a:spcPts val="0"/>
              </a:spcBef>
              <a:spcAft>
                <a:spcPts val="0"/>
              </a:spcAft>
              <a:buSzPts val="1800"/>
              <a:buChar char="●"/>
            </a:pPr>
            <a:r>
              <a:rPr lang="en"/>
              <a:t>Faster compile and linking time.</a:t>
            </a:r>
            <a:endParaRPr/>
          </a:p>
          <a:p>
            <a:pPr indent="-342900" lvl="0" marL="457200" rtl="0" algn="l">
              <a:spcBef>
                <a:spcPts val="0"/>
              </a:spcBef>
              <a:spcAft>
                <a:spcPts val="0"/>
              </a:spcAft>
              <a:buSzPts val="1800"/>
              <a:buChar char="●"/>
            </a:pPr>
            <a:r>
              <a:rPr lang="en"/>
              <a:t>Better c</a:t>
            </a:r>
            <a:r>
              <a:rPr lang="en"/>
              <a:t>ontrol of what gets loaded when.</a:t>
            </a:r>
            <a:endParaRPr/>
          </a:p>
        </p:txBody>
      </p:sp>
      <p:pic>
        <p:nvPicPr>
          <p:cNvPr id="74" name="Google Shape;74;p15"/>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507" name="Google Shape;507;p42"/>
          <p:cNvGrpSpPr/>
          <p:nvPr/>
        </p:nvGrpSpPr>
        <p:grpSpPr>
          <a:xfrm>
            <a:off x="0" y="1066800"/>
            <a:ext cx="9144000" cy="762000"/>
            <a:chOff x="0" y="1066800"/>
            <a:chExt cx="9144000" cy="762000"/>
          </a:xfrm>
        </p:grpSpPr>
        <p:sp>
          <p:nvSpPr>
            <p:cNvPr id="508" name="Google Shape;508;p42"/>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B</a:t>
              </a:r>
              <a:r>
                <a:rPr lang="en" sz="3600">
                  <a:solidFill>
                    <a:srgbClr val="434343"/>
                  </a:solidFill>
                </a:rPr>
                <a:t>uild</a:t>
              </a:r>
              <a:endParaRPr sz="3600">
                <a:solidFill>
                  <a:srgbClr val="434343"/>
                </a:solidFill>
              </a:endParaRPr>
            </a:p>
          </p:txBody>
        </p:sp>
      </p:grpSp>
      <p:grpSp>
        <p:nvGrpSpPr>
          <p:cNvPr id="510" name="Google Shape;510;p42"/>
          <p:cNvGrpSpPr/>
          <p:nvPr/>
        </p:nvGrpSpPr>
        <p:grpSpPr>
          <a:xfrm>
            <a:off x="0" y="2590800"/>
            <a:ext cx="9144000" cy="762000"/>
            <a:chOff x="0" y="2590800"/>
            <a:chExt cx="9144000" cy="762000"/>
          </a:xfrm>
        </p:grpSpPr>
        <p:sp>
          <p:nvSpPr>
            <p:cNvPr id="511" name="Google Shape;511;p42"/>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12" name="Google Shape;512;p42"/>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FFFFFF"/>
                  </a:solidFill>
                </a:rPr>
                <a:t>I</a:t>
              </a:r>
              <a:r>
                <a:rPr lang="en" sz="3600">
                  <a:solidFill>
                    <a:srgbClr val="FFFFFF"/>
                  </a:solidFill>
                </a:rPr>
                <a:t>mplement</a:t>
              </a:r>
              <a:endParaRPr sz="3600">
                <a:solidFill>
                  <a:srgbClr val="FFFFFF"/>
                </a:solidFill>
              </a:endParaRPr>
            </a:p>
          </p:txBody>
        </p:sp>
      </p:grpSp>
      <p:grpSp>
        <p:nvGrpSpPr>
          <p:cNvPr id="513" name="Google Shape;513;p42"/>
          <p:cNvGrpSpPr/>
          <p:nvPr/>
        </p:nvGrpSpPr>
        <p:grpSpPr>
          <a:xfrm>
            <a:off x="0" y="3352800"/>
            <a:ext cx="9144000" cy="762000"/>
            <a:chOff x="0" y="3352800"/>
            <a:chExt cx="9144000" cy="762000"/>
          </a:xfrm>
        </p:grpSpPr>
        <p:sp>
          <p:nvSpPr>
            <p:cNvPr id="514" name="Google Shape;514;p42"/>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15" name="Google Shape;515;p42"/>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L</a:t>
              </a:r>
              <a:r>
                <a:rPr lang="en" sz="3600">
                  <a:solidFill>
                    <a:srgbClr val="434343"/>
                  </a:solidFill>
                </a:rPr>
                <a:t>oad</a:t>
              </a:r>
              <a:endParaRPr sz="3600">
                <a:solidFill>
                  <a:srgbClr val="434343"/>
                </a:solidFill>
              </a:endParaRPr>
            </a:p>
          </p:txBody>
        </p:sp>
      </p:grpSp>
      <p:grpSp>
        <p:nvGrpSpPr>
          <p:cNvPr id="516" name="Google Shape;516;p42"/>
          <p:cNvGrpSpPr/>
          <p:nvPr/>
        </p:nvGrpSpPr>
        <p:grpSpPr>
          <a:xfrm>
            <a:off x="0" y="4114800"/>
            <a:ext cx="9144000" cy="762000"/>
            <a:chOff x="0" y="4114800"/>
            <a:chExt cx="9144000" cy="762000"/>
          </a:xfrm>
        </p:grpSpPr>
        <p:sp>
          <p:nvSpPr>
            <p:cNvPr id="517" name="Google Shape;517;p42"/>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18" name="Google Shape;518;p42"/>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D</a:t>
              </a:r>
              <a:r>
                <a:rPr lang="en" sz="3600">
                  <a:solidFill>
                    <a:srgbClr val="434343"/>
                  </a:solidFill>
                </a:rPr>
                <a:t>epend</a:t>
              </a:r>
              <a:endParaRPr sz="3600">
                <a:solidFill>
                  <a:srgbClr val="434343"/>
                </a:solidFill>
              </a:endParaRPr>
            </a:p>
          </p:txBody>
        </p:sp>
      </p:grpSp>
      <p:grpSp>
        <p:nvGrpSpPr>
          <p:cNvPr id="519" name="Google Shape;519;p42"/>
          <p:cNvGrpSpPr/>
          <p:nvPr/>
        </p:nvGrpSpPr>
        <p:grpSpPr>
          <a:xfrm>
            <a:off x="0" y="1828800"/>
            <a:ext cx="9144000" cy="762000"/>
            <a:chOff x="0" y="1828800"/>
            <a:chExt cx="9144000" cy="762000"/>
          </a:xfrm>
        </p:grpSpPr>
        <p:sp>
          <p:nvSpPr>
            <p:cNvPr id="520" name="Google Shape;520;p42"/>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21" name="Google Shape;521;p42"/>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U</a:t>
              </a:r>
              <a:r>
                <a:rPr lang="en" sz="3600">
                  <a:solidFill>
                    <a:srgbClr val="434343"/>
                  </a:solidFill>
                </a:rPr>
                <a:t>se</a:t>
              </a:r>
              <a:endParaRPr sz="3600">
                <a:solidFill>
                  <a:srgbClr val="434343"/>
                </a:solidFill>
              </a:endParaRPr>
            </a:p>
          </p:txBody>
        </p:sp>
      </p:grpSp>
      <p:pic>
        <p:nvPicPr>
          <p:cNvPr id="522" name="Google Shape;522;p42"/>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43"/>
          <p:cNvPicPr preferRelativeResize="0"/>
          <p:nvPr/>
        </p:nvPicPr>
        <p:blipFill>
          <a:blip r:embed="rId3">
            <a:alphaModFix/>
          </a:blip>
          <a:stretch>
            <a:fillRect/>
          </a:stretch>
        </p:blipFill>
        <p:spPr>
          <a:xfrm>
            <a:off x="2738599" y="1103558"/>
            <a:ext cx="412900" cy="412900"/>
          </a:xfrm>
          <a:prstGeom prst="rect">
            <a:avLst/>
          </a:prstGeom>
          <a:noFill/>
          <a:ln>
            <a:noFill/>
          </a:ln>
        </p:spPr>
      </p:pic>
      <p:sp>
        <p:nvSpPr>
          <p:cNvPr id="528" name="Google Shape;528;p43"/>
          <p:cNvSpPr txBox="1"/>
          <p:nvPr/>
        </p:nvSpPr>
        <p:spPr>
          <a:xfrm>
            <a:off x="3101800" y="1056792"/>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Project Folder</a:t>
            </a:r>
            <a:endParaRPr>
              <a:solidFill>
                <a:srgbClr val="FFFFFF"/>
              </a:solidFill>
            </a:endParaRPr>
          </a:p>
        </p:txBody>
      </p:sp>
      <p:pic>
        <p:nvPicPr>
          <p:cNvPr id="529" name="Google Shape;529;p43"/>
          <p:cNvPicPr preferRelativeResize="0"/>
          <p:nvPr/>
        </p:nvPicPr>
        <p:blipFill>
          <a:blip r:embed="rId3">
            <a:alphaModFix/>
          </a:blip>
          <a:stretch>
            <a:fillRect/>
          </a:stretch>
        </p:blipFill>
        <p:spPr>
          <a:xfrm>
            <a:off x="3043399" y="1468358"/>
            <a:ext cx="412900" cy="412900"/>
          </a:xfrm>
          <a:prstGeom prst="rect">
            <a:avLst/>
          </a:prstGeom>
          <a:noFill/>
          <a:ln>
            <a:noFill/>
          </a:ln>
        </p:spPr>
      </p:pic>
      <p:sp>
        <p:nvSpPr>
          <p:cNvPr id="530" name="Google Shape;530;p43"/>
          <p:cNvSpPr txBox="1"/>
          <p:nvPr/>
        </p:nvSpPr>
        <p:spPr>
          <a:xfrm>
            <a:off x="3406600" y="1421592"/>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Source</a:t>
            </a:r>
            <a:endParaRPr>
              <a:solidFill>
                <a:srgbClr val="FFFFFF"/>
              </a:solidFill>
            </a:endParaRPr>
          </a:p>
        </p:txBody>
      </p:sp>
      <p:sp>
        <p:nvSpPr>
          <p:cNvPr id="531" name="Google Shape;531;p43"/>
          <p:cNvSpPr txBox="1"/>
          <p:nvPr/>
        </p:nvSpPr>
        <p:spPr>
          <a:xfrm>
            <a:off x="3711400" y="1786392"/>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a:t>
            </a:r>
            <a:endParaRPr>
              <a:solidFill>
                <a:srgbClr val="FFFFFF"/>
              </a:solidFill>
            </a:endParaRPr>
          </a:p>
        </p:txBody>
      </p:sp>
      <p:sp>
        <p:nvSpPr>
          <p:cNvPr id="532" name="Google Shape;532;p43"/>
          <p:cNvSpPr txBox="1"/>
          <p:nvPr/>
        </p:nvSpPr>
        <p:spPr>
          <a:xfrm>
            <a:off x="4016200" y="2208442"/>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FooBar.build.cs</a:t>
            </a:r>
            <a:endParaRPr>
              <a:solidFill>
                <a:srgbClr val="FFFFFF"/>
              </a:solidFill>
            </a:endParaRPr>
          </a:p>
        </p:txBody>
      </p:sp>
      <p:grpSp>
        <p:nvGrpSpPr>
          <p:cNvPr id="533" name="Google Shape;533;p43"/>
          <p:cNvGrpSpPr/>
          <p:nvPr/>
        </p:nvGrpSpPr>
        <p:grpSpPr>
          <a:xfrm>
            <a:off x="3729199" y="2281756"/>
            <a:ext cx="236100" cy="299400"/>
            <a:chOff x="3288787" y="2379173"/>
            <a:chExt cx="236100" cy="299400"/>
          </a:xfrm>
        </p:grpSpPr>
        <p:sp>
          <p:nvSpPr>
            <p:cNvPr id="534" name="Google Shape;534;p43"/>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5" name="Google Shape;535;p43"/>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3"/>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43"/>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3"/>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pic>
        <p:nvPicPr>
          <p:cNvPr id="539" name="Google Shape;539;p43"/>
          <p:cNvPicPr preferRelativeResize="0"/>
          <p:nvPr/>
        </p:nvPicPr>
        <p:blipFill>
          <a:blip r:embed="rId3">
            <a:alphaModFix/>
          </a:blip>
          <a:stretch>
            <a:fillRect/>
          </a:stretch>
        </p:blipFill>
        <p:spPr>
          <a:xfrm>
            <a:off x="3348199" y="1849358"/>
            <a:ext cx="412900" cy="412900"/>
          </a:xfrm>
          <a:prstGeom prst="rect">
            <a:avLst/>
          </a:prstGeom>
          <a:noFill/>
          <a:ln>
            <a:noFill/>
          </a:ln>
        </p:spPr>
      </p:pic>
      <p:sp>
        <p:nvSpPr>
          <p:cNvPr id="540" name="Google Shape;540;p43"/>
          <p:cNvSpPr txBox="1"/>
          <p:nvPr/>
        </p:nvSpPr>
        <p:spPr>
          <a:xfrm>
            <a:off x="4018452" y="2590610"/>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Public</a:t>
            </a:r>
            <a:endParaRPr>
              <a:solidFill>
                <a:srgbClr val="FFFFFF"/>
              </a:solidFill>
            </a:endParaRPr>
          </a:p>
        </p:txBody>
      </p:sp>
      <p:pic>
        <p:nvPicPr>
          <p:cNvPr id="541" name="Google Shape;541;p43"/>
          <p:cNvPicPr preferRelativeResize="0"/>
          <p:nvPr/>
        </p:nvPicPr>
        <p:blipFill>
          <a:blip r:embed="rId3">
            <a:alphaModFix/>
          </a:blip>
          <a:stretch>
            <a:fillRect/>
          </a:stretch>
        </p:blipFill>
        <p:spPr>
          <a:xfrm>
            <a:off x="3655251" y="3415576"/>
            <a:ext cx="412900" cy="412900"/>
          </a:xfrm>
          <a:prstGeom prst="rect">
            <a:avLst/>
          </a:prstGeom>
          <a:noFill/>
          <a:ln>
            <a:noFill/>
          </a:ln>
        </p:spPr>
      </p:pic>
      <p:sp>
        <p:nvSpPr>
          <p:cNvPr id="542" name="Google Shape;542;p43"/>
          <p:cNvSpPr txBox="1"/>
          <p:nvPr/>
        </p:nvSpPr>
        <p:spPr>
          <a:xfrm>
            <a:off x="4399451" y="2994092"/>
            <a:ext cx="2301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NicknamedActor.h</a:t>
            </a:r>
            <a:endParaRPr>
              <a:solidFill>
                <a:srgbClr val="FFFFFF"/>
              </a:solidFill>
            </a:endParaRPr>
          </a:p>
        </p:txBody>
      </p:sp>
      <p:grpSp>
        <p:nvGrpSpPr>
          <p:cNvPr id="543" name="Google Shape;543;p43"/>
          <p:cNvGrpSpPr/>
          <p:nvPr/>
        </p:nvGrpSpPr>
        <p:grpSpPr>
          <a:xfrm>
            <a:off x="4112451" y="3067415"/>
            <a:ext cx="236100" cy="299400"/>
            <a:chOff x="3288787" y="2379173"/>
            <a:chExt cx="236100" cy="299400"/>
          </a:xfrm>
        </p:grpSpPr>
        <p:sp>
          <p:nvSpPr>
            <p:cNvPr id="544" name="Google Shape;544;p43"/>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43"/>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43"/>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43"/>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43"/>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sp>
        <p:nvSpPr>
          <p:cNvPr id="549" name="Google Shape;549;p43"/>
          <p:cNvSpPr txBox="1"/>
          <p:nvPr/>
        </p:nvSpPr>
        <p:spPr>
          <a:xfrm>
            <a:off x="4018452" y="3351447"/>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Private</a:t>
            </a:r>
            <a:endParaRPr>
              <a:solidFill>
                <a:srgbClr val="FFFFFF"/>
              </a:solidFill>
            </a:endParaRPr>
          </a:p>
        </p:txBody>
      </p:sp>
      <p:pic>
        <p:nvPicPr>
          <p:cNvPr id="550" name="Google Shape;550;p43"/>
          <p:cNvPicPr preferRelativeResize="0"/>
          <p:nvPr/>
        </p:nvPicPr>
        <p:blipFill>
          <a:blip r:embed="rId3">
            <a:alphaModFix/>
          </a:blip>
          <a:stretch>
            <a:fillRect/>
          </a:stretch>
        </p:blipFill>
        <p:spPr>
          <a:xfrm>
            <a:off x="3655251" y="2652414"/>
            <a:ext cx="412900" cy="412900"/>
          </a:xfrm>
          <a:prstGeom prst="rect">
            <a:avLst/>
          </a:prstGeom>
          <a:noFill/>
          <a:ln>
            <a:noFill/>
          </a:ln>
        </p:spPr>
      </p:pic>
      <p:sp>
        <p:nvSpPr>
          <p:cNvPr id="551" name="Google Shape;551;p43"/>
          <p:cNvSpPr txBox="1"/>
          <p:nvPr/>
        </p:nvSpPr>
        <p:spPr>
          <a:xfrm>
            <a:off x="4399451" y="3756092"/>
            <a:ext cx="2301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NicknamedActor.cpp</a:t>
            </a:r>
            <a:endParaRPr>
              <a:solidFill>
                <a:srgbClr val="FFFFFF"/>
              </a:solidFill>
            </a:endParaRPr>
          </a:p>
        </p:txBody>
      </p:sp>
      <p:grpSp>
        <p:nvGrpSpPr>
          <p:cNvPr id="552" name="Google Shape;552;p43"/>
          <p:cNvGrpSpPr/>
          <p:nvPr/>
        </p:nvGrpSpPr>
        <p:grpSpPr>
          <a:xfrm>
            <a:off x="4112451" y="3829415"/>
            <a:ext cx="236100" cy="299400"/>
            <a:chOff x="3288787" y="2379173"/>
            <a:chExt cx="236100" cy="299400"/>
          </a:xfrm>
        </p:grpSpPr>
        <p:sp>
          <p:nvSpPr>
            <p:cNvPr id="553" name="Google Shape;553;p43"/>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4" name="Google Shape;554;p43"/>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43"/>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43"/>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43"/>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sp>
        <p:nvSpPr>
          <p:cNvPr id="558" name="Google Shape;558;p43"/>
          <p:cNvSpPr/>
          <p:nvPr/>
        </p:nvSpPr>
        <p:spPr>
          <a:xfrm>
            <a:off x="4043525" y="4157584"/>
            <a:ext cx="2465700" cy="41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43"/>
          <p:cNvPicPr preferRelativeResize="0"/>
          <p:nvPr/>
        </p:nvPicPr>
        <p:blipFill>
          <a:blip r:embed="rId4">
            <a:alphaModFix/>
          </a:blip>
          <a:stretch>
            <a:fillRect/>
          </a:stretch>
        </p:blipFill>
        <p:spPr>
          <a:xfrm>
            <a:off x="7593900" y="4561950"/>
            <a:ext cx="1476300" cy="708250"/>
          </a:xfrm>
          <a:prstGeom prst="rect">
            <a:avLst/>
          </a:prstGeom>
          <a:noFill/>
          <a:ln>
            <a:noFill/>
          </a:ln>
        </p:spPr>
      </p:pic>
      <p:sp>
        <p:nvSpPr>
          <p:cNvPr id="560" name="Google Shape;560;p43"/>
          <p:cNvSpPr txBox="1"/>
          <p:nvPr/>
        </p:nvSpPr>
        <p:spPr>
          <a:xfrm>
            <a:off x="4399451" y="4132425"/>
            <a:ext cx="2301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FooBarModule</a:t>
            </a:r>
            <a:r>
              <a:rPr lang="en" sz="1800">
                <a:solidFill>
                  <a:srgbClr val="FFFFFF"/>
                </a:solidFill>
              </a:rPr>
              <a:t>.cpp</a:t>
            </a:r>
            <a:endParaRPr>
              <a:solidFill>
                <a:srgbClr val="FFFFFF"/>
              </a:solidFill>
            </a:endParaRPr>
          </a:p>
        </p:txBody>
      </p:sp>
      <p:grpSp>
        <p:nvGrpSpPr>
          <p:cNvPr id="561" name="Google Shape;561;p43"/>
          <p:cNvGrpSpPr/>
          <p:nvPr/>
        </p:nvGrpSpPr>
        <p:grpSpPr>
          <a:xfrm>
            <a:off x="4112451" y="4205748"/>
            <a:ext cx="236100" cy="299400"/>
            <a:chOff x="3288787" y="2379173"/>
            <a:chExt cx="236100" cy="299400"/>
          </a:xfrm>
        </p:grpSpPr>
        <p:sp>
          <p:nvSpPr>
            <p:cNvPr id="562" name="Google Shape;562;p43"/>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3" name="Google Shape;563;p43"/>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43"/>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43"/>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43"/>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grpSp>
        <p:nvGrpSpPr>
          <p:cNvPr id="567" name="Google Shape;567;p43"/>
          <p:cNvGrpSpPr/>
          <p:nvPr/>
        </p:nvGrpSpPr>
        <p:grpSpPr>
          <a:xfrm>
            <a:off x="0" y="0"/>
            <a:ext cx="9144000" cy="762000"/>
            <a:chOff x="0" y="2590800"/>
            <a:chExt cx="9144000" cy="762000"/>
          </a:xfrm>
        </p:grpSpPr>
        <p:sp>
          <p:nvSpPr>
            <p:cNvPr id="568" name="Google Shape;568;p43"/>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4"/>
          <p:cNvSpPr txBox="1"/>
          <p:nvPr>
            <p:ph idx="1" type="body"/>
          </p:nvPr>
        </p:nvSpPr>
        <p:spPr>
          <a:xfrm>
            <a:off x="311700" y="1000075"/>
            <a:ext cx="8520600" cy="11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Call </a:t>
            </a:r>
            <a:r>
              <a:rPr lang="en" sz="1700">
                <a:solidFill>
                  <a:srgbClr val="B4A7D6"/>
                </a:solidFill>
                <a:latin typeface="Consolas"/>
                <a:ea typeface="Consolas"/>
                <a:cs typeface="Consolas"/>
                <a:sym typeface="Consolas"/>
              </a:rPr>
              <a:t>IMPLEMENT_MODULE</a:t>
            </a:r>
            <a:r>
              <a:rPr lang="en" sz="1700"/>
              <a:t> after any declarations in </a:t>
            </a:r>
            <a:r>
              <a:rPr lang="en" sz="1700">
                <a:solidFill>
                  <a:srgbClr val="B7B7B7"/>
                </a:solidFill>
                <a:latin typeface="Consolas"/>
                <a:ea typeface="Consolas"/>
                <a:cs typeface="Consolas"/>
                <a:sym typeface="Consolas"/>
              </a:rPr>
              <a:t>[YourModuleName]Module.cpp</a:t>
            </a:r>
            <a:r>
              <a:rPr lang="en" sz="1700"/>
              <a:t>.</a:t>
            </a:r>
            <a:endParaRPr sz="1700"/>
          </a:p>
          <a:p>
            <a:pPr indent="-336550" lvl="0" marL="457200" rtl="0" algn="l">
              <a:spcBef>
                <a:spcPts val="0"/>
              </a:spcBef>
              <a:spcAft>
                <a:spcPts val="0"/>
              </a:spcAft>
              <a:buSzPts val="1700"/>
              <a:buChar char="●"/>
            </a:pPr>
            <a:r>
              <a:rPr lang="en" sz="1700"/>
              <a:t>By convention. Could in theory be anywhere in any </a:t>
            </a:r>
            <a:r>
              <a:rPr lang="en" sz="1700">
                <a:solidFill>
                  <a:srgbClr val="B7B7B7"/>
                </a:solidFill>
                <a:latin typeface="Consolas"/>
                <a:ea typeface="Consolas"/>
                <a:cs typeface="Consolas"/>
                <a:sym typeface="Consolas"/>
              </a:rPr>
              <a:t>.cpp</a:t>
            </a:r>
            <a:r>
              <a:rPr lang="en" sz="1700"/>
              <a:t> file in your module.</a:t>
            </a:r>
            <a:endParaRPr sz="1700"/>
          </a:p>
          <a:p>
            <a:pPr indent="-336550" lvl="0" marL="457200" rtl="0" algn="l">
              <a:spcBef>
                <a:spcPts val="0"/>
              </a:spcBef>
              <a:spcAft>
                <a:spcPts val="0"/>
              </a:spcAft>
              <a:buSzPts val="1700"/>
              <a:buChar char="●"/>
            </a:pPr>
            <a:r>
              <a:rPr lang="en" sz="1700"/>
              <a:t>Exposes your module’s “main class” to the rest of the engine.</a:t>
            </a:r>
            <a:endParaRPr sz="1700"/>
          </a:p>
        </p:txBody>
      </p:sp>
      <p:grpSp>
        <p:nvGrpSpPr>
          <p:cNvPr id="575" name="Google Shape;575;p44"/>
          <p:cNvGrpSpPr/>
          <p:nvPr/>
        </p:nvGrpSpPr>
        <p:grpSpPr>
          <a:xfrm>
            <a:off x="0" y="0"/>
            <a:ext cx="9144000" cy="762000"/>
            <a:chOff x="0" y="2590800"/>
            <a:chExt cx="9144000" cy="762000"/>
          </a:xfrm>
        </p:grpSpPr>
        <p:sp>
          <p:nvSpPr>
            <p:cNvPr id="576" name="Google Shape;576;p44"/>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sp>
        <p:nvSpPr>
          <p:cNvPr id="578" name="Google Shape;578;p44"/>
          <p:cNvSpPr txBox="1"/>
          <p:nvPr>
            <p:ph idx="1" type="body"/>
          </p:nvPr>
        </p:nvSpPr>
        <p:spPr>
          <a:xfrm>
            <a:off x="311700" y="2104150"/>
            <a:ext cx="8520600" cy="7620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latin typeface="Consolas"/>
                <a:ea typeface="Consolas"/>
                <a:cs typeface="Consolas"/>
                <a:sym typeface="Consolas"/>
              </a:rPr>
              <a:t>#include</a:t>
            </a:r>
            <a:r>
              <a:rPr lang="en">
                <a:latin typeface="Consolas"/>
                <a:ea typeface="Consolas"/>
                <a:cs typeface="Consolas"/>
                <a:sym typeface="Consolas"/>
              </a:rPr>
              <a:t> </a:t>
            </a:r>
            <a:r>
              <a:rPr lang="en">
                <a:solidFill>
                  <a:srgbClr val="DD7E6B"/>
                </a:solidFill>
                <a:latin typeface="Consolas"/>
                <a:ea typeface="Consolas"/>
                <a:cs typeface="Consolas"/>
                <a:sym typeface="Consolas"/>
              </a:rPr>
              <a:t>"Modules/ModuleManager.h"</a:t>
            </a:r>
            <a:endParaRPr>
              <a:solidFill>
                <a:srgbClr val="DD7E6B"/>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B4A7D6"/>
                </a:solidFill>
                <a:latin typeface="Consolas"/>
                <a:ea typeface="Consolas"/>
                <a:cs typeface="Consolas"/>
                <a:sym typeface="Consolas"/>
              </a:rPr>
              <a:t>IMPLEMENT_MODULE</a:t>
            </a:r>
            <a:r>
              <a:rPr lang="en">
                <a:latin typeface="Consolas"/>
                <a:ea typeface="Consolas"/>
                <a:cs typeface="Consolas"/>
                <a:sym typeface="Consolas"/>
              </a:rPr>
              <a:t>(</a:t>
            </a:r>
            <a:r>
              <a:rPr lang="en">
                <a:solidFill>
                  <a:schemeClr val="accent1"/>
                </a:solidFill>
                <a:latin typeface="Consolas"/>
                <a:ea typeface="Consolas"/>
                <a:cs typeface="Consolas"/>
                <a:sym typeface="Consolas"/>
              </a:rPr>
              <a:t>FDefaultModuleImpl</a:t>
            </a:r>
            <a:r>
              <a:rPr lang="en">
                <a:latin typeface="Consolas"/>
                <a:ea typeface="Consolas"/>
                <a:cs typeface="Consolas"/>
                <a:sym typeface="Consolas"/>
              </a:rPr>
              <a:t>, </a:t>
            </a:r>
            <a:r>
              <a:rPr lang="en">
                <a:solidFill>
                  <a:srgbClr val="DD7E6B"/>
                </a:solidFill>
                <a:latin typeface="Consolas"/>
                <a:ea typeface="Consolas"/>
                <a:cs typeface="Consolas"/>
                <a:sym typeface="Consolas"/>
              </a:rPr>
              <a:t>FooBar</a:t>
            </a:r>
            <a:r>
              <a:rPr lang="en">
                <a:latin typeface="Consolas"/>
                <a:ea typeface="Consolas"/>
                <a:cs typeface="Consolas"/>
                <a:sym typeface="Consolas"/>
              </a:rPr>
              <a:t>);</a:t>
            </a:r>
            <a:endParaRPr>
              <a:latin typeface="Consolas"/>
              <a:ea typeface="Consolas"/>
              <a:cs typeface="Consolas"/>
              <a:sym typeface="Consolas"/>
            </a:endParaRPr>
          </a:p>
        </p:txBody>
      </p:sp>
      <p:sp>
        <p:nvSpPr>
          <p:cNvPr id="579" name="Google Shape;579;p44"/>
          <p:cNvSpPr txBox="1"/>
          <p:nvPr>
            <p:ph idx="1" type="body"/>
          </p:nvPr>
        </p:nvSpPr>
        <p:spPr>
          <a:xfrm>
            <a:off x="311700" y="3016975"/>
            <a:ext cx="8520600" cy="20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ModuleManager is in “Core” module (that’s why it’s always a minimum dependency).</a:t>
            </a:r>
            <a:endParaRPr sz="1700"/>
          </a:p>
          <a:p>
            <a:pPr indent="0" lvl="0" marL="0" rtl="0" algn="l">
              <a:spcBef>
                <a:spcPts val="1600"/>
              </a:spcBef>
              <a:spcAft>
                <a:spcPts val="0"/>
              </a:spcAft>
              <a:buNone/>
            </a:pPr>
            <a:r>
              <a:rPr lang="en" sz="1700"/>
              <a:t>“Main class” should </a:t>
            </a:r>
            <a:r>
              <a:rPr lang="en" sz="1700"/>
              <a:t>extend </a:t>
            </a:r>
            <a:r>
              <a:rPr lang="en" sz="1700">
                <a:solidFill>
                  <a:schemeClr val="accent1"/>
                </a:solidFill>
                <a:latin typeface="Consolas"/>
                <a:ea typeface="Consolas"/>
                <a:cs typeface="Consolas"/>
                <a:sym typeface="Consolas"/>
              </a:rPr>
              <a:t>IModuleInterface</a:t>
            </a:r>
            <a:r>
              <a:rPr lang="en" sz="1700">
                <a:solidFill>
                  <a:schemeClr val="accent1"/>
                </a:solidFill>
              </a:rPr>
              <a:t> </a:t>
            </a:r>
            <a:r>
              <a:rPr lang="en" sz="1700"/>
              <a:t>(Modules/ModuleInterface.h)</a:t>
            </a:r>
            <a:endParaRPr sz="1700"/>
          </a:p>
          <a:p>
            <a:pPr indent="-336550" lvl="0" marL="457200" rtl="0" algn="l">
              <a:spcBef>
                <a:spcPts val="0"/>
              </a:spcBef>
              <a:spcAft>
                <a:spcPts val="0"/>
              </a:spcAft>
              <a:buClr>
                <a:schemeClr val="dk1"/>
              </a:buClr>
              <a:buSzPts val="1700"/>
              <a:buChar char="●"/>
            </a:pPr>
            <a:r>
              <a:rPr lang="en" sz="1700">
                <a:solidFill>
                  <a:schemeClr val="dk1"/>
                </a:solidFill>
              </a:rPr>
              <a:t>A module main class is a class that shares the lifetime of the module itself.</a:t>
            </a:r>
            <a:endParaRPr sz="1700">
              <a:solidFill>
                <a:schemeClr val="dk1"/>
              </a:solidFill>
            </a:endParaRPr>
          </a:p>
          <a:p>
            <a:pPr indent="-336550" lvl="0" marL="457200" rtl="0" algn="l">
              <a:spcBef>
                <a:spcPts val="0"/>
              </a:spcBef>
              <a:spcAft>
                <a:spcPts val="0"/>
              </a:spcAft>
              <a:buSzPts val="1700"/>
              <a:buChar char="●"/>
            </a:pPr>
            <a:r>
              <a:rPr lang="en" sz="1700"/>
              <a:t>Can be your own custom class, can also just be the empty </a:t>
            </a:r>
            <a:r>
              <a:rPr lang="en" sz="1700">
                <a:solidFill>
                  <a:schemeClr val="accent1"/>
                </a:solidFill>
                <a:latin typeface="Consolas"/>
                <a:ea typeface="Consolas"/>
                <a:cs typeface="Consolas"/>
                <a:sym typeface="Consolas"/>
              </a:rPr>
              <a:t>FDefaultModuleImpl</a:t>
            </a:r>
            <a:r>
              <a:rPr lang="en" sz="1700">
                <a:solidFill>
                  <a:schemeClr val="dk1"/>
                </a:solidFill>
              </a:rPr>
              <a:t>.</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rgbClr val="B4A7D6"/>
                </a:solidFill>
                <a:latin typeface="Consolas"/>
                <a:ea typeface="Consolas"/>
                <a:cs typeface="Consolas"/>
                <a:sym typeface="Consolas"/>
              </a:rPr>
              <a:t>IMPLEMENT_GAME_MODULE </a:t>
            </a:r>
            <a:r>
              <a:rPr lang="en" sz="1700">
                <a:solidFill>
                  <a:schemeClr val="dk1"/>
                </a:solidFill>
              </a:rPr>
              <a:t>for game modules.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rgbClr val="B4A7D6"/>
                </a:solidFill>
                <a:latin typeface="Consolas"/>
                <a:ea typeface="Consolas"/>
                <a:cs typeface="Consolas"/>
                <a:sym typeface="Consolas"/>
              </a:rPr>
              <a:t>IMPLEMENT_PRIMARY_GAME_MODULE </a:t>
            </a:r>
            <a:r>
              <a:rPr lang="en" sz="1700">
                <a:solidFill>
                  <a:schemeClr val="dk1"/>
                </a:solidFill>
              </a:rPr>
              <a:t>for the primary game module.</a:t>
            </a:r>
            <a:endParaRPr sz="1700">
              <a:solidFill>
                <a:schemeClr val="dk1"/>
              </a:solidFill>
            </a:endParaRPr>
          </a:p>
        </p:txBody>
      </p:sp>
      <p:pic>
        <p:nvPicPr>
          <p:cNvPr id="580" name="Google Shape;580;p44"/>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5"/>
          <p:cNvSpPr txBox="1"/>
          <p:nvPr>
            <p:ph idx="1" type="body"/>
          </p:nvPr>
        </p:nvSpPr>
        <p:spPr>
          <a:xfrm>
            <a:off x="311700" y="1000075"/>
            <a:ext cx="8520600" cy="27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Creating your own module main class </a:t>
            </a:r>
            <a:r>
              <a:rPr lang="en">
                <a:solidFill>
                  <a:schemeClr val="dk1"/>
                </a:solidFill>
              </a:rPr>
              <a:t>e</a:t>
            </a:r>
            <a:r>
              <a:rPr lang="en"/>
              <a:t>nables you to implement:</a:t>
            </a:r>
            <a:endParaRPr/>
          </a:p>
          <a:p>
            <a:pPr indent="-342900" lvl="0" marL="457200" rtl="0" algn="l">
              <a:spcBef>
                <a:spcPts val="0"/>
              </a:spcBef>
              <a:spcAft>
                <a:spcPts val="0"/>
              </a:spcAft>
              <a:buSzPts val="1800"/>
              <a:buFont typeface="Consolas"/>
              <a:buChar char="●"/>
            </a:pPr>
            <a:r>
              <a:rPr lang="en">
                <a:solidFill>
                  <a:srgbClr val="4A86E8"/>
                </a:solidFill>
                <a:latin typeface="Consolas"/>
                <a:ea typeface="Consolas"/>
                <a:cs typeface="Consolas"/>
                <a:sym typeface="Consolas"/>
              </a:rPr>
              <a:t>virtual void</a:t>
            </a:r>
            <a:r>
              <a:rPr lang="en">
                <a:latin typeface="Consolas"/>
                <a:ea typeface="Consolas"/>
                <a:cs typeface="Consolas"/>
                <a:sym typeface="Consolas"/>
              </a:rPr>
              <a:t> </a:t>
            </a:r>
            <a:r>
              <a:rPr lang="en">
                <a:solidFill>
                  <a:srgbClr val="FFF2CC"/>
                </a:solidFill>
                <a:latin typeface="Consolas"/>
                <a:ea typeface="Consolas"/>
                <a:cs typeface="Consolas"/>
                <a:sym typeface="Consolas"/>
              </a:rPr>
              <a:t>StartupModule</a:t>
            </a:r>
            <a:r>
              <a:rPr lang="en">
                <a:latin typeface="Consolas"/>
                <a:ea typeface="Consolas"/>
                <a:cs typeface="Consolas"/>
                <a:sym typeface="Consolas"/>
              </a:rPr>
              <a:t>()</a:t>
            </a:r>
            <a:endParaRPr>
              <a:latin typeface="Consolas"/>
              <a:ea typeface="Consolas"/>
              <a:cs typeface="Consolas"/>
              <a:sym typeface="Consolas"/>
            </a:endParaRPr>
          </a:p>
          <a:p>
            <a:pPr indent="-317500" lvl="1" marL="914400" rtl="0" algn="l">
              <a:spcBef>
                <a:spcPts val="0"/>
              </a:spcBef>
              <a:spcAft>
                <a:spcPts val="0"/>
              </a:spcAft>
              <a:buSzPts val="1400"/>
              <a:buChar char="○"/>
            </a:pPr>
            <a:r>
              <a:rPr lang="en"/>
              <a:t>Called right after the module DLL has been loaded and the module object has been created.</a:t>
            </a:r>
            <a:endParaRPr/>
          </a:p>
          <a:p>
            <a:pPr indent="-342900" lvl="0" marL="457200" rtl="0" algn="l">
              <a:spcBef>
                <a:spcPts val="0"/>
              </a:spcBef>
              <a:spcAft>
                <a:spcPts val="0"/>
              </a:spcAft>
              <a:buSzPts val="1800"/>
              <a:buFont typeface="Consolas"/>
              <a:buChar char="●"/>
            </a:pPr>
            <a:r>
              <a:rPr lang="en">
                <a:solidFill>
                  <a:srgbClr val="4A86E8"/>
                </a:solidFill>
                <a:latin typeface="Consolas"/>
                <a:ea typeface="Consolas"/>
                <a:cs typeface="Consolas"/>
                <a:sym typeface="Consolas"/>
              </a:rPr>
              <a:t>virtual void </a:t>
            </a:r>
            <a:r>
              <a:rPr lang="en">
                <a:solidFill>
                  <a:srgbClr val="FFF2CC"/>
                </a:solidFill>
                <a:latin typeface="Consolas"/>
                <a:ea typeface="Consolas"/>
                <a:cs typeface="Consolas"/>
                <a:sym typeface="Consolas"/>
              </a:rPr>
              <a:t>ShutdownModule</a:t>
            </a:r>
            <a:r>
              <a:rPr lang="en">
                <a:latin typeface="Consolas"/>
                <a:ea typeface="Consolas"/>
                <a:cs typeface="Consolas"/>
                <a:sym typeface="Consolas"/>
              </a:rPr>
              <a:t>()</a:t>
            </a:r>
            <a:endParaRPr>
              <a:latin typeface="Consolas"/>
              <a:ea typeface="Consolas"/>
              <a:cs typeface="Consolas"/>
              <a:sym typeface="Consolas"/>
            </a:endParaRPr>
          </a:p>
          <a:p>
            <a:pPr indent="-317500" lvl="1" marL="914400" rtl="0" algn="l">
              <a:spcBef>
                <a:spcPts val="0"/>
              </a:spcBef>
              <a:spcAft>
                <a:spcPts val="0"/>
              </a:spcAft>
              <a:buSzPts val="1400"/>
              <a:buChar char="○"/>
            </a:pPr>
            <a:r>
              <a:rPr lang="en"/>
              <a:t>Called before the module is unloaded, right before the module object is destroyed.</a:t>
            </a:r>
            <a:endParaRPr/>
          </a:p>
          <a:p>
            <a:pPr indent="0" lvl="0" marL="0" rtl="0" algn="l">
              <a:spcBef>
                <a:spcPts val="1600"/>
              </a:spcBef>
              <a:spcAft>
                <a:spcPts val="0"/>
              </a:spcAft>
              <a:buNone/>
            </a:pPr>
            <a:r>
              <a:rPr lang="en"/>
              <a:t>See other overridable functions in </a:t>
            </a:r>
            <a:r>
              <a:rPr lang="en">
                <a:solidFill>
                  <a:srgbClr val="B7B7B7"/>
                </a:solidFill>
                <a:latin typeface="Consolas"/>
                <a:ea typeface="Consolas"/>
                <a:cs typeface="Consolas"/>
                <a:sym typeface="Consolas"/>
              </a:rPr>
              <a:t>Core/Public/Modules/ModuleInterface.h</a:t>
            </a:r>
            <a:r>
              <a:rPr lang="en"/>
              <a:t>.</a:t>
            </a:r>
            <a:endParaRPr/>
          </a:p>
          <a:p>
            <a:pPr indent="0" lvl="0" marL="0" rtl="0" algn="l">
              <a:spcBef>
                <a:spcPts val="1600"/>
              </a:spcBef>
              <a:spcAft>
                <a:spcPts val="0"/>
              </a:spcAft>
              <a:buNone/>
            </a:pPr>
            <a:r>
              <a:rPr lang="en"/>
              <a:t>Other code can use a module’s main class from anywhere.</a:t>
            </a:r>
            <a:endParaRPr/>
          </a:p>
          <a:p>
            <a:pPr indent="0" lvl="0" marL="0" rtl="0" algn="l">
              <a:spcBef>
                <a:spcPts val="0"/>
              </a:spcBef>
              <a:spcAft>
                <a:spcPts val="1600"/>
              </a:spcAft>
              <a:buNone/>
            </a:pPr>
            <a:r>
              <a:t/>
            </a:r>
            <a:endParaRPr sz="1500">
              <a:latin typeface="Consolas"/>
              <a:ea typeface="Consolas"/>
              <a:cs typeface="Consolas"/>
              <a:sym typeface="Consolas"/>
            </a:endParaRPr>
          </a:p>
        </p:txBody>
      </p:sp>
      <p:grpSp>
        <p:nvGrpSpPr>
          <p:cNvPr id="586" name="Google Shape;586;p45"/>
          <p:cNvGrpSpPr/>
          <p:nvPr/>
        </p:nvGrpSpPr>
        <p:grpSpPr>
          <a:xfrm>
            <a:off x="0" y="0"/>
            <a:ext cx="9144000" cy="762000"/>
            <a:chOff x="0" y="2590800"/>
            <a:chExt cx="9144000" cy="762000"/>
          </a:xfrm>
        </p:grpSpPr>
        <p:sp>
          <p:nvSpPr>
            <p:cNvPr id="587" name="Google Shape;587;p45"/>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pic>
        <p:nvPicPr>
          <p:cNvPr id="589" name="Google Shape;589;p45"/>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590" name="Google Shape;590;p45"/>
          <p:cNvSpPr txBox="1"/>
          <p:nvPr>
            <p:ph idx="1" type="body"/>
          </p:nvPr>
        </p:nvSpPr>
        <p:spPr>
          <a:xfrm>
            <a:off x="311700" y="3686045"/>
            <a:ext cx="8520600" cy="4509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accent1"/>
                </a:solidFill>
                <a:latin typeface="Consolas"/>
                <a:ea typeface="Consolas"/>
                <a:cs typeface="Consolas"/>
                <a:sym typeface="Consolas"/>
              </a:rPr>
              <a:t>FModuleManager</a:t>
            </a:r>
            <a:r>
              <a:rPr lang="en" sz="1500">
                <a:solidFill>
                  <a:schemeClr val="dk1"/>
                </a:solidFill>
                <a:latin typeface="Consolas"/>
                <a:ea typeface="Consolas"/>
                <a:cs typeface="Consolas"/>
                <a:sym typeface="Consolas"/>
              </a:rPr>
              <a:t>::</a:t>
            </a:r>
            <a:r>
              <a:rPr lang="en" sz="1500">
                <a:solidFill>
                  <a:srgbClr val="FFF2CC"/>
                </a:solidFill>
                <a:latin typeface="Consolas"/>
                <a:ea typeface="Consolas"/>
                <a:cs typeface="Consolas"/>
                <a:sym typeface="Consolas"/>
              </a:rPr>
              <a:t>Get</a:t>
            </a:r>
            <a:r>
              <a:rPr lang="en" sz="1500">
                <a:solidFill>
                  <a:schemeClr val="dk1"/>
                </a:solidFill>
                <a:latin typeface="Consolas"/>
                <a:ea typeface="Consolas"/>
                <a:cs typeface="Consolas"/>
                <a:sym typeface="Consolas"/>
              </a:rPr>
              <a:t>().</a:t>
            </a:r>
            <a:r>
              <a:rPr lang="en" sz="1500">
                <a:solidFill>
                  <a:srgbClr val="FFF2CC"/>
                </a:solidFill>
                <a:latin typeface="Consolas"/>
                <a:ea typeface="Consolas"/>
                <a:cs typeface="Consolas"/>
                <a:sym typeface="Consolas"/>
              </a:rPr>
              <a:t>LoadModuleChecked</a:t>
            </a:r>
            <a:r>
              <a:rPr lang="en" sz="1500">
                <a:solidFill>
                  <a:schemeClr val="dk1"/>
                </a:solidFill>
                <a:latin typeface="Consolas"/>
                <a:ea typeface="Consolas"/>
                <a:cs typeface="Consolas"/>
                <a:sym typeface="Consolas"/>
              </a:rPr>
              <a:t>&lt;</a:t>
            </a:r>
            <a:r>
              <a:rPr lang="en" sz="1500">
                <a:solidFill>
                  <a:schemeClr val="accent1"/>
                </a:solidFill>
                <a:latin typeface="Consolas"/>
                <a:ea typeface="Consolas"/>
                <a:cs typeface="Consolas"/>
                <a:sym typeface="Consolas"/>
              </a:rPr>
              <a:t>FFooBarModule</a:t>
            </a:r>
            <a:r>
              <a:rPr lang="en" sz="1500">
                <a:solidFill>
                  <a:schemeClr val="dk1"/>
                </a:solidFill>
                <a:latin typeface="Consolas"/>
                <a:ea typeface="Consolas"/>
                <a:cs typeface="Consolas"/>
                <a:sym typeface="Consolas"/>
              </a:rPr>
              <a:t>&gt;(</a:t>
            </a:r>
            <a:r>
              <a:rPr lang="en" sz="1500">
                <a:solidFill>
                  <a:srgbClr val="B4A7D6"/>
                </a:solidFill>
                <a:latin typeface="Consolas"/>
                <a:ea typeface="Consolas"/>
                <a:cs typeface="Consolas"/>
                <a:sym typeface="Consolas"/>
              </a:rPr>
              <a:t>TEXT</a:t>
            </a:r>
            <a:r>
              <a:rPr lang="en" sz="1500">
                <a:solidFill>
                  <a:schemeClr val="dk1"/>
                </a:solidFill>
                <a:latin typeface="Consolas"/>
                <a:ea typeface="Consolas"/>
                <a:cs typeface="Consolas"/>
                <a:sym typeface="Consolas"/>
              </a:rPr>
              <a:t>(</a:t>
            </a:r>
            <a:r>
              <a:rPr lang="en" sz="1500">
                <a:solidFill>
                  <a:srgbClr val="DD7E6B"/>
                </a:solidFill>
                <a:latin typeface="Consolas"/>
                <a:ea typeface="Consolas"/>
                <a:cs typeface="Consolas"/>
                <a:sym typeface="Consolas"/>
              </a:rPr>
              <a:t>"FooBar"</a:t>
            </a:r>
            <a:r>
              <a:rPr lang="en" sz="1500">
                <a:solidFill>
                  <a:schemeClr val="dk1"/>
                </a:solidFill>
                <a:latin typeface="Consolas"/>
                <a:ea typeface="Consolas"/>
                <a:cs typeface="Consolas"/>
                <a:sym typeface="Consolas"/>
              </a:rPr>
              <a:t>)).</a:t>
            </a:r>
            <a:r>
              <a:rPr lang="en" sz="1500">
                <a:solidFill>
                  <a:srgbClr val="FFF2CC"/>
                </a:solidFill>
                <a:latin typeface="Consolas"/>
                <a:ea typeface="Consolas"/>
                <a:cs typeface="Consolas"/>
                <a:sym typeface="Consolas"/>
              </a:rPr>
              <a:t>DoFoo</a:t>
            </a:r>
            <a:r>
              <a:rPr lang="en" sz="1500">
                <a:solidFill>
                  <a:schemeClr val="dk1"/>
                </a:solidFill>
                <a:latin typeface="Consolas"/>
                <a:ea typeface="Consolas"/>
                <a:cs typeface="Consolas"/>
                <a:sym typeface="Consolas"/>
              </a:rPr>
              <a:t>();</a:t>
            </a:r>
            <a:endParaRPr>
              <a:solidFill>
                <a:schemeClr val="lt2"/>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6"/>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Module Lifetime</a:t>
            </a:r>
            <a:endParaRPr sz="2200"/>
          </a:p>
        </p:txBody>
      </p:sp>
      <p:sp>
        <p:nvSpPr>
          <p:cNvPr id="596" name="Google Shape;596;p46"/>
          <p:cNvSpPr txBox="1"/>
          <p:nvPr>
            <p:ph idx="1" type="body"/>
          </p:nvPr>
        </p:nvSpPr>
        <p:spPr>
          <a:xfrm>
            <a:off x="311700" y="1762075"/>
            <a:ext cx="8520600" cy="24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shutdown, modules are destroyed in the reverse order they were created.</a:t>
            </a:r>
            <a:endParaRPr/>
          </a:p>
          <a:p>
            <a:pPr indent="0" lvl="0" marL="0" rtl="0" algn="l">
              <a:spcBef>
                <a:spcPts val="1600"/>
              </a:spcBef>
              <a:spcAft>
                <a:spcPts val="0"/>
              </a:spcAft>
              <a:buNone/>
            </a:pPr>
            <a:r>
              <a:rPr lang="en"/>
              <a:t>That means you can load other modules during your module’s startup.</a:t>
            </a:r>
            <a:br>
              <a:rPr lang="en"/>
            </a:br>
            <a:r>
              <a:rPr lang="en"/>
              <a:t>E.g. </a:t>
            </a:r>
            <a:r>
              <a:rPr lang="en">
                <a:solidFill>
                  <a:schemeClr val="accent1"/>
                </a:solidFill>
                <a:latin typeface="Consolas"/>
                <a:ea typeface="Consolas"/>
                <a:cs typeface="Consolas"/>
                <a:sym typeface="Consolas"/>
              </a:rPr>
              <a:t>FModuleManager</a:t>
            </a:r>
            <a:r>
              <a:rPr lang="en">
                <a:latin typeface="Consolas"/>
                <a:ea typeface="Consolas"/>
                <a:cs typeface="Consolas"/>
                <a:sym typeface="Consolas"/>
              </a:rPr>
              <a:t>::</a:t>
            </a:r>
            <a:r>
              <a:rPr lang="en">
                <a:solidFill>
                  <a:srgbClr val="FFF2CC"/>
                </a:solidFill>
                <a:latin typeface="Consolas"/>
                <a:ea typeface="Consolas"/>
                <a:cs typeface="Consolas"/>
                <a:sym typeface="Consolas"/>
              </a:rPr>
              <a:t>Get</a:t>
            </a:r>
            <a:r>
              <a:rPr lang="en">
                <a:latin typeface="Consolas"/>
                <a:ea typeface="Consolas"/>
                <a:cs typeface="Consolas"/>
                <a:sym typeface="Consolas"/>
              </a:rPr>
              <a:t>().</a:t>
            </a:r>
            <a:r>
              <a:rPr lang="en">
                <a:solidFill>
                  <a:srgbClr val="FFF2CC"/>
                </a:solidFill>
                <a:latin typeface="Consolas"/>
                <a:ea typeface="Consolas"/>
                <a:cs typeface="Consolas"/>
                <a:sym typeface="Consolas"/>
              </a:rPr>
              <a:t>LoadModuleChecked</a:t>
            </a:r>
            <a:r>
              <a:rPr lang="en">
                <a:latin typeface="Consolas"/>
                <a:ea typeface="Consolas"/>
                <a:cs typeface="Consolas"/>
                <a:sym typeface="Consolas"/>
              </a:rPr>
              <a:t>(</a:t>
            </a:r>
            <a:r>
              <a:rPr lang="en">
                <a:solidFill>
                  <a:srgbClr val="B4A7D6"/>
                </a:solidFill>
                <a:latin typeface="Consolas"/>
                <a:ea typeface="Consolas"/>
                <a:cs typeface="Consolas"/>
                <a:sym typeface="Consolas"/>
              </a:rPr>
              <a:t>TEXT</a:t>
            </a:r>
            <a:r>
              <a:rPr lang="en">
                <a:latin typeface="Consolas"/>
                <a:ea typeface="Consolas"/>
                <a:cs typeface="Consolas"/>
                <a:sym typeface="Consolas"/>
              </a:rPr>
              <a:t>(</a:t>
            </a:r>
            <a:r>
              <a:rPr lang="en">
                <a:solidFill>
                  <a:srgbClr val="DD7E6B"/>
                </a:solidFill>
                <a:latin typeface="Consolas"/>
                <a:ea typeface="Consolas"/>
                <a:cs typeface="Consolas"/>
                <a:sym typeface="Consolas"/>
              </a:rPr>
              <a:t>"HTTP"</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1600"/>
              </a:spcAft>
              <a:buNone/>
            </a:pPr>
            <a:r>
              <a:rPr lang="en"/>
              <a:t>Y</a:t>
            </a:r>
            <a:r>
              <a:rPr lang="en"/>
              <a:t>ou can then be sure any modules loaded in </a:t>
            </a:r>
            <a:r>
              <a:rPr lang="en">
                <a:solidFill>
                  <a:srgbClr val="FFF2CC"/>
                </a:solidFill>
                <a:latin typeface="Consolas"/>
                <a:ea typeface="Consolas"/>
                <a:cs typeface="Consolas"/>
                <a:sym typeface="Consolas"/>
              </a:rPr>
              <a:t>StartupModule</a:t>
            </a:r>
            <a:r>
              <a:rPr lang="en">
                <a:latin typeface="Consolas"/>
                <a:ea typeface="Consolas"/>
                <a:cs typeface="Consolas"/>
                <a:sym typeface="Consolas"/>
              </a:rPr>
              <a:t>()</a:t>
            </a:r>
            <a:r>
              <a:rPr lang="en"/>
              <a:t> will be available in </a:t>
            </a:r>
            <a:r>
              <a:rPr lang="en">
                <a:solidFill>
                  <a:srgbClr val="FFF2CC"/>
                </a:solidFill>
                <a:latin typeface="Consolas"/>
                <a:ea typeface="Consolas"/>
                <a:cs typeface="Consolas"/>
                <a:sym typeface="Consolas"/>
              </a:rPr>
              <a:t>ShutdownModule</a:t>
            </a:r>
            <a:r>
              <a:rPr lang="en">
                <a:latin typeface="Consolas"/>
                <a:ea typeface="Consolas"/>
                <a:cs typeface="Consolas"/>
                <a:sym typeface="Consolas"/>
              </a:rPr>
              <a:t>()</a:t>
            </a:r>
            <a:r>
              <a:rPr lang="en"/>
              <a:t> as well.</a:t>
            </a:r>
            <a:endParaRPr/>
          </a:p>
        </p:txBody>
      </p:sp>
      <p:grpSp>
        <p:nvGrpSpPr>
          <p:cNvPr id="597" name="Google Shape;597;p46"/>
          <p:cNvGrpSpPr/>
          <p:nvPr/>
        </p:nvGrpSpPr>
        <p:grpSpPr>
          <a:xfrm>
            <a:off x="0" y="0"/>
            <a:ext cx="9144000" cy="762000"/>
            <a:chOff x="0" y="2590800"/>
            <a:chExt cx="9144000" cy="762000"/>
          </a:xfrm>
        </p:grpSpPr>
        <p:sp>
          <p:nvSpPr>
            <p:cNvPr id="598" name="Google Shape;598;p46"/>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pic>
        <p:nvPicPr>
          <p:cNvPr id="600" name="Google Shape;600;p46"/>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7"/>
          <p:cNvSpPr txBox="1"/>
          <p:nvPr>
            <p:ph idx="1" type="body"/>
          </p:nvPr>
        </p:nvSpPr>
        <p:spPr>
          <a:xfrm>
            <a:off x="311700" y="950997"/>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Gameplay modules</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sz="2200"/>
          </a:p>
        </p:txBody>
      </p:sp>
      <p:sp>
        <p:nvSpPr>
          <p:cNvPr id="606" name="Google Shape;606;p47"/>
          <p:cNvSpPr txBox="1"/>
          <p:nvPr>
            <p:ph idx="1" type="body"/>
          </p:nvPr>
        </p:nvSpPr>
        <p:spPr>
          <a:xfrm>
            <a:off x="311700" y="1533475"/>
            <a:ext cx="8520600" cy="3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Usually you have only one gameplay module, your primary gameplay module.</a:t>
            </a:r>
            <a:endParaRPr sz="1600"/>
          </a:p>
          <a:p>
            <a:pPr indent="0" lvl="0" marL="0" rtl="0" algn="l">
              <a:spcBef>
                <a:spcPts val="1600"/>
              </a:spcBef>
              <a:spcAft>
                <a:spcPts val="0"/>
              </a:spcAft>
              <a:buNone/>
            </a:pPr>
            <a:r>
              <a:rPr lang="en" sz="1600">
                <a:solidFill>
                  <a:schemeClr val="dk1"/>
                </a:solidFill>
              </a:rPr>
              <a:t>You should only mark a module as a gameplay module when it depends on another gameplay module.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Sets up hot-reloading support.</a:t>
            </a:r>
            <a:endParaRPr sz="1600"/>
          </a:p>
          <a:p>
            <a:pPr indent="0" lvl="0" marL="0" rtl="0" algn="l">
              <a:spcBef>
                <a:spcPts val="1600"/>
              </a:spcBef>
              <a:spcAft>
                <a:spcPts val="0"/>
              </a:spcAft>
              <a:buNone/>
            </a:pPr>
            <a:r>
              <a:rPr lang="en" sz="1600"/>
              <a:t>You can mark a module as gameplay modules:</a:t>
            </a:r>
            <a:endParaRPr sz="1600"/>
          </a:p>
          <a:p>
            <a:pPr indent="-330200" lvl="0" marL="457200" rtl="0" algn="l">
              <a:spcBef>
                <a:spcPts val="0"/>
              </a:spcBef>
              <a:spcAft>
                <a:spcPts val="0"/>
              </a:spcAft>
              <a:buSzPts val="1600"/>
              <a:buChar char="●"/>
            </a:pPr>
            <a:r>
              <a:rPr lang="en" sz="1600"/>
              <a:t>In that </a:t>
            </a:r>
            <a:r>
              <a:rPr lang="en" sz="1600">
                <a:solidFill>
                  <a:schemeClr val="dk1"/>
                </a:solidFill>
              </a:rPr>
              <a:t>module’s </a:t>
            </a:r>
            <a:r>
              <a:rPr lang="en" sz="1600"/>
              <a:t>main class, override </a:t>
            </a:r>
            <a:r>
              <a:rPr lang="en" sz="1600">
                <a:solidFill>
                  <a:srgbClr val="4A86E8"/>
                </a:solidFill>
                <a:latin typeface="Consolas"/>
                <a:ea typeface="Consolas"/>
                <a:cs typeface="Consolas"/>
                <a:sym typeface="Consolas"/>
              </a:rPr>
              <a:t>virtual bool</a:t>
            </a:r>
            <a:r>
              <a:rPr lang="en" sz="1600">
                <a:latin typeface="Consolas"/>
                <a:ea typeface="Consolas"/>
                <a:cs typeface="Consolas"/>
                <a:sym typeface="Consolas"/>
              </a:rPr>
              <a:t> </a:t>
            </a:r>
            <a:r>
              <a:rPr lang="en" sz="1600">
                <a:solidFill>
                  <a:srgbClr val="FFF2CC"/>
                </a:solidFill>
                <a:latin typeface="Consolas"/>
                <a:ea typeface="Consolas"/>
                <a:cs typeface="Consolas"/>
                <a:sym typeface="Consolas"/>
              </a:rPr>
              <a:t>IsGameModule</a:t>
            </a:r>
            <a:r>
              <a:rPr lang="en" sz="1600">
                <a:latin typeface="Consolas"/>
                <a:ea typeface="Consolas"/>
                <a:cs typeface="Consolas"/>
                <a:sym typeface="Consolas"/>
              </a:rPr>
              <a:t>() </a:t>
            </a:r>
            <a:r>
              <a:rPr lang="en" sz="1600">
                <a:solidFill>
                  <a:srgbClr val="4A86E8"/>
                </a:solidFill>
                <a:latin typeface="Consolas"/>
                <a:ea typeface="Consolas"/>
                <a:cs typeface="Consolas"/>
                <a:sym typeface="Consolas"/>
              </a:rPr>
              <a:t>const</a:t>
            </a:r>
            <a:r>
              <a:rPr lang="en" sz="1600">
                <a:solidFill>
                  <a:srgbClr val="FFFFFF"/>
                </a:solidFill>
              </a:rPr>
              <a:t> </a:t>
            </a:r>
            <a:r>
              <a:rPr lang="en" sz="1600"/>
              <a:t>from </a:t>
            </a:r>
            <a:r>
              <a:rPr lang="en" sz="1600">
                <a:solidFill>
                  <a:schemeClr val="accent1"/>
                </a:solidFill>
                <a:latin typeface="Consolas"/>
                <a:ea typeface="Consolas"/>
                <a:cs typeface="Consolas"/>
                <a:sym typeface="Consolas"/>
              </a:rPr>
              <a:t>IModuleInterface</a:t>
            </a:r>
            <a:r>
              <a:rPr lang="en" sz="1600"/>
              <a:t> to return true.</a:t>
            </a:r>
            <a:endParaRPr sz="1600"/>
          </a:p>
          <a:p>
            <a:pPr indent="-330200" lvl="0" marL="457200" rtl="0" algn="l">
              <a:spcBef>
                <a:spcPts val="0"/>
              </a:spcBef>
              <a:spcAft>
                <a:spcPts val="0"/>
              </a:spcAft>
              <a:buSzPts val="1600"/>
              <a:buChar char="●"/>
            </a:pPr>
            <a:r>
              <a:rPr lang="en" sz="1600"/>
              <a:t>Call </a:t>
            </a:r>
            <a:r>
              <a:rPr lang="en" sz="1600">
                <a:solidFill>
                  <a:srgbClr val="B4A7D6"/>
                </a:solidFill>
                <a:latin typeface="Consolas"/>
                <a:ea typeface="Consolas"/>
                <a:cs typeface="Consolas"/>
                <a:sym typeface="Consolas"/>
              </a:rPr>
              <a:t>IMPLEMENT_GAME_MODULE</a:t>
            </a:r>
            <a:r>
              <a:rPr lang="en" sz="1600">
                <a:solidFill>
                  <a:schemeClr val="dk1"/>
                </a:solidFill>
              </a:rPr>
              <a:t> instead of </a:t>
            </a:r>
            <a:r>
              <a:rPr lang="en" sz="1600">
                <a:solidFill>
                  <a:srgbClr val="B4A7D6"/>
                </a:solidFill>
                <a:latin typeface="Consolas"/>
                <a:ea typeface="Consolas"/>
                <a:cs typeface="Consolas"/>
                <a:sym typeface="Consolas"/>
              </a:rPr>
              <a:t>IMPLEMENT_MODULE</a:t>
            </a:r>
            <a:r>
              <a:rPr lang="en" sz="1600">
                <a:solidFill>
                  <a:schemeClr val="dk1"/>
                </a:solidFill>
              </a:rPr>
              <a:t>.</a:t>
            </a:r>
            <a:endParaRPr sz="1600">
              <a:solidFill>
                <a:schemeClr val="dk1"/>
              </a:solidFill>
            </a:endParaRPr>
          </a:p>
          <a:p>
            <a:pPr indent="0" lvl="0" marL="0" rtl="0" algn="l">
              <a:spcBef>
                <a:spcPts val="1600"/>
              </a:spcBef>
              <a:spcAft>
                <a:spcPts val="1600"/>
              </a:spcAft>
              <a:buNone/>
            </a:pPr>
            <a:r>
              <a:rPr lang="en" sz="1600">
                <a:solidFill>
                  <a:schemeClr val="dk1"/>
                </a:solidFill>
              </a:rPr>
              <a:t>Gameplay modules have extra hot-reloading overhead, avoid when possible.</a:t>
            </a:r>
            <a:endParaRPr sz="1600">
              <a:solidFill>
                <a:schemeClr val="dk1"/>
              </a:solidFill>
            </a:endParaRPr>
          </a:p>
        </p:txBody>
      </p:sp>
      <p:grpSp>
        <p:nvGrpSpPr>
          <p:cNvPr id="607" name="Google Shape;607;p47"/>
          <p:cNvGrpSpPr/>
          <p:nvPr/>
        </p:nvGrpSpPr>
        <p:grpSpPr>
          <a:xfrm>
            <a:off x="0" y="0"/>
            <a:ext cx="9144000" cy="762000"/>
            <a:chOff x="0" y="2590800"/>
            <a:chExt cx="9144000" cy="762000"/>
          </a:xfrm>
        </p:grpSpPr>
        <p:sp>
          <p:nvSpPr>
            <p:cNvPr id="608" name="Google Shape;608;p47"/>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7"/>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pic>
        <p:nvPicPr>
          <p:cNvPr id="610" name="Google Shape;610;p47"/>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616" name="Google Shape;616;p48"/>
          <p:cNvGrpSpPr/>
          <p:nvPr/>
        </p:nvGrpSpPr>
        <p:grpSpPr>
          <a:xfrm>
            <a:off x="0" y="1066800"/>
            <a:ext cx="9144000" cy="762000"/>
            <a:chOff x="0" y="1066800"/>
            <a:chExt cx="9144000" cy="762000"/>
          </a:xfrm>
        </p:grpSpPr>
        <p:sp>
          <p:nvSpPr>
            <p:cNvPr id="617" name="Google Shape;617;p48"/>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8"/>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B</a:t>
              </a:r>
              <a:r>
                <a:rPr lang="en" sz="3600">
                  <a:solidFill>
                    <a:srgbClr val="434343"/>
                  </a:solidFill>
                </a:rPr>
                <a:t>uild</a:t>
              </a:r>
              <a:endParaRPr sz="3600">
                <a:solidFill>
                  <a:srgbClr val="434343"/>
                </a:solidFill>
              </a:endParaRPr>
            </a:p>
          </p:txBody>
        </p:sp>
      </p:grpSp>
      <p:grpSp>
        <p:nvGrpSpPr>
          <p:cNvPr id="619" name="Google Shape;619;p48"/>
          <p:cNvGrpSpPr/>
          <p:nvPr/>
        </p:nvGrpSpPr>
        <p:grpSpPr>
          <a:xfrm>
            <a:off x="0" y="2590800"/>
            <a:ext cx="9144000" cy="762000"/>
            <a:chOff x="0" y="2590800"/>
            <a:chExt cx="9144000" cy="762000"/>
          </a:xfrm>
        </p:grpSpPr>
        <p:sp>
          <p:nvSpPr>
            <p:cNvPr id="620" name="Google Shape;620;p48"/>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1" name="Google Shape;621;p48"/>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I</a:t>
              </a:r>
              <a:r>
                <a:rPr lang="en" sz="3600">
                  <a:solidFill>
                    <a:srgbClr val="434343"/>
                  </a:solidFill>
                </a:rPr>
                <a:t>mplement</a:t>
              </a:r>
              <a:endParaRPr sz="3600">
                <a:solidFill>
                  <a:srgbClr val="434343"/>
                </a:solidFill>
              </a:endParaRPr>
            </a:p>
          </p:txBody>
        </p:sp>
      </p:grpSp>
      <p:grpSp>
        <p:nvGrpSpPr>
          <p:cNvPr id="622" name="Google Shape;622;p48"/>
          <p:cNvGrpSpPr/>
          <p:nvPr/>
        </p:nvGrpSpPr>
        <p:grpSpPr>
          <a:xfrm>
            <a:off x="0" y="3352800"/>
            <a:ext cx="9144000" cy="762000"/>
            <a:chOff x="0" y="3352800"/>
            <a:chExt cx="9144000" cy="762000"/>
          </a:xfrm>
        </p:grpSpPr>
        <p:sp>
          <p:nvSpPr>
            <p:cNvPr id="623" name="Google Shape;623;p48"/>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4" name="Google Shape;624;p48"/>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FFFFFF"/>
                  </a:solidFill>
                </a:rPr>
                <a:t>L</a:t>
              </a:r>
              <a:r>
                <a:rPr lang="en" sz="3600">
                  <a:solidFill>
                    <a:srgbClr val="FFFFFF"/>
                  </a:solidFill>
                </a:rPr>
                <a:t>oad</a:t>
              </a:r>
              <a:endParaRPr sz="3600">
                <a:solidFill>
                  <a:srgbClr val="FFFFFF"/>
                </a:solidFill>
              </a:endParaRPr>
            </a:p>
          </p:txBody>
        </p:sp>
      </p:grpSp>
      <p:grpSp>
        <p:nvGrpSpPr>
          <p:cNvPr id="625" name="Google Shape;625;p48"/>
          <p:cNvGrpSpPr/>
          <p:nvPr/>
        </p:nvGrpSpPr>
        <p:grpSpPr>
          <a:xfrm>
            <a:off x="0" y="4114800"/>
            <a:ext cx="9144000" cy="762000"/>
            <a:chOff x="0" y="4114800"/>
            <a:chExt cx="9144000" cy="762000"/>
          </a:xfrm>
        </p:grpSpPr>
        <p:sp>
          <p:nvSpPr>
            <p:cNvPr id="626" name="Google Shape;626;p48"/>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7" name="Google Shape;627;p48"/>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D</a:t>
              </a:r>
              <a:r>
                <a:rPr lang="en" sz="3600">
                  <a:solidFill>
                    <a:srgbClr val="434343"/>
                  </a:solidFill>
                </a:rPr>
                <a:t>epend</a:t>
              </a:r>
              <a:endParaRPr sz="3600">
                <a:solidFill>
                  <a:srgbClr val="434343"/>
                </a:solidFill>
              </a:endParaRPr>
            </a:p>
          </p:txBody>
        </p:sp>
      </p:grpSp>
      <p:grpSp>
        <p:nvGrpSpPr>
          <p:cNvPr id="628" name="Google Shape;628;p48"/>
          <p:cNvGrpSpPr/>
          <p:nvPr/>
        </p:nvGrpSpPr>
        <p:grpSpPr>
          <a:xfrm>
            <a:off x="0" y="1828800"/>
            <a:ext cx="9144000" cy="762000"/>
            <a:chOff x="0" y="1828800"/>
            <a:chExt cx="9144000" cy="762000"/>
          </a:xfrm>
        </p:grpSpPr>
        <p:sp>
          <p:nvSpPr>
            <p:cNvPr id="629" name="Google Shape;629;p48"/>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30" name="Google Shape;630;p48"/>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U</a:t>
              </a:r>
              <a:r>
                <a:rPr lang="en" sz="3600">
                  <a:solidFill>
                    <a:srgbClr val="434343"/>
                  </a:solidFill>
                </a:rPr>
                <a:t>se</a:t>
              </a:r>
              <a:endParaRPr sz="3600">
                <a:solidFill>
                  <a:srgbClr val="434343"/>
                </a:solidFill>
              </a:endParaRPr>
            </a:p>
          </p:txBody>
        </p:sp>
      </p:grpSp>
      <p:pic>
        <p:nvPicPr>
          <p:cNvPr id="631" name="Google Shape;631;p48"/>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FFFFFF"/>
                </a:solidFill>
              </a:rPr>
              <a:t>Module Descriptor</a:t>
            </a:r>
            <a:endParaRPr sz="2200">
              <a:solidFill>
                <a:srgbClr val="FFFFF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Modules need to be described in the </a:t>
            </a:r>
            <a:r>
              <a:rPr lang="en">
                <a:solidFill>
                  <a:srgbClr val="B7B7B7"/>
                </a:solidFill>
                <a:latin typeface="Consolas"/>
                <a:ea typeface="Consolas"/>
                <a:cs typeface="Consolas"/>
                <a:sym typeface="Consolas"/>
              </a:rPr>
              <a:t>.uproject</a:t>
            </a:r>
            <a:r>
              <a:rPr lang="en"/>
              <a:t> or </a:t>
            </a:r>
            <a:r>
              <a:rPr lang="en">
                <a:solidFill>
                  <a:srgbClr val="B7B7B7"/>
                </a:solidFill>
                <a:latin typeface="Consolas"/>
                <a:ea typeface="Consolas"/>
                <a:cs typeface="Consolas"/>
                <a:sym typeface="Consolas"/>
              </a:rPr>
              <a:t>.uplugin</a:t>
            </a:r>
            <a:r>
              <a:rPr lang="en"/>
              <a:t> file.</a:t>
            </a:r>
            <a:endParaRPr/>
          </a:p>
          <a:p>
            <a:pPr indent="0" lvl="0" marL="0" rtl="0" algn="l">
              <a:lnSpc>
                <a:spcPct val="100000"/>
              </a:lnSpc>
              <a:spcBef>
                <a:spcPts val="0"/>
              </a:spcBef>
              <a:spcAft>
                <a:spcPts val="0"/>
              </a:spcAft>
              <a:buNone/>
            </a:pPr>
            <a:r>
              <a:rPr lang="en"/>
              <a:t>Defines when the module is loaded and on what targets / platforms.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600">
                <a:latin typeface="Consolas"/>
                <a:ea typeface="Consolas"/>
                <a:cs typeface="Consolas"/>
                <a:sym typeface="Consolas"/>
              </a:rPr>
              <a:t>"Modules": [</a:t>
            </a:r>
            <a:br>
              <a:rPr lang="en" sz="1600">
                <a:latin typeface="Consolas"/>
                <a:ea typeface="Consolas"/>
                <a:cs typeface="Consolas"/>
                <a:sym typeface="Consolas"/>
              </a:rPr>
            </a:br>
            <a:r>
              <a:rPr lang="en" sz="1600">
                <a:latin typeface="Consolas"/>
                <a:ea typeface="Consolas"/>
                <a:cs typeface="Consolas"/>
                <a:sym typeface="Consolas"/>
              </a:rPr>
              <a:t>	{</a:t>
            </a:r>
            <a:br>
              <a:rPr lang="en" sz="1600">
                <a:latin typeface="Consolas"/>
                <a:ea typeface="Consolas"/>
                <a:cs typeface="Consolas"/>
                <a:sym typeface="Consolas"/>
              </a:rPr>
            </a:br>
            <a:r>
              <a:rPr lang="en" sz="1600">
                <a:latin typeface="Consolas"/>
                <a:ea typeface="Consolas"/>
                <a:cs typeface="Consolas"/>
                <a:sym typeface="Consolas"/>
              </a:rPr>
              <a:t>		"Name": "FooBar",</a:t>
            </a:r>
            <a:br>
              <a:rPr lang="en" sz="1600">
                <a:latin typeface="Consolas"/>
                <a:ea typeface="Consolas"/>
                <a:cs typeface="Consolas"/>
                <a:sym typeface="Consolas"/>
              </a:rPr>
            </a:br>
            <a:r>
              <a:rPr lang="en" sz="1600">
                <a:latin typeface="Consolas"/>
                <a:ea typeface="Consolas"/>
                <a:cs typeface="Consolas"/>
                <a:sym typeface="Consolas"/>
              </a:rPr>
              <a:t>		"Type": "Runtime",</a:t>
            </a:r>
            <a:br>
              <a:rPr lang="en" sz="1600">
                <a:latin typeface="Consolas"/>
                <a:ea typeface="Consolas"/>
                <a:cs typeface="Consolas"/>
                <a:sym typeface="Consolas"/>
              </a:rPr>
            </a:br>
            <a:r>
              <a:rPr lang="en" sz="1600">
                <a:latin typeface="Consolas"/>
                <a:ea typeface="Consolas"/>
                <a:cs typeface="Consolas"/>
                <a:sym typeface="Consolas"/>
              </a:rPr>
              <a:t>	}</a:t>
            </a:r>
            <a:br>
              <a:rPr lang="en" sz="1600">
                <a:latin typeface="Consolas"/>
                <a:ea typeface="Consolas"/>
                <a:cs typeface="Consolas"/>
                <a:sym typeface="Consolas"/>
              </a:rPr>
            </a:br>
            <a:r>
              <a:rPr lang="en" sz="1600">
                <a:latin typeface="Consolas"/>
                <a:ea typeface="Consolas"/>
                <a:cs typeface="Consolas"/>
                <a:sym typeface="Consolas"/>
              </a:rPr>
              <a:t>]</a:t>
            </a:r>
            <a:endParaRPr/>
          </a:p>
        </p:txBody>
      </p:sp>
      <p:sp>
        <p:nvSpPr>
          <p:cNvPr id="637" name="Google Shape;637;p49"/>
          <p:cNvSpPr/>
          <p:nvPr/>
        </p:nvSpPr>
        <p:spPr>
          <a:xfrm>
            <a:off x="1316925" y="3423942"/>
            <a:ext cx="1880400" cy="26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49"/>
          <p:cNvGrpSpPr/>
          <p:nvPr/>
        </p:nvGrpSpPr>
        <p:grpSpPr>
          <a:xfrm>
            <a:off x="4311100" y="2556734"/>
            <a:ext cx="4521300" cy="2164416"/>
            <a:chOff x="4311100" y="2556734"/>
            <a:chExt cx="4521300" cy="2164416"/>
          </a:xfrm>
        </p:grpSpPr>
        <p:sp>
          <p:nvSpPr>
            <p:cNvPr id="639" name="Google Shape;639;p49"/>
            <p:cNvSpPr/>
            <p:nvPr/>
          </p:nvSpPr>
          <p:spPr>
            <a:xfrm>
              <a:off x="4311100" y="2817350"/>
              <a:ext cx="4521300" cy="190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txBox="1"/>
            <p:nvPr/>
          </p:nvSpPr>
          <p:spPr>
            <a:xfrm>
              <a:off x="4365350" y="2817349"/>
              <a:ext cx="2087100" cy="17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Runtime</a:t>
              </a:r>
              <a:endParaRPr b="1"/>
            </a:p>
            <a:p>
              <a:pPr indent="0" lvl="0" marL="0" rtl="0" algn="l">
                <a:lnSpc>
                  <a:spcPct val="115000"/>
                </a:lnSpc>
                <a:spcBef>
                  <a:spcPts val="0"/>
                </a:spcBef>
                <a:spcAft>
                  <a:spcPts val="0"/>
                </a:spcAft>
                <a:buNone/>
              </a:pPr>
              <a:r>
                <a:rPr b="1" lang="en"/>
                <a:t>Editor</a:t>
              </a:r>
              <a:endParaRPr b="1"/>
            </a:p>
            <a:p>
              <a:pPr indent="0" lvl="0" marL="0" rtl="0" algn="l">
                <a:lnSpc>
                  <a:spcPct val="115000"/>
                </a:lnSpc>
                <a:spcBef>
                  <a:spcPts val="0"/>
                </a:spcBef>
                <a:spcAft>
                  <a:spcPts val="0"/>
                </a:spcAft>
                <a:buNone/>
              </a:pPr>
              <a:r>
                <a:rPr lang="en"/>
                <a:t>Program</a:t>
              </a:r>
              <a:endParaRPr/>
            </a:p>
            <a:p>
              <a:pPr indent="0" lvl="0" marL="0" rtl="0" algn="l">
                <a:lnSpc>
                  <a:spcPct val="115000"/>
                </a:lnSpc>
                <a:spcBef>
                  <a:spcPts val="0"/>
                </a:spcBef>
                <a:spcAft>
                  <a:spcPts val="0"/>
                </a:spcAft>
                <a:buNone/>
              </a:pPr>
              <a:r>
                <a:rPr lang="en"/>
                <a:t>EditorAndProgram</a:t>
              </a:r>
              <a:br>
                <a:rPr lang="en"/>
              </a:br>
              <a:r>
                <a:rPr lang="en"/>
                <a:t>ServerOnly</a:t>
              </a:r>
              <a:endParaRPr/>
            </a:p>
            <a:p>
              <a:pPr indent="0" lvl="0" marL="0" rtl="0" algn="l">
                <a:lnSpc>
                  <a:spcPct val="115000"/>
                </a:lnSpc>
                <a:spcBef>
                  <a:spcPts val="0"/>
                </a:spcBef>
                <a:spcAft>
                  <a:spcPts val="0"/>
                </a:spcAft>
                <a:buNone/>
              </a:pPr>
              <a:r>
                <a:rPr lang="en"/>
                <a:t>ClientOnly</a:t>
              </a:r>
              <a:br>
                <a:rPr lang="en"/>
              </a:br>
              <a:r>
                <a:rPr lang="en">
                  <a:solidFill>
                    <a:srgbClr val="999999"/>
                  </a:solidFill>
                </a:rPr>
                <a:t>Developer</a:t>
              </a:r>
              <a:endParaRPr>
                <a:solidFill>
                  <a:srgbClr val="999999"/>
                </a:solidFill>
              </a:endParaRPr>
            </a:p>
          </p:txBody>
        </p:sp>
        <p:sp>
          <p:nvSpPr>
            <p:cNvPr id="641" name="Google Shape;641;p49"/>
            <p:cNvSpPr txBox="1"/>
            <p:nvPr/>
          </p:nvSpPr>
          <p:spPr>
            <a:xfrm>
              <a:off x="6486950" y="2817338"/>
              <a:ext cx="2259600" cy="18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CookedOnly</a:t>
              </a:r>
              <a:endParaRPr/>
            </a:p>
            <a:p>
              <a:pPr indent="0" lvl="0" marL="0" rtl="0" algn="l">
                <a:lnSpc>
                  <a:spcPct val="115000"/>
                </a:lnSpc>
                <a:spcBef>
                  <a:spcPts val="0"/>
                </a:spcBef>
                <a:spcAft>
                  <a:spcPts val="0"/>
                </a:spcAft>
                <a:buNone/>
              </a:pPr>
              <a:r>
                <a:rPr lang="en"/>
                <a:t>UncookedOnly</a:t>
              </a:r>
              <a:endParaRPr/>
            </a:p>
            <a:p>
              <a:pPr indent="0" lvl="0" marL="0" rtl="0" algn="l">
                <a:lnSpc>
                  <a:spcPct val="115000"/>
                </a:lnSpc>
                <a:spcBef>
                  <a:spcPts val="0"/>
                </a:spcBef>
                <a:spcAft>
                  <a:spcPts val="0"/>
                </a:spcAft>
                <a:buNone/>
              </a:pPr>
              <a:r>
                <a:rPr lang="en"/>
                <a:t>RuntimeNoCommandlet</a:t>
              </a:r>
              <a:endParaRPr/>
            </a:p>
            <a:p>
              <a:pPr indent="0" lvl="0" marL="0" rtl="0" algn="l">
                <a:lnSpc>
                  <a:spcPct val="115000"/>
                </a:lnSpc>
                <a:spcBef>
                  <a:spcPts val="0"/>
                </a:spcBef>
                <a:spcAft>
                  <a:spcPts val="0"/>
                </a:spcAft>
                <a:buNone/>
              </a:pPr>
              <a:r>
                <a:rPr lang="en"/>
                <a:t>RuntimeAndProgram</a:t>
              </a:r>
              <a:br>
                <a:rPr lang="en"/>
              </a:br>
              <a:r>
                <a:rPr lang="en"/>
                <a:t>EditorNoCommandlet</a:t>
              </a:r>
              <a:endParaRPr/>
            </a:p>
            <a:p>
              <a:pPr indent="0" lvl="0" marL="0" rtl="0" algn="l">
                <a:lnSpc>
                  <a:spcPct val="115000"/>
                </a:lnSpc>
                <a:spcBef>
                  <a:spcPts val="0"/>
                </a:spcBef>
                <a:spcAft>
                  <a:spcPts val="0"/>
                </a:spcAft>
                <a:buNone/>
              </a:pPr>
              <a:r>
                <a:rPr lang="en"/>
                <a:t>DeveloperTool</a:t>
              </a:r>
              <a:endParaRPr/>
            </a:p>
            <a:p>
              <a:pPr indent="0" lvl="0" marL="0" rtl="0" algn="l">
                <a:lnSpc>
                  <a:spcPct val="115000"/>
                </a:lnSpc>
                <a:spcBef>
                  <a:spcPts val="0"/>
                </a:spcBef>
                <a:spcAft>
                  <a:spcPts val="0"/>
                </a:spcAft>
                <a:buNone/>
              </a:pPr>
              <a:r>
                <a:rPr lang="en"/>
                <a:t>ClientOnlyNoCommandlet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642" name="Google Shape;642;p49"/>
            <p:cNvSpPr txBox="1"/>
            <p:nvPr/>
          </p:nvSpPr>
          <p:spPr>
            <a:xfrm>
              <a:off x="4311100" y="2556734"/>
              <a:ext cx="4521300" cy="2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See more info in ModuleDescriptor.h/.cpp in Projects module.</a:t>
              </a:r>
              <a:endParaRPr sz="1000">
                <a:solidFill>
                  <a:srgbClr val="FFFFFF"/>
                </a:solidFill>
              </a:endParaRPr>
            </a:p>
          </p:txBody>
        </p:sp>
      </p:grpSp>
      <p:grpSp>
        <p:nvGrpSpPr>
          <p:cNvPr id="643" name="Google Shape;643;p49"/>
          <p:cNvGrpSpPr/>
          <p:nvPr/>
        </p:nvGrpSpPr>
        <p:grpSpPr>
          <a:xfrm>
            <a:off x="0" y="0"/>
            <a:ext cx="9144000" cy="762000"/>
            <a:chOff x="0" y="3352800"/>
            <a:chExt cx="9144000" cy="762000"/>
          </a:xfrm>
        </p:grpSpPr>
        <p:sp>
          <p:nvSpPr>
            <p:cNvPr id="644" name="Google Shape;644;p49"/>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9"/>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L</a:t>
              </a:r>
              <a:r>
                <a:rPr lang="en" sz="3600">
                  <a:solidFill>
                    <a:schemeClr val="dk1"/>
                  </a:solidFill>
                </a:rPr>
                <a:t>oad</a:t>
              </a:r>
              <a:endParaRPr sz="3600"/>
            </a:p>
          </p:txBody>
        </p:sp>
      </p:grpSp>
      <p:pic>
        <p:nvPicPr>
          <p:cNvPr id="646" name="Google Shape;646;p49"/>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FFFFFF"/>
                </a:solidFill>
              </a:rPr>
              <a:t>Module Descriptor</a:t>
            </a:r>
            <a:endParaRPr sz="2200">
              <a:solidFill>
                <a:srgbClr val="FFFFF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Modules need to be described in the </a:t>
            </a:r>
            <a:r>
              <a:rPr lang="en">
                <a:solidFill>
                  <a:srgbClr val="B7B7B7"/>
                </a:solidFill>
                <a:latin typeface="Consolas"/>
                <a:ea typeface="Consolas"/>
                <a:cs typeface="Consolas"/>
                <a:sym typeface="Consolas"/>
              </a:rPr>
              <a:t>.uproject</a:t>
            </a:r>
            <a:r>
              <a:rPr lang="en">
                <a:solidFill>
                  <a:schemeClr val="dk1"/>
                </a:solidFill>
              </a:rPr>
              <a:t> or </a:t>
            </a:r>
            <a:r>
              <a:rPr lang="en">
                <a:solidFill>
                  <a:srgbClr val="B7B7B7"/>
                </a:solidFill>
                <a:latin typeface="Consolas"/>
                <a:ea typeface="Consolas"/>
                <a:cs typeface="Consolas"/>
                <a:sym typeface="Consolas"/>
              </a:rPr>
              <a:t>.uplugin</a:t>
            </a:r>
            <a:r>
              <a:rPr lang="en">
                <a:solidFill>
                  <a:schemeClr val="dk1"/>
                </a:solidFill>
              </a:rPr>
              <a:t> file.</a:t>
            </a:r>
            <a:endParaRPr/>
          </a:p>
          <a:p>
            <a:pPr indent="0" lvl="0" marL="0" rtl="0" algn="l">
              <a:lnSpc>
                <a:spcPct val="100000"/>
              </a:lnSpc>
              <a:spcBef>
                <a:spcPts val="0"/>
              </a:spcBef>
              <a:spcAft>
                <a:spcPts val="0"/>
              </a:spcAft>
              <a:buNone/>
            </a:pPr>
            <a:r>
              <a:rPr lang="en"/>
              <a:t>Defines when the module is loaded and on what targets / platforms.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600">
                <a:latin typeface="Consolas"/>
                <a:ea typeface="Consolas"/>
                <a:cs typeface="Consolas"/>
                <a:sym typeface="Consolas"/>
              </a:rPr>
              <a:t>"Modules": [</a:t>
            </a:r>
            <a:br>
              <a:rPr lang="en" sz="1600">
                <a:latin typeface="Consolas"/>
                <a:ea typeface="Consolas"/>
                <a:cs typeface="Consolas"/>
                <a:sym typeface="Consolas"/>
              </a:rPr>
            </a:br>
            <a:r>
              <a:rPr lang="en" sz="1600">
                <a:latin typeface="Consolas"/>
                <a:ea typeface="Consolas"/>
                <a:cs typeface="Consolas"/>
                <a:sym typeface="Consolas"/>
              </a:rPr>
              <a:t>	{</a:t>
            </a:r>
            <a:br>
              <a:rPr lang="en" sz="1600">
                <a:latin typeface="Consolas"/>
                <a:ea typeface="Consolas"/>
                <a:cs typeface="Consolas"/>
                <a:sym typeface="Consolas"/>
              </a:rPr>
            </a:br>
            <a:r>
              <a:rPr lang="en" sz="1600">
                <a:latin typeface="Consolas"/>
                <a:ea typeface="Consolas"/>
                <a:cs typeface="Consolas"/>
                <a:sym typeface="Consolas"/>
              </a:rPr>
              <a:t>		"Name": "FooBar",</a:t>
            </a:r>
            <a:br>
              <a:rPr lang="en" sz="1600">
                <a:latin typeface="Consolas"/>
                <a:ea typeface="Consolas"/>
                <a:cs typeface="Consolas"/>
                <a:sym typeface="Consolas"/>
              </a:rPr>
            </a:br>
            <a:r>
              <a:rPr lang="en" sz="1600">
                <a:latin typeface="Consolas"/>
                <a:ea typeface="Consolas"/>
                <a:cs typeface="Consolas"/>
                <a:sym typeface="Consolas"/>
              </a:rPr>
              <a:t>		"Type": "Runtime",</a:t>
            </a:r>
            <a:br>
              <a:rPr lang="en" sz="1600">
                <a:latin typeface="Consolas"/>
                <a:ea typeface="Consolas"/>
                <a:cs typeface="Consolas"/>
                <a:sym typeface="Consolas"/>
              </a:rPr>
            </a:br>
            <a:r>
              <a:rPr lang="en" sz="1600">
                <a:latin typeface="Consolas"/>
                <a:ea typeface="Consolas"/>
                <a:cs typeface="Consolas"/>
                <a:sym typeface="Consolas"/>
              </a:rPr>
              <a:t>		"LoadingPhase": "Default"</a:t>
            </a:r>
            <a:br>
              <a:rPr lang="en" sz="1600">
                <a:latin typeface="Consolas"/>
                <a:ea typeface="Consolas"/>
                <a:cs typeface="Consolas"/>
                <a:sym typeface="Consolas"/>
              </a:rPr>
            </a:br>
            <a:r>
              <a:rPr lang="en" sz="1600">
                <a:latin typeface="Consolas"/>
                <a:ea typeface="Consolas"/>
                <a:cs typeface="Consolas"/>
                <a:sym typeface="Consolas"/>
              </a:rPr>
              <a:t>	}</a:t>
            </a:r>
            <a:br>
              <a:rPr lang="en" sz="1600">
                <a:latin typeface="Consolas"/>
                <a:ea typeface="Consolas"/>
                <a:cs typeface="Consolas"/>
                <a:sym typeface="Consolas"/>
              </a:rPr>
            </a:br>
            <a:r>
              <a:rPr lang="en" sz="1600">
                <a:latin typeface="Consolas"/>
                <a:ea typeface="Consolas"/>
                <a:cs typeface="Consolas"/>
                <a:sym typeface="Consolas"/>
              </a:rPr>
              <a:t>]</a:t>
            </a:r>
            <a:endParaRPr/>
          </a:p>
        </p:txBody>
      </p:sp>
      <p:sp>
        <p:nvSpPr>
          <p:cNvPr id="652" name="Google Shape;652;p50"/>
          <p:cNvSpPr/>
          <p:nvPr/>
        </p:nvSpPr>
        <p:spPr>
          <a:xfrm>
            <a:off x="4311100" y="3122150"/>
            <a:ext cx="4521300" cy="141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txBox="1"/>
          <p:nvPr/>
        </p:nvSpPr>
        <p:spPr>
          <a:xfrm>
            <a:off x="4365350" y="3122150"/>
            <a:ext cx="2087100" cy="14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EarliestPossible</a:t>
            </a:r>
            <a:endParaRPr/>
          </a:p>
          <a:p>
            <a:pPr indent="0" lvl="0" marL="0" rtl="0" algn="l">
              <a:lnSpc>
                <a:spcPct val="115000"/>
              </a:lnSpc>
              <a:spcBef>
                <a:spcPts val="0"/>
              </a:spcBef>
              <a:spcAft>
                <a:spcPts val="0"/>
              </a:spcAft>
              <a:buNone/>
            </a:pPr>
            <a:r>
              <a:rPr lang="en"/>
              <a:t>PostConfigInit</a:t>
            </a:r>
            <a:endParaRPr/>
          </a:p>
          <a:p>
            <a:pPr indent="0" lvl="0" marL="0" rtl="0" algn="l">
              <a:lnSpc>
                <a:spcPct val="115000"/>
              </a:lnSpc>
              <a:spcBef>
                <a:spcPts val="0"/>
              </a:spcBef>
              <a:spcAft>
                <a:spcPts val="0"/>
              </a:spcAft>
              <a:buNone/>
            </a:pPr>
            <a:r>
              <a:rPr lang="en"/>
              <a:t>PostSplashScreen</a:t>
            </a:r>
            <a:endParaRPr/>
          </a:p>
          <a:p>
            <a:pPr indent="0" lvl="0" marL="0" rtl="0" algn="l">
              <a:lnSpc>
                <a:spcPct val="115000"/>
              </a:lnSpc>
              <a:spcBef>
                <a:spcPts val="0"/>
              </a:spcBef>
              <a:spcAft>
                <a:spcPts val="0"/>
              </a:spcAft>
              <a:buNone/>
            </a:pPr>
            <a:r>
              <a:rPr lang="en"/>
              <a:t>PreEarlyLoadingScreen</a:t>
            </a:r>
            <a:endParaRPr/>
          </a:p>
          <a:p>
            <a:pPr indent="0" lvl="0" marL="0" rtl="0" algn="l">
              <a:lnSpc>
                <a:spcPct val="115000"/>
              </a:lnSpc>
              <a:spcBef>
                <a:spcPts val="0"/>
              </a:spcBef>
              <a:spcAft>
                <a:spcPts val="0"/>
              </a:spcAft>
              <a:buNone/>
            </a:pPr>
            <a:r>
              <a:rPr lang="en"/>
              <a:t>PreLoadingScreen</a:t>
            </a:r>
            <a:endParaRPr/>
          </a:p>
          <a:p>
            <a:pPr indent="0" lvl="0" marL="0" rtl="0" algn="l">
              <a:lnSpc>
                <a:spcPct val="115000"/>
              </a:lnSpc>
              <a:spcBef>
                <a:spcPts val="0"/>
              </a:spcBef>
              <a:spcAft>
                <a:spcPts val="0"/>
              </a:spcAft>
              <a:buNone/>
            </a:pPr>
            <a:r>
              <a:t/>
            </a:r>
            <a:endParaRPr/>
          </a:p>
        </p:txBody>
      </p:sp>
      <p:sp>
        <p:nvSpPr>
          <p:cNvPr id="654" name="Google Shape;654;p50"/>
          <p:cNvSpPr txBox="1"/>
          <p:nvPr/>
        </p:nvSpPr>
        <p:spPr>
          <a:xfrm>
            <a:off x="6833150" y="3122150"/>
            <a:ext cx="1913400" cy="14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PreDefault</a:t>
            </a:r>
            <a:endParaRPr/>
          </a:p>
          <a:p>
            <a:pPr indent="0" lvl="0" marL="0" rtl="0" algn="l">
              <a:lnSpc>
                <a:spcPct val="115000"/>
              </a:lnSpc>
              <a:spcBef>
                <a:spcPts val="0"/>
              </a:spcBef>
              <a:spcAft>
                <a:spcPts val="0"/>
              </a:spcAft>
              <a:buNone/>
            </a:pPr>
            <a:r>
              <a:rPr b="1" lang="en"/>
              <a:t>Default</a:t>
            </a:r>
            <a:endParaRPr b="1"/>
          </a:p>
          <a:p>
            <a:pPr indent="0" lvl="0" marL="0" rtl="0" algn="l">
              <a:lnSpc>
                <a:spcPct val="115000"/>
              </a:lnSpc>
              <a:spcBef>
                <a:spcPts val="0"/>
              </a:spcBef>
              <a:spcAft>
                <a:spcPts val="0"/>
              </a:spcAft>
              <a:buNone/>
            </a:pPr>
            <a:r>
              <a:rPr lang="en"/>
              <a:t>PostDefault</a:t>
            </a:r>
            <a:endParaRPr/>
          </a:p>
          <a:p>
            <a:pPr indent="0" lvl="0" marL="0" rtl="0" algn="l">
              <a:lnSpc>
                <a:spcPct val="115000"/>
              </a:lnSpc>
              <a:spcBef>
                <a:spcPts val="0"/>
              </a:spcBef>
              <a:spcAft>
                <a:spcPts val="0"/>
              </a:spcAft>
              <a:buNone/>
            </a:pPr>
            <a:r>
              <a:rPr lang="en"/>
              <a:t>PostEngineInit</a:t>
            </a:r>
            <a:endParaRPr/>
          </a:p>
          <a:p>
            <a:pPr indent="0" lvl="0" marL="0" rtl="0" algn="l">
              <a:lnSpc>
                <a:spcPct val="115000"/>
              </a:lnSpc>
              <a:spcBef>
                <a:spcPts val="0"/>
              </a:spcBef>
              <a:spcAft>
                <a:spcPts val="0"/>
              </a:spcAft>
              <a:buNone/>
            </a:pPr>
            <a:r>
              <a:rPr lang="en"/>
              <a:t>None</a:t>
            </a:r>
            <a:endParaRPr/>
          </a:p>
          <a:p>
            <a:pPr indent="0" lvl="0" marL="0" rtl="0" algn="l">
              <a:lnSpc>
                <a:spcPct val="115000"/>
              </a:lnSpc>
              <a:spcBef>
                <a:spcPts val="0"/>
              </a:spcBef>
              <a:spcAft>
                <a:spcPts val="0"/>
              </a:spcAft>
              <a:buNone/>
            </a:pPr>
            <a:br>
              <a:rPr lang="en"/>
            </a:br>
            <a:endParaRPr/>
          </a:p>
          <a:p>
            <a:pPr indent="0" lvl="0" marL="0" rtl="0" algn="l">
              <a:lnSpc>
                <a:spcPct val="115000"/>
              </a:lnSpc>
              <a:spcBef>
                <a:spcPts val="0"/>
              </a:spcBef>
              <a:spcAft>
                <a:spcPts val="0"/>
              </a:spcAft>
              <a:buNone/>
            </a:pPr>
            <a:r>
              <a:t/>
            </a:r>
            <a:endParaRPr/>
          </a:p>
        </p:txBody>
      </p:sp>
      <p:sp>
        <p:nvSpPr>
          <p:cNvPr id="655" name="Google Shape;655;p50"/>
          <p:cNvSpPr/>
          <p:nvPr/>
        </p:nvSpPr>
        <p:spPr>
          <a:xfrm>
            <a:off x="1316925" y="3674569"/>
            <a:ext cx="2821800" cy="26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txBox="1"/>
          <p:nvPr/>
        </p:nvSpPr>
        <p:spPr>
          <a:xfrm>
            <a:off x="4311100" y="2856050"/>
            <a:ext cx="4521300" cy="2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See more info in ModuleDescriptor.h/.cpp in Projects module.</a:t>
            </a:r>
            <a:endParaRPr sz="1000">
              <a:solidFill>
                <a:srgbClr val="FFFFFF"/>
              </a:solidFill>
            </a:endParaRPr>
          </a:p>
        </p:txBody>
      </p:sp>
      <p:grpSp>
        <p:nvGrpSpPr>
          <p:cNvPr id="657" name="Google Shape;657;p50"/>
          <p:cNvGrpSpPr/>
          <p:nvPr/>
        </p:nvGrpSpPr>
        <p:grpSpPr>
          <a:xfrm>
            <a:off x="0" y="0"/>
            <a:ext cx="9144000" cy="762000"/>
            <a:chOff x="0" y="3352800"/>
            <a:chExt cx="9144000" cy="762000"/>
          </a:xfrm>
        </p:grpSpPr>
        <p:sp>
          <p:nvSpPr>
            <p:cNvPr id="658" name="Google Shape;658;p50"/>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L</a:t>
              </a:r>
              <a:r>
                <a:rPr lang="en" sz="3600">
                  <a:solidFill>
                    <a:schemeClr val="dk1"/>
                  </a:solidFill>
                </a:rPr>
                <a:t>oad</a:t>
              </a:r>
              <a:endParaRPr sz="3600"/>
            </a:p>
          </p:txBody>
        </p:sp>
      </p:grpSp>
      <p:pic>
        <p:nvPicPr>
          <p:cNvPr id="660" name="Google Shape;660;p50"/>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FFFFFF"/>
                </a:solidFill>
              </a:rPr>
              <a:t>Module Descriptor</a:t>
            </a:r>
            <a:endParaRPr sz="2200">
              <a:solidFill>
                <a:srgbClr val="FFFFF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Modules need to be described in the </a:t>
            </a:r>
            <a:r>
              <a:rPr lang="en">
                <a:solidFill>
                  <a:srgbClr val="B7B7B7"/>
                </a:solidFill>
                <a:latin typeface="Consolas"/>
                <a:ea typeface="Consolas"/>
                <a:cs typeface="Consolas"/>
                <a:sym typeface="Consolas"/>
              </a:rPr>
              <a:t>.uproject</a:t>
            </a:r>
            <a:r>
              <a:rPr lang="en">
                <a:solidFill>
                  <a:schemeClr val="dk1"/>
                </a:solidFill>
              </a:rPr>
              <a:t> or </a:t>
            </a:r>
            <a:r>
              <a:rPr lang="en">
                <a:solidFill>
                  <a:srgbClr val="B7B7B7"/>
                </a:solidFill>
                <a:latin typeface="Consolas"/>
                <a:ea typeface="Consolas"/>
                <a:cs typeface="Consolas"/>
                <a:sym typeface="Consolas"/>
              </a:rPr>
              <a:t>.uplugin</a:t>
            </a:r>
            <a:r>
              <a:rPr lang="en">
                <a:solidFill>
                  <a:schemeClr val="dk1"/>
                </a:solidFill>
              </a:rPr>
              <a:t> file.</a:t>
            </a:r>
            <a:endParaRPr/>
          </a:p>
          <a:p>
            <a:pPr indent="0" lvl="0" marL="0" rtl="0" algn="l">
              <a:lnSpc>
                <a:spcPct val="100000"/>
              </a:lnSpc>
              <a:spcBef>
                <a:spcPts val="0"/>
              </a:spcBef>
              <a:spcAft>
                <a:spcPts val="0"/>
              </a:spcAft>
              <a:buNone/>
            </a:pPr>
            <a:r>
              <a:rPr lang="en"/>
              <a:t>Defines when the module is loaded and on what targets / platforms.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600">
                <a:latin typeface="Consolas"/>
                <a:ea typeface="Consolas"/>
                <a:cs typeface="Consolas"/>
                <a:sym typeface="Consolas"/>
              </a:rPr>
              <a:t>"Modules": [</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"Name": "FooBar",</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"Type": "Runtime",</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"LoadingPhase": "Default",</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“WhitelistPlatforms”: [“Win64”]</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666" name="Google Shape;666;p51"/>
          <p:cNvSpPr/>
          <p:nvPr/>
        </p:nvSpPr>
        <p:spPr>
          <a:xfrm>
            <a:off x="5073100" y="3274550"/>
            <a:ext cx="3093600" cy="1188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1"/>
          <p:cNvSpPr txBox="1"/>
          <p:nvPr/>
        </p:nvSpPr>
        <p:spPr>
          <a:xfrm>
            <a:off x="5127350" y="3274550"/>
            <a:ext cx="3093600" cy="11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[Black/</a:t>
            </a:r>
            <a:r>
              <a:rPr lang="en"/>
              <a:t>White]listPlatforms</a:t>
            </a:r>
            <a:endParaRPr/>
          </a:p>
          <a:p>
            <a:pPr indent="0" lvl="0" marL="0" rtl="0" algn="l">
              <a:lnSpc>
                <a:spcPct val="115000"/>
              </a:lnSpc>
              <a:spcBef>
                <a:spcPts val="0"/>
              </a:spcBef>
              <a:spcAft>
                <a:spcPts val="0"/>
              </a:spcAft>
              <a:buNone/>
            </a:pPr>
            <a:r>
              <a:rPr lang="en"/>
              <a:t>[Black/</a:t>
            </a:r>
            <a:r>
              <a:rPr lang="en"/>
              <a:t>White]listTargets</a:t>
            </a:r>
            <a:endParaRPr/>
          </a:p>
          <a:p>
            <a:pPr indent="0" lvl="0" marL="0" rtl="0" algn="l">
              <a:lnSpc>
                <a:spcPct val="115000"/>
              </a:lnSpc>
              <a:spcBef>
                <a:spcPts val="0"/>
              </a:spcBef>
              <a:spcAft>
                <a:spcPts val="0"/>
              </a:spcAft>
              <a:buNone/>
            </a:pPr>
            <a:r>
              <a:rPr lang="en"/>
              <a:t>[Black/White]listTargetConfigurations</a:t>
            </a:r>
            <a:endParaRPr/>
          </a:p>
          <a:p>
            <a:pPr indent="0" lvl="0" marL="0" rtl="0" algn="l">
              <a:lnSpc>
                <a:spcPct val="115000"/>
              </a:lnSpc>
              <a:spcBef>
                <a:spcPts val="0"/>
              </a:spcBef>
              <a:spcAft>
                <a:spcPts val="0"/>
              </a:spcAft>
              <a:buNone/>
            </a:pPr>
            <a:r>
              <a:rPr lang="en"/>
              <a:t>[Black/White]listPrograms</a:t>
            </a:r>
            <a:endParaRPr/>
          </a:p>
        </p:txBody>
      </p:sp>
      <p:sp>
        <p:nvSpPr>
          <p:cNvPr id="668" name="Google Shape;668;p51"/>
          <p:cNvSpPr/>
          <p:nvPr/>
        </p:nvSpPr>
        <p:spPr>
          <a:xfrm>
            <a:off x="1316925" y="3920969"/>
            <a:ext cx="3472800" cy="26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1"/>
          <p:cNvSpPr txBox="1"/>
          <p:nvPr/>
        </p:nvSpPr>
        <p:spPr>
          <a:xfrm>
            <a:off x="4386350" y="3018751"/>
            <a:ext cx="4521300" cy="2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See more info in ModuleDescriptor.h/.cpp in Projects module.</a:t>
            </a:r>
            <a:endParaRPr sz="1000">
              <a:solidFill>
                <a:srgbClr val="FFFFFF"/>
              </a:solidFill>
            </a:endParaRPr>
          </a:p>
        </p:txBody>
      </p:sp>
      <p:grpSp>
        <p:nvGrpSpPr>
          <p:cNvPr id="670" name="Google Shape;670;p51"/>
          <p:cNvGrpSpPr/>
          <p:nvPr/>
        </p:nvGrpSpPr>
        <p:grpSpPr>
          <a:xfrm>
            <a:off x="0" y="0"/>
            <a:ext cx="9144000" cy="762000"/>
            <a:chOff x="0" y="3352800"/>
            <a:chExt cx="9144000" cy="762000"/>
          </a:xfrm>
        </p:grpSpPr>
        <p:sp>
          <p:nvSpPr>
            <p:cNvPr id="671" name="Google Shape;671;p51"/>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1"/>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L</a:t>
              </a:r>
              <a:r>
                <a:rPr lang="en" sz="3600">
                  <a:solidFill>
                    <a:schemeClr val="dk1"/>
                  </a:solidFill>
                </a:rPr>
                <a:t>oad</a:t>
              </a:r>
              <a:endParaRPr sz="3600"/>
            </a:p>
          </p:txBody>
        </p:sp>
      </p:grpSp>
      <p:pic>
        <p:nvPicPr>
          <p:cNvPr id="673" name="Google Shape;673;p51"/>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80" name="Google Shape;80;p16"/>
          <p:cNvGrpSpPr/>
          <p:nvPr/>
        </p:nvGrpSpPr>
        <p:grpSpPr>
          <a:xfrm>
            <a:off x="0" y="1066800"/>
            <a:ext cx="9144000" cy="762000"/>
            <a:chOff x="0" y="1066800"/>
            <a:chExt cx="9144000" cy="762000"/>
          </a:xfrm>
        </p:grpSpPr>
        <p:sp>
          <p:nvSpPr>
            <p:cNvPr id="81" name="Google Shape;81;p16"/>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grpSp>
        <p:nvGrpSpPr>
          <p:cNvPr id="83" name="Google Shape;83;p16"/>
          <p:cNvGrpSpPr/>
          <p:nvPr/>
        </p:nvGrpSpPr>
        <p:grpSpPr>
          <a:xfrm>
            <a:off x="0" y="2590800"/>
            <a:ext cx="9144000" cy="762000"/>
            <a:chOff x="0" y="2590800"/>
            <a:chExt cx="9144000" cy="762000"/>
          </a:xfrm>
        </p:grpSpPr>
        <p:sp>
          <p:nvSpPr>
            <p:cNvPr id="84" name="Google Shape;84;p16"/>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grpSp>
        <p:nvGrpSpPr>
          <p:cNvPr id="86" name="Google Shape;86;p16"/>
          <p:cNvGrpSpPr/>
          <p:nvPr/>
        </p:nvGrpSpPr>
        <p:grpSpPr>
          <a:xfrm>
            <a:off x="0" y="3352800"/>
            <a:ext cx="9144000" cy="762000"/>
            <a:chOff x="0" y="3352800"/>
            <a:chExt cx="9144000" cy="762000"/>
          </a:xfrm>
        </p:grpSpPr>
        <p:sp>
          <p:nvSpPr>
            <p:cNvPr id="87" name="Google Shape;87;p16"/>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L</a:t>
              </a:r>
              <a:r>
                <a:rPr lang="en" sz="3600">
                  <a:solidFill>
                    <a:schemeClr val="dk1"/>
                  </a:solidFill>
                </a:rPr>
                <a:t>oad</a:t>
              </a:r>
              <a:endParaRPr sz="3600"/>
            </a:p>
          </p:txBody>
        </p:sp>
      </p:grpSp>
      <p:grpSp>
        <p:nvGrpSpPr>
          <p:cNvPr id="89" name="Google Shape;89;p16"/>
          <p:cNvGrpSpPr/>
          <p:nvPr/>
        </p:nvGrpSpPr>
        <p:grpSpPr>
          <a:xfrm>
            <a:off x="0" y="4114800"/>
            <a:ext cx="9144000" cy="762000"/>
            <a:chOff x="0" y="4114800"/>
            <a:chExt cx="9144000" cy="762000"/>
          </a:xfrm>
        </p:grpSpPr>
        <p:sp>
          <p:nvSpPr>
            <p:cNvPr id="90" name="Google Shape;90;p16"/>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D</a:t>
              </a:r>
              <a:r>
                <a:rPr lang="en" sz="3600">
                  <a:solidFill>
                    <a:schemeClr val="dk1"/>
                  </a:solidFill>
                </a:rPr>
                <a:t>epend</a:t>
              </a:r>
              <a:endParaRPr sz="3600"/>
            </a:p>
          </p:txBody>
        </p:sp>
      </p:grpSp>
      <p:grpSp>
        <p:nvGrpSpPr>
          <p:cNvPr id="92" name="Google Shape;92;p16"/>
          <p:cNvGrpSpPr/>
          <p:nvPr/>
        </p:nvGrpSpPr>
        <p:grpSpPr>
          <a:xfrm>
            <a:off x="0" y="1828800"/>
            <a:ext cx="9144000" cy="762000"/>
            <a:chOff x="0" y="1828800"/>
            <a:chExt cx="9144000" cy="762000"/>
          </a:xfrm>
        </p:grpSpPr>
        <p:sp>
          <p:nvSpPr>
            <p:cNvPr id="93" name="Google Shape;93;p16"/>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95" name="Google Shape;95;p16"/>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p:tgtEl>
                                          <p:spTgt spid="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2"/>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679" name="Google Shape;679;p52"/>
          <p:cNvGrpSpPr/>
          <p:nvPr/>
        </p:nvGrpSpPr>
        <p:grpSpPr>
          <a:xfrm>
            <a:off x="0" y="1066800"/>
            <a:ext cx="9144000" cy="762000"/>
            <a:chOff x="0" y="1066800"/>
            <a:chExt cx="9144000" cy="762000"/>
          </a:xfrm>
        </p:grpSpPr>
        <p:sp>
          <p:nvSpPr>
            <p:cNvPr id="680" name="Google Shape;680;p52"/>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B</a:t>
              </a:r>
              <a:r>
                <a:rPr lang="en" sz="3600">
                  <a:solidFill>
                    <a:srgbClr val="434343"/>
                  </a:solidFill>
                </a:rPr>
                <a:t>uild</a:t>
              </a:r>
              <a:endParaRPr sz="3600">
                <a:solidFill>
                  <a:srgbClr val="434343"/>
                </a:solidFill>
              </a:endParaRPr>
            </a:p>
          </p:txBody>
        </p:sp>
      </p:grpSp>
      <p:grpSp>
        <p:nvGrpSpPr>
          <p:cNvPr id="682" name="Google Shape;682;p52"/>
          <p:cNvGrpSpPr/>
          <p:nvPr/>
        </p:nvGrpSpPr>
        <p:grpSpPr>
          <a:xfrm>
            <a:off x="0" y="2590800"/>
            <a:ext cx="9144000" cy="762000"/>
            <a:chOff x="0" y="2590800"/>
            <a:chExt cx="9144000" cy="762000"/>
          </a:xfrm>
        </p:grpSpPr>
        <p:sp>
          <p:nvSpPr>
            <p:cNvPr id="683" name="Google Shape;683;p52"/>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84" name="Google Shape;684;p52"/>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I</a:t>
              </a:r>
              <a:r>
                <a:rPr lang="en" sz="3600">
                  <a:solidFill>
                    <a:srgbClr val="434343"/>
                  </a:solidFill>
                </a:rPr>
                <a:t>mplement</a:t>
              </a:r>
              <a:endParaRPr sz="3600">
                <a:solidFill>
                  <a:srgbClr val="434343"/>
                </a:solidFill>
              </a:endParaRPr>
            </a:p>
          </p:txBody>
        </p:sp>
      </p:grpSp>
      <p:grpSp>
        <p:nvGrpSpPr>
          <p:cNvPr id="685" name="Google Shape;685;p52"/>
          <p:cNvGrpSpPr/>
          <p:nvPr/>
        </p:nvGrpSpPr>
        <p:grpSpPr>
          <a:xfrm>
            <a:off x="0" y="3352800"/>
            <a:ext cx="9144000" cy="762000"/>
            <a:chOff x="0" y="3352800"/>
            <a:chExt cx="9144000" cy="762000"/>
          </a:xfrm>
        </p:grpSpPr>
        <p:sp>
          <p:nvSpPr>
            <p:cNvPr id="686" name="Google Shape;686;p52"/>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87" name="Google Shape;687;p52"/>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L</a:t>
              </a:r>
              <a:r>
                <a:rPr lang="en" sz="3600">
                  <a:solidFill>
                    <a:srgbClr val="434343"/>
                  </a:solidFill>
                </a:rPr>
                <a:t>oad</a:t>
              </a:r>
              <a:endParaRPr sz="3600">
                <a:solidFill>
                  <a:srgbClr val="434343"/>
                </a:solidFill>
              </a:endParaRPr>
            </a:p>
          </p:txBody>
        </p:sp>
      </p:grpSp>
      <p:grpSp>
        <p:nvGrpSpPr>
          <p:cNvPr id="688" name="Google Shape;688;p52"/>
          <p:cNvGrpSpPr/>
          <p:nvPr/>
        </p:nvGrpSpPr>
        <p:grpSpPr>
          <a:xfrm>
            <a:off x="0" y="4114800"/>
            <a:ext cx="9144000" cy="762000"/>
            <a:chOff x="0" y="4114800"/>
            <a:chExt cx="9144000" cy="762000"/>
          </a:xfrm>
        </p:grpSpPr>
        <p:sp>
          <p:nvSpPr>
            <p:cNvPr id="689" name="Google Shape;689;p52"/>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90" name="Google Shape;690;p52"/>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FFFFFF"/>
                  </a:solidFill>
                </a:rPr>
                <a:t>D</a:t>
              </a:r>
              <a:r>
                <a:rPr lang="en" sz="3600">
                  <a:solidFill>
                    <a:srgbClr val="FFFFFF"/>
                  </a:solidFill>
                </a:rPr>
                <a:t>epend</a:t>
              </a:r>
              <a:endParaRPr sz="3600">
                <a:solidFill>
                  <a:srgbClr val="FFFFFF"/>
                </a:solidFill>
              </a:endParaRPr>
            </a:p>
          </p:txBody>
        </p:sp>
      </p:grpSp>
      <p:grpSp>
        <p:nvGrpSpPr>
          <p:cNvPr id="691" name="Google Shape;691;p52"/>
          <p:cNvGrpSpPr/>
          <p:nvPr/>
        </p:nvGrpSpPr>
        <p:grpSpPr>
          <a:xfrm>
            <a:off x="0" y="1828800"/>
            <a:ext cx="9144000" cy="762000"/>
            <a:chOff x="0" y="1828800"/>
            <a:chExt cx="9144000" cy="762000"/>
          </a:xfrm>
        </p:grpSpPr>
        <p:sp>
          <p:nvSpPr>
            <p:cNvPr id="692" name="Google Shape;692;p52"/>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93" name="Google Shape;693;p52"/>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U</a:t>
              </a:r>
              <a:r>
                <a:rPr lang="en" sz="3600">
                  <a:solidFill>
                    <a:srgbClr val="434343"/>
                  </a:solidFill>
                </a:rPr>
                <a:t>se</a:t>
              </a:r>
              <a:endParaRPr sz="3600">
                <a:solidFill>
                  <a:srgbClr val="434343"/>
                </a:solidFill>
              </a:endParaRPr>
            </a:p>
          </p:txBody>
        </p:sp>
      </p:grpSp>
      <p:pic>
        <p:nvPicPr>
          <p:cNvPr id="694" name="Google Shape;694;p52"/>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Only modules in the dependency chain get compiled.</a:t>
            </a:r>
            <a:endParaRPr/>
          </a:p>
          <a:p>
            <a:pPr indent="0" lvl="0" marL="0" rtl="0" algn="l">
              <a:lnSpc>
                <a:spcPct val="100000"/>
              </a:lnSpc>
              <a:spcBef>
                <a:spcPts val="1000"/>
              </a:spcBef>
              <a:spcAft>
                <a:spcPts val="0"/>
              </a:spcAft>
              <a:buNone/>
            </a:pPr>
            <a:r>
              <a:rPr lang="en"/>
              <a:t>You can add your module to the chain:</a:t>
            </a:r>
            <a:endParaRPr/>
          </a:p>
          <a:p>
            <a:pPr indent="-342900" lvl="0" marL="457200" rtl="0" algn="l">
              <a:lnSpc>
                <a:spcPct val="100000"/>
              </a:lnSpc>
              <a:spcBef>
                <a:spcPts val="0"/>
              </a:spcBef>
              <a:spcAft>
                <a:spcPts val="0"/>
              </a:spcAft>
              <a:buSzPts val="1800"/>
              <a:buChar char="●"/>
            </a:pPr>
            <a:r>
              <a:rPr lang="en"/>
              <a:t>If another module depends on it: in its </a:t>
            </a:r>
            <a:r>
              <a:rPr lang="en">
                <a:solidFill>
                  <a:srgbClr val="B7B7B7"/>
                </a:solidFill>
                <a:latin typeface="Consolas"/>
                <a:ea typeface="Consolas"/>
                <a:cs typeface="Consolas"/>
                <a:sym typeface="Consolas"/>
              </a:rPr>
              <a:t>.B</a:t>
            </a:r>
            <a:r>
              <a:rPr lang="en">
                <a:solidFill>
                  <a:srgbClr val="B7B7B7"/>
                </a:solidFill>
                <a:latin typeface="Consolas"/>
                <a:ea typeface="Consolas"/>
                <a:cs typeface="Consolas"/>
                <a:sym typeface="Consolas"/>
              </a:rPr>
              <a:t>uild.cs</a:t>
            </a:r>
            <a:r>
              <a:rPr lang="en"/>
              <a:t> file:</a:t>
            </a:r>
            <a:br>
              <a:rPr lang="en"/>
            </a:br>
            <a:r>
              <a:rPr lang="en"/>
              <a:t>    [</a:t>
            </a:r>
            <a:r>
              <a:rPr lang="en">
                <a:solidFill>
                  <a:schemeClr val="accent5"/>
                </a:solidFill>
                <a:latin typeface="Consolas"/>
                <a:ea typeface="Consolas"/>
                <a:cs typeface="Consolas"/>
                <a:sym typeface="Consolas"/>
              </a:rPr>
              <a:t>Private/Public</a:t>
            </a:r>
            <a:r>
              <a:rPr lang="en">
                <a:latin typeface="Consolas"/>
                <a:ea typeface="Consolas"/>
                <a:cs typeface="Consolas"/>
                <a:sym typeface="Consolas"/>
              </a:rPr>
              <a:t>]</a:t>
            </a:r>
            <a:r>
              <a:rPr lang="en">
                <a:solidFill>
                  <a:schemeClr val="accent5"/>
                </a:solidFill>
                <a:latin typeface="Consolas"/>
                <a:ea typeface="Consolas"/>
                <a:cs typeface="Consolas"/>
                <a:sym typeface="Consolas"/>
              </a:rPr>
              <a:t>DependencyModuleNames</a:t>
            </a:r>
            <a:r>
              <a:rPr lang="en"/>
              <a:t> arrays.</a:t>
            </a:r>
            <a:endParaRPr/>
          </a:p>
          <a:p>
            <a:pPr indent="-317500" lvl="1" marL="914400" rtl="0" algn="l">
              <a:lnSpc>
                <a:spcPct val="100000"/>
              </a:lnSpc>
              <a:spcBef>
                <a:spcPts val="0"/>
              </a:spcBef>
              <a:spcAft>
                <a:spcPts val="0"/>
              </a:spcAft>
              <a:buSzPts val="1400"/>
              <a:buChar char="○"/>
            </a:pPr>
            <a:r>
              <a:rPr lang="en"/>
              <a:t>Preferred if you don’t want your module to be compiled if nothing depends on it.</a:t>
            </a:r>
            <a:endParaRPr/>
          </a:p>
          <a:p>
            <a:pPr indent="-342900" lvl="0" marL="457200" rtl="0" algn="l">
              <a:lnSpc>
                <a:spcPct val="100000"/>
              </a:lnSpc>
              <a:spcBef>
                <a:spcPts val="0"/>
              </a:spcBef>
              <a:spcAft>
                <a:spcPts val="0"/>
              </a:spcAft>
              <a:buSzPts val="1800"/>
              <a:buChar char="●"/>
            </a:pPr>
            <a:r>
              <a:rPr lang="en"/>
              <a:t>If no other module depends on it: in your </a:t>
            </a:r>
            <a:r>
              <a:rPr lang="en">
                <a:solidFill>
                  <a:srgbClr val="B7B7B7"/>
                </a:solidFill>
                <a:latin typeface="Consolas"/>
                <a:ea typeface="Consolas"/>
                <a:cs typeface="Consolas"/>
                <a:sym typeface="Consolas"/>
              </a:rPr>
              <a:t>.Target.cs</a:t>
            </a:r>
            <a:r>
              <a:rPr lang="en"/>
              <a:t> files:</a:t>
            </a:r>
            <a:br>
              <a:rPr lang="en"/>
            </a:br>
            <a:r>
              <a:rPr lang="en"/>
              <a:t>    </a:t>
            </a:r>
            <a:r>
              <a:rPr lang="en">
                <a:solidFill>
                  <a:schemeClr val="accent5"/>
                </a:solidFill>
                <a:latin typeface="Consolas"/>
                <a:ea typeface="Consolas"/>
                <a:cs typeface="Consolas"/>
                <a:sym typeface="Consolas"/>
              </a:rPr>
              <a:t>ExtraModuleNames</a:t>
            </a:r>
            <a:r>
              <a:rPr lang="en">
                <a:solidFill>
                  <a:schemeClr val="accent5"/>
                </a:solidFill>
              </a:rPr>
              <a:t> </a:t>
            </a:r>
            <a:r>
              <a:rPr lang="en"/>
              <a:t>array.</a:t>
            </a:r>
            <a:endParaRPr/>
          </a:p>
          <a:p>
            <a:pPr indent="-317500" lvl="1" marL="914400" rtl="0" algn="l">
              <a:lnSpc>
                <a:spcPct val="100000"/>
              </a:lnSpc>
              <a:spcBef>
                <a:spcPts val="0"/>
              </a:spcBef>
              <a:spcAft>
                <a:spcPts val="0"/>
              </a:spcAft>
              <a:buSzPts val="1400"/>
              <a:buChar char="○"/>
            </a:pPr>
            <a:r>
              <a:rPr lang="en"/>
              <a:t>When it should compile even if no other module depends on it.</a:t>
            </a:r>
            <a:endParaRPr/>
          </a:p>
          <a:p>
            <a:pPr indent="-317500" lvl="1" marL="914400" rtl="0" algn="l">
              <a:lnSpc>
                <a:spcPct val="100000"/>
              </a:lnSpc>
              <a:spcBef>
                <a:spcPts val="0"/>
              </a:spcBef>
              <a:spcAft>
                <a:spcPts val="0"/>
              </a:spcAft>
              <a:buSzPts val="1400"/>
              <a:buChar char="○"/>
            </a:pPr>
            <a:r>
              <a:rPr lang="en"/>
              <a:t>Usually the case for the primary game module and custom editor modules.</a:t>
            </a:r>
            <a:endParaRPr/>
          </a:p>
        </p:txBody>
      </p:sp>
      <p:grpSp>
        <p:nvGrpSpPr>
          <p:cNvPr id="700" name="Google Shape;700;p53"/>
          <p:cNvGrpSpPr/>
          <p:nvPr/>
        </p:nvGrpSpPr>
        <p:grpSpPr>
          <a:xfrm>
            <a:off x="0" y="0"/>
            <a:ext cx="9144000" cy="762000"/>
            <a:chOff x="0" y="4114800"/>
            <a:chExt cx="9144000" cy="762000"/>
          </a:xfrm>
        </p:grpSpPr>
        <p:sp>
          <p:nvSpPr>
            <p:cNvPr id="701" name="Google Shape;701;p53"/>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3"/>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D</a:t>
              </a:r>
              <a:r>
                <a:rPr lang="en" sz="3600">
                  <a:solidFill>
                    <a:schemeClr val="dk1"/>
                  </a:solidFill>
                </a:rPr>
                <a:t>epend</a:t>
              </a:r>
              <a:endParaRPr sz="3600"/>
            </a:p>
          </p:txBody>
        </p:sp>
      </p:grpSp>
      <p:pic>
        <p:nvPicPr>
          <p:cNvPr id="703" name="Google Shape;703;p53"/>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4"/>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709" name="Google Shape;709;p54"/>
          <p:cNvGrpSpPr/>
          <p:nvPr/>
        </p:nvGrpSpPr>
        <p:grpSpPr>
          <a:xfrm>
            <a:off x="0" y="1066800"/>
            <a:ext cx="9144000" cy="762000"/>
            <a:chOff x="0" y="1066800"/>
            <a:chExt cx="9144000" cy="762000"/>
          </a:xfrm>
        </p:grpSpPr>
        <p:sp>
          <p:nvSpPr>
            <p:cNvPr id="710" name="Google Shape;710;p54"/>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4"/>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grpSp>
        <p:nvGrpSpPr>
          <p:cNvPr id="712" name="Google Shape;712;p54"/>
          <p:cNvGrpSpPr/>
          <p:nvPr/>
        </p:nvGrpSpPr>
        <p:grpSpPr>
          <a:xfrm>
            <a:off x="0" y="2590800"/>
            <a:ext cx="9144000" cy="762000"/>
            <a:chOff x="0" y="2590800"/>
            <a:chExt cx="9144000" cy="762000"/>
          </a:xfrm>
        </p:grpSpPr>
        <p:sp>
          <p:nvSpPr>
            <p:cNvPr id="713" name="Google Shape;713;p54"/>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4"/>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grpSp>
        <p:nvGrpSpPr>
          <p:cNvPr id="715" name="Google Shape;715;p54"/>
          <p:cNvGrpSpPr/>
          <p:nvPr/>
        </p:nvGrpSpPr>
        <p:grpSpPr>
          <a:xfrm>
            <a:off x="0" y="3352800"/>
            <a:ext cx="9144000" cy="762000"/>
            <a:chOff x="0" y="3352800"/>
            <a:chExt cx="9144000" cy="762000"/>
          </a:xfrm>
        </p:grpSpPr>
        <p:sp>
          <p:nvSpPr>
            <p:cNvPr id="716" name="Google Shape;716;p54"/>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4"/>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L</a:t>
              </a:r>
              <a:r>
                <a:rPr lang="en" sz="3600">
                  <a:solidFill>
                    <a:schemeClr val="dk1"/>
                  </a:solidFill>
                </a:rPr>
                <a:t>oad</a:t>
              </a:r>
              <a:endParaRPr sz="3600"/>
            </a:p>
          </p:txBody>
        </p:sp>
      </p:grpSp>
      <p:grpSp>
        <p:nvGrpSpPr>
          <p:cNvPr id="718" name="Google Shape;718;p54"/>
          <p:cNvGrpSpPr/>
          <p:nvPr/>
        </p:nvGrpSpPr>
        <p:grpSpPr>
          <a:xfrm>
            <a:off x="0" y="4114800"/>
            <a:ext cx="9144000" cy="762000"/>
            <a:chOff x="0" y="4114800"/>
            <a:chExt cx="9144000" cy="762000"/>
          </a:xfrm>
        </p:grpSpPr>
        <p:sp>
          <p:nvSpPr>
            <p:cNvPr id="719" name="Google Shape;719;p54"/>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4"/>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D</a:t>
              </a:r>
              <a:r>
                <a:rPr lang="en" sz="3600">
                  <a:solidFill>
                    <a:schemeClr val="dk1"/>
                  </a:solidFill>
                </a:rPr>
                <a:t>epend</a:t>
              </a:r>
              <a:endParaRPr sz="3600"/>
            </a:p>
          </p:txBody>
        </p:sp>
      </p:grpSp>
      <p:grpSp>
        <p:nvGrpSpPr>
          <p:cNvPr id="721" name="Google Shape;721;p54"/>
          <p:cNvGrpSpPr/>
          <p:nvPr/>
        </p:nvGrpSpPr>
        <p:grpSpPr>
          <a:xfrm>
            <a:off x="0" y="1828800"/>
            <a:ext cx="9144000" cy="762000"/>
            <a:chOff x="0" y="1828800"/>
            <a:chExt cx="9144000" cy="762000"/>
          </a:xfrm>
        </p:grpSpPr>
        <p:sp>
          <p:nvSpPr>
            <p:cNvPr id="722" name="Google Shape;722;p54"/>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4"/>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pic>
        <p:nvPicPr>
          <p:cNvPr id="724" name="Google Shape;724;p54"/>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709"/>
                                        </p:tgtEl>
                                        <p:attrNameLst>
                                          <p:attrName>ppt_x</p:attrName>
                                        </p:attrNameLst>
                                      </p:cBhvr>
                                      <p:tavLst>
                                        <p:tav fmla="" tm="0">
                                          <p:val>
                                            <p:strVal val="#ppt_x"/>
                                          </p:val>
                                        </p:tav>
                                        <p:tav fmla="" tm="100000">
                                          <p:val>
                                            <p:strVal val="#ppt_x+1"/>
                                          </p:val>
                                        </p:tav>
                                      </p:tavLst>
                                    </p:anim>
                                    <p:set>
                                      <p:cBhvr>
                                        <p:cTn dur="1" fill="hold">
                                          <p:stCondLst>
                                            <p:cond delay="500"/>
                                          </p:stCondLst>
                                        </p:cTn>
                                        <p:tgtEl>
                                          <p:spTgt spid="709"/>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600"/>
                                        <p:tgtEl>
                                          <p:spTgt spid="721"/>
                                        </p:tgtEl>
                                        <p:attrNameLst>
                                          <p:attrName>ppt_x</p:attrName>
                                        </p:attrNameLst>
                                      </p:cBhvr>
                                      <p:tavLst>
                                        <p:tav fmla="" tm="0">
                                          <p:val>
                                            <p:strVal val="#ppt_x"/>
                                          </p:val>
                                        </p:tav>
                                        <p:tav fmla="" tm="100000">
                                          <p:val>
                                            <p:strVal val="#ppt_x+1"/>
                                          </p:val>
                                        </p:tav>
                                      </p:tavLst>
                                    </p:anim>
                                    <p:set>
                                      <p:cBhvr>
                                        <p:cTn dur="1" fill="hold">
                                          <p:stCondLst>
                                            <p:cond delay="600"/>
                                          </p:stCondLst>
                                        </p:cTn>
                                        <p:tgtEl>
                                          <p:spTgt spid="721"/>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700"/>
                                        <p:tgtEl>
                                          <p:spTgt spid="712"/>
                                        </p:tgtEl>
                                        <p:attrNameLst>
                                          <p:attrName>ppt_x</p:attrName>
                                        </p:attrNameLst>
                                      </p:cBhvr>
                                      <p:tavLst>
                                        <p:tav fmla="" tm="0">
                                          <p:val>
                                            <p:strVal val="#ppt_x"/>
                                          </p:val>
                                        </p:tav>
                                        <p:tav fmla="" tm="100000">
                                          <p:val>
                                            <p:strVal val="#ppt_x+1"/>
                                          </p:val>
                                        </p:tav>
                                      </p:tavLst>
                                    </p:anim>
                                    <p:set>
                                      <p:cBhvr>
                                        <p:cTn dur="1" fill="hold">
                                          <p:stCondLst>
                                            <p:cond delay="700"/>
                                          </p:stCondLst>
                                        </p:cTn>
                                        <p:tgtEl>
                                          <p:spTgt spid="71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800"/>
                                        <p:tgtEl>
                                          <p:spTgt spid="715"/>
                                        </p:tgtEl>
                                        <p:attrNameLst>
                                          <p:attrName>ppt_x</p:attrName>
                                        </p:attrNameLst>
                                      </p:cBhvr>
                                      <p:tavLst>
                                        <p:tav fmla="" tm="0">
                                          <p:val>
                                            <p:strVal val="#ppt_x"/>
                                          </p:val>
                                        </p:tav>
                                        <p:tav fmla="" tm="100000">
                                          <p:val>
                                            <p:strVal val="#ppt_x+1"/>
                                          </p:val>
                                        </p:tav>
                                      </p:tavLst>
                                    </p:anim>
                                    <p:set>
                                      <p:cBhvr>
                                        <p:cTn dur="1" fill="hold">
                                          <p:stCondLst>
                                            <p:cond delay="800"/>
                                          </p:stCondLst>
                                        </p:cTn>
                                        <p:tgtEl>
                                          <p:spTgt spid="71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900"/>
                                        <p:tgtEl>
                                          <p:spTgt spid="718"/>
                                        </p:tgtEl>
                                        <p:attrNameLst>
                                          <p:attrName>ppt_x</p:attrName>
                                        </p:attrNameLst>
                                      </p:cBhvr>
                                      <p:tavLst>
                                        <p:tav fmla="" tm="0">
                                          <p:val>
                                            <p:strVal val="#ppt_x"/>
                                          </p:val>
                                        </p:tav>
                                        <p:tav fmla="" tm="100000">
                                          <p:val>
                                            <p:strVal val="#ppt_x+1"/>
                                          </p:val>
                                        </p:tav>
                                      </p:tavLst>
                                    </p:anim>
                                    <p:set>
                                      <p:cBhvr>
                                        <p:cTn dur="1" fill="hold">
                                          <p:stCondLst>
                                            <p:cond delay="900"/>
                                          </p:stCondLst>
                                        </p:cTn>
                                        <p:tgtEl>
                                          <p:spTgt spid="7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5"/>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Extra content!</a:t>
            </a:r>
            <a:endParaRPr b="1"/>
          </a:p>
        </p:txBody>
      </p:sp>
      <p:grpSp>
        <p:nvGrpSpPr>
          <p:cNvPr id="730" name="Google Shape;730;p55"/>
          <p:cNvGrpSpPr/>
          <p:nvPr/>
        </p:nvGrpSpPr>
        <p:grpSpPr>
          <a:xfrm>
            <a:off x="0" y="1066800"/>
            <a:ext cx="9144000" cy="762000"/>
            <a:chOff x="0" y="1066800"/>
            <a:chExt cx="9144000" cy="762000"/>
          </a:xfrm>
        </p:grpSpPr>
        <p:sp>
          <p:nvSpPr>
            <p:cNvPr id="731" name="Google Shape;731;p55"/>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5"/>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grpSp>
        <p:nvGrpSpPr>
          <p:cNvPr id="733" name="Google Shape;733;p55"/>
          <p:cNvGrpSpPr/>
          <p:nvPr/>
        </p:nvGrpSpPr>
        <p:grpSpPr>
          <a:xfrm>
            <a:off x="0" y="2590800"/>
            <a:ext cx="9144000" cy="762000"/>
            <a:chOff x="0" y="2590800"/>
            <a:chExt cx="9144000" cy="762000"/>
          </a:xfrm>
        </p:grpSpPr>
        <p:sp>
          <p:nvSpPr>
            <p:cNvPr id="734" name="Google Shape;734;p55"/>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5"/>
            <p:cNvSpPr txBox="1"/>
            <p:nvPr/>
          </p:nvSpPr>
          <p:spPr>
            <a:xfrm>
              <a:off x="391200" y="2590800"/>
              <a:ext cx="49452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DefaultBuildSettings</a:t>
              </a:r>
              <a:endParaRPr sz="3600"/>
            </a:p>
          </p:txBody>
        </p:sp>
      </p:grpSp>
      <p:grpSp>
        <p:nvGrpSpPr>
          <p:cNvPr id="736" name="Google Shape;736;p55"/>
          <p:cNvGrpSpPr/>
          <p:nvPr/>
        </p:nvGrpSpPr>
        <p:grpSpPr>
          <a:xfrm>
            <a:off x="0" y="3352800"/>
            <a:ext cx="9144000" cy="762000"/>
            <a:chOff x="0" y="3352800"/>
            <a:chExt cx="9144000" cy="762000"/>
          </a:xfrm>
        </p:grpSpPr>
        <p:sp>
          <p:nvSpPr>
            <p:cNvPr id="737" name="Google Shape;737;p55"/>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5"/>
            <p:cNvSpPr txBox="1"/>
            <p:nvPr/>
          </p:nvSpPr>
          <p:spPr>
            <a:xfrm>
              <a:off x="381000" y="3352800"/>
              <a:ext cx="4809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Module Logging</a:t>
              </a:r>
              <a:endParaRPr sz="3600"/>
            </a:p>
          </p:txBody>
        </p:sp>
      </p:grpSp>
      <p:grpSp>
        <p:nvGrpSpPr>
          <p:cNvPr id="739" name="Google Shape;739;p55"/>
          <p:cNvGrpSpPr/>
          <p:nvPr/>
        </p:nvGrpSpPr>
        <p:grpSpPr>
          <a:xfrm>
            <a:off x="0" y="4114800"/>
            <a:ext cx="9144000" cy="762000"/>
            <a:chOff x="0" y="4114800"/>
            <a:chExt cx="9144000" cy="762000"/>
          </a:xfrm>
        </p:grpSpPr>
        <p:sp>
          <p:nvSpPr>
            <p:cNvPr id="740" name="Google Shape;740;p55"/>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Plugins</a:t>
              </a:r>
              <a:endParaRPr sz="3600"/>
            </a:p>
          </p:txBody>
        </p:sp>
      </p:grpSp>
      <p:grpSp>
        <p:nvGrpSpPr>
          <p:cNvPr id="742" name="Google Shape;742;p55"/>
          <p:cNvGrpSpPr/>
          <p:nvPr/>
        </p:nvGrpSpPr>
        <p:grpSpPr>
          <a:xfrm>
            <a:off x="0" y="1828800"/>
            <a:ext cx="9144000" cy="762000"/>
            <a:chOff x="0" y="1828800"/>
            <a:chExt cx="9144000" cy="762000"/>
          </a:xfrm>
        </p:grpSpPr>
        <p:sp>
          <p:nvSpPr>
            <p:cNvPr id="743" name="Google Shape;743;p55"/>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5"/>
            <p:cNvSpPr txBox="1"/>
            <p:nvPr/>
          </p:nvSpPr>
          <p:spPr>
            <a:xfrm>
              <a:off x="391200" y="1830000"/>
              <a:ext cx="60765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Include What You Use</a:t>
              </a:r>
              <a:endParaRPr sz="3600"/>
            </a:p>
          </p:txBody>
        </p:sp>
      </p:grpSp>
      <p:pic>
        <p:nvPicPr>
          <p:cNvPr id="745" name="Google Shape;745;p55"/>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30"/>
                                        </p:tgtEl>
                                        <p:attrNameLst>
                                          <p:attrName>style.visibility</p:attrName>
                                        </p:attrNameLst>
                                      </p:cBhvr>
                                      <p:to>
                                        <p:strVal val="visible"/>
                                      </p:to>
                                    </p:set>
                                    <p:anim calcmode="lin" valueType="num">
                                      <p:cBhvr additive="base">
                                        <p:cTn dur="500"/>
                                        <p:tgtEl>
                                          <p:spTgt spid="7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42"/>
                                        </p:tgtEl>
                                        <p:attrNameLst>
                                          <p:attrName>style.visibility</p:attrName>
                                        </p:attrNameLst>
                                      </p:cBhvr>
                                      <p:to>
                                        <p:strVal val="visible"/>
                                      </p:to>
                                    </p:set>
                                    <p:anim calcmode="lin" valueType="num">
                                      <p:cBhvr additive="base">
                                        <p:cTn dur="600"/>
                                        <p:tgtEl>
                                          <p:spTgt spid="7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33"/>
                                        </p:tgtEl>
                                        <p:attrNameLst>
                                          <p:attrName>style.visibility</p:attrName>
                                        </p:attrNameLst>
                                      </p:cBhvr>
                                      <p:to>
                                        <p:strVal val="visible"/>
                                      </p:to>
                                    </p:set>
                                    <p:anim calcmode="lin" valueType="num">
                                      <p:cBhvr additive="base">
                                        <p:cTn dur="700"/>
                                        <p:tgtEl>
                                          <p:spTgt spid="7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36"/>
                                        </p:tgtEl>
                                        <p:attrNameLst>
                                          <p:attrName>style.visibility</p:attrName>
                                        </p:attrNameLst>
                                      </p:cBhvr>
                                      <p:to>
                                        <p:strVal val="visible"/>
                                      </p:to>
                                    </p:set>
                                    <p:anim calcmode="lin" valueType="num">
                                      <p:cBhvr additive="base">
                                        <p:cTn dur="800"/>
                                        <p:tgtEl>
                                          <p:spTgt spid="7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39"/>
                                        </p:tgtEl>
                                        <p:attrNameLst>
                                          <p:attrName>style.visibility</p:attrName>
                                        </p:attrNameLst>
                                      </p:cBhvr>
                                      <p:to>
                                        <p:strVal val="visible"/>
                                      </p:to>
                                    </p:set>
                                    <p:anim calcmode="lin" valueType="num">
                                      <p:cBhvr additive="base">
                                        <p:cTn dur="900"/>
                                        <p:tgtEl>
                                          <p:spTgt spid="7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6"/>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PCH for short.</a:t>
            </a:r>
            <a:endParaRPr sz="2200"/>
          </a:p>
          <a:p>
            <a:pPr indent="-342900" lvl="0" marL="457200" rtl="0" algn="l">
              <a:spcBef>
                <a:spcPts val="1600"/>
              </a:spcBef>
              <a:spcAft>
                <a:spcPts val="0"/>
              </a:spcAft>
              <a:buSzPts val="1800"/>
              <a:buChar char="●"/>
            </a:pPr>
            <a:r>
              <a:rPr lang="en"/>
              <a:t>Normal h</a:t>
            </a:r>
            <a:r>
              <a:rPr lang="en"/>
              <a:t>eader files aren’t compiled on their own.</a:t>
            </a:r>
            <a:endParaRPr/>
          </a:p>
          <a:p>
            <a:pPr indent="-317500" lvl="1" marL="914400" rtl="0" algn="l">
              <a:spcBef>
                <a:spcPts val="0"/>
              </a:spcBef>
              <a:spcAft>
                <a:spcPts val="0"/>
              </a:spcAft>
              <a:buSzPts val="1400"/>
              <a:buChar char="○"/>
            </a:pPr>
            <a:r>
              <a:rPr lang="en"/>
              <a:t>They </a:t>
            </a:r>
            <a:r>
              <a:rPr lang="en"/>
              <a:t>are included and compiled into every </a:t>
            </a:r>
            <a:r>
              <a:rPr lang="en">
                <a:solidFill>
                  <a:srgbClr val="B7B7B7"/>
                </a:solidFill>
                <a:latin typeface="Consolas"/>
                <a:ea typeface="Consolas"/>
                <a:cs typeface="Consolas"/>
                <a:sym typeface="Consolas"/>
              </a:rPr>
              <a:t>.cpp</a:t>
            </a:r>
            <a:r>
              <a:rPr lang="en"/>
              <a:t> file.</a:t>
            </a:r>
            <a:endParaRPr/>
          </a:p>
          <a:p>
            <a:pPr indent="-342900" lvl="0" marL="457200" rtl="0" algn="l">
              <a:spcBef>
                <a:spcPts val="0"/>
              </a:spcBef>
              <a:spcAft>
                <a:spcPts val="0"/>
              </a:spcAft>
              <a:buSzPts val="1800"/>
              <a:buChar char="●"/>
            </a:pPr>
            <a:r>
              <a:rPr lang="en"/>
              <a:t>Lots of duplicate compiling.</a:t>
            </a:r>
            <a:endParaRPr/>
          </a:p>
          <a:p>
            <a:pPr indent="-342900" lvl="0" marL="457200" rtl="0" algn="l">
              <a:spcBef>
                <a:spcPts val="0"/>
              </a:spcBef>
              <a:spcAft>
                <a:spcPts val="0"/>
              </a:spcAft>
              <a:buSzPts val="1800"/>
              <a:buChar char="●"/>
            </a:pPr>
            <a:r>
              <a:rPr lang="en"/>
              <a:t>If you always include the same x headers, why not compile them only once?</a:t>
            </a:r>
            <a:endParaRPr/>
          </a:p>
          <a:p>
            <a:pPr indent="-342900" lvl="0" marL="457200" rtl="0" algn="l">
              <a:spcBef>
                <a:spcPts val="0"/>
              </a:spcBef>
              <a:spcAft>
                <a:spcPts val="0"/>
              </a:spcAft>
              <a:buSzPts val="1800"/>
              <a:buChar char="●"/>
            </a:pPr>
            <a:r>
              <a:rPr lang="en"/>
              <a:t>Enter PCHs.</a:t>
            </a:r>
            <a:endParaRPr/>
          </a:p>
          <a:p>
            <a:pPr indent="-317500" lvl="1" marL="914400" rtl="0" algn="l">
              <a:spcBef>
                <a:spcPts val="0"/>
              </a:spcBef>
              <a:spcAft>
                <a:spcPts val="0"/>
              </a:spcAft>
              <a:buSzPts val="1400"/>
              <a:buChar char="○"/>
            </a:pPr>
            <a:r>
              <a:rPr lang="en"/>
              <a:t>Define one header file that includes your most common header files.</a:t>
            </a:r>
            <a:endParaRPr/>
          </a:p>
          <a:p>
            <a:pPr indent="-317500" lvl="1" marL="914400" rtl="0" algn="l">
              <a:spcBef>
                <a:spcPts val="0"/>
              </a:spcBef>
              <a:spcAft>
                <a:spcPts val="0"/>
              </a:spcAft>
              <a:buSzPts val="1400"/>
              <a:buChar char="○"/>
            </a:pPr>
            <a:r>
              <a:rPr lang="en"/>
              <a:t>Gets compiled before other files</a:t>
            </a:r>
            <a:r>
              <a:rPr lang="en"/>
              <a:t>.</a:t>
            </a:r>
            <a:endParaRPr/>
          </a:p>
          <a:p>
            <a:pPr indent="-317500" lvl="1" marL="914400" rtl="0" algn="l">
              <a:spcBef>
                <a:spcPts val="0"/>
              </a:spcBef>
              <a:spcAft>
                <a:spcPts val="0"/>
              </a:spcAft>
              <a:buSzPts val="1400"/>
              <a:buChar char="○"/>
            </a:pPr>
            <a:r>
              <a:rPr lang="en"/>
              <a:t>Doesn’t compile again unless any of its included headers change.</a:t>
            </a:r>
            <a:endParaRPr/>
          </a:p>
          <a:p>
            <a:pPr indent="-317500" lvl="2" marL="1371600" rtl="0" algn="l">
              <a:spcBef>
                <a:spcPts val="0"/>
              </a:spcBef>
              <a:spcAft>
                <a:spcPts val="0"/>
              </a:spcAft>
              <a:buSzPts val="1400"/>
              <a:buChar char="■"/>
            </a:pPr>
            <a:r>
              <a:rPr lang="en"/>
              <a:t>But then all other cpp files in the module need to be compiled.</a:t>
            </a:r>
            <a:endParaRPr/>
          </a:p>
          <a:p>
            <a:pPr indent="-317500" lvl="2" marL="1371600" rtl="0" algn="l">
              <a:spcBef>
                <a:spcPts val="0"/>
              </a:spcBef>
              <a:spcAft>
                <a:spcPts val="0"/>
              </a:spcAft>
              <a:buSzPts val="1400"/>
              <a:buChar char="■"/>
            </a:pPr>
            <a:r>
              <a:rPr lang="en"/>
              <a:t>Best for engine headers or very rarely changing code.</a:t>
            </a:r>
            <a:endParaRPr/>
          </a:p>
        </p:txBody>
      </p:sp>
      <p:grpSp>
        <p:nvGrpSpPr>
          <p:cNvPr id="751" name="Google Shape;751;p56"/>
          <p:cNvGrpSpPr/>
          <p:nvPr/>
        </p:nvGrpSpPr>
        <p:grpSpPr>
          <a:xfrm>
            <a:off x="0" y="0"/>
            <a:ext cx="9144000" cy="762000"/>
            <a:chOff x="0" y="1066800"/>
            <a:chExt cx="9144000" cy="762000"/>
          </a:xfrm>
        </p:grpSpPr>
        <p:sp>
          <p:nvSpPr>
            <p:cNvPr id="752" name="Google Shape;752;p56"/>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pic>
        <p:nvPicPr>
          <p:cNvPr id="754" name="Google Shape;754;p56"/>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Private PCH</a:t>
            </a:r>
            <a:endParaRPr sz="2200"/>
          </a:p>
          <a:p>
            <a:pPr indent="-342900" lvl="0" marL="457200" rtl="0" algn="l">
              <a:spcBef>
                <a:spcPts val="1600"/>
              </a:spcBef>
              <a:spcAft>
                <a:spcPts val="0"/>
              </a:spcAft>
              <a:buSzPts val="1800"/>
              <a:buChar char="●"/>
            </a:pPr>
            <a:r>
              <a:rPr lang="en"/>
              <a:t>A custom PCH you create yourself for your module.</a:t>
            </a:r>
            <a:endParaRPr/>
          </a:p>
          <a:p>
            <a:pPr indent="-342900" lvl="0" marL="457200" rtl="0" algn="l">
              <a:spcBef>
                <a:spcPts val="0"/>
              </a:spcBef>
              <a:spcAft>
                <a:spcPts val="0"/>
              </a:spcAft>
              <a:buSzPts val="1800"/>
              <a:buChar char="●"/>
            </a:pPr>
            <a:r>
              <a:rPr lang="en"/>
              <a:t>Define it in your </a:t>
            </a:r>
            <a:r>
              <a:rPr lang="en">
                <a:solidFill>
                  <a:srgbClr val="B7B7B7"/>
                </a:solidFill>
                <a:latin typeface="Consolas"/>
                <a:ea typeface="Consolas"/>
                <a:cs typeface="Consolas"/>
                <a:sym typeface="Consolas"/>
              </a:rPr>
              <a:t>.Build.cs</a:t>
            </a:r>
            <a:r>
              <a:rPr lang="en"/>
              <a:t> file.</a:t>
            </a:r>
            <a:endParaRPr/>
          </a:p>
          <a:p>
            <a:pPr indent="-317500" lvl="1" marL="914400" rtl="0" algn="l">
              <a:spcBef>
                <a:spcPts val="0"/>
              </a:spcBef>
              <a:spcAft>
                <a:spcPts val="0"/>
              </a:spcAft>
              <a:buSzPts val="1400"/>
              <a:buFont typeface="Consolas"/>
              <a:buChar char="○"/>
            </a:pPr>
            <a:r>
              <a:rPr lang="en">
                <a:solidFill>
                  <a:schemeClr val="accent5"/>
                </a:solidFill>
                <a:latin typeface="Consolas"/>
                <a:ea typeface="Consolas"/>
                <a:cs typeface="Consolas"/>
                <a:sym typeface="Consolas"/>
              </a:rPr>
              <a:t>PrivatePCHHeaderFile</a:t>
            </a:r>
            <a:r>
              <a:rPr lang="en">
                <a:latin typeface="Consolas"/>
                <a:ea typeface="Consolas"/>
                <a:cs typeface="Consolas"/>
                <a:sym typeface="Consolas"/>
              </a:rPr>
              <a:t> = </a:t>
            </a:r>
            <a:r>
              <a:rPr lang="en">
                <a:solidFill>
                  <a:srgbClr val="DD7E6B"/>
                </a:solidFill>
                <a:latin typeface="Consolas"/>
                <a:ea typeface="Consolas"/>
                <a:cs typeface="Consolas"/>
                <a:sym typeface="Consolas"/>
              </a:rPr>
              <a:t>"FooBarPrivatePCH.h"</a:t>
            </a:r>
            <a:r>
              <a:rPr lang="en">
                <a:latin typeface="Consolas"/>
                <a:ea typeface="Consolas"/>
                <a:cs typeface="Consolas"/>
                <a:sym typeface="Consolas"/>
              </a:rPr>
              <a:t>;</a:t>
            </a:r>
            <a:endParaRPr/>
          </a:p>
          <a:p>
            <a:pPr indent="-342900" lvl="0" marL="457200" rtl="0" algn="l">
              <a:spcBef>
                <a:spcPts val="0"/>
              </a:spcBef>
              <a:spcAft>
                <a:spcPts val="0"/>
              </a:spcAft>
              <a:buSzPts val="1800"/>
              <a:buChar char="●"/>
            </a:pPr>
            <a:r>
              <a:rPr lang="en"/>
              <a:t>Never include it yourself in your </a:t>
            </a:r>
            <a:r>
              <a:rPr lang="en">
                <a:solidFill>
                  <a:srgbClr val="B7B7B7"/>
                </a:solidFill>
                <a:latin typeface="Consolas"/>
                <a:ea typeface="Consolas"/>
                <a:cs typeface="Consolas"/>
                <a:sym typeface="Consolas"/>
              </a:rPr>
              <a:t>.h/.cpp</a:t>
            </a:r>
            <a:r>
              <a:rPr lang="en"/>
              <a:t> files.</a:t>
            </a:r>
            <a:endParaRPr/>
          </a:p>
          <a:p>
            <a:pPr indent="-317500" lvl="1" marL="914400" rtl="0" algn="l">
              <a:spcBef>
                <a:spcPts val="0"/>
              </a:spcBef>
              <a:spcAft>
                <a:spcPts val="0"/>
              </a:spcAft>
              <a:buSzPts val="1400"/>
              <a:buChar char="○"/>
            </a:pPr>
            <a:r>
              <a:rPr lang="en"/>
              <a:t>UBT will automatically inject it for all compiled files in your module.</a:t>
            </a:r>
            <a:endParaRPr/>
          </a:p>
          <a:p>
            <a:pPr indent="-342900" lvl="0" marL="457200" rtl="0" algn="l">
              <a:spcBef>
                <a:spcPts val="0"/>
              </a:spcBef>
              <a:spcAft>
                <a:spcPts val="0"/>
              </a:spcAft>
              <a:buSzPts val="1800"/>
              <a:buChar char="●"/>
            </a:pPr>
            <a:r>
              <a:rPr lang="en"/>
              <a:t>P</a:t>
            </a:r>
            <a:r>
              <a:rPr lang="en"/>
              <a:t>CHs should be considered an optimization layer.</a:t>
            </a:r>
            <a:endParaRPr/>
          </a:p>
          <a:p>
            <a:pPr indent="-317500" lvl="1" marL="914400" rtl="0" algn="l">
              <a:spcBef>
                <a:spcPts val="0"/>
              </a:spcBef>
              <a:spcAft>
                <a:spcPts val="0"/>
              </a:spcAft>
              <a:buSzPts val="1400"/>
              <a:buChar char="○"/>
            </a:pPr>
            <a:r>
              <a:rPr lang="en"/>
              <a:t>Don’t treat it as an easy “include all”, still include only what you use.</a:t>
            </a:r>
            <a:endParaRPr/>
          </a:p>
          <a:p>
            <a:pPr indent="-317500" lvl="1" marL="914400" rtl="0" algn="l">
              <a:spcBef>
                <a:spcPts val="0"/>
              </a:spcBef>
              <a:spcAft>
                <a:spcPts val="0"/>
              </a:spcAft>
              <a:buSzPts val="1400"/>
              <a:buChar char="○"/>
            </a:pPr>
            <a:r>
              <a:rPr lang="en"/>
              <a:t>Your code should compile even if PCHs are turned off.</a:t>
            </a:r>
            <a:endParaRPr/>
          </a:p>
        </p:txBody>
      </p:sp>
      <p:grpSp>
        <p:nvGrpSpPr>
          <p:cNvPr id="760" name="Google Shape;760;p57"/>
          <p:cNvGrpSpPr/>
          <p:nvPr/>
        </p:nvGrpSpPr>
        <p:grpSpPr>
          <a:xfrm>
            <a:off x="0" y="0"/>
            <a:ext cx="9144000" cy="762000"/>
            <a:chOff x="0" y="1066800"/>
            <a:chExt cx="9144000" cy="762000"/>
          </a:xfrm>
        </p:grpSpPr>
        <p:sp>
          <p:nvSpPr>
            <p:cNvPr id="761" name="Google Shape;761;p57"/>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7"/>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pic>
        <p:nvPicPr>
          <p:cNvPr id="763" name="Google Shape;763;p57"/>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Shared PCHs</a:t>
            </a:r>
            <a:endParaRPr sz="2200"/>
          </a:p>
          <a:p>
            <a:pPr indent="-342900" lvl="0" marL="457200" rtl="0" algn="l">
              <a:spcBef>
                <a:spcPts val="1600"/>
              </a:spcBef>
              <a:spcAft>
                <a:spcPts val="0"/>
              </a:spcAft>
              <a:buSzPts val="1800"/>
              <a:buChar char="●"/>
            </a:pPr>
            <a:r>
              <a:rPr lang="en"/>
              <a:t>Instead of defining your own PCH you can use a s</a:t>
            </a:r>
            <a:r>
              <a:rPr lang="en"/>
              <a:t>hared PCH</a:t>
            </a:r>
            <a:r>
              <a:rPr lang="en"/>
              <a:t>.</a:t>
            </a:r>
            <a:endParaRPr/>
          </a:p>
          <a:p>
            <a:pPr indent="-317500" lvl="1" marL="914400" rtl="0" algn="l">
              <a:spcBef>
                <a:spcPts val="0"/>
              </a:spcBef>
              <a:spcAft>
                <a:spcPts val="0"/>
              </a:spcAft>
              <a:buSzPts val="1400"/>
              <a:buChar char="○"/>
            </a:pPr>
            <a:r>
              <a:rPr lang="en"/>
              <a:t>A shared PCH is when a module defines a PCH for other depending modules to use.</a:t>
            </a:r>
            <a:endParaRPr/>
          </a:p>
          <a:p>
            <a:pPr indent="-317500" lvl="1" marL="914400" rtl="0" algn="l">
              <a:spcBef>
                <a:spcPts val="0"/>
              </a:spcBef>
              <a:spcAft>
                <a:spcPts val="0"/>
              </a:spcAft>
              <a:buSzPts val="1400"/>
              <a:buChar char="○"/>
            </a:pPr>
            <a:r>
              <a:rPr lang="en"/>
              <a:t>Exists in some foundational often-used UE4 modules.</a:t>
            </a:r>
            <a:endParaRPr/>
          </a:p>
          <a:p>
            <a:pPr indent="-317500" lvl="2" marL="1371600" rtl="0" algn="l">
              <a:spcBef>
                <a:spcPts val="0"/>
              </a:spcBef>
              <a:spcAft>
                <a:spcPts val="0"/>
              </a:spcAft>
              <a:buSzPts val="1400"/>
              <a:buChar char="■"/>
            </a:pPr>
            <a:r>
              <a:rPr lang="en"/>
              <a:t>UnrealEd, Engine, Slate, CoreUObject, and </a:t>
            </a:r>
            <a:r>
              <a:rPr lang="en"/>
              <a:t>Core to be specific.</a:t>
            </a:r>
            <a:endParaRPr/>
          </a:p>
          <a:p>
            <a:pPr indent="-317500" lvl="1" marL="914400" rtl="0" algn="l">
              <a:spcBef>
                <a:spcPts val="0"/>
              </a:spcBef>
              <a:spcAft>
                <a:spcPts val="0"/>
              </a:spcAft>
              <a:buSzPts val="1400"/>
              <a:buChar char="○"/>
            </a:pPr>
            <a:r>
              <a:rPr lang="en"/>
              <a:t>Only engine modules can create shared PCHs.</a:t>
            </a:r>
            <a:endParaRPr/>
          </a:p>
          <a:p>
            <a:pPr indent="-342900" lvl="0" marL="457200" rtl="0" algn="l">
              <a:spcBef>
                <a:spcPts val="0"/>
              </a:spcBef>
              <a:spcAft>
                <a:spcPts val="0"/>
              </a:spcAft>
              <a:buSzPts val="1800"/>
              <a:buChar char="●"/>
            </a:pPr>
            <a:r>
              <a:rPr lang="en"/>
              <a:t>A shared PCH will only get compiled once.</a:t>
            </a:r>
            <a:endParaRPr/>
          </a:p>
          <a:p>
            <a:pPr indent="-317500" lvl="1" marL="914400" rtl="0" algn="l">
              <a:spcBef>
                <a:spcPts val="0"/>
              </a:spcBef>
              <a:spcAft>
                <a:spcPts val="0"/>
              </a:spcAft>
              <a:buSzPts val="1400"/>
              <a:buChar char="○"/>
            </a:pPr>
            <a:r>
              <a:rPr lang="en"/>
              <a:t>Even if multiple modules use it.</a:t>
            </a:r>
            <a:endParaRPr/>
          </a:p>
          <a:p>
            <a:pPr indent="-342900" lvl="0" marL="457200" rtl="0" algn="l">
              <a:spcBef>
                <a:spcPts val="0"/>
              </a:spcBef>
              <a:spcAft>
                <a:spcPts val="0"/>
              </a:spcAft>
              <a:buSzPts val="1800"/>
              <a:buChar char="●"/>
            </a:pPr>
            <a:r>
              <a:rPr lang="en"/>
              <a:t>UE4 will choose the “highest priority” shared-PCH to use for you.</a:t>
            </a:r>
            <a:endParaRPr/>
          </a:p>
          <a:p>
            <a:pPr indent="-317500" lvl="1" marL="914400" rtl="0" algn="l">
              <a:spcBef>
                <a:spcPts val="0"/>
              </a:spcBef>
              <a:spcAft>
                <a:spcPts val="0"/>
              </a:spcAft>
              <a:buSzPts val="1400"/>
              <a:buChar char="○"/>
            </a:pPr>
            <a:r>
              <a:rPr lang="en"/>
              <a:t>Sorted by how many other modules with a shared PCH it depends on.</a:t>
            </a:r>
            <a:endParaRPr/>
          </a:p>
          <a:p>
            <a:pPr indent="-317500" lvl="1" marL="914400" rtl="0" algn="l">
              <a:spcBef>
                <a:spcPts val="0"/>
              </a:spcBef>
              <a:spcAft>
                <a:spcPts val="0"/>
              </a:spcAft>
              <a:buSzPts val="1400"/>
              <a:buChar char="○"/>
            </a:pPr>
            <a:r>
              <a:rPr lang="en"/>
              <a:t>The list above is sorted by that priority.</a:t>
            </a:r>
            <a:endParaRPr/>
          </a:p>
        </p:txBody>
      </p:sp>
      <p:grpSp>
        <p:nvGrpSpPr>
          <p:cNvPr id="769" name="Google Shape;769;p58"/>
          <p:cNvGrpSpPr/>
          <p:nvPr/>
        </p:nvGrpSpPr>
        <p:grpSpPr>
          <a:xfrm>
            <a:off x="0" y="0"/>
            <a:ext cx="9144000" cy="762000"/>
            <a:chOff x="0" y="1066800"/>
            <a:chExt cx="9144000" cy="762000"/>
          </a:xfrm>
        </p:grpSpPr>
        <p:sp>
          <p:nvSpPr>
            <p:cNvPr id="770" name="Google Shape;770;p58"/>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8"/>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pic>
        <p:nvPicPr>
          <p:cNvPr id="772" name="Google Shape;772;p58"/>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When to use what PCHs?</a:t>
            </a:r>
            <a:endParaRPr sz="2200"/>
          </a:p>
          <a:p>
            <a:pPr indent="0" lvl="0" marL="0" rtl="0" algn="l">
              <a:spcBef>
                <a:spcPts val="1600"/>
              </a:spcBef>
              <a:spcAft>
                <a:spcPts val="0"/>
              </a:spcAft>
              <a:buNone/>
            </a:pPr>
            <a:r>
              <a:rPr lang="en"/>
              <a:t>You have three options for precompiled headers:</a:t>
            </a:r>
            <a:endParaRPr/>
          </a:p>
          <a:p>
            <a:pPr indent="-342900" lvl="0" marL="457200" rtl="0" algn="l">
              <a:spcBef>
                <a:spcPts val="0"/>
              </a:spcBef>
              <a:spcAft>
                <a:spcPts val="0"/>
              </a:spcAft>
              <a:buSzPts val="1800"/>
              <a:buChar char="●"/>
            </a:pPr>
            <a:r>
              <a:rPr lang="en"/>
              <a:t>Create </a:t>
            </a:r>
            <a:r>
              <a:rPr lang="en"/>
              <a:t>your own private PCH.</a:t>
            </a:r>
            <a:endParaRPr/>
          </a:p>
          <a:p>
            <a:pPr indent="-317500" lvl="1" marL="914400" rtl="0" algn="l">
              <a:spcBef>
                <a:spcPts val="0"/>
              </a:spcBef>
              <a:spcAft>
                <a:spcPts val="0"/>
              </a:spcAft>
              <a:buSzPts val="1400"/>
              <a:buChar char="○"/>
            </a:pPr>
            <a:r>
              <a:rPr lang="en"/>
              <a:t>Good for modules with very big codebases.</a:t>
            </a:r>
            <a:endParaRPr/>
          </a:p>
          <a:p>
            <a:pPr indent="-317500" lvl="2" marL="1371600" rtl="0" algn="l">
              <a:spcBef>
                <a:spcPts val="0"/>
              </a:spcBef>
              <a:spcAft>
                <a:spcPts val="0"/>
              </a:spcAft>
              <a:buSzPts val="1400"/>
              <a:buChar char="■"/>
            </a:pPr>
            <a:r>
              <a:rPr lang="en"/>
              <a:t>Often the case with the primary game module on bigger games.</a:t>
            </a:r>
            <a:endParaRPr/>
          </a:p>
          <a:p>
            <a:pPr indent="-317500" lvl="1" marL="914400" rtl="0" algn="l">
              <a:spcBef>
                <a:spcPts val="0"/>
              </a:spcBef>
              <a:spcAft>
                <a:spcPts val="0"/>
              </a:spcAft>
              <a:buSzPts val="1400"/>
              <a:buChar char="○"/>
            </a:pPr>
            <a:r>
              <a:rPr lang="en"/>
              <a:t>You have to decide what to put in there and how to balance it.</a:t>
            </a:r>
            <a:endParaRPr/>
          </a:p>
          <a:p>
            <a:pPr indent="-342900" lvl="0" marL="457200" rtl="0" algn="l">
              <a:spcBef>
                <a:spcPts val="0"/>
              </a:spcBef>
              <a:spcAft>
                <a:spcPts val="0"/>
              </a:spcAft>
              <a:buSzPts val="1800"/>
              <a:buChar char="●"/>
            </a:pPr>
            <a:r>
              <a:rPr lang="en"/>
              <a:t>Use a shared engine PCH.</a:t>
            </a:r>
            <a:endParaRPr/>
          </a:p>
          <a:p>
            <a:pPr indent="-317500" lvl="1" marL="914400" rtl="0" algn="l">
              <a:spcBef>
                <a:spcPts val="0"/>
              </a:spcBef>
              <a:spcAft>
                <a:spcPts val="0"/>
              </a:spcAft>
              <a:buSzPts val="1400"/>
              <a:buChar char="○"/>
            </a:pPr>
            <a:r>
              <a:rPr lang="en"/>
              <a:t>Good for all smaller modules.</a:t>
            </a:r>
            <a:endParaRPr/>
          </a:p>
          <a:p>
            <a:pPr indent="-342900" lvl="0" marL="457200" rtl="0" algn="l">
              <a:spcBef>
                <a:spcPts val="0"/>
              </a:spcBef>
              <a:spcAft>
                <a:spcPts val="0"/>
              </a:spcAft>
              <a:buSzPts val="1800"/>
              <a:buChar char="●"/>
            </a:pPr>
            <a:r>
              <a:rPr lang="en"/>
              <a:t>Don’t use a PCH.</a:t>
            </a:r>
            <a:endParaRPr/>
          </a:p>
          <a:p>
            <a:pPr indent="-317500" lvl="1" marL="914400" rtl="0" algn="l">
              <a:spcBef>
                <a:spcPts val="0"/>
              </a:spcBef>
              <a:spcAft>
                <a:spcPts val="0"/>
              </a:spcAft>
              <a:buSzPts val="1400"/>
              <a:buChar char="○"/>
            </a:pPr>
            <a:r>
              <a:rPr lang="en"/>
              <a:t>Not really practical.</a:t>
            </a:r>
            <a:endParaRPr/>
          </a:p>
        </p:txBody>
      </p:sp>
      <p:grpSp>
        <p:nvGrpSpPr>
          <p:cNvPr id="778" name="Google Shape;778;p59"/>
          <p:cNvGrpSpPr/>
          <p:nvPr/>
        </p:nvGrpSpPr>
        <p:grpSpPr>
          <a:xfrm>
            <a:off x="0" y="0"/>
            <a:ext cx="9144000" cy="762000"/>
            <a:chOff x="0" y="1066800"/>
            <a:chExt cx="9144000" cy="762000"/>
          </a:xfrm>
        </p:grpSpPr>
        <p:sp>
          <p:nvSpPr>
            <p:cNvPr id="779" name="Google Shape;779;p59"/>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9"/>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pic>
        <p:nvPicPr>
          <p:cNvPr id="781" name="Google Shape;781;p59"/>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PCH build settings</a:t>
            </a:r>
            <a:endParaRPr sz="2200"/>
          </a:p>
          <a:p>
            <a:pPr indent="0" lvl="0" marL="0" rtl="0" algn="l">
              <a:spcBef>
                <a:spcPts val="1600"/>
              </a:spcBef>
              <a:spcAft>
                <a:spcPts val="0"/>
              </a:spcAft>
              <a:buNone/>
            </a:pPr>
            <a:r>
              <a:rPr lang="en"/>
              <a:t>Set in the module’s </a:t>
            </a:r>
            <a:r>
              <a:rPr lang="en">
                <a:solidFill>
                  <a:srgbClr val="B7B7B7"/>
                </a:solidFill>
                <a:latin typeface="Consolas"/>
                <a:ea typeface="Consolas"/>
                <a:cs typeface="Consolas"/>
                <a:sym typeface="Consolas"/>
              </a:rPr>
              <a:t>.Build.cs</a:t>
            </a:r>
            <a:r>
              <a:rPr lang="en"/>
              <a:t> file.</a:t>
            </a:r>
            <a:endParaRPr/>
          </a:p>
          <a:p>
            <a:pPr indent="0" lvl="0" marL="0" rtl="0" algn="l">
              <a:spcBef>
                <a:spcPts val="1600"/>
              </a:spcBef>
              <a:spcAft>
                <a:spcPts val="0"/>
              </a:spcAft>
              <a:buNone/>
            </a:pPr>
            <a:r>
              <a:rPr lang="en"/>
              <a:t>Two relevant settings:</a:t>
            </a:r>
            <a:endParaRPr/>
          </a:p>
          <a:p>
            <a:pPr indent="-342900" lvl="0" marL="457200" rtl="0" algn="l">
              <a:spcBef>
                <a:spcPts val="0"/>
              </a:spcBef>
              <a:spcAft>
                <a:spcPts val="0"/>
              </a:spcAft>
              <a:buSzPts val="1800"/>
              <a:buChar char="●"/>
            </a:pPr>
            <a:r>
              <a:rPr lang="en">
                <a:solidFill>
                  <a:schemeClr val="accent5"/>
                </a:solidFill>
                <a:latin typeface="Consolas"/>
                <a:ea typeface="Consolas"/>
                <a:cs typeface="Consolas"/>
                <a:sym typeface="Consolas"/>
              </a:rPr>
              <a:t>PCHUsage</a:t>
            </a:r>
            <a:r>
              <a:rPr lang="en"/>
              <a:t> property, takes a </a:t>
            </a:r>
            <a:r>
              <a:rPr lang="en">
                <a:solidFill>
                  <a:schemeClr val="accent1"/>
                </a:solidFill>
                <a:latin typeface="Consolas"/>
                <a:ea typeface="Consolas"/>
                <a:cs typeface="Consolas"/>
                <a:sym typeface="Consolas"/>
              </a:rPr>
              <a:t>PCHUsageMode</a:t>
            </a:r>
            <a:r>
              <a:rPr lang="en"/>
              <a:t> enum.</a:t>
            </a:r>
            <a:endParaRPr/>
          </a:p>
          <a:p>
            <a:pPr indent="-342900" lvl="0" marL="457200" rtl="0" algn="l">
              <a:spcBef>
                <a:spcPts val="0"/>
              </a:spcBef>
              <a:spcAft>
                <a:spcPts val="0"/>
              </a:spcAft>
              <a:buSzPts val="1800"/>
              <a:buChar char="●"/>
            </a:pPr>
            <a:r>
              <a:rPr lang="en">
                <a:solidFill>
                  <a:schemeClr val="accent5"/>
                </a:solidFill>
                <a:latin typeface="Consolas"/>
                <a:ea typeface="Consolas"/>
                <a:cs typeface="Consolas"/>
                <a:sym typeface="Consolas"/>
              </a:rPr>
              <a:t>PrivatePCHHeaderFile</a:t>
            </a:r>
            <a:r>
              <a:rPr lang="en">
                <a:solidFill>
                  <a:schemeClr val="dk1"/>
                </a:solidFill>
              </a:rPr>
              <a:t> property, string path to the header.</a:t>
            </a:r>
            <a:endParaRPr/>
          </a:p>
        </p:txBody>
      </p:sp>
      <p:grpSp>
        <p:nvGrpSpPr>
          <p:cNvPr id="787" name="Google Shape;787;p60"/>
          <p:cNvGrpSpPr/>
          <p:nvPr/>
        </p:nvGrpSpPr>
        <p:grpSpPr>
          <a:xfrm>
            <a:off x="0" y="0"/>
            <a:ext cx="9144000" cy="762000"/>
            <a:chOff x="0" y="1066800"/>
            <a:chExt cx="9144000" cy="762000"/>
          </a:xfrm>
        </p:grpSpPr>
        <p:sp>
          <p:nvSpPr>
            <p:cNvPr id="788" name="Google Shape;788;p60"/>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0"/>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pic>
        <p:nvPicPr>
          <p:cNvPr id="790" name="Google Shape;790;p60"/>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Consolas"/>
                <a:ea typeface="Consolas"/>
                <a:cs typeface="Consolas"/>
                <a:sym typeface="Consolas"/>
              </a:rPr>
              <a:t>PCHUsageMode</a:t>
            </a:r>
            <a:r>
              <a:rPr lang="en" sz="2200"/>
              <a:t>: w</a:t>
            </a:r>
            <a:r>
              <a:rPr lang="en" sz="2200"/>
              <a:t>hich setting to use?</a:t>
            </a:r>
            <a:endParaRPr sz="2200"/>
          </a:p>
          <a:p>
            <a:pPr indent="-342900" lvl="0" marL="457200" rtl="0" algn="l">
              <a:spcBef>
                <a:spcPts val="1600"/>
              </a:spcBef>
              <a:spcAft>
                <a:spcPts val="0"/>
              </a:spcAft>
              <a:buSzPts val="1800"/>
              <a:buFont typeface="Consolas"/>
              <a:buChar char="●"/>
            </a:pPr>
            <a:r>
              <a:rPr lang="en">
                <a:solidFill>
                  <a:schemeClr val="accent5"/>
                </a:solidFill>
                <a:latin typeface="Consolas"/>
                <a:ea typeface="Consolas"/>
                <a:cs typeface="Consolas"/>
                <a:sym typeface="Consolas"/>
              </a:rPr>
              <a:t>Default</a:t>
            </a:r>
            <a:endParaRPr>
              <a:solidFill>
                <a:srgbClr val="FFFFFF"/>
              </a:solidFill>
              <a:latin typeface="Consolas"/>
              <a:ea typeface="Consolas"/>
              <a:cs typeface="Consolas"/>
              <a:sym typeface="Consolas"/>
            </a:endParaRPr>
          </a:p>
          <a:p>
            <a:pPr indent="-342900" lvl="0" marL="457200" rtl="0" algn="l">
              <a:spcBef>
                <a:spcPts val="0"/>
              </a:spcBef>
              <a:spcAft>
                <a:spcPts val="0"/>
              </a:spcAft>
              <a:buClr>
                <a:srgbClr val="FFFFFF"/>
              </a:buClr>
              <a:buSzPts val="1800"/>
              <a:buFont typeface="Consolas"/>
              <a:buChar char="●"/>
            </a:pPr>
            <a:r>
              <a:rPr lang="en">
                <a:solidFill>
                  <a:schemeClr val="accent5"/>
                </a:solidFill>
                <a:latin typeface="Consolas"/>
                <a:ea typeface="Consolas"/>
                <a:cs typeface="Consolas"/>
                <a:sym typeface="Consolas"/>
              </a:rPr>
              <a:t>NoSharedPCHs</a:t>
            </a:r>
            <a:endParaRPr>
              <a:solidFill>
                <a:srgbClr val="FFFFFF"/>
              </a:solidFill>
              <a:latin typeface="Consolas"/>
              <a:ea typeface="Consolas"/>
              <a:cs typeface="Consolas"/>
              <a:sym typeface="Consolas"/>
            </a:endParaRPr>
          </a:p>
          <a:p>
            <a:pPr indent="-342900" lvl="0" marL="457200" rtl="0" algn="l">
              <a:spcBef>
                <a:spcPts val="0"/>
              </a:spcBef>
              <a:spcAft>
                <a:spcPts val="0"/>
              </a:spcAft>
              <a:buClr>
                <a:srgbClr val="FFFFFF"/>
              </a:buClr>
              <a:buSzPts val="1800"/>
              <a:buFont typeface="Consolas"/>
              <a:buChar char="●"/>
            </a:pPr>
            <a:r>
              <a:rPr lang="en">
                <a:solidFill>
                  <a:schemeClr val="accent5"/>
                </a:solidFill>
                <a:latin typeface="Consolas"/>
                <a:ea typeface="Consolas"/>
                <a:cs typeface="Consolas"/>
                <a:sym typeface="Consolas"/>
              </a:rPr>
              <a:t>UseSharedPCHs</a:t>
            </a:r>
            <a:endParaRPr>
              <a:solidFill>
                <a:srgbClr val="FFFFFF"/>
              </a:solidFill>
              <a:latin typeface="Consolas"/>
              <a:ea typeface="Consolas"/>
              <a:cs typeface="Consolas"/>
              <a:sym typeface="Consolas"/>
            </a:endParaRPr>
          </a:p>
          <a:p>
            <a:pPr indent="-342900" lvl="0" marL="457200" rtl="0" algn="l">
              <a:spcBef>
                <a:spcPts val="0"/>
              </a:spcBef>
              <a:spcAft>
                <a:spcPts val="0"/>
              </a:spcAft>
              <a:buClr>
                <a:srgbClr val="FFFFFF"/>
              </a:buClr>
              <a:buSzPts val="1800"/>
              <a:buFont typeface="Consolas"/>
              <a:buChar char="●"/>
            </a:pPr>
            <a:r>
              <a:rPr lang="en">
                <a:solidFill>
                  <a:schemeClr val="accent5"/>
                </a:solidFill>
                <a:latin typeface="Consolas"/>
                <a:ea typeface="Consolas"/>
                <a:cs typeface="Consolas"/>
                <a:sym typeface="Consolas"/>
              </a:rPr>
              <a:t>UseExplicitOrSharedPCHs</a:t>
            </a:r>
            <a:endParaRPr>
              <a:solidFill>
                <a:srgbClr val="FFFFFF"/>
              </a:solidFill>
              <a:latin typeface="Consolas"/>
              <a:ea typeface="Consolas"/>
              <a:cs typeface="Consolas"/>
              <a:sym typeface="Consolas"/>
            </a:endParaRPr>
          </a:p>
          <a:p>
            <a:pPr indent="-342900" lvl="0" marL="457200" rtl="0" algn="l">
              <a:spcBef>
                <a:spcPts val="0"/>
              </a:spcBef>
              <a:spcAft>
                <a:spcPts val="0"/>
              </a:spcAft>
              <a:buClr>
                <a:srgbClr val="FFFFFF"/>
              </a:buClr>
              <a:buSzPts val="1800"/>
              <a:buFont typeface="Consolas"/>
              <a:buChar char="●"/>
            </a:pPr>
            <a:r>
              <a:rPr lang="en">
                <a:solidFill>
                  <a:schemeClr val="accent5"/>
                </a:solidFill>
                <a:latin typeface="Consolas"/>
                <a:ea typeface="Consolas"/>
                <a:cs typeface="Consolas"/>
                <a:sym typeface="Consolas"/>
              </a:rPr>
              <a:t>NoPCHs</a:t>
            </a:r>
            <a:endParaRPr>
              <a:solidFill>
                <a:schemeClr val="accent5"/>
              </a:solidFill>
              <a:latin typeface="Consolas"/>
              <a:ea typeface="Consolas"/>
              <a:cs typeface="Consolas"/>
              <a:sym typeface="Consolas"/>
            </a:endParaRPr>
          </a:p>
        </p:txBody>
      </p:sp>
      <p:grpSp>
        <p:nvGrpSpPr>
          <p:cNvPr id="796" name="Google Shape;796;p61"/>
          <p:cNvGrpSpPr/>
          <p:nvPr/>
        </p:nvGrpSpPr>
        <p:grpSpPr>
          <a:xfrm>
            <a:off x="0" y="0"/>
            <a:ext cx="9144000" cy="762000"/>
            <a:chOff x="0" y="1066800"/>
            <a:chExt cx="9144000" cy="762000"/>
          </a:xfrm>
        </p:grpSpPr>
        <p:sp>
          <p:nvSpPr>
            <p:cNvPr id="797" name="Google Shape;797;p61"/>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pic>
        <p:nvPicPr>
          <p:cNvPr id="799" name="Google Shape;799;p61"/>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101" name="Google Shape;101;p17"/>
          <p:cNvGrpSpPr/>
          <p:nvPr/>
        </p:nvGrpSpPr>
        <p:grpSpPr>
          <a:xfrm>
            <a:off x="0" y="1066800"/>
            <a:ext cx="9144000" cy="762000"/>
            <a:chOff x="0" y="1066800"/>
            <a:chExt cx="9144000" cy="762000"/>
          </a:xfrm>
        </p:grpSpPr>
        <p:sp>
          <p:nvSpPr>
            <p:cNvPr id="102" name="Google Shape;102;p17"/>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grpSp>
        <p:nvGrpSpPr>
          <p:cNvPr id="104" name="Google Shape;104;p17"/>
          <p:cNvGrpSpPr/>
          <p:nvPr/>
        </p:nvGrpSpPr>
        <p:grpSpPr>
          <a:xfrm>
            <a:off x="0" y="2590800"/>
            <a:ext cx="9144000" cy="762000"/>
            <a:chOff x="0" y="2590800"/>
            <a:chExt cx="9144000" cy="762000"/>
          </a:xfrm>
        </p:grpSpPr>
        <p:sp>
          <p:nvSpPr>
            <p:cNvPr id="105" name="Google Shape;105;p17"/>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6" name="Google Shape;106;p17"/>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I</a:t>
              </a:r>
              <a:r>
                <a:rPr lang="en" sz="3600">
                  <a:solidFill>
                    <a:srgbClr val="434343"/>
                  </a:solidFill>
                </a:rPr>
                <a:t>mplement</a:t>
              </a:r>
              <a:endParaRPr sz="3600">
                <a:solidFill>
                  <a:srgbClr val="434343"/>
                </a:solidFill>
              </a:endParaRPr>
            </a:p>
          </p:txBody>
        </p:sp>
      </p:grpSp>
      <p:grpSp>
        <p:nvGrpSpPr>
          <p:cNvPr id="107" name="Google Shape;107;p17"/>
          <p:cNvGrpSpPr/>
          <p:nvPr/>
        </p:nvGrpSpPr>
        <p:grpSpPr>
          <a:xfrm>
            <a:off x="0" y="3352800"/>
            <a:ext cx="9144000" cy="762000"/>
            <a:chOff x="0" y="3352800"/>
            <a:chExt cx="9144000" cy="762000"/>
          </a:xfrm>
        </p:grpSpPr>
        <p:sp>
          <p:nvSpPr>
            <p:cNvPr id="108" name="Google Shape;108;p17"/>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9" name="Google Shape;109;p17"/>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L</a:t>
              </a:r>
              <a:r>
                <a:rPr lang="en" sz="3600">
                  <a:solidFill>
                    <a:srgbClr val="434343"/>
                  </a:solidFill>
                </a:rPr>
                <a:t>oad</a:t>
              </a:r>
              <a:endParaRPr sz="3600">
                <a:solidFill>
                  <a:srgbClr val="434343"/>
                </a:solidFill>
              </a:endParaRPr>
            </a:p>
          </p:txBody>
        </p:sp>
      </p:grpSp>
      <p:grpSp>
        <p:nvGrpSpPr>
          <p:cNvPr id="110" name="Google Shape;110;p17"/>
          <p:cNvGrpSpPr/>
          <p:nvPr/>
        </p:nvGrpSpPr>
        <p:grpSpPr>
          <a:xfrm>
            <a:off x="0" y="4114800"/>
            <a:ext cx="9144000" cy="762000"/>
            <a:chOff x="0" y="4114800"/>
            <a:chExt cx="9144000" cy="762000"/>
          </a:xfrm>
        </p:grpSpPr>
        <p:sp>
          <p:nvSpPr>
            <p:cNvPr id="111" name="Google Shape;111;p17"/>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2" name="Google Shape;112;p17"/>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D</a:t>
              </a:r>
              <a:r>
                <a:rPr lang="en" sz="3600">
                  <a:solidFill>
                    <a:srgbClr val="434343"/>
                  </a:solidFill>
                </a:rPr>
                <a:t>epend</a:t>
              </a:r>
              <a:endParaRPr sz="3600">
                <a:solidFill>
                  <a:srgbClr val="434343"/>
                </a:solidFill>
              </a:endParaRPr>
            </a:p>
          </p:txBody>
        </p:sp>
      </p:grpSp>
      <p:grpSp>
        <p:nvGrpSpPr>
          <p:cNvPr id="113" name="Google Shape;113;p17"/>
          <p:cNvGrpSpPr/>
          <p:nvPr/>
        </p:nvGrpSpPr>
        <p:grpSpPr>
          <a:xfrm>
            <a:off x="0" y="1828800"/>
            <a:ext cx="9144000" cy="762000"/>
            <a:chOff x="0" y="1828800"/>
            <a:chExt cx="9144000" cy="762000"/>
          </a:xfrm>
        </p:grpSpPr>
        <p:sp>
          <p:nvSpPr>
            <p:cNvPr id="114" name="Google Shape;114;p17"/>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5" name="Google Shape;115;p17"/>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U</a:t>
              </a:r>
              <a:r>
                <a:rPr lang="en" sz="3600">
                  <a:solidFill>
                    <a:srgbClr val="434343"/>
                  </a:solidFill>
                </a:rPr>
                <a:t>se</a:t>
              </a:r>
              <a:endParaRPr sz="3600">
                <a:solidFill>
                  <a:srgbClr val="434343"/>
                </a:solidFill>
              </a:endParaRPr>
            </a:p>
          </p:txBody>
        </p:sp>
      </p:grpSp>
      <p:pic>
        <p:nvPicPr>
          <p:cNvPr id="116" name="Google Shape;116;p17"/>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2"/>
          <p:cNvSpPr txBox="1"/>
          <p:nvPr>
            <p:ph idx="1" type="body"/>
          </p:nvPr>
        </p:nvSpPr>
        <p:spPr>
          <a:xfrm>
            <a:off x="311700" y="1000075"/>
            <a:ext cx="8520600" cy="24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Consolas"/>
                <a:ea typeface="Consolas"/>
                <a:cs typeface="Consolas"/>
                <a:sym typeface="Consolas"/>
              </a:rPr>
              <a:t>PCHUsageMode</a:t>
            </a:r>
            <a:r>
              <a:rPr lang="en" sz="2200"/>
              <a:t>: which setting to use?</a:t>
            </a:r>
            <a:endParaRPr sz="2200"/>
          </a:p>
          <a:p>
            <a:pPr indent="-342900" lvl="0" marL="457200" rtl="0" algn="l">
              <a:spcBef>
                <a:spcPts val="1600"/>
              </a:spcBef>
              <a:spcAft>
                <a:spcPts val="0"/>
              </a:spcAft>
              <a:buClr>
                <a:srgbClr val="666666"/>
              </a:buClr>
              <a:buSzPts val="1800"/>
              <a:buFont typeface="Consolas"/>
              <a:buChar char="●"/>
            </a:pPr>
            <a:r>
              <a:rPr lang="en">
                <a:solidFill>
                  <a:srgbClr val="666666"/>
                </a:solidFill>
                <a:latin typeface="Consolas"/>
                <a:ea typeface="Consolas"/>
                <a:cs typeface="Consolas"/>
                <a:sym typeface="Consolas"/>
              </a:rPr>
              <a:t>Default</a:t>
            </a:r>
            <a:endParaRPr>
              <a:solidFill>
                <a:srgbClr val="666666"/>
              </a:solidFill>
              <a:latin typeface="Consolas"/>
              <a:ea typeface="Consolas"/>
              <a:cs typeface="Consolas"/>
              <a:sym typeface="Consolas"/>
            </a:endParaRPr>
          </a:p>
          <a:p>
            <a:pPr indent="-342900" lvl="0" marL="457200" rtl="0" algn="l">
              <a:spcBef>
                <a:spcPts val="0"/>
              </a:spcBef>
              <a:spcAft>
                <a:spcPts val="0"/>
              </a:spcAft>
              <a:buClr>
                <a:srgbClr val="666666"/>
              </a:buClr>
              <a:buSzPts val="1800"/>
              <a:buFont typeface="Consolas"/>
              <a:buChar char="●"/>
            </a:pPr>
            <a:r>
              <a:rPr lang="en">
                <a:solidFill>
                  <a:srgbClr val="666666"/>
                </a:solidFill>
                <a:latin typeface="Consolas"/>
                <a:ea typeface="Consolas"/>
                <a:cs typeface="Consolas"/>
                <a:sym typeface="Consolas"/>
              </a:rPr>
              <a:t>NoSharedPCHs</a:t>
            </a:r>
            <a:endParaRPr>
              <a:solidFill>
                <a:srgbClr val="666666"/>
              </a:solidFill>
              <a:latin typeface="Consolas"/>
              <a:ea typeface="Consolas"/>
              <a:cs typeface="Consolas"/>
              <a:sym typeface="Consolas"/>
            </a:endParaRPr>
          </a:p>
          <a:p>
            <a:pPr indent="-342900" lvl="0" marL="457200" rtl="0" algn="l">
              <a:spcBef>
                <a:spcPts val="0"/>
              </a:spcBef>
              <a:spcAft>
                <a:spcPts val="0"/>
              </a:spcAft>
              <a:buClr>
                <a:srgbClr val="666666"/>
              </a:buClr>
              <a:buSzPts val="1800"/>
              <a:buFont typeface="Consolas"/>
              <a:buChar char="●"/>
            </a:pPr>
            <a:r>
              <a:rPr lang="en">
                <a:solidFill>
                  <a:srgbClr val="666666"/>
                </a:solidFill>
                <a:latin typeface="Consolas"/>
                <a:ea typeface="Consolas"/>
                <a:cs typeface="Consolas"/>
                <a:sym typeface="Consolas"/>
              </a:rPr>
              <a:t>UseSharedPCHs</a:t>
            </a:r>
            <a:endParaRPr>
              <a:solidFill>
                <a:srgbClr val="666666"/>
              </a:solidFill>
              <a:latin typeface="Consolas"/>
              <a:ea typeface="Consolas"/>
              <a:cs typeface="Consolas"/>
              <a:sym typeface="Consolas"/>
            </a:endParaRPr>
          </a:p>
          <a:p>
            <a:pPr indent="-342900" lvl="0" marL="457200" rtl="0" algn="l">
              <a:spcBef>
                <a:spcPts val="0"/>
              </a:spcBef>
              <a:spcAft>
                <a:spcPts val="0"/>
              </a:spcAft>
              <a:buClr>
                <a:srgbClr val="FFFFFF"/>
              </a:buClr>
              <a:buSzPts val="1800"/>
              <a:buFont typeface="Consolas"/>
              <a:buChar char="●"/>
            </a:pPr>
            <a:r>
              <a:rPr lang="en">
                <a:solidFill>
                  <a:schemeClr val="accent5"/>
                </a:solidFill>
                <a:latin typeface="Consolas"/>
                <a:ea typeface="Consolas"/>
                <a:cs typeface="Consolas"/>
                <a:sym typeface="Consolas"/>
              </a:rPr>
              <a:t>UseExplicitOrSharedPCHs</a:t>
            </a:r>
            <a:endParaRPr>
              <a:solidFill>
                <a:srgbClr val="FFFFFF"/>
              </a:solidFill>
            </a:endParaRPr>
          </a:p>
          <a:p>
            <a:pPr indent="-342900" lvl="0" marL="457200" rtl="0" algn="l">
              <a:spcBef>
                <a:spcPts val="0"/>
              </a:spcBef>
              <a:spcAft>
                <a:spcPts val="0"/>
              </a:spcAft>
              <a:buClr>
                <a:srgbClr val="FFFFFF"/>
              </a:buClr>
              <a:buSzPts val="1800"/>
              <a:buFont typeface="Consolas"/>
              <a:buChar char="●"/>
            </a:pPr>
            <a:r>
              <a:rPr lang="en">
                <a:solidFill>
                  <a:schemeClr val="accent5"/>
                </a:solidFill>
                <a:latin typeface="Consolas"/>
                <a:ea typeface="Consolas"/>
                <a:cs typeface="Consolas"/>
                <a:sym typeface="Consolas"/>
              </a:rPr>
              <a:t>NoPCHs</a:t>
            </a:r>
            <a:endParaRPr>
              <a:solidFill>
                <a:schemeClr val="dk1"/>
              </a:solidFill>
            </a:endParaRPr>
          </a:p>
        </p:txBody>
      </p:sp>
      <p:grpSp>
        <p:nvGrpSpPr>
          <p:cNvPr id="805" name="Google Shape;805;p62"/>
          <p:cNvGrpSpPr/>
          <p:nvPr/>
        </p:nvGrpSpPr>
        <p:grpSpPr>
          <a:xfrm>
            <a:off x="0" y="0"/>
            <a:ext cx="9144000" cy="762000"/>
            <a:chOff x="0" y="1066800"/>
            <a:chExt cx="9144000" cy="762000"/>
          </a:xfrm>
        </p:grpSpPr>
        <p:sp>
          <p:nvSpPr>
            <p:cNvPr id="806" name="Google Shape;806;p62"/>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2"/>
            <p:cNvSpPr txBox="1"/>
            <p:nvPr/>
          </p:nvSpPr>
          <p:spPr>
            <a:xfrm>
              <a:off x="381000" y="1066800"/>
              <a:ext cx="49953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Precompiled Headers</a:t>
              </a:r>
              <a:endParaRPr sz="3600"/>
            </a:p>
          </p:txBody>
        </p:sp>
      </p:grpSp>
      <p:sp>
        <p:nvSpPr>
          <p:cNvPr id="808" name="Google Shape;808;p62"/>
          <p:cNvSpPr txBox="1"/>
          <p:nvPr/>
        </p:nvSpPr>
        <p:spPr>
          <a:xfrm rot="-555481">
            <a:off x="142836" y="1672129"/>
            <a:ext cx="3015277" cy="741922"/>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4500">
                <a:solidFill>
                  <a:srgbClr val="D9D9D9"/>
                </a:solidFill>
              </a:rPr>
              <a:t>LEGACY</a:t>
            </a:r>
            <a:endParaRPr b="1" sz="4500">
              <a:solidFill>
                <a:srgbClr val="D9D9D9"/>
              </a:solidFill>
            </a:endParaRPr>
          </a:p>
        </p:txBody>
      </p:sp>
      <p:pic>
        <p:nvPicPr>
          <p:cNvPr id="809" name="Google Shape;809;p62"/>
          <p:cNvPicPr preferRelativeResize="0"/>
          <p:nvPr/>
        </p:nvPicPr>
        <p:blipFill>
          <a:blip r:embed="rId3">
            <a:alphaModFix/>
          </a:blip>
          <a:stretch>
            <a:fillRect/>
          </a:stretch>
        </p:blipFill>
        <p:spPr>
          <a:xfrm>
            <a:off x="7593900" y="4561950"/>
            <a:ext cx="1476300" cy="708250"/>
          </a:xfrm>
          <a:prstGeom prst="rect">
            <a:avLst/>
          </a:prstGeom>
          <a:noFill/>
          <a:ln>
            <a:noFill/>
          </a:ln>
        </p:spPr>
      </p:pic>
      <p:sp>
        <p:nvSpPr>
          <p:cNvPr id="810" name="Google Shape;810;p62"/>
          <p:cNvSpPr txBox="1"/>
          <p:nvPr/>
        </p:nvSpPr>
        <p:spPr>
          <a:xfrm>
            <a:off x="311700" y="3369800"/>
            <a:ext cx="8458200" cy="15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Uses a shared PCH by default, or a private PCH if it’s set via </a:t>
            </a:r>
            <a:r>
              <a:rPr lang="en" sz="1800">
                <a:solidFill>
                  <a:schemeClr val="accent5"/>
                </a:solidFill>
                <a:latin typeface="Consolas"/>
                <a:ea typeface="Consolas"/>
                <a:cs typeface="Consolas"/>
                <a:sym typeface="Consolas"/>
              </a:rPr>
              <a:t>PrivatePCHHeaderFile</a:t>
            </a:r>
            <a:r>
              <a:rPr lang="en" sz="1800">
                <a:solidFill>
                  <a:schemeClr val="dk1"/>
                </a:solidFill>
              </a:rPr>
              <a:t>.</a:t>
            </a:r>
            <a:endParaRPr sz="1800">
              <a:solidFill>
                <a:schemeClr val="dk1"/>
              </a:solidFill>
            </a:endParaRPr>
          </a:p>
          <a:p>
            <a:pPr indent="0" lvl="0" marL="0" rtl="0" algn="l">
              <a:lnSpc>
                <a:spcPct val="115000"/>
              </a:lnSpc>
              <a:spcBef>
                <a:spcPts val="1600"/>
              </a:spcBef>
              <a:spcAft>
                <a:spcPts val="1600"/>
              </a:spcAft>
              <a:buNone/>
            </a:pPr>
            <a:r>
              <a:rPr lang="en" sz="1800">
                <a:solidFill>
                  <a:schemeClr val="dk1"/>
                </a:solidFill>
              </a:rPr>
              <a:t>Is default in new projects from 4.24.2 onwards. This enum will probably get phased out in the future.</a:t>
            </a:r>
            <a:endParaRPr/>
          </a:p>
        </p:txBody>
      </p:sp>
      <p:sp>
        <p:nvSpPr>
          <p:cNvPr id="811" name="Google Shape;811;p62"/>
          <p:cNvSpPr txBox="1"/>
          <p:nvPr/>
        </p:nvSpPr>
        <p:spPr>
          <a:xfrm>
            <a:off x="3832650" y="2537757"/>
            <a:ext cx="2676900" cy="4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&lt;- Always use this 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3"/>
          <p:cNvSpPr txBox="1"/>
          <p:nvPr>
            <p:ph idx="1" type="body"/>
          </p:nvPr>
        </p:nvSpPr>
        <p:spPr>
          <a:xfrm>
            <a:off x="311700" y="1152475"/>
            <a:ext cx="8711100" cy="36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IWYU for short.</a:t>
            </a:r>
            <a:endParaRPr sz="2200"/>
          </a:p>
          <a:p>
            <a:pPr indent="-342900" lvl="0" marL="457200" rtl="0" algn="l">
              <a:spcBef>
                <a:spcPts val="1600"/>
              </a:spcBef>
              <a:spcAft>
                <a:spcPts val="0"/>
              </a:spcAft>
              <a:buSzPts val="1800"/>
              <a:buChar char="●"/>
            </a:pPr>
            <a:r>
              <a:rPr lang="en"/>
              <a:t>Only </a:t>
            </a:r>
            <a:r>
              <a:rPr b="1" lang="en" u="sng"/>
              <a:t>I</a:t>
            </a:r>
            <a:r>
              <a:rPr lang="en"/>
              <a:t>nclude </a:t>
            </a:r>
            <a:r>
              <a:rPr b="1" lang="en" u="sng"/>
              <a:t>W</a:t>
            </a:r>
            <a:r>
              <a:rPr lang="en"/>
              <a:t>hat </a:t>
            </a:r>
            <a:r>
              <a:rPr b="1" lang="en" u="sng"/>
              <a:t>Y</a:t>
            </a:r>
            <a:r>
              <a:rPr lang="en"/>
              <a:t>ou </a:t>
            </a:r>
            <a:r>
              <a:rPr b="1" lang="en" u="sng"/>
              <a:t>U</a:t>
            </a:r>
            <a:r>
              <a:rPr lang="en"/>
              <a:t>se.</a:t>
            </a:r>
            <a:endParaRPr/>
          </a:p>
          <a:p>
            <a:pPr indent="-317500" lvl="1" marL="914400" rtl="0" algn="l">
              <a:spcBef>
                <a:spcPts val="0"/>
              </a:spcBef>
              <a:spcAft>
                <a:spcPts val="0"/>
              </a:spcAft>
              <a:buSzPts val="1400"/>
              <a:buChar char="○"/>
            </a:pPr>
            <a:r>
              <a:rPr lang="en">
                <a:solidFill>
                  <a:srgbClr val="B7B7B7"/>
                </a:solidFill>
                <a:latin typeface="Consolas"/>
                <a:ea typeface="Consolas"/>
                <a:cs typeface="Consolas"/>
                <a:sym typeface="Consolas"/>
              </a:rPr>
              <a:t>.h</a:t>
            </a:r>
            <a:r>
              <a:rPr lang="en">
                <a:solidFill>
                  <a:srgbClr val="FFFFFF"/>
                </a:solidFill>
              </a:rPr>
              <a:t> and </a:t>
            </a:r>
            <a:r>
              <a:rPr lang="en">
                <a:solidFill>
                  <a:srgbClr val="B7B7B7"/>
                </a:solidFill>
                <a:latin typeface="Consolas"/>
                <a:ea typeface="Consolas"/>
                <a:cs typeface="Consolas"/>
                <a:sym typeface="Consolas"/>
              </a:rPr>
              <a:t>.</a:t>
            </a:r>
            <a:r>
              <a:rPr lang="en">
                <a:solidFill>
                  <a:srgbClr val="B7B7B7"/>
                </a:solidFill>
                <a:latin typeface="Consolas"/>
                <a:ea typeface="Consolas"/>
                <a:cs typeface="Consolas"/>
                <a:sym typeface="Consolas"/>
              </a:rPr>
              <a:t>cpp</a:t>
            </a:r>
            <a:r>
              <a:rPr lang="en"/>
              <a:t> files should only include their required dependencies.</a:t>
            </a:r>
            <a:endParaRPr/>
          </a:p>
          <a:p>
            <a:pPr indent="-342900" lvl="0" marL="457200" rtl="0" algn="l">
              <a:spcBef>
                <a:spcPts val="0"/>
              </a:spcBef>
              <a:spcAft>
                <a:spcPts val="0"/>
              </a:spcAft>
              <a:buSzPts val="1800"/>
              <a:buChar char="●"/>
            </a:pPr>
            <a:r>
              <a:rPr lang="en"/>
              <a:t>Will warn you if you include a monolithic header (</a:t>
            </a:r>
            <a:r>
              <a:rPr lang="en">
                <a:solidFill>
                  <a:srgbClr val="B7B7B7"/>
                </a:solidFill>
                <a:latin typeface="Consolas"/>
                <a:ea typeface="Consolas"/>
                <a:cs typeface="Consolas"/>
                <a:sym typeface="Consolas"/>
              </a:rPr>
              <a:t>Engine.h</a:t>
            </a:r>
            <a:r>
              <a:rPr lang="en"/>
              <a:t>, </a:t>
            </a:r>
            <a:r>
              <a:rPr lang="en">
                <a:solidFill>
                  <a:srgbClr val="B7B7B7"/>
                </a:solidFill>
                <a:latin typeface="Consolas"/>
                <a:ea typeface="Consolas"/>
                <a:cs typeface="Consolas"/>
                <a:sym typeface="Consolas"/>
              </a:rPr>
              <a:t>UnrealEd.h</a:t>
            </a:r>
            <a:r>
              <a:rPr lang="en"/>
              <a:t>, etc).</a:t>
            </a:r>
            <a:endParaRPr/>
          </a:p>
          <a:p>
            <a:pPr indent="-317500" lvl="1" marL="914400" rtl="0" algn="l">
              <a:spcBef>
                <a:spcPts val="0"/>
              </a:spcBef>
              <a:spcAft>
                <a:spcPts val="0"/>
              </a:spcAft>
              <a:buSzPts val="1400"/>
              <a:buChar char="○"/>
            </a:pPr>
            <a:r>
              <a:rPr lang="en"/>
              <a:t>They’re legacy, just stop using them.</a:t>
            </a:r>
            <a:endParaRPr/>
          </a:p>
          <a:p>
            <a:pPr indent="-342900" lvl="0" marL="457200" rtl="0" algn="l">
              <a:spcBef>
                <a:spcPts val="0"/>
              </a:spcBef>
              <a:spcAft>
                <a:spcPts val="0"/>
              </a:spcAft>
              <a:buSzPts val="1800"/>
              <a:buChar char="●"/>
            </a:pPr>
            <a:r>
              <a:rPr lang="en">
                <a:solidFill>
                  <a:schemeClr val="dk1"/>
                </a:solidFill>
              </a:rPr>
              <a:t>Will warn if</a:t>
            </a:r>
            <a:r>
              <a:rPr lang="en">
                <a:solidFill>
                  <a:srgbClr val="B7B7B7"/>
                </a:solidFill>
                <a:latin typeface="Consolas"/>
                <a:ea typeface="Consolas"/>
                <a:cs typeface="Consolas"/>
                <a:sym typeface="Consolas"/>
              </a:rPr>
              <a:t>.cpp</a:t>
            </a:r>
            <a:r>
              <a:rPr lang="en"/>
              <a:t> files don’t include their matching </a:t>
            </a:r>
            <a:r>
              <a:rPr lang="en">
                <a:solidFill>
                  <a:srgbClr val="B7B7B7"/>
                </a:solidFill>
                <a:latin typeface="Consolas"/>
                <a:ea typeface="Consolas"/>
                <a:cs typeface="Consolas"/>
                <a:sym typeface="Consolas"/>
              </a:rPr>
              <a:t>.h</a:t>
            </a:r>
            <a:r>
              <a:rPr lang="en"/>
              <a:t> file first.</a:t>
            </a:r>
            <a:endParaRPr/>
          </a:p>
          <a:p>
            <a:pPr indent="-317500" lvl="1" marL="914400" rtl="0" algn="l">
              <a:spcBef>
                <a:spcPts val="0"/>
              </a:spcBef>
              <a:spcAft>
                <a:spcPts val="0"/>
              </a:spcAft>
              <a:buSzPts val="1400"/>
              <a:buChar char="○"/>
            </a:pPr>
            <a:r>
              <a:rPr lang="en"/>
              <a:t>Is to warn older code that includes a PCH first, which used to be the standard.</a:t>
            </a:r>
            <a:endParaRPr/>
          </a:p>
          <a:p>
            <a:pPr indent="-317500" lvl="1" marL="914400" rtl="0" algn="l">
              <a:spcBef>
                <a:spcPts val="0"/>
              </a:spcBef>
              <a:spcAft>
                <a:spcPts val="0"/>
              </a:spcAft>
              <a:buSzPts val="1400"/>
              <a:buChar char="○"/>
            </a:pPr>
            <a:r>
              <a:rPr lang="en"/>
              <a:t>Instead define the private PCH with </a:t>
            </a:r>
            <a:r>
              <a:rPr lang="en">
                <a:solidFill>
                  <a:schemeClr val="accent5"/>
                </a:solidFill>
                <a:latin typeface="Consolas"/>
                <a:ea typeface="Consolas"/>
                <a:cs typeface="Consolas"/>
                <a:sym typeface="Consolas"/>
              </a:rPr>
              <a:t>PrivatePCHHeaderFile</a:t>
            </a:r>
            <a:r>
              <a:rPr lang="en"/>
              <a:t> in your </a:t>
            </a:r>
            <a:r>
              <a:rPr lang="en">
                <a:solidFill>
                  <a:srgbClr val="B7B7B7"/>
                </a:solidFill>
                <a:latin typeface="Consolas"/>
                <a:ea typeface="Consolas"/>
                <a:cs typeface="Consolas"/>
                <a:sym typeface="Consolas"/>
              </a:rPr>
              <a:t>.Build.cs</a:t>
            </a:r>
            <a:r>
              <a:rPr lang="en"/>
              <a:t> file.</a:t>
            </a:r>
            <a:endParaRPr/>
          </a:p>
          <a:p>
            <a:pPr indent="-342900" lvl="0" marL="457200" rtl="0" algn="l">
              <a:spcBef>
                <a:spcPts val="0"/>
              </a:spcBef>
              <a:spcAft>
                <a:spcPts val="0"/>
              </a:spcAft>
              <a:buSzPts val="1800"/>
              <a:buChar char="●"/>
            </a:pPr>
            <a:r>
              <a:rPr lang="en"/>
              <a:t>Your </a:t>
            </a:r>
            <a:r>
              <a:rPr lang="en">
                <a:solidFill>
                  <a:srgbClr val="B7B7B7"/>
                </a:solidFill>
                <a:latin typeface="Consolas"/>
                <a:ea typeface="Consolas"/>
                <a:cs typeface="Consolas"/>
                <a:sym typeface="Consolas"/>
              </a:rPr>
              <a:t>.cpp</a:t>
            </a:r>
            <a:r>
              <a:rPr lang="en"/>
              <a:t> files should compile fine without PCHs and in non-Unity builds.</a:t>
            </a:r>
            <a:endParaRPr/>
          </a:p>
          <a:p>
            <a:pPr indent="-317500" lvl="1" marL="914400" rtl="0" algn="l">
              <a:spcBef>
                <a:spcPts val="0"/>
              </a:spcBef>
              <a:spcAft>
                <a:spcPts val="0"/>
              </a:spcAft>
              <a:buSzPts val="1400"/>
              <a:buChar char="○"/>
            </a:pPr>
            <a:r>
              <a:rPr lang="en"/>
              <a:t>Unity builds concatenate many </a:t>
            </a:r>
            <a:r>
              <a:rPr lang="en">
                <a:solidFill>
                  <a:srgbClr val="B7B7B7"/>
                </a:solidFill>
                <a:latin typeface="Consolas"/>
                <a:ea typeface="Consolas"/>
                <a:cs typeface="Consolas"/>
                <a:sym typeface="Consolas"/>
              </a:rPr>
              <a:t>.cpp</a:t>
            </a:r>
            <a:r>
              <a:rPr lang="en"/>
              <a:t> files into bundles for more efficient compiling.</a:t>
            </a:r>
            <a:endParaRPr/>
          </a:p>
          <a:p>
            <a:pPr indent="-317500" lvl="2" marL="1371600" rtl="0" algn="l">
              <a:spcBef>
                <a:spcPts val="0"/>
              </a:spcBef>
              <a:spcAft>
                <a:spcPts val="0"/>
              </a:spcAft>
              <a:buSzPts val="1400"/>
              <a:buChar char="■"/>
            </a:pPr>
            <a:r>
              <a:rPr lang="en"/>
              <a:t>Can sometimes hide missing include errors.</a:t>
            </a:r>
            <a:endParaRPr/>
          </a:p>
        </p:txBody>
      </p:sp>
      <p:grpSp>
        <p:nvGrpSpPr>
          <p:cNvPr id="817" name="Google Shape;817;p63"/>
          <p:cNvGrpSpPr/>
          <p:nvPr/>
        </p:nvGrpSpPr>
        <p:grpSpPr>
          <a:xfrm>
            <a:off x="0" y="0"/>
            <a:ext cx="9144000" cy="762000"/>
            <a:chOff x="0" y="1828800"/>
            <a:chExt cx="9144000" cy="762000"/>
          </a:xfrm>
        </p:grpSpPr>
        <p:sp>
          <p:nvSpPr>
            <p:cNvPr id="818" name="Google Shape;818;p63"/>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3"/>
            <p:cNvSpPr txBox="1"/>
            <p:nvPr/>
          </p:nvSpPr>
          <p:spPr>
            <a:xfrm>
              <a:off x="391200" y="1830000"/>
              <a:ext cx="60765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Include What You Use</a:t>
              </a:r>
              <a:endParaRPr sz="3600"/>
            </a:p>
          </p:txBody>
        </p:sp>
      </p:grpSp>
      <p:pic>
        <p:nvPicPr>
          <p:cNvPr id="820" name="Google Shape;820;p63"/>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4"/>
          <p:cNvSpPr txBox="1"/>
          <p:nvPr>
            <p:ph idx="1" type="body"/>
          </p:nvPr>
        </p:nvSpPr>
        <p:spPr>
          <a:xfrm>
            <a:off x="311700" y="1152475"/>
            <a:ext cx="87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 up to 4.23.</a:t>
            </a:r>
            <a:endParaRPr/>
          </a:p>
          <a:p>
            <a:pPr indent="-342900" lvl="0" marL="457200" rtl="0" algn="l">
              <a:spcBef>
                <a:spcPts val="0"/>
              </a:spcBef>
              <a:spcAft>
                <a:spcPts val="0"/>
              </a:spcAft>
              <a:buSzPts val="1800"/>
              <a:buChar char="●"/>
            </a:pPr>
            <a:r>
              <a:rPr lang="en"/>
              <a:t>Turn on </a:t>
            </a:r>
            <a:r>
              <a:rPr lang="en"/>
              <a:t>by setting </a:t>
            </a:r>
            <a:r>
              <a:rPr lang="en">
                <a:solidFill>
                  <a:schemeClr val="accent5"/>
                </a:solidFill>
                <a:latin typeface="Consolas"/>
                <a:ea typeface="Consolas"/>
                <a:cs typeface="Consolas"/>
                <a:sym typeface="Consolas"/>
              </a:rPr>
              <a:t>PCHUsage</a:t>
            </a:r>
            <a:r>
              <a:rPr lang="en"/>
              <a:t> to </a:t>
            </a:r>
            <a:r>
              <a:rPr lang="en">
                <a:solidFill>
                  <a:schemeClr val="accent1"/>
                </a:solidFill>
                <a:latin typeface="Consolas"/>
                <a:ea typeface="Consolas"/>
                <a:cs typeface="Consolas"/>
                <a:sym typeface="Consolas"/>
              </a:rPr>
              <a:t>PCHUsageMode</a:t>
            </a:r>
            <a:r>
              <a:rPr lang="en">
                <a:latin typeface="Consolas"/>
                <a:ea typeface="Consolas"/>
                <a:cs typeface="Consolas"/>
                <a:sym typeface="Consolas"/>
              </a:rPr>
              <a:t>.</a:t>
            </a:r>
            <a:r>
              <a:rPr lang="en">
                <a:solidFill>
                  <a:schemeClr val="accent5"/>
                </a:solidFill>
                <a:latin typeface="Consolas"/>
                <a:ea typeface="Consolas"/>
                <a:cs typeface="Consolas"/>
                <a:sym typeface="Consolas"/>
              </a:rPr>
              <a:t>UseExplicitOrSharedPCHs</a:t>
            </a:r>
            <a:r>
              <a:rPr lang="en"/>
              <a:t> </a:t>
            </a:r>
            <a:r>
              <a:rPr lang="en"/>
              <a:t>i</a:t>
            </a:r>
            <a:r>
              <a:rPr lang="en"/>
              <a:t>n your </a:t>
            </a:r>
            <a:r>
              <a:rPr lang="en">
                <a:solidFill>
                  <a:srgbClr val="B7B7B7"/>
                </a:solidFill>
                <a:latin typeface="Consolas"/>
                <a:ea typeface="Consolas"/>
                <a:cs typeface="Consolas"/>
                <a:sym typeface="Consolas"/>
              </a:rPr>
              <a:t>.Build.cs</a:t>
            </a:r>
            <a:r>
              <a:rPr lang="en"/>
              <a:t> file.</a:t>
            </a:r>
            <a:endParaRPr/>
          </a:p>
          <a:p>
            <a:pPr indent="0" lvl="0" marL="0" rtl="0" algn="l">
              <a:spcBef>
                <a:spcPts val="1600"/>
              </a:spcBef>
              <a:spcAft>
                <a:spcPts val="0"/>
              </a:spcAft>
              <a:buNone/>
            </a:pPr>
            <a:r>
              <a:rPr lang="en"/>
              <a:t>Enabled by default in 4.24.2.</a:t>
            </a:r>
            <a:endParaRPr/>
          </a:p>
          <a:p>
            <a:pPr indent="-342900" lvl="0" marL="457200" rtl="0" algn="l">
              <a:spcBef>
                <a:spcPts val="0"/>
              </a:spcBef>
              <a:spcAft>
                <a:spcPts val="0"/>
              </a:spcAft>
              <a:buSzPts val="1800"/>
              <a:buChar char="●"/>
            </a:pPr>
            <a:r>
              <a:rPr lang="en"/>
              <a:t>Comes with </a:t>
            </a:r>
            <a:r>
              <a:rPr lang="en">
                <a:solidFill>
                  <a:schemeClr val="accent5"/>
                </a:solidFill>
                <a:latin typeface="Consolas"/>
                <a:ea typeface="Consolas"/>
                <a:cs typeface="Consolas"/>
                <a:sym typeface="Consolas"/>
              </a:rPr>
              <a:t>DefaultBuildSettings</a:t>
            </a:r>
            <a:r>
              <a:rPr lang="en"/>
              <a:t> defaulting to </a:t>
            </a:r>
            <a:r>
              <a:rPr lang="en">
                <a:solidFill>
                  <a:schemeClr val="accent1"/>
                </a:solidFill>
                <a:latin typeface="Consolas"/>
                <a:ea typeface="Consolas"/>
                <a:cs typeface="Consolas"/>
                <a:sym typeface="Consolas"/>
              </a:rPr>
              <a:t>BuildSettingsVersion</a:t>
            </a:r>
            <a:r>
              <a:rPr lang="en">
                <a:latin typeface="Consolas"/>
                <a:ea typeface="Consolas"/>
                <a:cs typeface="Consolas"/>
                <a:sym typeface="Consolas"/>
              </a:rPr>
              <a:t>.</a:t>
            </a:r>
            <a:r>
              <a:rPr lang="en">
                <a:solidFill>
                  <a:schemeClr val="accent5"/>
                </a:solidFill>
                <a:latin typeface="Consolas"/>
                <a:ea typeface="Consolas"/>
                <a:cs typeface="Consolas"/>
                <a:sym typeface="Consolas"/>
              </a:rPr>
              <a:t>V2</a:t>
            </a:r>
            <a:r>
              <a:rPr lang="en"/>
              <a:t> in new projects.</a:t>
            </a:r>
            <a:endParaRPr/>
          </a:p>
          <a:p>
            <a:pPr indent="-317500" lvl="1" marL="914400" rtl="0" algn="l">
              <a:spcBef>
                <a:spcPts val="0"/>
              </a:spcBef>
              <a:spcAft>
                <a:spcPts val="0"/>
              </a:spcAft>
              <a:buSzPts val="1400"/>
              <a:buChar char="○"/>
            </a:pPr>
            <a:r>
              <a:rPr lang="en"/>
              <a:t>Also affects other settings.</a:t>
            </a:r>
            <a:endParaRPr/>
          </a:p>
        </p:txBody>
      </p:sp>
      <p:grpSp>
        <p:nvGrpSpPr>
          <p:cNvPr id="826" name="Google Shape;826;p64"/>
          <p:cNvGrpSpPr/>
          <p:nvPr/>
        </p:nvGrpSpPr>
        <p:grpSpPr>
          <a:xfrm>
            <a:off x="0" y="0"/>
            <a:ext cx="9144000" cy="762000"/>
            <a:chOff x="0" y="1828800"/>
            <a:chExt cx="9144000" cy="762000"/>
          </a:xfrm>
        </p:grpSpPr>
        <p:sp>
          <p:nvSpPr>
            <p:cNvPr id="827" name="Google Shape;827;p64"/>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4"/>
            <p:cNvSpPr txBox="1"/>
            <p:nvPr/>
          </p:nvSpPr>
          <p:spPr>
            <a:xfrm>
              <a:off x="391200" y="1830000"/>
              <a:ext cx="60765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Include What You Use</a:t>
              </a:r>
              <a:endParaRPr sz="3600"/>
            </a:p>
          </p:txBody>
        </p:sp>
      </p:grpSp>
      <p:pic>
        <p:nvPicPr>
          <p:cNvPr id="829" name="Google Shape;829;p64"/>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5"/>
          <p:cNvSpPr txBox="1"/>
          <p:nvPr>
            <p:ph idx="1" type="body"/>
          </p:nvPr>
        </p:nvSpPr>
        <p:spPr>
          <a:xfrm>
            <a:off x="311700" y="1000075"/>
            <a:ext cx="8520600" cy="3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Consolas"/>
                <a:ea typeface="Consolas"/>
                <a:cs typeface="Consolas"/>
                <a:sym typeface="Consolas"/>
              </a:rPr>
              <a:t>BuildSettingsVersion</a:t>
            </a:r>
            <a:r>
              <a:rPr lang="en" sz="2200">
                <a:solidFill>
                  <a:schemeClr val="dk1"/>
                </a:solidFill>
                <a:latin typeface="Consolas"/>
                <a:ea typeface="Consolas"/>
                <a:cs typeface="Consolas"/>
                <a:sym typeface="Consolas"/>
              </a:rPr>
              <a:t>.</a:t>
            </a:r>
            <a:r>
              <a:rPr lang="en" sz="2200">
                <a:solidFill>
                  <a:schemeClr val="accent5"/>
                </a:solidFill>
                <a:latin typeface="Consolas"/>
                <a:ea typeface="Consolas"/>
                <a:cs typeface="Consolas"/>
                <a:sym typeface="Consolas"/>
              </a:rPr>
              <a:t>V2</a:t>
            </a:r>
            <a:r>
              <a:rPr lang="en" sz="2200"/>
              <a:t> is the new default in 4.24.2.</a:t>
            </a:r>
            <a:endParaRPr sz="2200"/>
          </a:p>
          <a:p>
            <a:pPr indent="0" lvl="0" marL="0" rtl="0" algn="l">
              <a:spcBef>
                <a:spcPts val="1000"/>
              </a:spcBef>
              <a:spcAft>
                <a:spcPts val="0"/>
              </a:spcAft>
              <a:buNone/>
            </a:pPr>
            <a:r>
              <a:rPr lang="en"/>
              <a:t>Older projects can upgrade by setting </a:t>
            </a:r>
            <a:r>
              <a:rPr lang="en">
                <a:solidFill>
                  <a:schemeClr val="accent5"/>
                </a:solidFill>
                <a:latin typeface="Consolas"/>
                <a:ea typeface="Consolas"/>
                <a:cs typeface="Consolas"/>
                <a:sym typeface="Consolas"/>
              </a:rPr>
              <a:t>DefaultBuildSettings</a:t>
            </a:r>
            <a:r>
              <a:rPr lang="en">
                <a:latin typeface="Consolas"/>
                <a:ea typeface="Consolas"/>
                <a:cs typeface="Consolas"/>
                <a:sym typeface="Consolas"/>
              </a:rPr>
              <a:t> = </a:t>
            </a:r>
            <a:r>
              <a:rPr lang="en">
                <a:solidFill>
                  <a:schemeClr val="accent1"/>
                </a:solidFill>
                <a:latin typeface="Consolas"/>
                <a:ea typeface="Consolas"/>
                <a:cs typeface="Consolas"/>
                <a:sym typeface="Consolas"/>
              </a:rPr>
              <a:t>BuildSettingsVersion</a:t>
            </a:r>
            <a:r>
              <a:rPr lang="en">
                <a:latin typeface="Consolas"/>
                <a:ea typeface="Consolas"/>
                <a:cs typeface="Consolas"/>
                <a:sym typeface="Consolas"/>
              </a:rPr>
              <a:t>.</a:t>
            </a:r>
            <a:r>
              <a:rPr lang="en">
                <a:solidFill>
                  <a:schemeClr val="accent5"/>
                </a:solidFill>
                <a:latin typeface="Consolas"/>
                <a:ea typeface="Consolas"/>
                <a:cs typeface="Consolas"/>
                <a:sym typeface="Consolas"/>
              </a:rPr>
              <a:t>V2</a:t>
            </a:r>
            <a:r>
              <a:rPr lang="en">
                <a:latin typeface="Consolas"/>
                <a:ea typeface="Consolas"/>
                <a:cs typeface="Consolas"/>
                <a:sym typeface="Consolas"/>
              </a:rPr>
              <a:t>;</a:t>
            </a:r>
            <a:r>
              <a:rPr lang="en"/>
              <a:t> in </a:t>
            </a:r>
            <a:r>
              <a:rPr lang="en">
                <a:solidFill>
                  <a:srgbClr val="B7B7B7"/>
                </a:solidFill>
                <a:latin typeface="Consolas"/>
                <a:ea typeface="Consolas"/>
                <a:cs typeface="Consolas"/>
                <a:sym typeface="Consolas"/>
              </a:rPr>
              <a:t>.Target.cs</a:t>
            </a:r>
            <a:r>
              <a:rPr lang="en"/>
              <a:t> or </a:t>
            </a:r>
            <a:r>
              <a:rPr lang="en">
                <a:solidFill>
                  <a:srgbClr val="B7B7B7"/>
                </a:solidFill>
                <a:latin typeface="Consolas"/>
                <a:ea typeface="Consolas"/>
                <a:cs typeface="Consolas"/>
                <a:sym typeface="Consolas"/>
              </a:rPr>
              <a:t>.Build.cs</a:t>
            </a:r>
            <a:r>
              <a:rPr lang="en"/>
              <a:t>.</a:t>
            </a:r>
            <a:endParaRPr/>
          </a:p>
          <a:p>
            <a:pPr indent="-342900" lvl="0" marL="457200" rtl="0" algn="l">
              <a:spcBef>
                <a:spcPts val="1000"/>
              </a:spcBef>
              <a:spcAft>
                <a:spcPts val="0"/>
              </a:spcAft>
              <a:buSzPts val="1800"/>
              <a:buChar char="●"/>
            </a:pPr>
            <a:r>
              <a:rPr lang="en">
                <a:solidFill>
                  <a:schemeClr val="accent5"/>
                </a:solidFill>
                <a:latin typeface="Consolas"/>
                <a:ea typeface="Consolas"/>
                <a:cs typeface="Consolas"/>
                <a:sym typeface="Consolas"/>
              </a:rPr>
              <a:t>PCHUsage</a:t>
            </a:r>
            <a:r>
              <a:rPr lang="en">
                <a:solidFill>
                  <a:schemeClr val="accent5"/>
                </a:solidFill>
              </a:rPr>
              <a:t> </a:t>
            </a:r>
            <a:r>
              <a:rPr lang="en"/>
              <a:t>gets set to </a:t>
            </a:r>
            <a:r>
              <a:rPr lang="en">
                <a:solidFill>
                  <a:schemeClr val="accent1"/>
                </a:solidFill>
                <a:latin typeface="Consolas"/>
                <a:ea typeface="Consolas"/>
                <a:cs typeface="Consolas"/>
                <a:sym typeface="Consolas"/>
              </a:rPr>
              <a:t>PCHUsageMode</a:t>
            </a:r>
            <a:r>
              <a:rPr lang="en">
                <a:latin typeface="Consolas"/>
                <a:ea typeface="Consolas"/>
                <a:cs typeface="Consolas"/>
                <a:sym typeface="Consolas"/>
              </a:rPr>
              <a:t>.</a:t>
            </a:r>
            <a:r>
              <a:rPr lang="en">
                <a:solidFill>
                  <a:schemeClr val="accent5"/>
                </a:solidFill>
                <a:latin typeface="Consolas"/>
                <a:ea typeface="Consolas"/>
                <a:cs typeface="Consolas"/>
                <a:sym typeface="Consolas"/>
              </a:rPr>
              <a:t>UseExplicitOrSharedPCHs</a:t>
            </a:r>
            <a:r>
              <a:rPr lang="en"/>
              <a:t>;</a:t>
            </a:r>
            <a:endParaRPr/>
          </a:p>
          <a:p>
            <a:pPr indent="-317500" lvl="1" marL="914400" rtl="0" algn="l">
              <a:spcBef>
                <a:spcPts val="0"/>
              </a:spcBef>
              <a:spcAft>
                <a:spcPts val="0"/>
              </a:spcAft>
              <a:buSzPts val="1400"/>
              <a:buChar char="○"/>
            </a:pPr>
            <a:r>
              <a:rPr lang="en"/>
              <a:t>Enables IWYU-style build settings.</a:t>
            </a:r>
            <a:endParaRPr/>
          </a:p>
          <a:p>
            <a:pPr indent="-342900" lvl="0" marL="457200" rtl="0" algn="l">
              <a:spcBef>
                <a:spcPts val="0"/>
              </a:spcBef>
              <a:spcAft>
                <a:spcPts val="0"/>
              </a:spcAft>
              <a:buSzPts val="1800"/>
              <a:buChar char="●"/>
            </a:pPr>
            <a:r>
              <a:rPr lang="en">
                <a:solidFill>
                  <a:schemeClr val="accent5"/>
                </a:solidFill>
                <a:latin typeface="Consolas"/>
                <a:ea typeface="Consolas"/>
                <a:cs typeface="Consolas"/>
                <a:sym typeface="Consolas"/>
              </a:rPr>
              <a:t>bLegacyPublicIncludePaths</a:t>
            </a:r>
            <a:r>
              <a:rPr lang="en"/>
              <a:t> gets set to false;</a:t>
            </a:r>
            <a:endParaRPr/>
          </a:p>
          <a:p>
            <a:pPr indent="-317500" lvl="1" marL="914400" rtl="0" algn="l">
              <a:spcBef>
                <a:spcPts val="0"/>
              </a:spcBef>
              <a:spcAft>
                <a:spcPts val="0"/>
              </a:spcAft>
              <a:buSzPts val="1400"/>
              <a:buChar char="○"/>
            </a:pPr>
            <a:r>
              <a:rPr lang="en"/>
              <a:t>Omits subfolders from public include paths to reduce compiler command-line length.</a:t>
            </a:r>
            <a:endParaRPr/>
          </a:p>
          <a:p>
            <a:pPr indent="-317500" lvl="1" marL="914400" rtl="0" algn="l">
              <a:spcBef>
                <a:spcPts val="0"/>
              </a:spcBef>
              <a:spcAft>
                <a:spcPts val="0"/>
              </a:spcAft>
              <a:buSzPts val="1400"/>
              <a:buChar char="○"/>
            </a:pPr>
            <a:r>
              <a:rPr lang="en"/>
              <a:t>Means you now have to have every include path correct!</a:t>
            </a:r>
            <a:endParaRPr/>
          </a:p>
          <a:p>
            <a:pPr indent="-317500" lvl="1" marL="914400" rtl="0" algn="l">
              <a:spcBef>
                <a:spcPts val="0"/>
              </a:spcBef>
              <a:spcAft>
                <a:spcPts val="0"/>
              </a:spcAft>
              <a:buSzPts val="1400"/>
              <a:buChar char="○"/>
            </a:pPr>
            <a:r>
              <a:rPr b="1" lang="en"/>
              <a:t>Can be a huge refactor for big projects!</a:t>
            </a:r>
            <a:endParaRPr b="1"/>
          </a:p>
          <a:p>
            <a:pPr indent="-317500" lvl="1" marL="914400" rtl="0" algn="l">
              <a:spcBef>
                <a:spcPts val="0"/>
              </a:spcBef>
              <a:spcAft>
                <a:spcPts val="0"/>
              </a:spcAft>
              <a:buSzPts val="1400"/>
              <a:buChar char="○"/>
            </a:pPr>
            <a:r>
              <a:rPr lang="en"/>
              <a:t>Use UAT’s </a:t>
            </a:r>
            <a:r>
              <a:rPr lang="en">
                <a:latin typeface="Consolas"/>
                <a:ea typeface="Consolas"/>
                <a:cs typeface="Consolas"/>
                <a:sym typeface="Consolas"/>
              </a:rPr>
              <a:t>RebasePublicIncludePaths </a:t>
            </a:r>
            <a:r>
              <a:rPr lang="en"/>
              <a:t>command-line tool to help the migration.</a:t>
            </a:r>
            <a:endParaRPr/>
          </a:p>
          <a:p>
            <a:pPr indent="-342900" lvl="0" marL="457200" rtl="0" algn="l">
              <a:spcBef>
                <a:spcPts val="0"/>
              </a:spcBef>
              <a:spcAft>
                <a:spcPts val="0"/>
              </a:spcAft>
              <a:buSzPts val="1800"/>
              <a:buChar char="●"/>
            </a:pPr>
            <a:r>
              <a:rPr lang="en">
                <a:solidFill>
                  <a:schemeClr val="accent5"/>
                </a:solidFill>
                <a:latin typeface="Consolas"/>
                <a:ea typeface="Consolas"/>
                <a:cs typeface="Consolas"/>
                <a:sym typeface="Consolas"/>
              </a:rPr>
              <a:t>ShadowVariableWarningLevel</a:t>
            </a:r>
            <a:r>
              <a:rPr lang="en"/>
              <a:t> gets set to </a:t>
            </a:r>
            <a:r>
              <a:rPr lang="en">
                <a:solidFill>
                  <a:schemeClr val="accent1"/>
                </a:solidFill>
                <a:latin typeface="Consolas"/>
                <a:ea typeface="Consolas"/>
                <a:cs typeface="Consolas"/>
                <a:sym typeface="Consolas"/>
              </a:rPr>
              <a:t>WarningLevel</a:t>
            </a:r>
            <a:r>
              <a:rPr lang="en">
                <a:latin typeface="Consolas"/>
                <a:ea typeface="Consolas"/>
                <a:cs typeface="Consolas"/>
                <a:sym typeface="Consolas"/>
              </a:rPr>
              <a:t>.</a:t>
            </a:r>
            <a:r>
              <a:rPr lang="en">
                <a:solidFill>
                  <a:schemeClr val="accent5"/>
                </a:solidFill>
                <a:latin typeface="Consolas"/>
                <a:ea typeface="Consolas"/>
                <a:cs typeface="Consolas"/>
                <a:sym typeface="Consolas"/>
              </a:rPr>
              <a:t>Error</a:t>
            </a:r>
            <a:r>
              <a:rPr lang="en"/>
              <a:t>;</a:t>
            </a:r>
            <a:endParaRPr/>
          </a:p>
          <a:p>
            <a:pPr indent="-317500" lvl="1" marL="914400" rtl="0" algn="l">
              <a:spcBef>
                <a:spcPts val="0"/>
              </a:spcBef>
              <a:spcAft>
                <a:spcPts val="0"/>
              </a:spcAft>
              <a:buSzPts val="1400"/>
              <a:buChar char="○"/>
            </a:pPr>
            <a:r>
              <a:rPr lang="en"/>
              <a:t>Treats shadowed variable warnings as errors.</a:t>
            </a:r>
            <a:endParaRPr/>
          </a:p>
        </p:txBody>
      </p:sp>
      <p:grpSp>
        <p:nvGrpSpPr>
          <p:cNvPr id="835" name="Google Shape;835;p65"/>
          <p:cNvGrpSpPr/>
          <p:nvPr/>
        </p:nvGrpSpPr>
        <p:grpSpPr>
          <a:xfrm>
            <a:off x="0" y="0"/>
            <a:ext cx="9144000" cy="762000"/>
            <a:chOff x="0" y="2590800"/>
            <a:chExt cx="9144000" cy="762000"/>
          </a:xfrm>
        </p:grpSpPr>
        <p:sp>
          <p:nvSpPr>
            <p:cNvPr id="836" name="Google Shape;836;p65"/>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5"/>
            <p:cNvSpPr txBox="1"/>
            <p:nvPr/>
          </p:nvSpPr>
          <p:spPr>
            <a:xfrm>
              <a:off x="391200" y="2590800"/>
              <a:ext cx="49452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DefaultBuildSettings</a:t>
              </a:r>
              <a:endParaRPr sz="3600"/>
            </a:p>
          </p:txBody>
        </p:sp>
      </p:grpSp>
      <p:pic>
        <p:nvPicPr>
          <p:cNvPr id="838" name="Google Shape;838;p65"/>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idx="1" type="body"/>
          </p:nvPr>
        </p:nvSpPr>
        <p:spPr>
          <a:xfrm>
            <a:off x="311700" y="1000075"/>
            <a:ext cx="8520600" cy="4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good practice to have your module use its own log category for easier filtering.</a:t>
            </a:r>
            <a:endParaRPr/>
          </a:p>
          <a:p>
            <a:pPr indent="0" lvl="0" marL="0" rtl="0" algn="l">
              <a:spcBef>
                <a:spcPts val="1600"/>
              </a:spcBef>
              <a:spcAft>
                <a:spcPts val="0"/>
              </a:spcAft>
              <a:buNone/>
            </a:pPr>
            <a:r>
              <a:rPr lang="en"/>
              <a:t>Declare the log category type.</a:t>
            </a:r>
            <a:endParaRPr/>
          </a:p>
          <a:p>
            <a:pPr indent="-311150" lvl="0" marL="457200" rtl="0" algn="l">
              <a:spcBef>
                <a:spcPts val="0"/>
              </a:spcBef>
              <a:spcAft>
                <a:spcPts val="0"/>
              </a:spcAft>
              <a:buSzPts val="1300"/>
              <a:buFont typeface="Consolas"/>
              <a:buChar char="●"/>
            </a:pPr>
            <a:r>
              <a:rPr lang="en" sz="1300">
                <a:solidFill>
                  <a:srgbClr val="B4A7D6"/>
                </a:solidFill>
                <a:latin typeface="Consolas"/>
                <a:ea typeface="Consolas"/>
                <a:cs typeface="Consolas"/>
                <a:sym typeface="Consolas"/>
              </a:rPr>
              <a:t>DECLARE_LOG_CATEGORY_EXTERN</a:t>
            </a:r>
            <a:r>
              <a:rPr lang="en" sz="1300">
                <a:latin typeface="Consolas"/>
                <a:ea typeface="Consolas"/>
                <a:cs typeface="Consolas"/>
                <a:sym typeface="Consolas"/>
              </a:rPr>
              <a:t>(</a:t>
            </a:r>
            <a:r>
              <a:rPr lang="en" sz="1300">
                <a:solidFill>
                  <a:schemeClr val="accent1"/>
                </a:solidFill>
                <a:latin typeface="Consolas"/>
                <a:ea typeface="Consolas"/>
                <a:cs typeface="Consolas"/>
                <a:sym typeface="Consolas"/>
              </a:rPr>
              <a:t>CategoryName</a:t>
            </a:r>
            <a:r>
              <a:rPr lang="en" sz="1300">
                <a:latin typeface="Consolas"/>
                <a:ea typeface="Consolas"/>
                <a:cs typeface="Consolas"/>
                <a:sym typeface="Consolas"/>
              </a:rPr>
              <a:t>, </a:t>
            </a:r>
            <a:r>
              <a:rPr lang="en" sz="1300">
                <a:solidFill>
                  <a:schemeClr val="accent5"/>
                </a:solidFill>
                <a:latin typeface="Consolas"/>
                <a:ea typeface="Consolas"/>
                <a:cs typeface="Consolas"/>
                <a:sym typeface="Consolas"/>
              </a:rPr>
              <a:t>DefaultVerbosity</a:t>
            </a:r>
            <a:r>
              <a:rPr lang="en" sz="1300">
                <a:latin typeface="Consolas"/>
                <a:ea typeface="Consolas"/>
                <a:cs typeface="Consolas"/>
                <a:sym typeface="Consolas"/>
              </a:rPr>
              <a:t>, </a:t>
            </a:r>
            <a:r>
              <a:rPr lang="en" sz="1300">
                <a:solidFill>
                  <a:schemeClr val="accent5"/>
                </a:solidFill>
                <a:latin typeface="Consolas"/>
                <a:ea typeface="Consolas"/>
                <a:cs typeface="Consolas"/>
                <a:sym typeface="Consolas"/>
              </a:rPr>
              <a:t>CompileTimeVerbosity</a:t>
            </a:r>
            <a:r>
              <a:rPr lang="en" sz="1300">
                <a:latin typeface="Consolas"/>
                <a:ea typeface="Consolas"/>
                <a:cs typeface="Consolas"/>
                <a:sym typeface="Consolas"/>
              </a:rPr>
              <a:t>);</a:t>
            </a:r>
            <a:endParaRPr sz="1300">
              <a:latin typeface="Consolas"/>
              <a:ea typeface="Consolas"/>
              <a:cs typeface="Consolas"/>
              <a:sym typeface="Consolas"/>
            </a:endParaRPr>
          </a:p>
          <a:p>
            <a:pPr indent="-311150" lvl="1" marL="914400" rtl="0" algn="l">
              <a:spcBef>
                <a:spcPts val="0"/>
              </a:spcBef>
              <a:spcAft>
                <a:spcPts val="0"/>
              </a:spcAft>
              <a:buSzPts val="1300"/>
              <a:buFont typeface="Consolas"/>
              <a:buChar char="○"/>
            </a:pPr>
            <a:r>
              <a:rPr lang="en" sz="1300"/>
              <a:t>Commonly </a:t>
            </a:r>
            <a:r>
              <a:rPr lang="en" sz="1300">
                <a:latin typeface="Consolas"/>
                <a:ea typeface="Consolas"/>
                <a:cs typeface="Consolas"/>
                <a:sym typeface="Consolas"/>
              </a:rPr>
              <a:t>(</a:t>
            </a:r>
            <a:r>
              <a:rPr lang="en" sz="1300">
                <a:solidFill>
                  <a:schemeClr val="accent1"/>
                </a:solidFill>
                <a:latin typeface="Consolas"/>
                <a:ea typeface="Consolas"/>
                <a:cs typeface="Consolas"/>
                <a:sym typeface="Consolas"/>
              </a:rPr>
              <a:t>Log[ModuleName]</a:t>
            </a:r>
            <a:r>
              <a:rPr lang="en" sz="1300">
                <a:latin typeface="Consolas"/>
                <a:ea typeface="Consolas"/>
                <a:cs typeface="Consolas"/>
                <a:sym typeface="Consolas"/>
              </a:rPr>
              <a:t>, </a:t>
            </a:r>
            <a:r>
              <a:rPr lang="en" sz="1300">
                <a:solidFill>
                  <a:schemeClr val="accent5"/>
                </a:solidFill>
                <a:latin typeface="Consolas"/>
                <a:ea typeface="Consolas"/>
                <a:cs typeface="Consolas"/>
                <a:sym typeface="Consolas"/>
              </a:rPr>
              <a:t>Display</a:t>
            </a:r>
            <a:r>
              <a:rPr lang="en" sz="1300">
                <a:latin typeface="Consolas"/>
                <a:ea typeface="Consolas"/>
                <a:cs typeface="Consolas"/>
                <a:sym typeface="Consolas"/>
              </a:rPr>
              <a:t>, </a:t>
            </a:r>
            <a:r>
              <a:rPr lang="en" sz="1300">
                <a:solidFill>
                  <a:schemeClr val="accent5"/>
                </a:solidFill>
                <a:latin typeface="Consolas"/>
                <a:ea typeface="Consolas"/>
                <a:cs typeface="Consolas"/>
                <a:sym typeface="Consolas"/>
              </a:rPr>
              <a:t>All</a:t>
            </a:r>
            <a:r>
              <a:rPr lang="en" sz="1300">
                <a:latin typeface="Consolas"/>
                <a:ea typeface="Consolas"/>
                <a:cs typeface="Consolas"/>
                <a:sym typeface="Consolas"/>
              </a:rPr>
              <a:t>)</a:t>
            </a:r>
            <a:r>
              <a:rPr lang="en" sz="1300"/>
              <a:t>, see </a:t>
            </a:r>
            <a:r>
              <a:rPr lang="en" sz="1300">
                <a:solidFill>
                  <a:srgbClr val="B7B7B7"/>
                </a:solidFill>
                <a:latin typeface="Consolas"/>
                <a:ea typeface="Consolas"/>
                <a:cs typeface="Consolas"/>
                <a:sym typeface="Consolas"/>
              </a:rPr>
              <a:t>Logging/LogVerbosity.h</a:t>
            </a:r>
            <a:r>
              <a:rPr lang="en" sz="1300"/>
              <a:t> for more.</a:t>
            </a:r>
            <a:endParaRPr sz="1300"/>
          </a:p>
          <a:p>
            <a:pPr indent="-311150" lvl="0" marL="457200" rtl="0" algn="l">
              <a:spcBef>
                <a:spcPts val="0"/>
              </a:spcBef>
              <a:spcAft>
                <a:spcPts val="0"/>
              </a:spcAft>
              <a:buSzPts val="1300"/>
              <a:buChar char="●"/>
            </a:pPr>
            <a:r>
              <a:rPr lang="en" sz="1300"/>
              <a:t>Declares a category class that extends </a:t>
            </a:r>
            <a:r>
              <a:rPr lang="en" sz="1300">
                <a:solidFill>
                  <a:schemeClr val="accent1"/>
                </a:solidFill>
                <a:latin typeface="Consolas"/>
                <a:ea typeface="Consolas"/>
                <a:cs typeface="Consolas"/>
                <a:sym typeface="Consolas"/>
              </a:rPr>
              <a:t>FLogCategory</a:t>
            </a:r>
            <a:r>
              <a:rPr lang="en" sz="1300"/>
              <a:t>.</a:t>
            </a:r>
            <a:endParaRPr sz="1300"/>
          </a:p>
          <a:p>
            <a:pPr indent="-311150" lvl="0" marL="457200" rtl="0" algn="l">
              <a:spcBef>
                <a:spcPts val="0"/>
              </a:spcBef>
              <a:spcAft>
                <a:spcPts val="0"/>
              </a:spcAft>
              <a:buSzPts val="1300"/>
              <a:buChar char="●"/>
            </a:pPr>
            <a:r>
              <a:rPr lang="en" sz="1300"/>
              <a:t>Most practical to put it in its own header file.</a:t>
            </a:r>
            <a:endParaRPr sz="1300"/>
          </a:p>
          <a:p>
            <a:pPr indent="0" lvl="0" marL="0" rtl="0" algn="l">
              <a:spcBef>
                <a:spcPts val="1600"/>
              </a:spcBef>
              <a:spcAft>
                <a:spcPts val="0"/>
              </a:spcAft>
              <a:buNone/>
            </a:pPr>
            <a:r>
              <a:rPr lang="en"/>
              <a:t>Initialize the log category with your module.</a:t>
            </a:r>
            <a:endParaRPr/>
          </a:p>
          <a:p>
            <a:pPr indent="-311150" lvl="0" marL="457200" rtl="0" algn="l">
              <a:spcBef>
                <a:spcPts val="0"/>
              </a:spcBef>
              <a:spcAft>
                <a:spcPts val="0"/>
              </a:spcAft>
              <a:buSzPts val="1300"/>
              <a:buFont typeface="Consolas"/>
              <a:buChar char="●"/>
            </a:pPr>
            <a:r>
              <a:rPr lang="en" sz="1300">
                <a:solidFill>
                  <a:srgbClr val="B4A7D6"/>
                </a:solidFill>
                <a:latin typeface="Consolas"/>
                <a:ea typeface="Consolas"/>
                <a:cs typeface="Consolas"/>
                <a:sym typeface="Consolas"/>
              </a:rPr>
              <a:t>DEFINE_LOG_CATEGORY</a:t>
            </a:r>
            <a:r>
              <a:rPr lang="en" sz="1300">
                <a:latin typeface="Consolas"/>
                <a:ea typeface="Consolas"/>
                <a:cs typeface="Consolas"/>
                <a:sym typeface="Consolas"/>
              </a:rPr>
              <a:t>(</a:t>
            </a:r>
            <a:r>
              <a:rPr lang="en" sz="1300">
                <a:solidFill>
                  <a:srgbClr val="DD7E6B"/>
                </a:solidFill>
                <a:latin typeface="Consolas"/>
                <a:ea typeface="Consolas"/>
                <a:cs typeface="Consolas"/>
                <a:sym typeface="Consolas"/>
              </a:rPr>
              <a:t>CategoryName</a:t>
            </a:r>
            <a:r>
              <a:rPr lang="en" sz="1300">
                <a:latin typeface="Consolas"/>
                <a:ea typeface="Consolas"/>
                <a:cs typeface="Consolas"/>
                <a:sym typeface="Consolas"/>
              </a:rPr>
              <a:t>);</a:t>
            </a:r>
            <a:endParaRPr sz="1300">
              <a:latin typeface="Consolas"/>
              <a:ea typeface="Consolas"/>
              <a:cs typeface="Consolas"/>
              <a:sym typeface="Consolas"/>
            </a:endParaRPr>
          </a:p>
          <a:p>
            <a:pPr indent="-311150" lvl="0" marL="457200" rtl="0" algn="l">
              <a:spcBef>
                <a:spcPts val="0"/>
              </a:spcBef>
              <a:spcAft>
                <a:spcPts val="0"/>
              </a:spcAft>
              <a:buSzPts val="1300"/>
              <a:buChar char="●"/>
            </a:pPr>
            <a:r>
              <a:rPr lang="en" sz="1300"/>
              <a:t>Instantiates an instance of that log category class, which registers itself with the log suppression system in the constructor.</a:t>
            </a:r>
            <a:endParaRPr sz="1300"/>
          </a:p>
          <a:p>
            <a:pPr indent="-311150" lvl="0" marL="457200" rtl="0" algn="l">
              <a:spcBef>
                <a:spcPts val="0"/>
              </a:spcBef>
              <a:spcAft>
                <a:spcPts val="0"/>
              </a:spcAft>
              <a:buSzPts val="1300"/>
              <a:buChar char="●"/>
            </a:pPr>
            <a:r>
              <a:rPr lang="en" sz="1300"/>
              <a:t>Put it in the same place where you called </a:t>
            </a:r>
            <a:r>
              <a:rPr lang="en" sz="1300">
                <a:solidFill>
                  <a:srgbClr val="B4A7D6"/>
                </a:solidFill>
                <a:latin typeface="Consolas"/>
                <a:ea typeface="Consolas"/>
                <a:cs typeface="Consolas"/>
                <a:sym typeface="Consolas"/>
              </a:rPr>
              <a:t>IMPLEMENT_MODULE</a:t>
            </a:r>
            <a:r>
              <a:rPr lang="en" sz="1300"/>
              <a:t>.</a:t>
            </a:r>
            <a:endParaRPr sz="1300"/>
          </a:p>
          <a:p>
            <a:pPr indent="0" lvl="0" marL="0" rtl="0" algn="l">
              <a:spcBef>
                <a:spcPts val="1600"/>
              </a:spcBef>
              <a:spcAft>
                <a:spcPts val="0"/>
              </a:spcAft>
              <a:buNone/>
            </a:pPr>
            <a:r>
              <a:rPr lang="en"/>
              <a:t>Use the log category.</a:t>
            </a:r>
            <a:endParaRPr/>
          </a:p>
          <a:p>
            <a:pPr indent="-311150" lvl="0" marL="457200" rtl="0" algn="l">
              <a:spcBef>
                <a:spcPts val="0"/>
              </a:spcBef>
              <a:spcAft>
                <a:spcPts val="0"/>
              </a:spcAft>
              <a:buSzPts val="1300"/>
              <a:buFont typeface="Consolas"/>
              <a:buChar char="●"/>
            </a:pPr>
            <a:r>
              <a:rPr lang="en" sz="1300">
                <a:solidFill>
                  <a:srgbClr val="B4A7D6"/>
                </a:solidFill>
                <a:latin typeface="Consolas"/>
                <a:ea typeface="Consolas"/>
                <a:cs typeface="Consolas"/>
                <a:sym typeface="Consolas"/>
              </a:rPr>
              <a:t>UE_LOG</a:t>
            </a:r>
            <a:r>
              <a:rPr lang="en" sz="1300">
                <a:latin typeface="Consolas"/>
                <a:ea typeface="Consolas"/>
                <a:cs typeface="Consolas"/>
                <a:sym typeface="Consolas"/>
              </a:rPr>
              <a:t>(</a:t>
            </a:r>
            <a:r>
              <a:rPr lang="en" sz="1300">
                <a:solidFill>
                  <a:schemeClr val="accent1"/>
                </a:solidFill>
                <a:latin typeface="Consolas"/>
                <a:ea typeface="Consolas"/>
                <a:cs typeface="Consolas"/>
                <a:sym typeface="Consolas"/>
              </a:rPr>
              <a:t>LogFooBar</a:t>
            </a:r>
            <a:r>
              <a:rPr lang="en" sz="1300">
                <a:latin typeface="Consolas"/>
                <a:ea typeface="Consolas"/>
                <a:cs typeface="Consolas"/>
                <a:sym typeface="Consolas"/>
              </a:rPr>
              <a:t>, </a:t>
            </a:r>
            <a:r>
              <a:rPr lang="en" sz="1300">
                <a:solidFill>
                  <a:schemeClr val="accent5"/>
                </a:solidFill>
                <a:latin typeface="Consolas"/>
                <a:ea typeface="Consolas"/>
                <a:cs typeface="Consolas"/>
                <a:sym typeface="Consolas"/>
              </a:rPr>
              <a:t>Display</a:t>
            </a:r>
            <a:r>
              <a:rPr lang="en" sz="1300">
                <a:latin typeface="Consolas"/>
                <a:ea typeface="Consolas"/>
                <a:cs typeface="Consolas"/>
                <a:sym typeface="Consolas"/>
              </a:rPr>
              <a:t>, </a:t>
            </a:r>
            <a:r>
              <a:rPr lang="en" sz="1300">
                <a:solidFill>
                  <a:srgbClr val="B4A7D6"/>
                </a:solidFill>
                <a:latin typeface="Consolas"/>
                <a:ea typeface="Consolas"/>
                <a:cs typeface="Consolas"/>
                <a:sym typeface="Consolas"/>
              </a:rPr>
              <a:t>TEXT</a:t>
            </a:r>
            <a:r>
              <a:rPr lang="en" sz="1300">
                <a:latin typeface="Consolas"/>
                <a:ea typeface="Consolas"/>
                <a:cs typeface="Consolas"/>
                <a:sym typeface="Consolas"/>
              </a:rPr>
              <a:t>(</a:t>
            </a:r>
            <a:r>
              <a:rPr lang="en" sz="1300">
                <a:solidFill>
                  <a:srgbClr val="DD7E6B"/>
                </a:solidFill>
                <a:latin typeface="Consolas"/>
                <a:ea typeface="Consolas"/>
                <a:cs typeface="Consolas"/>
                <a:sym typeface="Consolas"/>
              </a:rPr>
              <a:t>"A wild log appeared!"</a:t>
            </a:r>
            <a:r>
              <a:rPr lang="en" sz="1300">
                <a:latin typeface="Consolas"/>
                <a:ea typeface="Consolas"/>
                <a:cs typeface="Consolas"/>
                <a:sym typeface="Consolas"/>
              </a:rPr>
              <a:t>));</a:t>
            </a:r>
            <a:endParaRPr sz="1300">
              <a:latin typeface="Consolas"/>
              <a:ea typeface="Consolas"/>
              <a:cs typeface="Consolas"/>
              <a:sym typeface="Consolas"/>
            </a:endParaRPr>
          </a:p>
        </p:txBody>
      </p:sp>
      <p:grpSp>
        <p:nvGrpSpPr>
          <p:cNvPr id="844" name="Google Shape;844;p66"/>
          <p:cNvGrpSpPr/>
          <p:nvPr/>
        </p:nvGrpSpPr>
        <p:grpSpPr>
          <a:xfrm>
            <a:off x="0" y="0"/>
            <a:ext cx="9144000" cy="762000"/>
            <a:chOff x="0" y="3352800"/>
            <a:chExt cx="9144000" cy="762000"/>
          </a:xfrm>
        </p:grpSpPr>
        <p:sp>
          <p:nvSpPr>
            <p:cNvPr id="845" name="Google Shape;845;p66"/>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txBox="1"/>
            <p:nvPr/>
          </p:nvSpPr>
          <p:spPr>
            <a:xfrm>
              <a:off x="381000" y="3352800"/>
              <a:ext cx="4809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Module Logging</a:t>
              </a:r>
              <a:endParaRPr sz="3600"/>
            </a:p>
          </p:txBody>
        </p:sp>
      </p:grpSp>
      <p:pic>
        <p:nvPicPr>
          <p:cNvPr id="847" name="Google Shape;847;p66"/>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67"/>
          <p:cNvSpPr txBox="1"/>
          <p:nvPr>
            <p:ph idx="1" type="body"/>
          </p:nvPr>
        </p:nvSpPr>
        <p:spPr>
          <a:xfrm>
            <a:off x="311700" y="1000075"/>
            <a:ext cx="8520600" cy="114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Basically just a collection of modules.</a:t>
            </a:r>
            <a:endParaRPr/>
          </a:p>
          <a:p>
            <a:pPr indent="-342900" lvl="0" marL="457200" rtl="0" algn="l">
              <a:spcBef>
                <a:spcPts val="0"/>
              </a:spcBef>
              <a:spcAft>
                <a:spcPts val="0"/>
              </a:spcAft>
              <a:buSzPts val="1800"/>
              <a:buChar char="●"/>
            </a:pPr>
            <a:r>
              <a:rPr lang="en"/>
              <a:t>Example plugin in </a:t>
            </a:r>
            <a:r>
              <a:rPr lang="en">
                <a:solidFill>
                  <a:srgbClr val="B7B7B7"/>
                </a:solidFill>
                <a:latin typeface="Consolas"/>
                <a:ea typeface="Consolas"/>
                <a:cs typeface="Consolas"/>
                <a:sym typeface="Consolas"/>
              </a:rPr>
              <a:t>Engine/Plugins/Developer/BlankPlugin</a:t>
            </a:r>
            <a:r>
              <a:rPr lang="en"/>
              <a:t>.</a:t>
            </a:r>
            <a:endParaRPr/>
          </a:p>
          <a:p>
            <a:pPr indent="-342900" lvl="0" marL="457200" rtl="0" algn="l">
              <a:spcBef>
                <a:spcPts val="0"/>
              </a:spcBef>
              <a:spcAft>
                <a:spcPts val="0"/>
              </a:spcAft>
              <a:buSzPts val="1800"/>
              <a:buChar char="●"/>
            </a:pPr>
            <a:r>
              <a:rPr lang="en"/>
              <a:t>Select Edit -&gt; Plugins -&gt; New Plugin which has many good starting options.</a:t>
            </a:r>
            <a:endParaRPr/>
          </a:p>
        </p:txBody>
      </p:sp>
      <p:pic>
        <p:nvPicPr>
          <p:cNvPr id="853" name="Google Shape;853;p67"/>
          <p:cNvPicPr preferRelativeResize="0"/>
          <p:nvPr/>
        </p:nvPicPr>
        <p:blipFill>
          <a:blip r:embed="rId3">
            <a:alphaModFix/>
          </a:blip>
          <a:stretch>
            <a:fillRect/>
          </a:stretch>
        </p:blipFill>
        <p:spPr>
          <a:xfrm>
            <a:off x="1879338" y="2302625"/>
            <a:ext cx="5385324" cy="2840875"/>
          </a:xfrm>
          <a:prstGeom prst="rect">
            <a:avLst/>
          </a:prstGeom>
          <a:noFill/>
          <a:ln>
            <a:noFill/>
          </a:ln>
        </p:spPr>
      </p:pic>
      <p:grpSp>
        <p:nvGrpSpPr>
          <p:cNvPr id="854" name="Google Shape;854;p67"/>
          <p:cNvGrpSpPr/>
          <p:nvPr/>
        </p:nvGrpSpPr>
        <p:grpSpPr>
          <a:xfrm>
            <a:off x="0" y="0"/>
            <a:ext cx="9144000" cy="762000"/>
            <a:chOff x="0" y="4114800"/>
            <a:chExt cx="9144000" cy="762000"/>
          </a:xfrm>
        </p:grpSpPr>
        <p:sp>
          <p:nvSpPr>
            <p:cNvPr id="855" name="Google Shape;855;p67"/>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7"/>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Plugins</a:t>
              </a:r>
              <a:endParaRPr sz="3600"/>
            </a:p>
          </p:txBody>
        </p:sp>
      </p:grpSp>
      <p:pic>
        <p:nvPicPr>
          <p:cNvPr id="857" name="Google Shape;857;p67"/>
          <p:cNvPicPr preferRelativeResize="0"/>
          <p:nvPr/>
        </p:nvPicPr>
        <p:blipFill>
          <a:blip r:embed="rId4">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8"/>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863" name="Google Shape;863;p68"/>
          <p:cNvGrpSpPr/>
          <p:nvPr/>
        </p:nvGrpSpPr>
        <p:grpSpPr>
          <a:xfrm>
            <a:off x="0" y="1066800"/>
            <a:ext cx="9144000" cy="762000"/>
            <a:chOff x="0" y="1066800"/>
            <a:chExt cx="9144000" cy="762000"/>
          </a:xfrm>
        </p:grpSpPr>
        <p:sp>
          <p:nvSpPr>
            <p:cNvPr id="864" name="Google Shape;864;p68"/>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8"/>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grpSp>
        <p:nvGrpSpPr>
          <p:cNvPr id="866" name="Google Shape;866;p68"/>
          <p:cNvGrpSpPr/>
          <p:nvPr/>
        </p:nvGrpSpPr>
        <p:grpSpPr>
          <a:xfrm>
            <a:off x="0" y="2590800"/>
            <a:ext cx="9144000" cy="762000"/>
            <a:chOff x="0" y="2590800"/>
            <a:chExt cx="9144000" cy="762000"/>
          </a:xfrm>
        </p:grpSpPr>
        <p:sp>
          <p:nvSpPr>
            <p:cNvPr id="867" name="Google Shape;867;p68"/>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8"/>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I</a:t>
              </a:r>
              <a:r>
                <a:rPr lang="en" sz="3600">
                  <a:solidFill>
                    <a:schemeClr val="dk1"/>
                  </a:solidFill>
                </a:rPr>
                <a:t>mplement</a:t>
              </a:r>
              <a:endParaRPr sz="3600"/>
            </a:p>
          </p:txBody>
        </p:sp>
      </p:grpSp>
      <p:grpSp>
        <p:nvGrpSpPr>
          <p:cNvPr id="869" name="Google Shape;869;p68"/>
          <p:cNvGrpSpPr/>
          <p:nvPr/>
        </p:nvGrpSpPr>
        <p:grpSpPr>
          <a:xfrm>
            <a:off x="0" y="3352800"/>
            <a:ext cx="9144000" cy="762000"/>
            <a:chOff x="0" y="3352800"/>
            <a:chExt cx="9144000" cy="762000"/>
          </a:xfrm>
        </p:grpSpPr>
        <p:sp>
          <p:nvSpPr>
            <p:cNvPr id="870" name="Google Shape;870;p68"/>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8"/>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L</a:t>
              </a:r>
              <a:r>
                <a:rPr lang="en" sz="3600">
                  <a:solidFill>
                    <a:schemeClr val="dk1"/>
                  </a:solidFill>
                </a:rPr>
                <a:t>oad</a:t>
              </a:r>
              <a:endParaRPr sz="3600"/>
            </a:p>
          </p:txBody>
        </p:sp>
      </p:grpSp>
      <p:grpSp>
        <p:nvGrpSpPr>
          <p:cNvPr id="872" name="Google Shape;872;p68"/>
          <p:cNvGrpSpPr/>
          <p:nvPr/>
        </p:nvGrpSpPr>
        <p:grpSpPr>
          <a:xfrm>
            <a:off x="0" y="4114800"/>
            <a:ext cx="9144000" cy="762000"/>
            <a:chOff x="0" y="4114800"/>
            <a:chExt cx="9144000" cy="762000"/>
          </a:xfrm>
        </p:grpSpPr>
        <p:sp>
          <p:nvSpPr>
            <p:cNvPr id="873" name="Google Shape;873;p68"/>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8"/>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D</a:t>
              </a:r>
              <a:r>
                <a:rPr lang="en" sz="3600">
                  <a:solidFill>
                    <a:schemeClr val="dk1"/>
                  </a:solidFill>
                </a:rPr>
                <a:t>epend</a:t>
              </a:r>
              <a:endParaRPr sz="3600"/>
            </a:p>
          </p:txBody>
        </p:sp>
      </p:grpSp>
      <p:grpSp>
        <p:nvGrpSpPr>
          <p:cNvPr id="875" name="Google Shape;875;p68"/>
          <p:cNvGrpSpPr/>
          <p:nvPr/>
        </p:nvGrpSpPr>
        <p:grpSpPr>
          <a:xfrm>
            <a:off x="0" y="1828800"/>
            <a:ext cx="9144000" cy="762000"/>
            <a:chOff x="0" y="1828800"/>
            <a:chExt cx="9144000" cy="762000"/>
          </a:xfrm>
        </p:grpSpPr>
        <p:sp>
          <p:nvSpPr>
            <p:cNvPr id="876" name="Google Shape;876;p68"/>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8"/>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U</a:t>
              </a:r>
              <a:r>
                <a:rPr lang="en" sz="3600">
                  <a:solidFill>
                    <a:schemeClr val="dk1"/>
                  </a:solidFill>
                </a:rPr>
                <a:t>se</a:t>
              </a:r>
              <a:endParaRPr sz="3600"/>
            </a:p>
          </p:txBody>
        </p:sp>
      </p:grpSp>
      <p:sp>
        <p:nvSpPr>
          <p:cNvPr id="878" name="Google Shape;878;p68"/>
          <p:cNvSpPr txBox="1"/>
          <p:nvPr/>
        </p:nvSpPr>
        <p:spPr>
          <a:xfrm>
            <a:off x="3009600" y="1256016"/>
            <a:ext cx="5982000" cy="4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Create a </a:t>
            </a:r>
            <a:r>
              <a:rPr lang="en">
                <a:solidFill>
                  <a:srgbClr val="B7B7B7"/>
                </a:solidFill>
                <a:latin typeface="Consolas"/>
                <a:ea typeface="Consolas"/>
                <a:cs typeface="Consolas"/>
                <a:sym typeface="Consolas"/>
              </a:rPr>
              <a:t>.</a:t>
            </a:r>
            <a:r>
              <a:rPr b="1" lang="en" u="sng">
                <a:solidFill>
                  <a:srgbClr val="B7B7B7"/>
                </a:solidFill>
                <a:latin typeface="Consolas"/>
                <a:ea typeface="Consolas"/>
                <a:cs typeface="Consolas"/>
                <a:sym typeface="Consolas"/>
              </a:rPr>
              <a:t>Build</a:t>
            </a:r>
            <a:r>
              <a:rPr lang="en">
                <a:solidFill>
                  <a:srgbClr val="B7B7B7"/>
                </a:solidFill>
                <a:latin typeface="Consolas"/>
                <a:ea typeface="Consolas"/>
                <a:cs typeface="Consolas"/>
                <a:sym typeface="Consolas"/>
              </a:rPr>
              <a:t>.cs</a:t>
            </a:r>
            <a:r>
              <a:rPr lang="en">
                <a:solidFill>
                  <a:schemeClr val="dk1"/>
                </a:solidFill>
              </a:rPr>
              <a:t> file that builds the module.</a:t>
            </a:r>
            <a:endParaRPr/>
          </a:p>
        </p:txBody>
      </p:sp>
      <p:sp>
        <p:nvSpPr>
          <p:cNvPr id="879" name="Google Shape;879;p68"/>
          <p:cNvSpPr txBox="1"/>
          <p:nvPr/>
        </p:nvSpPr>
        <p:spPr>
          <a:xfrm>
            <a:off x="3009600" y="2007816"/>
            <a:ext cx="5982000" cy="4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Expose functions/classes via macros to </a:t>
            </a:r>
            <a:r>
              <a:rPr b="1" lang="en" u="sng">
                <a:solidFill>
                  <a:schemeClr val="dk1"/>
                </a:solidFill>
              </a:rPr>
              <a:t>use</a:t>
            </a:r>
            <a:r>
              <a:rPr lang="en">
                <a:solidFill>
                  <a:schemeClr val="dk1"/>
                </a:solidFill>
              </a:rPr>
              <a:t> in engine or other modules.</a:t>
            </a:r>
            <a:endParaRPr/>
          </a:p>
        </p:txBody>
      </p:sp>
      <p:sp>
        <p:nvSpPr>
          <p:cNvPr id="880" name="Google Shape;880;p68"/>
          <p:cNvSpPr txBox="1"/>
          <p:nvPr/>
        </p:nvSpPr>
        <p:spPr>
          <a:xfrm>
            <a:off x="3009600" y="2769816"/>
            <a:ext cx="5982000" cy="4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Call </a:t>
            </a:r>
            <a:r>
              <a:rPr b="1" lang="en" u="sng">
                <a:solidFill>
                  <a:srgbClr val="B4A7D6"/>
                </a:solidFill>
                <a:latin typeface="Consolas"/>
                <a:ea typeface="Consolas"/>
                <a:cs typeface="Consolas"/>
                <a:sym typeface="Consolas"/>
              </a:rPr>
              <a:t>IMPLEMENT_</a:t>
            </a:r>
            <a:r>
              <a:rPr lang="en">
                <a:solidFill>
                  <a:srgbClr val="B4A7D6"/>
                </a:solidFill>
                <a:latin typeface="Consolas"/>
                <a:ea typeface="Consolas"/>
                <a:cs typeface="Consolas"/>
                <a:sym typeface="Consolas"/>
              </a:rPr>
              <a:t>MODULE</a:t>
            </a:r>
            <a:r>
              <a:rPr lang="en">
                <a:solidFill>
                  <a:srgbClr val="FFFFFF"/>
                </a:solidFill>
              </a:rPr>
              <a:t> </a:t>
            </a:r>
            <a:r>
              <a:rPr lang="en">
                <a:solidFill>
                  <a:schemeClr val="dk1"/>
                </a:solidFill>
              </a:rPr>
              <a:t>in </a:t>
            </a:r>
            <a:r>
              <a:rPr lang="en">
                <a:solidFill>
                  <a:srgbClr val="B7B7B7"/>
                </a:solidFill>
                <a:latin typeface="Consolas"/>
                <a:ea typeface="Consolas"/>
                <a:cs typeface="Consolas"/>
                <a:sym typeface="Consolas"/>
              </a:rPr>
              <a:t>[module name]Module.cpp</a:t>
            </a:r>
            <a:r>
              <a:rPr lang="en">
                <a:solidFill>
                  <a:schemeClr val="dk1"/>
                </a:solidFill>
              </a:rPr>
              <a:t>.</a:t>
            </a:r>
            <a:endParaRPr>
              <a:solidFill>
                <a:schemeClr val="dk1"/>
              </a:solidFill>
            </a:endParaRPr>
          </a:p>
        </p:txBody>
      </p:sp>
      <p:sp>
        <p:nvSpPr>
          <p:cNvPr id="881" name="Google Shape;881;p68"/>
          <p:cNvSpPr txBox="1"/>
          <p:nvPr/>
        </p:nvSpPr>
        <p:spPr>
          <a:xfrm>
            <a:off x="3009600" y="3542016"/>
            <a:ext cx="5982000" cy="4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Set when the module </a:t>
            </a:r>
            <a:r>
              <a:rPr b="1" lang="en" u="sng">
                <a:solidFill>
                  <a:schemeClr val="dk1"/>
                </a:solidFill>
              </a:rPr>
              <a:t>loads</a:t>
            </a:r>
            <a:r>
              <a:rPr lang="en">
                <a:solidFill>
                  <a:schemeClr val="dk1"/>
                </a:solidFill>
              </a:rPr>
              <a:t> in the </a:t>
            </a:r>
            <a:r>
              <a:rPr lang="en">
                <a:solidFill>
                  <a:srgbClr val="B7B7B7"/>
                </a:solidFill>
                <a:latin typeface="Consolas"/>
                <a:ea typeface="Consolas"/>
                <a:cs typeface="Consolas"/>
                <a:sym typeface="Consolas"/>
              </a:rPr>
              <a:t>.uproject</a:t>
            </a:r>
            <a:r>
              <a:rPr lang="en">
                <a:solidFill>
                  <a:schemeClr val="dk1"/>
                </a:solidFill>
              </a:rPr>
              <a:t> or </a:t>
            </a:r>
            <a:r>
              <a:rPr lang="en">
                <a:solidFill>
                  <a:srgbClr val="B7B7B7"/>
                </a:solidFill>
                <a:latin typeface="Consolas"/>
                <a:ea typeface="Consolas"/>
                <a:cs typeface="Consolas"/>
                <a:sym typeface="Consolas"/>
              </a:rPr>
              <a:t>.uplugin</a:t>
            </a:r>
            <a:r>
              <a:rPr lang="en">
                <a:solidFill>
                  <a:schemeClr val="dk1"/>
                </a:solidFill>
              </a:rPr>
              <a:t> file.</a:t>
            </a:r>
            <a:endParaRPr>
              <a:solidFill>
                <a:schemeClr val="dk1"/>
              </a:solidFill>
            </a:endParaRPr>
          </a:p>
        </p:txBody>
      </p:sp>
      <p:sp>
        <p:nvSpPr>
          <p:cNvPr id="882" name="Google Shape;882;p68"/>
          <p:cNvSpPr txBox="1"/>
          <p:nvPr/>
        </p:nvSpPr>
        <p:spPr>
          <a:xfrm>
            <a:off x="3009600" y="4304016"/>
            <a:ext cx="5982000" cy="4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Add it as a </a:t>
            </a:r>
            <a:r>
              <a:rPr b="1" lang="en" u="sng">
                <a:solidFill>
                  <a:schemeClr val="dk1"/>
                </a:solidFill>
              </a:rPr>
              <a:t>dependency</a:t>
            </a:r>
            <a:r>
              <a:rPr lang="en">
                <a:solidFill>
                  <a:schemeClr val="dk1"/>
                </a:solidFill>
              </a:rPr>
              <a:t> of another module or target so it gets compiled.</a:t>
            </a:r>
            <a:endParaRPr>
              <a:solidFill>
                <a:schemeClr val="dk1"/>
              </a:solidFill>
            </a:endParaRPr>
          </a:p>
        </p:txBody>
      </p:sp>
      <p:pic>
        <p:nvPicPr>
          <p:cNvPr id="883" name="Google Shape;883;p68"/>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889" name="Google Shape;889;p69"/>
          <p:cNvSpPr txBox="1"/>
          <p:nvPr>
            <p:ph idx="1" type="body"/>
          </p:nvPr>
        </p:nvSpPr>
        <p:spPr>
          <a:xfrm>
            <a:off x="1378500" y="1428750"/>
            <a:ext cx="2798400" cy="314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Build</a:t>
            </a:r>
            <a:endParaRPr sz="2400"/>
          </a:p>
          <a:p>
            <a:pPr indent="-381000" lvl="0" marL="457200" rtl="0" algn="l">
              <a:spcBef>
                <a:spcPts val="0"/>
              </a:spcBef>
              <a:spcAft>
                <a:spcPts val="0"/>
              </a:spcAft>
              <a:buSzPts val="2400"/>
              <a:buChar char="●"/>
            </a:pPr>
            <a:r>
              <a:rPr lang="en" sz="2400"/>
              <a:t>Use</a:t>
            </a:r>
            <a:endParaRPr sz="2400"/>
          </a:p>
          <a:p>
            <a:pPr indent="-381000" lvl="0" marL="457200" rtl="0" algn="l">
              <a:spcBef>
                <a:spcPts val="0"/>
              </a:spcBef>
              <a:spcAft>
                <a:spcPts val="0"/>
              </a:spcAft>
              <a:buSzPts val="2400"/>
              <a:buChar char="●"/>
            </a:pPr>
            <a:r>
              <a:rPr lang="en" sz="2400"/>
              <a:t>Implement</a:t>
            </a:r>
            <a:endParaRPr sz="2400"/>
          </a:p>
          <a:p>
            <a:pPr indent="-381000" lvl="0" marL="457200" rtl="0" algn="l">
              <a:spcBef>
                <a:spcPts val="0"/>
              </a:spcBef>
              <a:spcAft>
                <a:spcPts val="0"/>
              </a:spcAft>
              <a:buSzPts val="2400"/>
              <a:buChar char="●"/>
            </a:pPr>
            <a:r>
              <a:rPr lang="en" sz="2400"/>
              <a:t>Load</a:t>
            </a:r>
            <a:endParaRPr sz="2400"/>
          </a:p>
          <a:p>
            <a:pPr indent="-381000" lvl="0" marL="457200" rtl="0" algn="l">
              <a:spcBef>
                <a:spcPts val="0"/>
              </a:spcBef>
              <a:spcAft>
                <a:spcPts val="0"/>
              </a:spcAft>
              <a:buSzPts val="2400"/>
              <a:buChar char="●"/>
            </a:pPr>
            <a:r>
              <a:rPr lang="en" sz="2400"/>
              <a:t>Depend</a:t>
            </a:r>
            <a:endParaRPr sz="2400"/>
          </a:p>
        </p:txBody>
      </p:sp>
      <p:sp>
        <p:nvSpPr>
          <p:cNvPr id="890" name="Google Shape;890;p69"/>
          <p:cNvSpPr txBox="1"/>
          <p:nvPr/>
        </p:nvSpPr>
        <p:spPr>
          <a:xfrm>
            <a:off x="-13291" y="4758073"/>
            <a:ext cx="1874100" cy="35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rPr>
              <a:t>https://ari.games</a:t>
            </a:r>
            <a:endParaRPr sz="1600"/>
          </a:p>
        </p:txBody>
      </p:sp>
      <p:pic>
        <p:nvPicPr>
          <p:cNvPr id="891" name="Google Shape;891;p69"/>
          <p:cNvPicPr preferRelativeResize="0"/>
          <p:nvPr/>
        </p:nvPicPr>
        <p:blipFill>
          <a:blip r:embed="rId3">
            <a:alphaModFix/>
          </a:blip>
          <a:stretch>
            <a:fillRect/>
          </a:stretch>
        </p:blipFill>
        <p:spPr>
          <a:xfrm>
            <a:off x="3740488" y="4484150"/>
            <a:ext cx="1663023" cy="797825"/>
          </a:xfrm>
          <a:prstGeom prst="rect">
            <a:avLst/>
          </a:prstGeom>
          <a:noFill/>
          <a:ln>
            <a:noFill/>
          </a:ln>
        </p:spPr>
      </p:pic>
      <p:sp>
        <p:nvSpPr>
          <p:cNvPr id="892" name="Google Shape;892;p69"/>
          <p:cNvSpPr txBox="1"/>
          <p:nvPr>
            <p:ph idx="1" type="body"/>
          </p:nvPr>
        </p:nvSpPr>
        <p:spPr>
          <a:xfrm>
            <a:off x="3940975" y="1428750"/>
            <a:ext cx="4539900" cy="314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Precompiled Headers</a:t>
            </a:r>
            <a:endParaRPr sz="2400"/>
          </a:p>
          <a:p>
            <a:pPr indent="-381000" lvl="0" marL="457200" rtl="0" algn="l">
              <a:spcBef>
                <a:spcPts val="0"/>
              </a:spcBef>
              <a:spcAft>
                <a:spcPts val="0"/>
              </a:spcAft>
              <a:buSzPts val="2400"/>
              <a:buChar char="●"/>
            </a:pPr>
            <a:r>
              <a:rPr lang="en" sz="2400"/>
              <a:t>Include What You Use</a:t>
            </a:r>
            <a:endParaRPr sz="2400"/>
          </a:p>
          <a:p>
            <a:pPr indent="-381000" lvl="0" marL="457200" rtl="0" algn="l">
              <a:spcBef>
                <a:spcPts val="0"/>
              </a:spcBef>
              <a:spcAft>
                <a:spcPts val="0"/>
              </a:spcAft>
              <a:buSzPts val="2400"/>
              <a:buChar char="●"/>
            </a:pPr>
            <a:r>
              <a:rPr lang="en" sz="2400"/>
              <a:t>DefaultBuildSettings</a:t>
            </a:r>
            <a:endParaRPr sz="2400"/>
          </a:p>
          <a:p>
            <a:pPr indent="-381000" lvl="0" marL="457200" rtl="0" algn="l">
              <a:spcBef>
                <a:spcPts val="0"/>
              </a:spcBef>
              <a:spcAft>
                <a:spcPts val="0"/>
              </a:spcAft>
              <a:buSzPts val="2400"/>
              <a:buChar char="●"/>
            </a:pPr>
            <a:r>
              <a:rPr lang="en" sz="2400"/>
              <a:t>Module Logging</a:t>
            </a:r>
            <a:endParaRPr sz="2400"/>
          </a:p>
          <a:p>
            <a:pPr indent="-381000" lvl="0" marL="457200" rtl="0" algn="l">
              <a:spcBef>
                <a:spcPts val="0"/>
              </a:spcBef>
              <a:spcAft>
                <a:spcPts val="0"/>
              </a:spcAft>
              <a:buSzPts val="2400"/>
              <a:buChar char="●"/>
            </a:pPr>
            <a:r>
              <a:rPr lang="en" sz="2400"/>
              <a:t>Plugins</a:t>
            </a:r>
            <a:endParaRPr sz="2400"/>
          </a:p>
        </p:txBody>
      </p:sp>
      <p:sp>
        <p:nvSpPr>
          <p:cNvPr id="893" name="Google Shape;893;p69"/>
          <p:cNvSpPr txBox="1"/>
          <p:nvPr/>
        </p:nvSpPr>
        <p:spPr>
          <a:xfrm rot="1566974">
            <a:off x="43149" y="3984520"/>
            <a:ext cx="1952550" cy="43846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rPr>
              <a:t>Get these slides at</a:t>
            </a:r>
            <a:endParaRPr/>
          </a:p>
        </p:txBody>
      </p:sp>
      <p:sp>
        <p:nvSpPr>
          <p:cNvPr id="894" name="Google Shape;894;p69"/>
          <p:cNvSpPr/>
          <p:nvPr/>
        </p:nvSpPr>
        <p:spPr>
          <a:xfrm>
            <a:off x="730357" y="4437633"/>
            <a:ext cx="1110325" cy="413925"/>
          </a:xfrm>
          <a:custGeom>
            <a:rect b="b" l="l" r="r" t="t"/>
            <a:pathLst>
              <a:path extrusionOk="0" h="16557" w="44413">
                <a:moveTo>
                  <a:pt x="41830" y="6925"/>
                </a:moveTo>
                <a:cubicBezTo>
                  <a:pt x="42057" y="8511"/>
                  <a:pt x="46419" y="15990"/>
                  <a:pt x="43190" y="16443"/>
                </a:cubicBezTo>
                <a:cubicBezTo>
                  <a:pt x="39961" y="16896"/>
                  <a:pt x="29366" y="12364"/>
                  <a:pt x="22454" y="9645"/>
                </a:cubicBezTo>
                <a:cubicBezTo>
                  <a:pt x="15542" y="6926"/>
                  <a:pt x="5232" y="-893"/>
                  <a:pt x="1719" y="127"/>
                </a:cubicBezTo>
                <a:cubicBezTo>
                  <a:pt x="-1793" y="1147"/>
                  <a:pt x="1436" y="13157"/>
                  <a:pt x="1379" y="15763"/>
                </a:cubicBezTo>
              </a:path>
            </a:pathLst>
          </a:custGeom>
          <a:noFill/>
          <a:ln cap="flat" cmpd="sng" w="9525">
            <a:solidFill>
              <a:srgbClr val="FFFFFF"/>
            </a:solidFill>
            <a:prstDash val="solid"/>
            <a:round/>
            <a:headEnd len="med" w="med" type="none"/>
            <a:tailEnd len="med" w="med" type="stealth"/>
          </a:ln>
        </p:spPr>
      </p:sp>
      <p:sp>
        <p:nvSpPr>
          <p:cNvPr id="895" name="Google Shape;895;p69"/>
          <p:cNvSpPr txBox="1"/>
          <p:nvPr/>
        </p:nvSpPr>
        <p:spPr>
          <a:xfrm>
            <a:off x="8102213" y="4758075"/>
            <a:ext cx="1072200" cy="352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600">
                <a:solidFill>
                  <a:schemeClr val="dk1"/>
                </a:solidFill>
              </a:rPr>
              <a:t>@flassari</a:t>
            </a:r>
            <a:endParaRPr sz="16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8"/>
          <p:cNvGrpSpPr/>
          <p:nvPr/>
        </p:nvGrpSpPr>
        <p:grpSpPr>
          <a:xfrm>
            <a:off x="0" y="0"/>
            <a:ext cx="9144000" cy="762000"/>
            <a:chOff x="0" y="1066800"/>
            <a:chExt cx="9144000" cy="762000"/>
          </a:xfrm>
        </p:grpSpPr>
        <p:sp>
          <p:nvSpPr>
            <p:cNvPr id="122" name="Google Shape;122;p18"/>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pic>
        <p:nvPicPr>
          <p:cNvPr id="124" name="Google Shape;124;p18"/>
          <p:cNvPicPr preferRelativeResize="0"/>
          <p:nvPr/>
        </p:nvPicPr>
        <p:blipFill>
          <a:blip r:embed="rId3">
            <a:alphaModFix/>
          </a:blip>
          <a:stretch>
            <a:fillRect/>
          </a:stretch>
        </p:blipFill>
        <p:spPr>
          <a:xfrm>
            <a:off x="2967199" y="1822191"/>
            <a:ext cx="412900" cy="412900"/>
          </a:xfrm>
          <a:prstGeom prst="rect">
            <a:avLst/>
          </a:prstGeom>
          <a:noFill/>
          <a:ln>
            <a:noFill/>
          </a:ln>
        </p:spPr>
      </p:pic>
      <p:sp>
        <p:nvSpPr>
          <p:cNvPr id="125" name="Google Shape;125;p18"/>
          <p:cNvSpPr txBox="1"/>
          <p:nvPr/>
        </p:nvSpPr>
        <p:spPr>
          <a:xfrm>
            <a:off x="3330400" y="177542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Project Folder</a:t>
            </a:r>
            <a:endParaRPr>
              <a:solidFill>
                <a:srgbClr val="FFFFFF"/>
              </a:solidFill>
            </a:endParaRPr>
          </a:p>
        </p:txBody>
      </p:sp>
      <p:pic>
        <p:nvPicPr>
          <p:cNvPr id="126" name="Google Shape;126;p18"/>
          <p:cNvPicPr preferRelativeResize="0"/>
          <p:nvPr/>
        </p:nvPicPr>
        <p:blipFill>
          <a:blip r:embed="rId3">
            <a:alphaModFix/>
          </a:blip>
          <a:stretch>
            <a:fillRect/>
          </a:stretch>
        </p:blipFill>
        <p:spPr>
          <a:xfrm>
            <a:off x="3271999" y="2186991"/>
            <a:ext cx="412900" cy="412900"/>
          </a:xfrm>
          <a:prstGeom prst="rect">
            <a:avLst/>
          </a:prstGeom>
          <a:noFill/>
          <a:ln>
            <a:noFill/>
          </a:ln>
        </p:spPr>
      </p:pic>
      <p:sp>
        <p:nvSpPr>
          <p:cNvPr id="127" name="Google Shape;127;p18"/>
          <p:cNvSpPr txBox="1"/>
          <p:nvPr/>
        </p:nvSpPr>
        <p:spPr>
          <a:xfrm>
            <a:off x="3635200" y="214022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Source</a:t>
            </a:r>
            <a:endParaRPr>
              <a:solidFill>
                <a:srgbClr val="FFFFFF"/>
              </a:solidFill>
            </a:endParaRPr>
          </a:p>
        </p:txBody>
      </p:sp>
      <p:sp>
        <p:nvSpPr>
          <p:cNvPr id="128" name="Google Shape;128;p18"/>
          <p:cNvSpPr txBox="1"/>
          <p:nvPr/>
        </p:nvSpPr>
        <p:spPr>
          <a:xfrm>
            <a:off x="3940000" y="250502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a:t>
            </a:r>
            <a:endParaRPr>
              <a:solidFill>
                <a:srgbClr val="FFFFFF"/>
              </a:solidFill>
            </a:endParaRPr>
          </a:p>
        </p:txBody>
      </p:sp>
      <p:sp>
        <p:nvSpPr>
          <p:cNvPr id="129" name="Google Shape;129;p18"/>
          <p:cNvSpPr txBox="1"/>
          <p:nvPr/>
        </p:nvSpPr>
        <p:spPr>
          <a:xfrm>
            <a:off x="4244800" y="2927075"/>
            <a:ext cx="1932000" cy="4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rPr>
              <a:t>FooBar.Build.cs</a:t>
            </a:r>
            <a:endParaRPr>
              <a:solidFill>
                <a:srgbClr val="FFFFFF"/>
              </a:solidFill>
            </a:endParaRPr>
          </a:p>
        </p:txBody>
      </p:sp>
      <p:grpSp>
        <p:nvGrpSpPr>
          <p:cNvPr id="130" name="Google Shape;130;p18"/>
          <p:cNvGrpSpPr/>
          <p:nvPr/>
        </p:nvGrpSpPr>
        <p:grpSpPr>
          <a:xfrm>
            <a:off x="3957799" y="3000389"/>
            <a:ext cx="236100" cy="299400"/>
            <a:chOff x="3288787" y="2379173"/>
            <a:chExt cx="236100" cy="299400"/>
          </a:xfrm>
        </p:grpSpPr>
        <p:sp>
          <p:nvSpPr>
            <p:cNvPr id="131" name="Google Shape;131;p18"/>
            <p:cNvSpPr/>
            <p:nvPr/>
          </p:nvSpPr>
          <p:spPr>
            <a:xfrm>
              <a:off x="3288787" y="2379173"/>
              <a:ext cx="236100" cy="299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8"/>
            <p:cNvCxnSpPr/>
            <p:nvPr/>
          </p:nvCxnSpPr>
          <p:spPr>
            <a:xfrm>
              <a:off x="3330437" y="2466975"/>
              <a:ext cx="154500" cy="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8"/>
            <p:cNvCxnSpPr/>
            <p:nvPr/>
          </p:nvCxnSpPr>
          <p:spPr>
            <a:xfrm>
              <a:off x="3329587" y="2501762"/>
              <a:ext cx="154500" cy="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8"/>
            <p:cNvCxnSpPr/>
            <p:nvPr/>
          </p:nvCxnSpPr>
          <p:spPr>
            <a:xfrm>
              <a:off x="3330437" y="2580846"/>
              <a:ext cx="154500" cy="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8"/>
            <p:cNvCxnSpPr/>
            <p:nvPr/>
          </p:nvCxnSpPr>
          <p:spPr>
            <a:xfrm>
              <a:off x="3329587" y="2540690"/>
              <a:ext cx="113400" cy="0"/>
            </a:xfrm>
            <a:prstGeom prst="straightConnector1">
              <a:avLst/>
            </a:prstGeom>
            <a:noFill/>
            <a:ln cap="flat" cmpd="sng" w="9525">
              <a:solidFill>
                <a:schemeClr val="dk2"/>
              </a:solidFill>
              <a:prstDash val="solid"/>
              <a:round/>
              <a:headEnd len="med" w="med" type="none"/>
              <a:tailEnd len="med" w="med" type="none"/>
            </a:ln>
          </p:spPr>
        </p:cxnSp>
      </p:grpSp>
      <p:pic>
        <p:nvPicPr>
          <p:cNvPr id="136" name="Google Shape;136;p18"/>
          <p:cNvPicPr preferRelativeResize="0"/>
          <p:nvPr/>
        </p:nvPicPr>
        <p:blipFill>
          <a:blip r:embed="rId3">
            <a:alphaModFix/>
          </a:blip>
          <a:stretch>
            <a:fillRect/>
          </a:stretch>
        </p:blipFill>
        <p:spPr>
          <a:xfrm>
            <a:off x="3576799" y="2567991"/>
            <a:ext cx="412900" cy="412900"/>
          </a:xfrm>
          <a:prstGeom prst="rect">
            <a:avLst/>
          </a:prstGeom>
          <a:noFill/>
          <a:ln>
            <a:noFill/>
          </a:ln>
        </p:spPr>
      </p:pic>
      <p:pic>
        <p:nvPicPr>
          <p:cNvPr id="137" name="Google Shape;137;p18"/>
          <p:cNvPicPr preferRelativeResize="0"/>
          <p:nvPr/>
        </p:nvPicPr>
        <p:blipFill>
          <a:blip r:embed="rId4">
            <a:alphaModFix/>
          </a:blip>
          <a:stretch>
            <a:fillRect/>
          </a:stretch>
        </p:blipFill>
        <p:spPr>
          <a:xfrm>
            <a:off x="7593900" y="4561950"/>
            <a:ext cx="1476300" cy="708250"/>
          </a:xfrm>
          <a:prstGeom prst="rect">
            <a:avLst/>
          </a:prstGeom>
          <a:noFill/>
          <a:ln>
            <a:noFill/>
          </a:ln>
        </p:spPr>
      </p:pic>
      <p:sp>
        <p:nvSpPr>
          <p:cNvPr id="138" name="Google Shape;138;p18"/>
          <p:cNvSpPr txBox="1"/>
          <p:nvPr/>
        </p:nvSpPr>
        <p:spPr>
          <a:xfrm>
            <a:off x="2233900" y="4263150"/>
            <a:ext cx="4125000" cy="44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rPr>
              <a:t>Let’s create module “FooBar”!</a:t>
            </a:r>
            <a:endParaRPr>
              <a:solidFill>
                <a:srgbClr val="FFFFFF"/>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idx="1" type="body"/>
          </p:nvPr>
        </p:nvSpPr>
        <p:spPr>
          <a:xfrm>
            <a:off x="311700" y="1000075"/>
            <a:ext cx="8520600" cy="3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latin typeface="Consolas"/>
                <a:ea typeface="Consolas"/>
                <a:cs typeface="Consolas"/>
                <a:sym typeface="Consolas"/>
              </a:rPr>
              <a:t>[YourModuleName].Build.cs</a:t>
            </a:r>
            <a:endParaRPr>
              <a:solidFill>
                <a:srgbClr val="B7B7B7"/>
              </a:solidFill>
              <a:latin typeface="Consolas"/>
              <a:ea typeface="Consolas"/>
              <a:cs typeface="Consolas"/>
              <a:sym typeface="Consolas"/>
            </a:endParaRPr>
          </a:p>
          <a:p>
            <a:pPr indent="-342900" lvl="0" marL="457200" rtl="0" algn="l">
              <a:spcBef>
                <a:spcPts val="0"/>
              </a:spcBef>
              <a:spcAft>
                <a:spcPts val="0"/>
              </a:spcAft>
              <a:buSzPts val="1800"/>
              <a:buChar char="●"/>
            </a:pPr>
            <a:r>
              <a:rPr lang="en"/>
              <a:t>Describes how to build your module.</a:t>
            </a:r>
            <a:endParaRPr/>
          </a:p>
          <a:p>
            <a:pPr indent="-342900" lvl="0" marL="457200" rtl="0" algn="l">
              <a:spcBef>
                <a:spcPts val="0"/>
              </a:spcBef>
              <a:spcAft>
                <a:spcPts val="0"/>
              </a:spcAft>
              <a:buSzPts val="1800"/>
              <a:buChar char="●"/>
            </a:pPr>
            <a:r>
              <a:rPr lang="en"/>
              <a:t>Defines your module’s dependencies.</a:t>
            </a:r>
            <a:endParaRPr/>
          </a:p>
          <a:p>
            <a:pPr indent="-342900" lvl="0" marL="457200" rtl="0" algn="l">
              <a:spcBef>
                <a:spcPts val="0"/>
              </a:spcBef>
              <a:spcAft>
                <a:spcPts val="0"/>
              </a:spcAft>
              <a:buSzPts val="1800"/>
              <a:buChar char="●"/>
            </a:pPr>
            <a:r>
              <a:rPr lang="en"/>
              <a:t>And more...</a:t>
            </a:r>
            <a:endParaRPr/>
          </a:p>
          <a:p>
            <a:pPr indent="0" lvl="0" marL="0" rtl="0" algn="l">
              <a:spcBef>
                <a:spcPts val="1600"/>
              </a:spcBef>
              <a:spcAft>
                <a:spcPts val="0"/>
              </a:spcAft>
              <a:buNone/>
            </a:pPr>
            <a:r>
              <a:rPr lang="en"/>
              <a:t>Projects are built according to </a:t>
            </a:r>
            <a:r>
              <a:rPr lang="en">
                <a:solidFill>
                  <a:srgbClr val="B7B7B7"/>
                </a:solidFill>
                <a:latin typeface="Consolas"/>
                <a:ea typeface="Consolas"/>
                <a:cs typeface="Consolas"/>
                <a:sym typeface="Consolas"/>
              </a:rPr>
              <a:t>.Target.cs</a:t>
            </a:r>
            <a:r>
              <a:rPr lang="en"/>
              <a:t> and </a:t>
            </a:r>
            <a:r>
              <a:rPr lang="en">
                <a:solidFill>
                  <a:srgbClr val="B7B7B7"/>
                </a:solidFill>
                <a:latin typeface="Consolas"/>
                <a:ea typeface="Consolas"/>
                <a:cs typeface="Consolas"/>
                <a:sym typeface="Consolas"/>
              </a:rPr>
              <a:t>.Build.cs</a:t>
            </a:r>
            <a:r>
              <a:rPr lang="en"/>
              <a:t> files, not solution files.</a:t>
            </a:r>
            <a:endParaRPr/>
          </a:p>
          <a:p>
            <a:pPr indent="-342900" lvl="0" marL="457200" rtl="0" algn="l">
              <a:spcBef>
                <a:spcPts val="0"/>
              </a:spcBef>
              <a:spcAft>
                <a:spcPts val="0"/>
              </a:spcAft>
              <a:buSzPts val="1800"/>
              <a:buChar char="●"/>
            </a:pPr>
            <a:r>
              <a:rPr lang="en"/>
              <a:t>UBT ignores solution files.</a:t>
            </a:r>
            <a:endParaRPr/>
          </a:p>
          <a:p>
            <a:pPr indent="-317500" lvl="1" marL="914400" rtl="0" algn="l">
              <a:spcBef>
                <a:spcPts val="0"/>
              </a:spcBef>
              <a:spcAft>
                <a:spcPts val="0"/>
              </a:spcAft>
              <a:buSzPts val="1400"/>
              <a:buChar char="○"/>
            </a:pPr>
            <a:r>
              <a:rPr lang="en"/>
              <a:t>They’re mostly for your convenience.</a:t>
            </a:r>
            <a:endParaRPr/>
          </a:p>
          <a:p>
            <a:pPr indent="-342900" lvl="0" marL="457200" rtl="0" algn="l">
              <a:spcBef>
                <a:spcPts val="0"/>
              </a:spcBef>
              <a:spcAft>
                <a:spcPts val="0"/>
              </a:spcAft>
              <a:buSzPts val="1800"/>
              <a:buChar char="●"/>
            </a:pPr>
            <a:r>
              <a:rPr lang="en"/>
              <a:t>To generate solution files:</a:t>
            </a:r>
            <a:endParaRPr/>
          </a:p>
          <a:p>
            <a:pPr indent="-317500" lvl="1" marL="914400" rtl="0" algn="l">
              <a:spcBef>
                <a:spcPts val="0"/>
              </a:spcBef>
              <a:spcAft>
                <a:spcPts val="0"/>
              </a:spcAft>
              <a:buSzPts val="1400"/>
              <a:buChar char="○"/>
            </a:pPr>
            <a:r>
              <a:rPr lang="en"/>
              <a:t>Run </a:t>
            </a:r>
            <a:r>
              <a:rPr lang="en">
                <a:solidFill>
                  <a:srgbClr val="CCCCCC"/>
                </a:solidFill>
                <a:latin typeface="Consolas"/>
                <a:ea typeface="Consolas"/>
                <a:cs typeface="Consolas"/>
                <a:sym typeface="Consolas"/>
              </a:rPr>
              <a:t>GenerateProject.bat</a:t>
            </a:r>
            <a:r>
              <a:rPr lang="en">
                <a:solidFill>
                  <a:srgbClr val="FFFFFF"/>
                </a:solidFill>
              </a:rPr>
              <a:t>.</a:t>
            </a:r>
            <a:endParaRPr>
              <a:solidFill>
                <a:srgbClr val="FFFFFF"/>
              </a:solidFill>
            </a:endParaRPr>
          </a:p>
          <a:p>
            <a:pPr indent="-317500" lvl="1" marL="914400" rtl="0" algn="l">
              <a:spcBef>
                <a:spcPts val="0"/>
              </a:spcBef>
              <a:spcAft>
                <a:spcPts val="0"/>
              </a:spcAft>
              <a:buSzPts val="1400"/>
              <a:buChar char="○"/>
            </a:pPr>
            <a:r>
              <a:rPr lang="en"/>
              <a:t>Right click [ProjectName].uproject -&gt; Generate [..] Project Files.</a:t>
            </a:r>
            <a:endParaRPr/>
          </a:p>
          <a:p>
            <a:pPr indent="-317500" lvl="1" marL="914400" rtl="0" algn="l">
              <a:spcBef>
                <a:spcPts val="0"/>
              </a:spcBef>
              <a:spcAft>
                <a:spcPts val="0"/>
              </a:spcAft>
              <a:buSzPts val="1400"/>
              <a:buChar char="○"/>
            </a:pPr>
            <a:r>
              <a:rPr lang="en"/>
              <a:t>Click File -&gt; Refresh [..] Project.</a:t>
            </a:r>
            <a:endParaRPr/>
          </a:p>
          <a:p>
            <a:pPr indent="-317500" lvl="1" marL="914400" rtl="0" algn="l">
              <a:spcBef>
                <a:spcPts val="0"/>
              </a:spcBef>
              <a:spcAft>
                <a:spcPts val="0"/>
              </a:spcAft>
              <a:buSzPts val="1400"/>
              <a:buChar char="○"/>
            </a:pPr>
            <a:r>
              <a:rPr lang="en"/>
              <a:t>G</a:t>
            </a:r>
            <a:r>
              <a:rPr lang="en"/>
              <a:t>ood practice after changing </a:t>
            </a:r>
            <a:r>
              <a:rPr lang="en">
                <a:solidFill>
                  <a:srgbClr val="B7B7B7"/>
                </a:solidFill>
                <a:latin typeface="Consolas"/>
                <a:ea typeface="Consolas"/>
                <a:cs typeface="Consolas"/>
                <a:sym typeface="Consolas"/>
              </a:rPr>
              <a:t>.Build.cs</a:t>
            </a:r>
            <a:r>
              <a:rPr lang="en"/>
              <a:t> files or moving source files around.</a:t>
            </a:r>
            <a:endParaRPr/>
          </a:p>
        </p:txBody>
      </p:sp>
      <p:grpSp>
        <p:nvGrpSpPr>
          <p:cNvPr id="144" name="Google Shape;144;p19"/>
          <p:cNvGrpSpPr/>
          <p:nvPr/>
        </p:nvGrpSpPr>
        <p:grpSpPr>
          <a:xfrm>
            <a:off x="0" y="0"/>
            <a:ext cx="9144000" cy="762000"/>
            <a:chOff x="0" y="1066800"/>
            <a:chExt cx="9144000" cy="762000"/>
          </a:xfrm>
        </p:grpSpPr>
        <p:sp>
          <p:nvSpPr>
            <p:cNvPr id="145" name="Google Shape;145;p19"/>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pic>
        <p:nvPicPr>
          <p:cNvPr id="147" name="Google Shape;147;p19"/>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20"/>
          <p:cNvGrpSpPr/>
          <p:nvPr/>
        </p:nvGrpSpPr>
        <p:grpSpPr>
          <a:xfrm>
            <a:off x="0" y="0"/>
            <a:ext cx="9144000" cy="762000"/>
            <a:chOff x="0" y="1066800"/>
            <a:chExt cx="9144000" cy="762000"/>
          </a:xfrm>
        </p:grpSpPr>
        <p:sp>
          <p:nvSpPr>
            <p:cNvPr id="153" name="Google Shape;153;p20"/>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chemeClr val="dk1"/>
                  </a:solidFill>
                </a:rPr>
                <a:t>B</a:t>
              </a:r>
              <a:r>
                <a:rPr lang="en" sz="3600">
                  <a:solidFill>
                    <a:schemeClr val="dk1"/>
                  </a:solidFill>
                </a:rPr>
                <a:t>uild</a:t>
              </a:r>
              <a:endParaRPr sz="3600"/>
            </a:p>
          </p:txBody>
        </p:sp>
      </p:grpSp>
      <p:sp>
        <p:nvSpPr>
          <p:cNvPr id="155" name="Google Shape;155;p20"/>
          <p:cNvSpPr txBox="1"/>
          <p:nvPr>
            <p:ph idx="1" type="body"/>
          </p:nvPr>
        </p:nvSpPr>
        <p:spPr>
          <a:xfrm>
            <a:off x="311700" y="1000075"/>
            <a:ext cx="8520600" cy="5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Minimum implementation</a:t>
            </a:r>
            <a:endParaRPr>
              <a:latin typeface="Consolas"/>
              <a:ea typeface="Consolas"/>
              <a:cs typeface="Consolas"/>
              <a:sym typeface="Consolas"/>
            </a:endParaRPr>
          </a:p>
        </p:txBody>
      </p:sp>
      <p:sp>
        <p:nvSpPr>
          <p:cNvPr id="156" name="Google Shape;156;p20"/>
          <p:cNvSpPr txBox="1"/>
          <p:nvPr>
            <p:ph idx="1" type="body"/>
          </p:nvPr>
        </p:nvSpPr>
        <p:spPr>
          <a:xfrm>
            <a:off x="311700" y="1838275"/>
            <a:ext cx="8520600" cy="2542800"/>
          </a:xfrm>
          <a:prstGeom prst="rect">
            <a:avLst/>
          </a:prstGeom>
          <a:solidFill>
            <a:srgbClr val="FFFFFF">
              <a:alpha val="627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4A86E8"/>
                </a:solidFill>
                <a:latin typeface="Consolas"/>
                <a:ea typeface="Consolas"/>
                <a:cs typeface="Consolas"/>
                <a:sym typeface="Consolas"/>
              </a:rPr>
              <a:t>using </a:t>
            </a:r>
            <a:r>
              <a:rPr lang="en" sz="1700">
                <a:latin typeface="Consolas"/>
                <a:ea typeface="Consolas"/>
                <a:cs typeface="Consolas"/>
                <a:sym typeface="Consolas"/>
              </a:rPr>
              <a:t>UnrealBuildTool;</a:t>
            </a:r>
            <a:endParaRPr sz="1700">
              <a:latin typeface="Consolas"/>
              <a:ea typeface="Consolas"/>
              <a:cs typeface="Consolas"/>
              <a:sym typeface="Consolas"/>
            </a:endParaRPr>
          </a:p>
          <a:p>
            <a:pPr indent="0" lvl="0" marL="0" rtl="0" algn="l">
              <a:lnSpc>
                <a:spcPct val="100000"/>
              </a:lnSpc>
              <a:spcBef>
                <a:spcPts val="0"/>
              </a:spcBef>
              <a:spcAft>
                <a:spcPts val="0"/>
              </a:spcAft>
              <a:buNone/>
            </a:pPr>
            <a:r>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4A86E8"/>
                </a:solidFill>
                <a:latin typeface="Consolas"/>
                <a:ea typeface="Consolas"/>
                <a:cs typeface="Consolas"/>
                <a:sym typeface="Consolas"/>
              </a:rPr>
              <a:t>public class </a:t>
            </a:r>
            <a:r>
              <a:rPr lang="en" sz="1700">
                <a:solidFill>
                  <a:schemeClr val="accent1"/>
                </a:solidFill>
                <a:latin typeface="Consolas"/>
                <a:ea typeface="Consolas"/>
                <a:cs typeface="Consolas"/>
                <a:sym typeface="Consolas"/>
              </a:rPr>
              <a:t>FooBar </a:t>
            </a:r>
            <a:r>
              <a:rPr lang="en" sz="1700">
                <a:latin typeface="Consolas"/>
                <a:ea typeface="Consolas"/>
                <a:cs typeface="Consolas"/>
                <a:sym typeface="Consolas"/>
              </a:rPr>
              <a:t>: </a:t>
            </a:r>
            <a:r>
              <a:rPr lang="en" sz="1700">
                <a:solidFill>
                  <a:schemeClr val="accent1"/>
                </a:solidFill>
                <a:latin typeface="Consolas"/>
                <a:ea typeface="Consolas"/>
                <a:cs typeface="Consolas"/>
                <a:sym typeface="Consolas"/>
              </a:rPr>
              <a:t>ModuleRules</a:t>
            </a:r>
            <a:endParaRPr sz="1700">
              <a:solidFill>
                <a:schemeClr val="accent1"/>
              </a:solidFill>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r>
              <a:rPr lang="en" sz="1700">
                <a:solidFill>
                  <a:srgbClr val="4A86E8"/>
                </a:solidFill>
                <a:latin typeface="Consolas"/>
                <a:ea typeface="Consolas"/>
                <a:cs typeface="Consolas"/>
                <a:sym typeface="Consolas"/>
              </a:rPr>
              <a:t>public </a:t>
            </a:r>
            <a:r>
              <a:rPr lang="en" sz="1700">
                <a:solidFill>
                  <a:schemeClr val="accent1"/>
                </a:solidFill>
                <a:latin typeface="Consolas"/>
                <a:ea typeface="Consolas"/>
                <a:cs typeface="Consolas"/>
                <a:sym typeface="Consolas"/>
              </a:rPr>
              <a:t>FooBar</a:t>
            </a:r>
            <a:r>
              <a:rPr lang="en" sz="1700">
                <a:latin typeface="Consolas"/>
                <a:ea typeface="Consolas"/>
                <a:cs typeface="Consolas"/>
                <a:sym typeface="Consolas"/>
              </a:rPr>
              <a:t>(</a:t>
            </a:r>
            <a:r>
              <a:rPr lang="en" sz="1700">
                <a:solidFill>
                  <a:schemeClr val="accent1"/>
                </a:solidFill>
                <a:latin typeface="Consolas"/>
                <a:ea typeface="Consolas"/>
                <a:cs typeface="Consolas"/>
                <a:sym typeface="Consolas"/>
              </a:rPr>
              <a:t>ReadOnlyTargetRules</a:t>
            </a:r>
            <a:r>
              <a:rPr lang="en" sz="1700">
                <a:latin typeface="Consolas"/>
                <a:ea typeface="Consolas"/>
                <a:cs typeface="Consolas"/>
                <a:sym typeface="Consolas"/>
              </a:rPr>
              <a:t> </a:t>
            </a:r>
            <a:r>
              <a:rPr lang="en" sz="1700">
                <a:solidFill>
                  <a:schemeClr val="accent5"/>
                </a:solidFill>
                <a:latin typeface="Consolas"/>
                <a:ea typeface="Consolas"/>
                <a:cs typeface="Consolas"/>
                <a:sym typeface="Consolas"/>
              </a:rPr>
              <a:t>Target</a:t>
            </a:r>
            <a:r>
              <a:rPr lang="en" sz="1700">
                <a:latin typeface="Consolas"/>
                <a:ea typeface="Consolas"/>
                <a:cs typeface="Consolas"/>
                <a:sym typeface="Consolas"/>
              </a:rPr>
              <a:t>) : </a:t>
            </a:r>
            <a:r>
              <a:rPr lang="en" sz="1700">
                <a:solidFill>
                  <a:srgbClr val="4A86E8"/>
                </a:solidFill>
                <a:latin typeface="Consolas"/>
                <a:ea typeface="Consolas"/>
                <a:cs typeface="Consolas"/>
                <a:sym typeface="Consolas"/>
              </a:rPr>
              <a:t>base</a:t>
            </a:r>
            <a:r>
              <a:rPr lang="en" sz="1700">
                <a:latin typeface="Consolas"/>
                <a:ea typeface="Consolas"/>
                <a:cs typeface="Consolas"/>
                <a:sym typeface="Consolas"/>
              </a:rPr>
              <a:t>(</a:t>
            </a:r>
            <a:r>
              <a:rPr lang="en" sz="1700">
                <a:solidFill>
                  <a:schemeClr val="accent5"/>
                </a:solidFill>
                <a:latin typeface="Consolas"/>
                <a:ea typeface="Consolas"/>
                <a:cs typeface="Consolas"/>
                <a:sym typeface="Consolas"/>
              </a:rPr>
              <a:t>Target</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r>
              <a:rPr lang="en" sz="1700">
                <a:solidFill>
                  <a:schemeClr val="accent5"/>
                </a:solidFill>
                <a:latin typeface="Consolas"/>
                <a:ea typeface="Consolas"/>
                <a:cs typeface="Consolas"/>
                <a:sym typeface="Consolas"/>
              </a:rPr>
              <a:t>PrivateDependencyModuleNames</a:t>
            </a:r>
            <a:r>
              <a:rPr lang="en" sz="1700">
                <a:latin typeface="Consolas"/>
                <a:ea typeface="Consolas"/>
                <a:cs typeface="Consolas"/>
                <a:sym typeface="Consolas"/>
              </a:rPr>
              <a:t>.</a:t>
            </a:r>
            <a:r>
              <a:rPr lang="en" sz="1700">
                <a:solidFill>
                  <a:srgbClr val="FFF2CC"/>
                </a:solidFill>
                <a:latin typeface="Consolas"/>
                <a:ea typeface="Consolas"/>
                <a:cs typeface="Consolas"/>
                <a:sym typeface="Consolas"/>
              </a:rPr>
              <a:t>AddRange</a:t>
            </a:r>
            <a:r>
              <a:rPr lang="en" sz="1700">
                <a:latin typeface="Consolas"/>
                <a:ea typeface="Consolas"/>
                <a:cs typeface="Consolas"/>
                <a:sym typeface="Consolas"/>
              </a:rPr>
              <a:t>(</a:t>
            </a:r>
            <a:r>
              <a:rPr lang="en" sz="1700">
                <a:solidFill>
                  <a:srgbClr val="4A86E8"/>
                </a:solidFill>
                <a:latin typeface="Consolas"/>
                <a:ea typeface="Consolas"/>
                <a:cs typeface="Consolas"/>
                <a:sym typeface="Consolas"/>
              </a:rPr>
              <a:t>new string</a:t>
            </a:r>
            <a:r>
              <a:rPr lang="en" sz="1700">
                <a:latin typeface="Consolas"/>
                <a:ea typeface="Consolas"/>
                <a:cs typeface="Consolas"/>
                <a:sym typeface="Consolas"/>
              </a:rPr>
              <a:t>[] {</a:t>
            </a:r>
            <a:r>
              <a:rPr lang="en" sz="1700">
                <a:solidFill>
                  <a:srgbClr val="DD7E6B"/>
                </a:solidFill>
                <a:latin typeface="Consolas"/>
                <a:ea typeface="Consolas"/>
                <a:cs typeface="Consolas"/>
                <a:sym typeface="Consolas"/>
              </a:rPr>
              <a:t>"Core"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1600"/>
              </a:spcAft>
              <a:buNone/>
            </a:pPr>
            <a:r>
              <a:t/>
            </a:r>
            <a:endParaRPr>
              <a:latin typeface="Consolas"/>
              <a:ea typeface="Consolas"/>
              <a:cs typeface="Consolas"/>
              <a:sym typeface="Consolas"/>
            </a:endParaRPr>
          </a:p>
        </p:txBody>
      </p:sp>
      <p:pic>
        <p:nvPicPr>
          <p:cNvPr id="157" name="Google Shape;157;p20"/>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11700" y="34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modules: </a:t>
            </a:r>
            <a:r>
              <a:rPr b="1" lang="en"/>
              <a:t>B.U.I.L.D.</a:t>
            </a:r>
            <a:endParaRPr b="1"/>
          </a:p>
        </p:txBody>
      </p:sp>
      <p:grpSp>
        <p:nvGrpSpPr>
          <p:cNvPr id="163" name="Google Shape;163;p21"/>
          <p:cNvGrpSpPr/>
          <p:nvPr/>
        </p:nvGrpSpPr>
        <p:grpSpPr>
          <a:xfrm>
            <a:off x="0" y="1066800"/>
            <a:ext cx="9144000" cy="762000"/>
            <a:chOff x="0" y="1066800"/>
            <a:chExt cx="9144000" cy="762000"/>
          </a:xfrm>
        </p:grpSpPr>
        <p:sp>
          <p:nvSpPr>
            <p:cNvPr id="164" name="Google Shape;164;p21"/>
            <p:cNvSpPr/>
            <p:nvPr/>
          </p:nvSpPr>
          <p:spPr>
            <a:xfrm>
              <a:off x="0" y="1066800"/>
              <a:ext cx="9144000" cy="762000"/>
            </a:xfrm>
            <a:prstGeom prst="rect">
              <a:avLst/>
            </a:prstGeom>
            <a:solidFill>
              <a:srgbClr val="30FF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txBox="1"/>
            <p:nvPr/>
          </p:nvSpPr>
          <p:spPr>
            <a:xfrm>
              <a:off x="381000" y="1066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B</a:t>
              </a:r>
              <a:r>
                <a:rPr lang="en" sz="3600">
                  <a:solidFill>
                    <a:srgbClr val="434343"/>
                  </a:solidFill>
                </a:rPr>
                <a:t>uild</a:t>
              </a:r>
              <a:endParaRPr sz="3600">
                <a:solidFill>
                  <a:srgbClr val="434343"/>
                </a:solidFill>
              </a:endParaRPr>
            </a:p>
          </p:txBody>
        </p:sp>
      </p:grpSp>
      <p:grpSp>
        <p:nvGrpSpPr>
          <p:cNvPr id="166" name="Google Shape;166;p21"/>
          <p:cNvGrpSpPr/>
          <p:nvPr/>
        </p:nvGrpSpPr>
        <p:grpSpPr>
          <a:xfrm>
            <a:off x="0" y="2590800"/>
            <a:ext cx="9144000" cy="762000"/>
            <a:chOff x="0" y="2590800"/>
            <a:chExt cx="9144000" cy="762000"/>
          </a:xfrm>
        </p:grpSpPr>
        <p:sp>
          <p:nvSpPr>
            <p:cNvPr id="167" name="Google Shape;167;p21"/>
            <p:cNvSpPr/>
            <p:nvPr/>
          </p:nvSpPr>
          <p:spPr>
            <a:xfrm>
              <a:off x="0" y="2590800"/>
              <a:ext cx="9144000" cy="762000"/>
            </a:xfrm>
            <a:prstGeom prst="rect">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8" name="Google Shape;168;p21"/>
            <p:cNvSpPr txBox="1"/>
            <p:nvPr/>
          </p:nvSpPr>
          <p:spPr>
            <a:xfrm>
              <a:off x="391200" y="2590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I</a:t>
              </a:r>
              <a:r>
                <a:rPr lang="en" sz="3600">
                  <a:solidFill>
                    <a:srgbClr val="434343"/>
                  </a:solidFill>
                </a:rPr>
                <a:t>mplement</a:t>
              </a:r>
              <a:endParaRPr sz="3600">
                <a:solidFill>
                  <a:srgbClr val="434343"/>
                </a:solidFill>
              </a:endParaRPr>
            </a:p>
          </p:txBody>
        </p:sp>
      </p:grpSp>
      <p:grpSp>
        <p:nvGrpSpPr>
          <p:cNvPr id="169" name="Google Shape;169;p21"/>
          <p:cNvGrpSpPr/>
          <p:nvPr/>
        </p:nvGrpSpPr>
        <p:grpSpPr>
          <a:xfrm>
            <a:off x="0" y="3352800"/>
            <a:ext cx="9144000" cy="762000"/>
            <a:chOff x="0" y="3352800"/>
            <a:chExt cx="9144000" cy="762000"/>
          </a:xfrm>
        </p:grpSpPr>
        <p:sp>
          <p:nvSpPr>
            <p:cNvPr id="170" name="Google Shape;170;p21"/>
            <p:cNvSpPr/>
            <p:nvPr/>
          </p:nvSpPr>
          <p:spPr>
            <a:xfrm>
              <a:off x="0" y="3352800"/>
              <a:ext cx="9144000" cy="762000"/>
            </a:xfrm>
            <a:prstGeom prst="rect">
              <a:avLst/>
            </a:prstGeom>
            <a:solidFill>
              <a:srgbClr val="00AE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1" name="Google Shape;171;p21"/>
            <p:cNvSpPr txBox="1"/>
            <p:nvPr/>
          </p:nvSpPr>
          <p:spPr>
            <a:xfrm>
              <a:off x="381000" y="3352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L</a:t>
              </a:r>
              <a:r>
                <a:rPr lang="en" sz="3600">
                  <a:solidFill>
                    <a:srgbClr val="434343"/>
                  </a:solidFill>
                </a:rPr>
                <a:t>oad</a:t>
              </a:r>
              <a:endParaRPr sz="3600">
                <a:solidFill>
                  <a:srgbClr val="434343"/>
                </a:solidFill>
              </a:endParaRPr>
            </a:p>
          </p:txBody>
        </p:sp>
      </p:grpSp>
      <p:grpSp>
        <p:nvGrpSpPr>
          <p:cNvPr id="172" name="Google Shape;172;p21"/>
          <p:cNvGrpSpPr/>
          <p:nvPr/>
        </p:nvGrpSpPr>
        <p:grpSpPr>
          <a:xfrm>
            <a:off x="0" y="4114800"/>
            <a:ext cx="9144000" cy="762000"/>
            <a:chOff x="0" y="4114800"/>
            <a:chExt cx="9144000" cy="762000"/>
          </a:xfrm>
        </p:grpSpPr>
        <p:sp>
          <p:nvSpPr>
            <p:cNvPr id="173" name="Google Shape;173;p21"/>
            <p:cNvSpPr/>
            <p:nvPr/>
          </p:nvSpPr>
          <p:spPr>
            <a:xfrm>
              <a:off x="0" y="4114800"/>
              <a:ext cx="9144000" cy="762000"/>
            </a:xfrm>
            <a:prstGeom prst="rect">
              <a:avLst/>
            </a:prstGeom>
            <a:solidFill>
              <a:srgbClr val="FFF800">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4" name="Google Shape;174;p21"/>
            <p:cNvSpPr txBox="1"/>
            <p:nvPr/>
          </p:nvSpPr>
          <p:spPr>
            <a:xfrm>
              <a:off x="381000" y="41148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434343"/>
                  </a:solidFill>
                </a:rPr>
                <a:t>D</a:t>
              </a:r>
              <a:r>
                <a:rPr lang="en" sz="3600">
                  <a:solidFill>
                    <a:srgbClr val="434343"/>
                  </a:solidFill>
                </a:rPr>
                <a:t>epend</a:t>
              </a:r>
              <a:endParaRPr sz="3600">
                <a:solidFill>
                  <a:srgbClr val="434343"/>
                </a:solidFill>
              </a:endParaRPr>
            </a:p>
          </p:txBody>
        </p:sp>
      </p:grpSp>
      <p:grpSp>
        <p:nvGrpSpPr>
          <p:cNvPr id="175" name="Google Shape;175;p21"/>
          <p:cNvGrpSpPr/>
          <p:nvPr/>
        </p:nvGrpSpPr>
        <p:grpSpPr>
          <a:xfrm>
            <a:off x="0" y="1828800"/>
            <a:ext cx="9144000" cy="762000"/>
            <a:chOff x="0" y="1828800"/>
            <a:chExt cx="9144000" cy="762000"/>
          </a:xfrm>
        </p:grpSpPr>
        <p:sp>
          <p:nvSpPr>
            <p:cNvPr id="176" name="Google Shape;176;p21"/>
            <p:cNvSpPr/>
            <p:nvPr/>
          </p:nvSpPr>
          <p:spPr>
            <a:xfrm>
              <a:off x="0" y="1828800"/>
              <a:ext cx="9144000" cy="762000"/>
            </a:xfrm>
            <a:prstGeom prst="rect">
              <a:avLst/>
            </a:prstGeom>
            <a:solidFill>
              <a:srgbClr val="EC00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7" name="Google Shape;177;p21"/>
            <p:cNvSpPr txBox="1"/>
            <p:nvPr/>
          </p:nvSpPr>
          <p:spPr>
            <a:xfrm>
              <a:off x="391200" y="1830000"/>
              <a:ext cx="2733000" cy="6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u="sng">
                  <a:solidFill>
                    <a:srgbClr val="FFFFFF"/>
                  </a:solidFill>
                </a:rPr>
                <a:t>U</a:t>
              </a:r>
              <a:r>
                <a:rPr lang="en" sz="3600">
                  <a:solidFill>
                    <a:srgbClr val="FFFFFF"/>
                  </a:solidFill>
                </a:rPr>
                <a:t>se</a:t>
              </a:r>
              <a:endParaRPr sz="3600">
                <a:solidFill>
                  <a:srgbClr val="FFFFFF"/>
                </a:solidFill>
              </a:endParaRPr>
            </a:p>
          </p:txBody>
        </p:sp>
      </p:grpSp>
      <p:pic>
        <p:nvPicPr>
          <p:cNvPr id="178" name="Google Shape;178;p21"/>
          <p:cNvPicPr preferRelativeResize="0"/>
          <p:nvPr/>
        </p:nvPicPr>
        <p:blipFill>
          <a:blip r:embed="rId3">
            <a:alphaModFix/>
          </a:blip>
          <a:stretch>
            <a:fillRect/>
          </a:stretch>
        </p:blipFill>
        <p:spPr>
          <a:xfrm>
            <a:off x="7593900" y="4561950"/>
            <a:ext cx="1476300" cy="708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usemarque">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