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11AA7-FCB1-44FB-8030-3473500B82E2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C658C-4B06-4481-AABC-AD048040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6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2CE6-75E2-4113-B21D-E16C4D97B797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7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4820-7326-4543-A766-CD7A8B8B1C09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0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C3A5-EB9A-439F-8B4B-392002CFAEF7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6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14D6-1620-447B-9412-452AAB452B67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9B02-5517-4C52-AD28-0DD9C78D1578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F364-7676-42D0-9850-DB0EA679ABE6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168-0409-4B19-BAA5-79290FC474FB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928F-9FC5-4E06-BE5A-5A2A0D21ADD8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5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2B0-8447-4366-8D88-1E51E07B8CE2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755746-47E6-4707-B5CA-5DA6EC2B261D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3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ACC6A3-07B1-442D-995C-003CFA64D225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8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07A037-A398-4F05-B3BE-C635F67091AA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5D7FE-6525-42D4-83CC-A78706F3772F}" type="slidenum">
              <a:rPr lang="ko-KR" altLang="en-US" smtClean="0"/>
              <a:pPr/>
              <a:t>‹#›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8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FF1D-28CC-4575-8BCB-285AFD9D8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팩맨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7A5BC-EFDA-495C-A4D2-438AC21CC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네오플</a:t>
            </a:r>
            <a:r>
              <a:rPr lang="ko-KR" altLang="en-US" dirty="0"/>
              <a:t> 제주 아카데미</a:t>
            </a:r>
            <a:endParaRPr lang="en-US" altLang="ko-KR" dirty="0"/>
          </a:p>
          <a:p>
            <a:r>
              <a:rPr lang="ko-KR" altLang="en-US" dirty="0"/>
              <a:t>김지헌 교육생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2" y="676783"/>
            <a:ext cx="3713584" cy="37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3B8C-7C44-497B-A358-0E4DF596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과일 오브젝트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D4585AA-9014-4A50-8980-2746828D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96" y="2624440"/>
            <a:ext cx="4831608" cy="6039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9F270-FA05-470E-9CCC-9FD122CCA026}"/>
              </a:ext>
            </a:extLst>
          </p:cNvPr>
          <p:cNvSpPr txBox="1"/>
          <p:nvPr/>
        </p:nvSpPr>
        <p:spPr>
          <a:xfrm>
            <a:off x="3349690" y="4069489"/>
            <a:ext cx="522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과일은 스테이지가 진행 될 수록 높은 점수를 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최소 </a:t>
            </a:r>
            <a:r>
              <a:rPr lang="en-US" altLang="ko-KR" dirty="0"/>
              <a:t>100 </a:t>
            </a:r>
            <a:r>
              <a:rPr lang="ko-KR" altLang="en-US" dirty="0"/>
              <a:t>에서 최대 </a:t>
            </a:r>
            <a:r>
              <a:rPr lang="en-US" altLang="ko-KR" dirty="0"/>
              <a:t>5,000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스프라이트는</a:t>
            </a:r>
            <a:r>
              <a:rPr lang="ko-KR" altLang="en-US" dirty="0"/>
              <a:t> </a:t>
            </a:r>
            <a:r>
              <a:rPr lang="en-US" altLang="ko-KR" dirty="0"/>
              <a:t>Atlas</a:t>
            </a:r>
            <a:r>
              <a:rPr lang="ko-KR" altLang="en-US" dirty="0"/>
              <a:t>로 관리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5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8DF8F-3585-47F1-9431-4AAB3A58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 </a:t>
            </a:r>
            <a:r>
              <a:rPr lang="ko-KR" altLang="en-US" dirty="0"/>
              <a:t>클래스 상속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96689" y="2137756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Actor</a:t>
            </a:r>
            <a:r>
              <a:rPr lang="en-US" altLang="ko-KR" dirty="0" err="1"/>
              <a:t>.class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89760" y="3452553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PacMan</a:t>
            </a:r>
            <a:r>
              <a:rPr lang="en-US" altLang="ko-KR" dirty="0" err="1"/>
              <a:t>.class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70C0"/>
                </a:solidFill>
              </a:rPr>
              <a:t>Actor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56516" y="3452553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Ghost</a:t>
            </a:r>
            <a:r>
              <a:rPr lang="en-US" altLang="ko-KR" dirty="0" err="1"/>
              <a:t>.class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70C0"/>
                </a:solidFill>
              </a:rPr>
              <a:t>Actor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96688" y="4879570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Blinky</a:t>
            </a:r>
            <a:r>
              <a:rPr lang="en-US" altLang="ko-KR" dirty="0" err="1"/>
              <a:t>.class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FFFF00"/>
                </a:solidFill>
              </a:rPr>
              <a:t>Ghost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03920" y="4879570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Clyde</a:t>
            </a:r>
            <a:r>
              <a:rPr lang="en-US" altLang="ko-KR" dirty="0" err="1"/>
              <a:t>.class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FFFF00"/>
                </a:solidFill>
              </a:rPr>
              <a:t>Ghost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0716" y="5336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3" idx="2"/>
            <a:endCxn id="6" idx="3"/>
          </p:cNvCxnSpPr>
          <p:nvPr/>
        </p:nvCxnSpPr>
        <p:spPr>
          <a:xfrm flipH="1">
            <a:off x="4233949" y="3052156"/>
            <a:ext cx="1634835" cy="85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2"/>
            <a:endCxn id="7" idx="1"/>
          </p:cNvCxnSpPr>
          <p:nvPr/>
        </p:nvCxnSpPr>
        <p:spPr>
          <a:xfrm>
            <a:off x="5868784" y="3052156"/>
            <a:ext cx="1587732" cy="85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5868783" y="4366953"/>
            <a:ext cx="2759828" cy="51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9" idx="0"/>
          </p:cNvCxnSpPr>
          <p:nvPr/>
        </p:nvCxnSpPr>
        <p:spPr>
          <a:xfrm>
            <a:off x="8628611" y="4366953"/>
            <a:ext cx="1047404" cy="51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</p:cNvCxnSpPr>
          <p:nvPr/>
        </p:nvCxnSpPr>
        <p:spPr>
          <a:xfrm flipH="1">
            <a:off x="7772398" y="4366953"/>
            <a:ext cx="856213" cy="51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9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 </a:t>
            </a:r>
            <a:r>
              <a:rPr lang="ko-KR" altLang="en-US" dirty="0"/>
              <a:t>재사용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32560" y="2238895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PacMan</a:t>
            </a:r>
            <a:r>
              <a:rPr lang="en-US" altLang="ko-KR" dirty="0" err="1"/>
              <a:t>.class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70C0"/>
                </a:solidFill>
              </a:rPr>
              <a:t>Actor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64083" y="2238895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Blinky</a:t>
            </a:r>
            <a:r>
              <a:rPr lang="en-US" altLang="ko-KR" dirty="0" err="1"/>
              <a:t>.class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FFFF00"/>
                </a:solidFill>
              </a:rPr>
              <a:t>Ghost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95607" y="2238895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Clyde</a:t>
            </a:r>
            <a:r>
              <a:rPr lang="en-US" altLang="ko-KR" dirty="0" err="1"/>
              <a:t>.class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FFFF00"/>
                </a:solidFill>
              </a:rPr>
              <a:t>Ghost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30257" y="27839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24742" y="4020590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Animation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Handler</a:t>
            </a:r>
          </a:p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cs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47356" y="4020590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Move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Handler</a:t>
            </a:r>
          </a:p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cs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272146" y="3153294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869969" y="3140824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824153" y="4033060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Animation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Handler</a:t>
            </a:r>
          </a:p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cs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46767" y="4033060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Move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Handler</a:t>
            </a:r>
          </a:p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cs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5871557" y="3165764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6469380" y="3153294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408324" y="4033059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Animation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Handler</a:t>
            </a:r>
          </a:p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cs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930938" y="4033059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Move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Handler</a:t>
            </a:r>
          </a:p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cs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9455728" y="3165763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10053551" y="3153293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4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선 입력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PacMan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B050"/>
                </a:solidFill>
              </a:rPr>
              <a:t>현재 이동 방향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B0F0"/>
                </a:solidFill>
              </a:rPr>
              <a:t>예약 이동 방향</a:t>
            </a:r>
            <a:r>
              <a:rPr lang="en-US" altLang="ko-KR" dirty="0"/>
              <a:t>’ 2</a:t>
            </a:r>
            <a:r>
              <a:rPr lang="ko-KR" altLang="en-US" dirty="0"/>
              <a:t>가지 방향을 가지고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플레이어가 방향키를 </a:t>
            </a:r>
            <a:r>
              <a:rPr lang="ko-KR" altLang="en-US" dirty="0">
                <a:solidFill>
                  <a:srgbClr val="FFFF00"/>
                </a:solidFill>
              </a:rPr>
              <a:t>입력</a:t>
            </a:r>
            <a:r>
              <a:rPr lang="ko-KR" altLang="en-US" dirty="0"/>
              <a:t>하면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B0F0"/>
                </a:solidFill>
              </a:rPr>
              <a:t>예약 이동 방향</a:t>
            </a:r>
            <a:r>
              <a:rPr lang="en-US" altLang="ko-KR" dirty="0"/>
              <a:t>’</a:t>
            </a:r>
            <a:r>
              <a:rPr lang="ko-KR" altLang="en-US" dirty="0"/>
              <a:t>을 업데이트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>
                <a:solidFill>
                  <a:srgbClr val="FFFF00"/>
                </a:solidFill>
              </a:rPr>
              <a:t>타일 이동</a:t>
            </a:r>
            <a:r>
              <a:rPr lang="ko-KR" altLang="en-US" dirty="0"/>
              <a:t>이 끝나면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B0F0"/>
                </a:solidFill>
              </a:rPr>
              <a:t>예약 이동 방향</a:t>
            </a:r>
            <a:r>
              <a:rPr lang="en-US" altLang="ko-KR" dirty="0"/>
              <a:t>’</a:t>
            </a:r>
            <a:r>
              <a:rPr lang="ko-KR" altLang="en-US" dirty="0"/>
              <a:t>으로 이동할 수 있는지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‘</a:t>
            </a:r>
            <a:r>
              <a:rPr lang="ko-KR" altLang="en-US" dirty="0">
                <a:solidFill>
                  <a:srgbClr val="00B0F0"/>
                </a:solidFill>
              </a:rPr>
              <a:t>예약 이동 방향</a:t>
            </a:r>
            <a:r>
              <a:rPr lang="en-US" altLang="ko-KR" dirty="0"/>
              <a:t>’</a:t>
            </a:r>
            <a:r>
              <a:rPr lang="ko-KR" altLang="en-US" dirty="0"/>
              <a:t>으로 이동할 수 </a:t>
            </a:r>
            <a:r>
              <a:rPr lang="ko-KR" altLang="en-US" dirty="0">
                <a:solidFill>
                  <a:srgbClr val="FF0000"/>
                </a:solidFill>
              </a:rPr>
              <a:t>없으면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B050"/>
                </a:solidFill>
              </a:rPr>
              <a:t>현재 이동 방향</a:t>
            </a:r>
            <a:r>
              <a:rPr lang="en-US" altLang="ko-KR" dirty="0"/>
              <a:t>’ </a:t>
            </a:r>
            <a:r>
              <a:rPr lang="ko-KR" altLang="en-US" dirty="0"/>
              <a:t>으로 </a:t>
            </a:r>
            <a:r>
              <a:rPr lang="ko-KR" altLang="en-US" dirty="0">
                <a:solidFill>
                  <a:srgbClr val="FFFF00"/>
                </a:solidFill>
              </a:rPr>
              <a:t>계속 이동</a:t>
            </a:r>
            <a:endParaRPr lang="en-US" altLang="ko-KR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3. ‘</a:t>
            </a:r>
            <a:r>
              <a:rPr lang="ko-KR" altLang="en-US" dirty="0">
                <a:solidFill>
                  <a:srgbClr val="00B050"/>
                </a:solidFill>
              </a:rPr>
              <a:t>현재 이동 방향</a:t>
            </a:r>
            <a:r>
              <a:rPr lang="en-US" altLang="ko-KR" dirty="0"/>
              <a:t>’</a:t>
            </a:r>
            <a:r>
              <a:rPr lang="ko-KR" altLang="en-US" dirty="0"/>
              <a:t>으로도 이동할 수 </a:t>
            </a:r>
            <a:r>
              <a:rPr lang="ko-KR" altLang="en-US" dirty="0">
                <a:solidFill>
                  <a:srgbClr val="FF0000"/>
                </a:solidFill>
              </a:rPr>
              <a:t>없으면</a:t>
            </a:r>
            <a:r>
              <a:rPr lang="ko-KR" altLang="en-US" dirty="0"/>
              <a:t> 이동 종료</a:t>
            </a:r>
            <a:endParaRPr lang="en-US" altLang="ko-KR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5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유령의 목적지 도착 경로는 </a:t>
            </a:r>
            <a:r>
              <a:rPr lang="en-US" altLang="ko-KR" b="1" dirty="0"/>
              <a:t>A* </a:t>
            </a:r>
            <a:r>
              <a:rPr lang="ko-KR" altLang="en-US" b="1" dirty="0"/>
              <a:t>알고리즘</a:t>
            </a:r>
            <a:r>
              <a:rPr lang="ko-KR" altLang="en-US" dirty="0"/>
              <a:t>으로 계산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b="1" dirty="0"/>
              <a:t>A* </a:t>
            </a:r>
            <a:r>
              <a:rPr lang="ko-KR" altLang="en-US" b="1" dirty="0"/>
              <a:t>알고리즘은 </a:t>
            </a:r>
            <a:r>
              <a:rPr lang="en-US" altLang="ko-KR" dirty="0">
                <a:solidFill>
                  <a:srgbClr val="FFFF00"/>
                </a:solidFill>
              </a:rPr>
              <a:t>Update()</a:t>
            </a:r>
            <a:r>
              <a:rPr lang="en-US" altLang="ko-KR" dirty="0"/>
              <a:t> </a:t>
            </a:r>
            <a:r>
              <a:rPr lang="ko-KR" altLang="en-US" dirty="0"/>
              <a:t>마다 </a:t>
            </a:r>
            <a:r>
              <a:rPr lang="ko-KR" altLang="en-US" b="1" dirty="0">
                <a:solidFill>
                  <a:srgbClr val="FF0000"/>
                </a:solidFill>
              </a:rPr>
              <a:t>호출하지 않음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b="1" dirty="0"/>
              <a:t>A* </a:t>
            </a:r>
            <a:r>
              <a:rPr lang="ko-KR" altLang="en-US" b="1" dirty="0"/>
              <a:t>알고리즘은 </a:t>
            </a:r>
            <a:r>
              <a:rPr lang="ko-KR" altLang="en-US" dirty="0"/>
              <a:t>각 유령 객체 마다 </a:t>
            </a:r>
            <a:r>
              <a:rPr lang="ko-KR" altLang="en-US" b="1" dirty="0"/>
              <a:t>호출 시점이 다름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>
                <a:solidFill>
                  <a:srgbClr val="00B050"/>
                </a:solidFill>
              </a:rPr>
              <a:t>새로운 목적지</a:t>
            </a:r>
            <a:r>
              <a:rPr lang="ko-KR" altLang="en-US" dirty="0"/>
              <a:t>를 부여 받을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팩맨을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추적</a:t>
            </a:r>
            <a:r>
              <a:rPr lang="ko-KR" altLang="en-US" dirty="0"/>
              <a:t>하는 상태 </a:t>
            </a:r>
            <a:r>
              <a:rPr lang="en-US" altLang="ko-KR" dirty="0"/>
              <a:t>&amp; </a:t>
            </a:r>
            <a:r>
              <a:rPr lang="ko-KR" altLang="en-US" dirty="0"/>
              <a:t>타일 이동을 </a:t>
            </a:r>
            <a:r>
              <a:rPr lang="ko-KR" altLang="en-US" dirty="0">
                <a:solidFill>
                  <a:srgbClr val="0070C0"/>
                </a:solidFill>
              </a:rPr>
              <a:t>완전히</a:t>
            </a:r>
            <a:r>
              <a:rPr lang="ko-KR" altLang="en-US" dirty="0"/>
              <a:t> 끝냈을 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5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유령 행동 규칙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94" y="4200466"/>
            <a:ext cx="1005319" cy="108000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05" y="2145010"/>
            <a:ext cx="940299" cy="10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2" y="4126922"/>
            <a:ext cx="966752" cy="108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2" y="2066675"/>
            <a:ext cx="979275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86332" y="1912836"/>
            <a:ext cx="3110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블링키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팩맨의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뒤</a:t>
            </a:r>
            <a:r>
              <a:rPr lang="ko-KR" altLang="en-US" dirty="0"/>
              <a:t>를 쫓는다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팩맨이</a:t>
            </a:r>
            <a:r>
              <a:rPr lang="ko-KR" altLang="en-US" dirty="0"/>
              <a:t> </a:t>
            </a:r>
            <a:r>
              <a:rPr lang="ko-KR" altLang="en-US" b="1" dirty="0"/>
              <a:t>쿠키</a:t>
            </a:r>
            <a:r>
              <a:rPr lang="ko-KR" altLang="en-US" dirty="0"/>
              <a:t>를 먹을수록</a:t>
            </a:r>
            <a:br>
              <a:rPr lang="en-US" altLang="ko-KR" dirty="0"/>
            </a:br>
            <a:r>
              <a:rPr lang="ko-KR" altLang="en-US" dirty="0"/>
              <a:t>속도가 </a:t>
            </a:r>
            <a:r>
              <a:rPr lang="ko-KR" altLang="en-US" dirty="0">
                <a:solidFill>
                  <a:srgbClr val="00B050"/>
                </a:solidFill>
              </a:rPr>
              <a:t>점차 증가</a:t>
            </a:r>
            <a:r>
              <a:rPr lang="ko-KR" altLang="en-US" dirty="0"/>
              <a:t>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주눅 모드</a:t>
            </a:r>
            <a:r>
              <a:rPr lang="en-US" altLang="ko-KR" dirty="0"/>
              <a:t>(1</a:t>
            </a:r>
            <a:r>
              <a:rPr lang="ko-KR" altLang="en-US" dirty="0"/>
              <a:t>시 방향 도주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 시작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/>
              <a:t>초 후 움직인다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27824" y="4187649"/>
            <a:ext cx="3227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핑키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팩맨의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앞지르기</a:t>
            </a:r>
            <a:r>
              <a:rPr lang="ko-KR" altLang="en-US" dirty="0"/>
              <a:t> 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주눅 모드</a:t>
            </a:r>
            <a:r>
              <a:rPr lang="en-US" altLang="ko-KR" dirty="0"/>
              <a:t>(11</a:t>
            </a:r>
            <a:r>
              <a:rPr lang="ko-KR" altLang="en-US" dirty="0"/>
              <a:t>시 방향 도주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 시작 </a:t>
            </a:r>
            <a:r>
              <a:rPr lang="en-US" altLang="ko-KR" dirty="0">
                <a:solidFill>
                  <a:srgbClr val="00B0F0"/>
                </a:solidFill>
              </a:rPr>
              <a:t>10</a:t>
            </a:r>
            <a:r>
              <a:rPr lang="ko-KR" altLang="en-US" dirty="0"/>
              <a:t>초 후 움직인다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8813" y="1909645"/>
            <a:ext cx="3227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잉키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팩맨과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점대칭 위치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주눅 모드</a:t>
            </a:r>
            <a:r>
              <a:rPr lang="en-US" altLang="ko-KR" dirty="0"/>
              <a:t>(5</a:t>
            </a:r>
            <a:r>
              <a:rPr lang="ko-KR" altLang="en-US" dirty="0"/>
              <a:t>시 방향 도주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 시작 </a:t>
            </a:r>
            <a:r>
              <a:rPr lang="en-US" altLang="ko-KR" dirty="0">
                <a:solidFill>
                  <a:srgbClr val="00B0F0"/>
                </a:solidFill>
              </a:rPr>
              <a:t>20</a:t>
            </a:r>
            <a:r>
              <a:rPr lang="ko-KR" altLang="en-US" dirty="0"/>
              <a:t>초 후 움직인다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57933" y="4278801"/>
            <a:ext cx="3227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클라이드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아무 생각이 없다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랜덤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주눅 모드</a:t>
            </a:r>
            <a:r>
              <a:rPr lang="en-US" altLang="ko-KR" dirty="0"/>
              <a:t>(7</a:t>
            </a:r>
            <a:r>
              <a:rPr lang="ko-KR" altLang="en-US" dirty="0"/>
              <a:t>시 방향 도주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 시작 </a:t>
            </a:r>
            <a:r>
              <a:rPr lang="en-US" altLang="ko-KR" dirty="0">
                <a:solidFill>
                  <a:srgbClr val="00B0F0"/>
                </a:solidFill>
              </a:rPr>
              <a:t>20</a:t>
            </a:r>
            <a:r>
              <a:rPr lang="ko-KR" altLang="en-US" dirty="0"/>
              <a:t>초 후 움직인다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90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유령 행동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2291" y="1937858"/>
            <a:ext cx="7589520" cy="406027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대기</a:t>
            </a:r>
            <a:r>
              <a:rPr lang="en-US" altLang="ko-KR" dirty="0"/>
              <a:t>(Prepare)</a:t>
            </a:r>
          </a:p>
          <a:p>
            <a:pPr lvl="1"/>
            <a:r>
              <a:rPr lang="ko-KR" altLang="en-US" dirty="0"/>
              <a:t>게임 시작 후 일정시간 동안 유령이 집에서 대기 하는 상태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>
                <a:solidFill>
                  <a:srgbClr val="FFFF00"/>
                </a:solidFill>
              </a:rPr>
              <a:t>노멀</a:t>
            </a:r>
            <a:r>
              <a:rPr lang="en-US" altLang="ko-KR" dirty="0"/>
              <a:t>(Normal)</a:t>
            </a:r>
          </a:p>
          <a:p>
            <a:pPr lvl="1"/>
            <a:r>
              <a:rPr lang="ko-KR" altLang="en-US" dirty="0"/>
              <a:t>평범한 상태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>
                <a:solidFill>
                  <a:srgbClr val="FF0000"/>
                </a:solidFill>
              </a:rPr>
              <a:t>추적</a:t>
            </a:r>
            <a:r>
              <a:rPr lang="en-US" altLang="ko-KR" dirty="0"/>
              <a:t>(Tracking)</a:t>
            </a:r>
          </a:p>
          <a:p>
            <a:pPr lvl="1"/>
            <a:r>
              <a:rPr lang="ko-KR" altLang="en-US" dirty="0"/>
              <a:t>플레이어를 잡기 위해 바로 쫓음</a:t>
            </a:r>
            <a:endParaRPr lang="en-US" altLang="ko-KR" dirty="0"/>
          </a:p>
          <a:p>
            <a:pPr lvl="1"/>
            <a:r>
              <a:rPr lang="ko-KR" altLang="en-US" dirty="0"/>
              <a:t>워프 게이트 사용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>
                <a:solidFill>
                  <a:srgbClr val="0070C0"/>
                </a:solidFill>
              </a:rPr>
              <a:t>주눅</a:t>
            </a:r>
            <a:r>
              <a:rPr lang="en-US" altLang="ko-KR" dirty="0"/>
              <a:t>(Timid)</a:t>
            </a:r>
          </a:p>
          <a:p>
            <a:pPr lvl="1"/>
            <a:r>
              <a:rPr lang="ko-KR" altLang="en-US" dirty="0"/>
              <a:t>플레이어를 피해 흩어짐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>
                <a:solidFill>
                  <a:srgbClr val="00B050"/>
                </a:solidFill>
              </a:rPr>
              <a:t>복귀</a:t>
            </a:r>
            <a:r>
              <a:rPr lang="en-US" altLang="ko-KR" dirty="0"/>
              <a:t>(Retreat)</a:t>
            </a: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주눅</a:t>
            </a:r>
            <a:r>
              <a:rPr lang="ko-KR" altLang="en-US" dirty="0"/>
              <a:t> 상태에서 </a:t>
            </a:r>
            <a:r>
              <a:rPr lang="ko-KR" altLang="en-US" dirty="0" err="1"/>
              <a:t>팩맨에게</a:t>
            </a:r>
            <a:r>
              <a:rPr lang="ko-KR" altLang="en-US" dirty="0"/>
              <a:t> 당하면 집으로 복귀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72" y="4973006"/>
            <a:ext cx="2096466" cy="5082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72" y="2798557"/>
            <a:ext cx="2096466" cy="5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72" y="4102494"/>
            <a:ext cx="2096466" cy="594519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8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경로 디버그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84" y="2103959"/>
            <a:ext cx="5237132" cy="2785174"/>
          </a:xfrm>
        </p:spPr>
      </p:pic>
      <p:sp>
        <p:nvSpPr>
          <p:cNvPr id="5" name="TextBox 4"/>
          <p:cNvSpPr txBox="1"/>
          <p:nvPr/>
        </p:nvSpPr>
        <p:spPr>
          <a:xfrm>
            <a:off x="3303602" y="513726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>
                <a:solidFill>
                  <a:srgbClr val="0070C0"/>
                </a:solidFill>
              </a:rPr>
              <a:t>Gizmo</a:t>
            </a:r>
            <a:r>
              <a:rPr lang="ko-KR" altLang="en-US" dirty="0"/>
              <a:t>를 사용해 유령의 이동 방향 확인 가능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1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리스트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41606"/>
            <a:ext cx="4653536" cy="278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171" y="3274906"/>
            <a:ext cx="4685898" cy="1120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JSON</a:t>
            </a:r>
            <a:r>
              <a:rPr lang="ko-KR" altLang="en-US" dirty="0"/>
              <a:t>으로 스테이지 데이터를 읽어 들인다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StageManager</a:t>
            </a:r>
            <a:r>
              <a:rPr lang="ko-KR" altLang="en-US" dirty="0"/>
              <a:t>에서 </a:t>
            </a:r>
            <a:r>
              <a:rPr lang="en-US" altLang="ko-KR" dirty="0"/>
              <a:t>List</a:t>
            </a:r>
            <a:r>
              <a:rPr lang="ko-KR" altLang="en-US" dirty="0"/>
              <a:t>로 관리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9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매니저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00B050"/>
                </a:solidFill>
              </a:rPr>
              <a:t>Singleton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현재 게임 상태 관리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현재 스테이지 정보를 가지고 있음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연속된 스테이지 진행을 위해 </a:t>
            </a:r>
            <a:r>
              <a:rPr lang="ko-KR" altLang="en-US" dirty="0" err="1"/>
              <a:t>씬이</a:t>
            </a:r>
            <a:r>
              <a:rPr lang="ko-KR" altLang="en-US" dirty="0"/>
              <a:t> 로딩되어도 </a:t>
            </a:r>
            <a:r>
              <a:rPr lang="ko-KR" altLang="en-US" dirty="0">
                <a:solidFill>
                  <a:srgbClr val="FF0000"/>
                </a:solidFill>
              </a:rPr>
              <a:t>삭제하지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/>
              <a:t>스테이지 정보에서 </a:t>
            </a:r>
            <a:r>
              <a:rPr lang="ko-KR" altLang="en-US" dirty="0" err="1"/>
              <a:t>팩맨과</a:t>
            </a:r>
            <a:r>
              <a:rPr lang="ko-KR" altLang="en-US" dirty="0"/>
              <a:t> 유령의 시작 위치를 읽어와 </a:t>
            </a:r>
            <a:r>
              <a:rPr lang="en-US" altLang="ko-KR" dirty="0"/>
              <a:t>Instantiate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먹은 과일 리스트 관리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231" y="2568372"/>
            <a:ext cx="1571625" cy="157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5623" y="4355559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게임 상태 </a:t>
            </a:r>
            <a:r>
              <a:rPr lang="en-US" altLang="ko-KR" dirty="0" err="1"/>
              <a:t>Enum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1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1A68E-3F8C-4F5E-8CFD-7157BDE6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 </a:t>
            </a:r>
            <a:r>
              <a:rPr lang="ko-KR" altLang="en-US"/>
              <a:t>요소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05A9143-9B7B-4C94-B4E9-552B0470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11" y="2169000"/>
            <a:ext cx="4066364" cy="2520000"/>
          </a:xfrm>
          <a:prstGeom prst="rect">
            <a:avLst/>
          </a:prstGeom>
        </p:spPr>
      </p:pic>
      <p:pic>
        <p:nvPicPr>
          <p:cNvPr id="12" name="내용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0E451B37-4B07-453D-8061-8EFC77707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25" y="2169000"/>
            <a:ext cx="4066363" cy="25200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BDDABF-D59C-431F-AB0D-DBC37BDF97FC}"/>
              </a:ext>
            </a:extLst>
          </p:cNvPr>
          <p:cNvSpPr txBox="1"/>
          <p:nvPr/>
        </p:nvSpPr>
        <p:spPr>
          <a:xfrm>
            <a:off x="2939026" y="512064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인트로</a:t>
            </a:r>
            <a:r>
              <a:rPr lang="ko-KR" altLang="en-US" dirty="0"/>
              <a:t>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702E4-83AB-4047-B5FA-81D06645090A}"/>
              </a:ext>
            </a:extLst>
          </p:cNvPr>
          <p:cNvSpPr txBox="1"/>
          <p:nvPr/>
        </p:nvSpPr>
        <p:spPr>
          <a:xfrm>
            <a:off x="7692930" y="512064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로딩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3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6113" y="2298338"/>
            <a:ext cx="4857517" cy="311815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별도의 </a:t>
            </a:r>
            <a:r>
              <a:rPr lang="ko-KR" altLang="en-US" dirty="0" err="1"/>
              <a:t>씬에서</a:t>
            </a:r>
            <a:r>
              <a:rPr lang="ko-KR" altLang="en-US" dirty="0"/>
              <a:t> 에디터로 맵 편집</a:t>
            </a:r>
            <a:endParaRPr lang="en-US" altLang="ko-KR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새로 만들기</a:t>
            </a:r>
            <a:r>
              <a:rPr lang="en-US" altLang="ko-KR" dirty="0"/>
              <a:t>, </a:t>
            </a:r>
            <a:r>
              <a:rPr lang="ko-KR" altLang="en-US" dirty="0"/>
              <a:t>불러오기</a:t>
            </a:r>
            <a:r>
              <a:rPr lang="en-US" altLang="ko-KR" dirty="0"/>
              <a:t>, </a:t>
            </a:r>
            <a:r>
              <a:rPr lang="ko-KR" altLang="en-US" dirty="0"/>
              <a:t>저장 가능</a:t>
            </a:r>
            <a:endParaRPr lang="en-US" altLang="ko-KR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워프 게이트 등 게임 오브젝트 생성</a:t>
            </a:r>
            <a:endParaRPr lang="en-US" altLang="ko-KR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만들어진 맵 리스트를 </a:t>
            </a:r>
            <a:r>
              <a:rPr lang="en-US" altLang="ko-KR" dirty="0"/>
              <a:t>JSON</a:t>
            </a:r>
            <a:r>
              <a:rPr lang="ko-KR" altLang="en-US" dirty="0"/>
              <a:t>으로 추출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27" y="2040763"/>
            <a:ext cx="5044553" cy="3633302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4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타일 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676" y="2016248"/>
            <a:ext cx="1647825" cy="92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99" y="3219061"/>
            <a:ext cx="4483781" cy="27128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143" y="1868748"/>
            <a:ext cx="3432083" cy="4063189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타일 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661" y="2058178"/>
            <a:ext cx="3134772" cy="2691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60" y="2058178"/>
            <a:ext cx="2993313" cy="2691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6397" y="5215812"/>
            <a:ext cx="23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음식 타일만 </a:t>
            </a:r>
            <a:r>
              <a:rPr lang="en-US" altLang="ko-KR" dirty="0"/>
              <a:t>Active 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3182" y="5215812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벽 타일만 </a:t>
            </a:r>
            <a:r>
              <a:rPr lang="en-US" altLang="ko-KR" dirty="0"/>
              <a:t>Active &gt;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8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Rule(</a:t>
            </a:r>
            <a:r>
              <a:rPr lang="ko-KR" altLang="en-US" dirty="0"/>
              <a:t>규칙</a:t>
            </a:r>
            <a:r>
              <a:rPr lang="en-US" altLang="ko-KR" dirty="0"/>
              <a:t>) </a:t>
            </a:r>
            <a:r>
              <a:rPr lang="ko-KR" altLang="en-US" dirty="0"/>
              <a:t>타일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1" y="1846263"/>
            <a:ext cx="7550483" cy="4022725"/>
          </a:xfr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3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인스펙터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06" y="2918102"/>
            <a:ext cx="3345047" cy="1665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9868" y="2271771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StageGenerator</a:t>
            </a:r>
            <a:r>
              <a:rPr lang="en-US" altLang="ko-KR" dirty="0" err="1"/>
              <a:t>.cs</a:t>
            </a:r>
            <a:r>
              <a:rPr lang="en-US" altLang="ko-KR" dirty="0"/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MonoBehavior</a:t>
            </a:r>
            <a:r>
              <a:rPr lang="en-US" altLang="ko-KR" dirty="0"/>
              <a:t> </a:t>
            </a:r>
            <a:r>
              <a:rPr lang="ko-KR" altLang="en-US" dirty="0"/>
              <a:t>상속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9868" y="4583714"/>
            <a:ext cx="3327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StageIOButton</a:t>
            </a:r>
            <a:r>
              <a:rPr lang="en-US" altLang="ko-KR" dirty="0" err="1"/>
              <a:t>.cs</a:t>
            </a:r>
            <a:r>
              <a:rPr lang="en-US" altLang="ko-KR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Editor </a:t>
            </a:r>
            <a:r>
              <a:rPr lang="ko-KR" altLang="en-US" dirty="0"/>
              <a:t>상속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OnInspectorGUI</a:t>
            </a:r>
            <a:r>
              <a:rPr lang="en-US" altLang="ko-KR" dirty="0"/>
              <a:t>()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512768" y="3088433"/>
            <a:ext cx="1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0048" y="3566242"/>
            <a:ext cx="396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CustomEditor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F0"/>
                </a:solidFill>
              </a:rPr>
              <a:t>typeof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FF00"/>
                </a:solidFill>
              </a:rPr>
              <a:t>StageGenerator</a:t>
            </a:r>
            <a:r>
              <a:rPr lang="en-US" altLang="ko-KR" dirty="0"/>
              <a:t>))]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2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워프 게이트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1389" y="2321595"/>
            <a:ext cx="4484291" cy="31368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인스펙터로</a:t>
            </a:r>
            <a:r>
              <a:rPr lang="ko-KR" altLang="en-US" dirty="0"/>
              <a:t> 워프 게이트 생성</a:t>
            </a:r>
            <a:endParaRPr lang="en-US" altLang="ko-KR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생성된 워프게이트는 </a:t>
            </a:r>
            <a:r>
              <a:rPr lang="en-US" altLang="ko-KR" dirty="0"/>
              <a:t>Gizmo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시각적 편집 가능</a:t>
            </a:r>
            <a:endParaRPr lang="en-US" altLang="ko-KR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Grid</a:t>
            </a:r>
            <a:r>
              <a:rPr lang="ko-KR" altLang="en-US" dirty="0"/>
              <a:t>와 연동되어 있어 칸 단위로 이동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9623"/>
            <a:ext cx="5305425" cy="2314575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57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번들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39" y="1840365"/>
            <a:ext cx="8852081" cy="432000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85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번들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1007" y="2383176"/>
            <a:ext cx="5333378" cy="257697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ko-KR" altLang="en-US" dirty="0" err="1"/>
              <a:t>씬에서</a:t>
            </a:r>
            <a:r>
              <a:rPr lang="ko-KR" altLang="en-US" dirty="0"/>
              <a:t> 비동기 로딩 </a:t>
            </a:r>
            <a:r>
              <a:rPr lang="ko-KR" altLang="en-US" dirty="0" err="1"/>
              <a:t>씬을</a:t>
            </a:r>
            <a:r>
              <a:rPr lang="ko-KR" altLang="en-US" dirty="0"/>
              <a:t> 로드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구글 파이어 베이스에서 </a:t>
            </a:r>
            <a:r>
              <a:rPr lang="ko-KR" altLang="en-US" dirty="0" err="1"/>
              <a:t>에셋</a:t>
            </a:r>
            <a:r>
              <a:rPr lang="ko-KR" altLang="en-US" dirty="0"/>
              <a:t> 번들 다운로드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다운로드된</a:t>
            </a:r>
            <a:r>
              <a:rPr lang="ko-KR" altLang="en-US" dirty="0"/>
              <a:t> </a:t>
            </a:r>
            <a:r>
              <a:rPr lang="ko-KR" altLang="en-US" dirty="0" err="1"/>
              <a:t>에셋</a:t>
            </a:r>
            <a:r>
              <a:rPr lang="ko-KR" altLang="en-US" dirty="0"/>
              <a:t> 번들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다운로드 및 </a:t>
            </a:r>
            <a:r>
              <a:rPr lang="ko-KR" altLang="en-US" dirty="0" err="1"/>
              <a:t>캐싱이</a:t>
            </a:r>
            <a:r>
              <a:rPr lang="ko-KR" altLang="en-US" dirty="0"/>
              <a:t> 완료되면 메뉴 씬 로드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8171" y="20713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Intro Scene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8171" y="34150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</a:t>
            </a:r>
            <a:endParaRPr lang="en-US" altLang="ko-KR" dirty="0"/>
          </a:p>
          <a:p>
            <a:pPr algn="ctr"/>
            <a:r>
              <a:rPr lang="en-US" altLang="ko-KR" dirty="0"/>
              <a:t>Loading</a:t>
            </a:r>
          </a:p>
          <a:p>
            <a:pPr algn="ctr"/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8171" y="47587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</a:t>
            </a:r>
          </a:p>
          <a:p>
            <a:pPr algn="ctr"/>
            <a:r>
              <a:rPr lang="en-US" altLang="ko-KR" dirty="0"/>
              <a:t>Scene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>
            <a:off x="2155371" y="2985795"/>
            <a:ext cx="0" cy="4292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155371" y="4329473"/>
            <a:ext cx="0" cy="4292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3"/>
          </p:cNvCxnSpPr>
          <p:nvPr/>
        </p:nvCxnSpPr>
        <p:spPr>
          <a:xfrm flipH="1">
            <a:off x="2612571" y="3872204"/>
            <a:ext cx="615821" cy="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28391" y="3013856"/>
            <a:ext cx="2136711" cy="13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[Google Firebase]</a:t>
            </a:r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96" y="3169913"/>
            <a:ext cx="1238250" cy="342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97073" y="3001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88997" y="26164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12732" y="34556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③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7073" y="43317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④</a:t>
            </a: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4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사운드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5551" y="1967031"/>
            <a:ext cx="7330129" cy="13453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사운드 파일은 </a:t>
            </a:r>
            <a:r>
              <a:rPr lang="ko-KR" altLang="en-US" dirty="0" err="1"/>
              <a:t>스크립터블</a:t>
            </a:r>
            <a:r>
              <a:rPr lang="ko-KR" altLang="en-US" dirty="0"/>
              <a:t> 오브젝트로 관리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err="1"/>
              <a:t>스크립터블</a:t>
            </a:r>
            <a:r>
              <a:rPr lang="ko-KR" altLang="en-US" dirty="0"/>
              <a:t> 오브젝트는 별도의 </a:t>
            </a:r>
            <a:r>
              <a:rPr lang="en-US" altLang="ko-KR" dirty="0"/>
              <a:t>Sound Manager</a:t>
            </a:r>
            <a:r>
              <a:rPr lang="ko-KR" altLang="en-US" dirty="0"/>
              <a:t>에 </a:t>
            </a:r>
            <a:r>
              <a:rPr lang="ko-KR" altLang="en-US" dirty="0" err="1"/>
              <a:t>캐싱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63" y="1845734"/>
            <a:ext cx="2221603" cy="43200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33" y="3417920"/>
            <a:ext cx="1533525" cy="200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604" y="3417920"/>
            <a:ext cx="1485900" cy="1647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7839" y="550506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효과음 </a:t>
            </a:r>
            <a:r>
              <a:rPr lang="en-US" altLang="ko-KR" dirty="0" err="1"/>
              <a:t>enum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9498" y="550506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배경음</a:t>
            </a:r>
            <a:r>
              <a:rPr lang="ko-KR" altLang="en-US" dirty="0"/>
              <a:t> </a:t>
            </a:r>
            <a:r>
              <a:rPr lang="en-US" altLang="ko-KR" dirty="0" err="1"/>
              <a:t>enum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0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4906" y="3046444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- </a:t>
            </a:r>
            <a:r>
              <a:rPr lang="ko-KR" altLang="en-US" sz="4400" dirty="0"/>
              <a:t>끝 </a:t>
            </a:r>
            <a:r>
              <a:rPr lang="en-US" altLang="ko-KR" sz="4400" dirty="0"/>
              <a:t>-</a:t>
            </a:r>
            <a:endParaRPr lang="ko-KR" altLang="en-US" sz="4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11D64472-9720-4FBC-B628-F62EE9D01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9DB5C1-8430-4B9E-AA53-31717093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요소</a:t>
            </a:r>
          </a:p>
        </p:txBody>
      </p:sp>
      <p:pic>
        <p:nvPicPr>
          <p:cNvPr id="5" name="내용 개체 틀 4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5FD7D8CD-62B1-4C98-894B-39B02461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578975"/>
            <a:ext cx="5451627" cy="3380008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C8274B1F-2E6E-4044-94F7-2AB4E90F6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9144037-DC5F-4820-BE57-79F6E838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ko-KR" altLang="en-US" dirty="0"/>
              <a:t>메인 화면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최고 점수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스테이지 선택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스테이지 플레이 </a:t>
            </a:r>
            <a:r>
              <a:rPr lang="en-US" altLang="ko-KR" dirty="0"/>
              <a:t>&amp; </a:t>
            </a:r>
            <a:r>
              <a:rPr lang="ko-KR" altLang="en-US" dirty="0"/>
              <a:t>종료</a:t>
            </a:r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F7BD5AB-415F-42D4-8FC0-DCC5D1101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A8EBF22-DAF1-4100-AA4A-A077B68E3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9618-342A-4F03-A055-F215646D18B7}"/>
              </a:ext>
            </a:extLst>
          </p:cNvPr>
          <p:cNvSpPr/>
          <p:nvPr/>
        </p:nvSpPr>
        <p:spPr>
          <a:xfrm>
            <a:off x="3713583" y="3003872"/>
            <a:ext cx="1744825" cy="383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599E9-52A5-440B-A61F-D5FF62846268}"/>
              </a:ext>
            </a:extLst>
          </p:cNvPr>
          <p:cNvSpPr/>
          <p:nvPr/>
        </p:nvSpPr>
        <p:spPr>
          <a:xfrm>
            <a:off x="3946848" y="2453951"/>
            <a:ext cx="1278294" cy="41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3630F2-4733-444E-AED7-F95699A91099}"/>
              </a:ext>
            </a:extLst>
          </p:cNvPr>
          <p:cNvSpPr/>
          <p:nvPr/>
        </p:nvSpPr>
        <p:spPr>
          <a:xfrm>
            <a:off x="3987283" y="3452327"/>
            <a:ext cx="1278294" cy="89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02F72-AB2D-4130-B044-A4050D449FCA}"/>
              </a:ext>
            </a:extLst>
          </p:cNvPr>
          <p:cNvSpPr txBox="1"/>
          <p:nvPr/>
        </p:nvSpPr>
        <p:spPr>
          <a:xfrm>
            <a:off x="5265577" y="24698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F9D053-97CF-45CB-A36B-FD74B5A2F917}"/>
              </a:ext>
            </a:extLst>
          </p:cNvPr>
          <p:cNvSpPr txBox="1"/>
          <p:nvPr/>
        </p:nvSpPr>
        <p:spPr>
          <a:xfrm>
            <a:off x="5484208" y="3005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0881D-FF40-4DA4-B4DD-60508143C9D4}"/>
              </a:ext>
            </a:extLst>
          </p:cNvPr>
          <p:cNvSpPr txBox="1"/>
          <p:nvPr/>
        </p:nvSpPr>
        <p:spPr>
          <a:xfrm>
            <a:off x="5276459" y="3705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2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4472-9720-4FBC-B628-F62EE9D01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4EE053-94B9-4959-847A-DF0A827D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요소</a:t>
            </a:r>
          </a:p>
        </p:txBody>
      </p:sp>
      <p:pic>
        <p:nvPicPr>
          <p:cNvPr id="5" name="내용 개체 틀 4" descr="검은색, 앉아있는, 모니터, 시계이(가) 표시된 사진&#10;&#10;자동 생성된 설명">
            <a:extLst>
              <a:ext uri="{FF2B5EF4-FFF2-40B4-BE49-F238E27FC236}">
                <a16:creationId xmlns:a16="http://schemas.microsoft.com/office/drawing/2014/main" id="{4E9AB5A5-542E-4420-998B-292B23A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578975"/>
            <a:ext cx="5451627" cy="33800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274B1F-2E6E-4044-94F7-2AB4E90F6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BCE35-CAC9-48D3-B900-FBEE125E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ko-KR" altLang="en-US" dirty="0"/>
              <a:t>게임 플레이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최고 점수 </a:t>
            </a:r>
            <a:r>
              <a:rPr lang="en-US" altLang="ko-KR" dirty="0"/>
              <a:t>&amp; </a:t>
            </a:r>
            <a:r>
              <a:rPr lang="ko-KR" altLang="en-US" dirty="0"/>
              <a:t>현재 점수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미니 맵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가상 조이스틱</a:t>
            </a:r>
            <a:endParaRPr lang="en-US" altLang="ko-KR" dirty="0"/>
          </a:p>
          <a:p>
            <a:r>
              <a:rPr lang="en-US" dirty="0"/>
              <a:t>4. </a:t>
            </a:r>
            <a:r>
              <a:rPr lang="ko-KR" altLang="en-US" dirty="0"/>
              <a:t>남은 목숨</a:t>
            </a:r>
            <a:endParaRPr lang="en-US" altLang="ko-KR" dirty="0"/>
          </a:p>
          <a:p>
            <a:r>
              <a:rPr lang="en-US" dirty="0"/>
              <a:t>5. </a:t>
            </a:r>
            <a:r>
              <a:rPr lang="ko-KR" altLang="en-US" dirty="0"/>
              <a:t>지금까지 먹은 과일</a:t>
            </a:r>
            <a:endParaRPr lang="en-US" altLang="ko-KR" dirty="0"/>
          </a:p>
          <a:p>
            <a:r>
              <a:rPr lang="en-US" dirty="0"/>
              <a:t>6. </a:t>
            </a:r>
            <a:r>
              <a:rPr lang="ko-KR" altLang="en-US" dirty="0"/>
              <a:t>일시정지 메뉴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BD5AB-415F-42D4-8FC0-DCC5D1101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EBF22-DAF1-4100-AA4A-A077B68E3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733783-2A67-43BC-B986-3FF48466E8FB}"/>
              </a:ext>
            </a:extLst>
          </p:cNvPr>
          <p:cNvSpPr/>
          <p:nvPr/>
        </p:nvSpPr>
        <p:spPr>
          <a:xfrm>
            <a:off x="653144" y="1875764"/>
            <a:ext cx="1278294" cy="652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024C9-8C3E-4F85-94E2-C12A78A5F2E2}"/>
              </a:ext>
            </a:extLst>
          </p:cNvPr>
          <p:cNvSpPr txBox="1"/>
          <p:nvPr/>
        </p:nvSpPr>
        <p:spPr>
          <a:xfrm>
            <a:off x="1941486" y="21989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F4DB2-F317-4F6F-B21C-7A6CD949034C}"/>
              </a:ext>
            </a:extLst>
          </p:cNvPr>
          <p:cNvSpPr/>
          <p:nvPr/>
        </p:nvSpPr>
        <p:spPr>
          <a:xfrm>
            <a:off x="663192" y="2583255"/>
            <a:ext cx="1278294" cy="1125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EF9B5-7521-4212-AFA5-629E6A8E5D0F}"/>
              </a:ext>
            </a:extLst>
          </p:cNvPr>
          <p:cNvSpPr txBox="1"/>
          <p:nvPr/>
        </p:nvSpPr>
        <p:spPr>
          <a:xfrm>
            <a:off x="1951534" y="29064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BABCF1-723B-40DC-886A-2D851688C10E}"/>
              </a:ext>
            </a:extLst>
          </p:cNvPr>
          <p:cNvSpPr/>
          <p:nvPr/>
        </p:nvSpPr>
        <p:spPr>
          <a:xfrm>
            <a:off x="821094" y="3965509"/>
            <a:ext cx="886407" cy="92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04DE3-40A4-46C8-92A9-E2CFB64EE7D4}"/>
              </a:ext>
            </a:extLst>
          </p:cNvPr>
          <p:cNvSpPr txBox="1"/>
          <p:nvPr/>
        </p:nvSpPr>
        <p:spPr>
          <a:xfrm>
            <a:off x="1056548" y="48846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C680A8-6F7C-4F9E-8F2A-9AA73BAA1CE1}"/>
              </a:ext>
            </a:extLst>
          </p:cNvPr>
          <p:cNvSpPr/>
          <p:nvPr/>
        </p:nvSpPr>
        <p:spPr>
          <a:xfrm>
            <a:off x="2010641" y="4506685"/>
            <a:ext cx="984486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54350-3B92-4D27-AFA5-C35C961D6E48}"/>
              </a:ext>
            </a:extLst>
          </p:cNvPr>
          <p:cNvSpPr txBox="1"/>
          <p:nvPr/>
        </p:nvSpPr>
        <p:spPr>
          <a:xfrm>
            <a:off x="2919312" y="4508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913E4F-0481-4A9A-B121-763AD38679D3}"/>
              </a:ext>
            </a:extLst>
          </p:cNvPr>
          <p:cNvSpPr/>
          <p:nvPr/>
        </p:nvSpPr>
        <p:spPr>
          <a:xfrm>
            <a:off x="3526971" y="4486961"/>
            <a:ext cx="1772621" cy="411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FFE33F-EE64-474C-9CDD-05887E5B1D65}"/>
              </a:ext>
            </a:extLst>
          </p:cNvPr>
          <p:cNvSpPr txBox="1"/>
          <p:nvPr/>
        </p:nvSpPr>
        <p:spPr>
          <a:xfrm>
            <a:off x="5299592" y="44967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F420AA-55BD-4B2A-853D-049D6C0E0491}"/>
              </a:ext>
            </a:extLst>
          </p:cNvPr>
          <p:cNvSpPr/>
          <p:nvPr/>
        </p:nvSpPr>
        <p:spPr>
          <a:xfrm>
            <a:off x="3023118" y="1866019"/>
            <a:ext cx="681315" cy="21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D87A3-8928-4211-8F2F-E6086FC6FC9A}"/>
              </a:ext>
            </a:extLst>
          </p:cNvPr>
          <p:cNvSpPr txBox="1"/>
          <p:nvPr/>
        </p:nvSpPr>
        <p:spPr>
          <a:xfrm>
            <a:off x="3149998" y="2061058"/>
            <a:ext cx="3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9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13E1D4-A685-45A4-8882-9AADFEA9A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8B24A5-33C7-4FE3-A6DD-8AFF6A42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요소</a:t>
            </a:r>
          </a:p>
        </p:txBody>
      </p:sp>
      <p:pic>
        <p:nvPicPr>
          <p:cNvPr id="12" name="그림 11" descr="모니터, 검은색, 화면, 앉아있는이(가) 표시된 사진&#10;&#10;자동 생성된 설명">
            <a:extLst>
              <a:ext uri="{FF2B5EF4-FFF2-40B4-BE49-F238E27FC236}">
                <a16:creationId xmlns:a16="http://schemas.microsoft.com/office/drawing/2014/main" id="{6AE4BD58-F944-45D0-BB2F-18A013DF3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4" y="3218400"/>
            <a:ext cx="3993767" cy="24761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E627E-F66E-446B-A51C-7F0506D8F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 descr="모니터, 검은색, 화면, 주차이(가) 표시된 사진&#10;&#10;자동 생성된 설명">
            <a:extLst>
              <a:ext uri="{FF2B5EF4-FFF2-40B4-BE49-F238E27FC236}">
                <a16:creationId xmlns:a16="http://schemas.microsoft.com/office/drawing/2014/main" id="{6DCFD5E4-63AE-46D2-BCB7-627B27882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3" y="579600"/>
            <a:ext cx="3993767" cy="247613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A43C50-27BF-4E39-962E-FAC1FAB4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</a:t>
            </a:r>
            <a:r>
              <a:rPr lang="ko-KR" altLang="en-US" dirty="0"/>
              <a:t>일시 정지 메뉴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계속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 err="1"/>
              <a:t>치트</a:t>
            </a:r>
            <a:r>
              <a:rPr lang="ko-KR" altLang="en-US" dirty="0"/>
              <a:t> 메뉴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나가기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ko-KR" altLang="en-US" dirty="0" err="1"/>
              <a:t>치트</a:t>
            </a:r>
            <a:r>
              <a:rPr lang="ko-KR" altLang="en-US" dirty="0"/>
              <a:t> 메뉴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즉시 클리어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유령 활성</a:t>
            </a:r>
            <a:r>
              <a:rPr lang="en-US" altLang="ko-KR" dirty="0"/>
              <a:t>/</a:t>
            </a:r>
            <a:r>
              <a:rPr lang="ko-KR" altLang="en-US" dirty="0"/>
              <a:t>비활성화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목숨 추가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5F1B19-F7A9-452F-8974-5F535F76C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62A6F5-29E3-40A3-96B4-FA3A9F58A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5">
            <a:extLst>
              <a:ext uri="{FF2B5EF4-FFF2-40B4-BE49-F238E27FC236}">
                <a16:creationId xmlns:a16="http://schemas.microsoft.com/office/drawing/2014/main" id="{2FE532C3-4CFC-4C1A-A40D-1D73E07FD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0DE77F-1CDD-46C1-9972-95E9383B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577" y="634946"/>
            <a:ext cx="6846166" cy="1450757"/>
          </a:xfrm>
        </p:spPr>
        <p:txBody>
          <a:bodyPr>
            <a:normAutofit/>
          </a:bodyPr>
          <a:lstStyle/>
          <a:p>
            <a:r>
              <a:rPr lang="en-US" altLang="ko-KR"/>
              <a:t>UI </a:t>
            </a:r>
            <a:r>
              <a:rPr lang="ko-KR" altLang="en-US"/>
              <a:t>요소</a:t>
            </a:r>
            <a:endParaRPr lang="ko-KR" altLang="en-US" dirty="0"/>
          </a:p>
        </p:txBody>
      </p:sp>
      <p:pic>
        <p:nvPicPr>
          <p:cNvPr id="5" name="내용 개체 틀 4" descr="앉아있는, 거리, 녹색, 검은색이(가) 표시된 사진&#10;&#10;자동 생성된 설명">
            <a:extLst>
              <a:ext uri="{FF2B5EF4-FFF2-40B4-BE49-F238E27FC236}">
                <a16:creationId xmlns:a16="http://schemas.microsoft.com/office/drawing/2014/main" id="{F9F97D9F-651D-465B-8B1B-B915559C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3" y="1383581"/>
            <a:ext cx="3435576" cy="791035"/>
          </a:xfrm>
          <a:prstGeom prst="rect">
            <a:avLst/>
          </a:prstGeom>
        </p:spPr>
      </p:pic>
      <p:cxnSp>
        <p:nvCxnSpPr>
          <p:cNvPr id="52" name="Straight Connector 17">
            <a:extLst>
              <a:ext uri="{FF2B5EF4-FFF2-40B4-BE49-F238E27FC236}">
                <a16:creationId xmlns:a16="http://schemas.microsoft.com/office/drawing/2014/main" id="{930803CF-A33F-4A3B-9E26-CBC64412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ECC4295-E9D6-4817-9CA8-89162AB8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4" y="3419674"/>
            <a:ext cx="3435575" cy="2361959"/>
          </a:xfrm>
          <a:prstGeom prst="rect">
            <a:avLst/>
          </a:prstGeom>
        </p:spPr>
      </p:pic>
      <p:pic>
        <p:nvPicPr>
          <p:cNvPr id="9" name="그림 8" descr="실내, 테이블, 앉아있는, 검은색이(가) 표시된 사진&#10;&#10;자동 생성된 설명">
            <a:extLst>
              <a:ext uri="{FF2B5EF4-FFF2-40B4-BE49-F238E27FC236}">
                <a16:creationId xmlns:a16="http://schemas.microsoft.com/office/drawing/2014/main" id="{B581F34D-4C9F-48D6-89E0-9CCF46EAA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3" y="2407227"/>
            <a:ext cx="3417232" cy="70020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5E3B29-E128-4000-A528-609D2BE6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747" y="2198914"/>
            <a:ext cx="6847996" cy="3670180"/>
          </a:xfrm>
        </p:spPr>
        <p:txBody>
          <a:bodyPr>
            <a:normAutofit/>
          </a:bodyPr>
          <a:lstStyle/>
          <a:p>
            <a:r>
              <a:rPr lang="en-US" dirty="0"/>
              <a:t>- UI </a:t>
            </a:r>
            <a:r>
              <a:rPr lang="ko-KR" altLang="en-US" dirty="0"/>
              <a:t>상호 작용은</a:t>
            </a:r>
            <a:r>
              <a:rPr lang="en-US" altLang="ko-KR" dirty="0"/>
              <a:t> </a:t>
            </a:r>
            <a:r>
              <a:rPr lang="en-US" altLang="ko-KR" dirty="0" err="1"/>
              <a:t>System.Action</a:t>
            </a:r>
            <a:r>
              <a:rPr lang="ko-KR" altLang="en-US" dirty="0"/>
              <a:t>으로 구현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dirty="0"/>
              <a:t>1. UI </a:t>
            </a:r>
            <a:r>
              <a:rPr lang="ko-KR" altLang="en-US" dirty="0"/>
              <a:t>매니저에 </a:t>
            </a:r>
            <a:r>
              <a:rPr lang="en-US" altLang="ko-KR" dirty="0"/>
              <a:t>Action </a:t>
            </a:r>
            <a:r>
              <a:rPr lang="ko-KR" altLang="en-US" dirty="0"/>
              <a:t>선언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다른 클래스에서 </a:t>
            </a:r>
            <a:r>
              <a:rPr lang="en-US" altLang="ko-KR" dirty="0"/>
              <a:t>UI </a:t>
            </a:r>
            <a:r>
              <a:rPr lang="ko-KR" altLang="en-US" dirty="0"/>
              <a:t>매니저 </a:t>
            </a:r>
            <a:r>
              <a:rPr lang="en-US" altLang="ko-KR" dirty="0"/>
              <a:t>Action</a:t>
            </a:r>
            <a:r>
              <a:rPr lang="ko-KR" altLang="en-US" dirty="0"/>
              <a:t>에 함수 체인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 UI </a:t>
            </a:r>
            <a:r>
              <a:rPr lang="ko-KR" altLang="en-US" dirty="0"/>
              <a:t>상호작용 시에 </a:t>
            </a:r>
            <a:r>
              <a:rPr lang="en-US" altLang="ko-KR" dirty="0"/>
              <a:t>Null </a:t>
            </a:r>
            <a:r>
              <a:rPr lang="ko-KR" altLang="en-US" dirty="0"/>
              <a:t>검사 후 함수 체인 실행</a:t>
            </a:r>
            <a:endParaRPr lang="en-US" altLang="ko-KR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3EE96868-54BF-44AD-8EAC-4E91D602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358C64D8-B580-4611-8FB2-FBBF7C37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8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4472-9720-4FBC-B628-F62EE9D01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5B16B1-221D-453F-A414-56906F8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요소</a:t>
            </a:r>
          </a:p>
        </p:txBody>
      </p:sp>
      <p:pic>
        <p:nvPicPr>
          <p:cNvPr id="5" name="내용 개체 틀 4" descr="검은색, 회로, 빨간색, 하얀색이(가) 표시된 사진&#10;&#10;자동 생성된 설명">
            <a:extLst>
              <a:ext uri="{FF2B5EF4-FFF2-40B4-BE49-F238E27FC236}">
                <a16:creationId xmlns:a16="http://schemas.microsoft.com/office/drawing/2014/main" id="{DD9A52C9-CBF6-4CEB-9B83-720A0EAD7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60" y="645106"/>
            <a:ext cx="3383891" cy="52477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274B1F-2E6E-4044-94F7-2AB4E90F6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2D54AF-F45A-4E18-8A43-5A7E46F1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</a:t>
            </a:r>
            <a:r>
              <a:rPr lang="ko-KR" altLang="en-US" dirty="0" err="1"/>
              <a:t>미니맵</a:t>
            </a: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ko-KR" altLang="en-US" b="1" dirty="0" err="1"/>
              <a:t>렌더</a:t>
            </a:r>
            <a:r>
              <a:rPr lang="ko-KR" altLang="en-US" b="1" dirty="0"/>
              <a:t> 텍스처</a:t>
            </a:r>
            <a:r>
              <a:rPr lang="ko-KR" altLang="en-US" dirty="0"/>
              <a:t>로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ko-KR" altLang="en-US" dirty="0"/>
              <a:t>미니 맵 카메라가 전체 </a:t>
            </a:r>
            <a:r>
              <a:rPr lang="ko-KR" altLang="en-US" dirty="0" err="1"/>
              <a:t>맵을</a:t>
            </a:r>
            <a:r>
              <a:rPr lang="ko-KR" altLang="en-US" dirty="0"/>
              <a:t> 렌더링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BD5AB-415F-42D4-8FC0-DCC5D1101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EBF22-DAF1-4100-AA4A-A077B68E3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5230C7-EEBB-4D56-8FD6-F27CBCA38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4267BC-D1FD-4475-B9FC-FBB8356B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요소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621C9D-2D12-4607-B2FA-56B5872DC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내용 개체 틀 8" descr="개체, 시계이(가) 표시된 사진&#10;&#10;자동 생성된 설명">
            <a:extLst>
              <a:ext uri="{FF2B5EF4-FFF2-40B4-BE49-F238E27FC236}">
                <a16:creationId xmlns:a16="http://schemas.microsoft.com/office/drawing/2014/main" id="{F65C50CE-B7BF-4761-9813-F6A51BFD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170248"/>
            <a:ext cx="2784700" cy="17112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0777970-D603-4A9B-8189-84501633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E8B2DF-B1FC-4CB7-BC91-49D98BA7C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7A42B7-E988-47CB-BD9A-E0C9E3793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EE9AEF-88C8-4CD2-A365-E159D5FED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내용 개체 틀 14" descr="스크린샷, 화면, 노트북, 테이블이(가) 표시된 사진&#10;&#10;자동 생성된 설명">
            <a:extLst>
              <a:ext uri="{FF2B5EF4-FFF2-40B4-BE49-F238E27FC236}">
                <a16:creationId xmlns:a16="http://schemas.microsoft.com/office/drawing/2014/main" id="{96D14E1F-DA6B-44CE-BA0E-78E0D0D32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58" y="2601842"/>
            <a:ext cx="1990069" cy="3231109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EDE5100-66D5-417E-83FE-4C9B1800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ko-KR" altLang="en-US" dirty="0"/>
              <a:t>스코어 정보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ko-KR" altLang="en-US" dirty="0"/>
              <a:t>유령과 과일을 먹을 때 스코어</a:t>
            </a:r>
            <a:endParaRPr lang="en-US" altLang="ko-KR" dirty="0"/>
          </a:p>
          <a:p>
            <a:r>
              <a:rPr lang="ko-KR" altLang="en-US" dirty="0"/>
              <a:t>오브젝트를 띄워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/>
              <a:t>스코어 오브젝트는</a:t>
            </a:r>
            <a:endParaRPr lang="en-US" altLang="ko-KR" dirty="0"/>
          </a:p>
          <a:p>
            <a:r>
              <a:rPr lang="ko-KR" altLang="en-US" b="1" dirty="0"/>
              <a:t>오브젝트 풀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이용해 관리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1E2751-9FC8-459D-92B7-B42CA1CFF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DC6514-2A81-410F-A2CA-6887D4744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2FDB8-2273-40A0-8FB4-B4BBDCC521D8}"/>
              </a:ext>
            </a:extLst>
          </p:cNvPr>
          <p:cNvSpPr/>
          <p:nvPr/>
        </p:nvSpPr>
        <p:spPr>
          <a:xfrm>
            <a:off x="1320800" y="1411111"/>
            <a:ext cx="853233" cy="451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21C4D7-50AF-404B-992B-D25DF21952F9}"/>
              </a:ext>
            </a:extLst>
          </p:cNvPr>
          <p:cNvSpPr/>
          <p:nvPr/>
        </p:nvSpPr>
        <p:spPr>
          <a:xfrm>
            <a:off x="4012098" y="3424063"/>
            <a:ext cx="1259698" cy="73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B94B-D424-41AF-9451-B6275F0A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오브젝트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5CCC9-D221-4125-9E4E-236F8333BF70}"/>
              </a:ext>
            </a:extLst>
          </p:cNvPr>
          <p:cNvSpPr txBox="1"/>
          <p:nvPr/>
        </p:nvSpPr>
        <p:spPr>
          <a:xfrm>
            <a:off x="1903445" y="2248678"/>
            <a:ext cx="2506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Food.class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OnTriggerEnter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Abstract</a:t>
            </a:r>
            <a:r>
              <a:rPr lang="en-US" altLang="ko-KR" dirty="0"/>
              <a:t>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0276F-5AE7-4706-BE52-5CCA0F314A98}"/>
              </a:ext>
            </a:extLst>
          </p:cNvPr>
          <p:cNvSpPr txBox="1"/>
          <p:nvPr/>
        </p:nvSpPr>
        <p:spPr>
          <a:xfrm>
            <a:off x="835043" y="3869938"/>
            <a:ext cx="213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Cookie.class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Override</a:t>
            </a:r>
            <a:r>
              <a:rPr lang="en-US" altLang="ko-KR" dirty="0"/>
              <a:t>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74575-3434-4B56-B97C-9178992C341E}"/>
              </a:ext>
            </a:extLst>
          </p:cNvPr>
          <p:cNvSpPr txBox="1"/>
          <p:nvPr/>
        </p:nvSpPr>
        <p:spPr>
          <a:xfrm>
            <a:off x="3600014" y="3869938"/>
            <a:ext cx="213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Fruit.class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Override</a:t>
            </a:r>
            <a:r>
              <a:rPr lang="en-US" altLang="ko-KR" dirty="0"/>
              <a:t>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3124E-56C3-48EE-A0B9-C3D59FAB0014}"/>
              </a:ext>
            </a:extLst>
          </p:cNvPr>
          <p:cNvSpPr txBox="1"/>
          <p:nvPr/>
        </p:nvSpPr>
        <p:spPr>
          <a:xfrm>
            <a:off x="3114248" y="41469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DBFAD8-B165-4768-B30F-FC2224E4DAB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03445" y="3172008"/>
            <a:ext cx="1253132" cy="69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7C36D0-757E-4C38-A714-AE23417B0AB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156577" y="3172008"/>
            <a:ext cx="1511839" cy="69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C9632B-F8EC-4365-949B-F895A519FB8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56577" y="3172008"/>
            <a:ext cx="64676" cy="77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FC0A5B-F8DD-464F-843B-097E5459C0CC}"/>
              </a:ext>
            </a:extLst>
          </p:cNvPr>
          <p:cNvSpPr txBox="1"/>
          <p:nvPr/>
        </p:nvSpPr>
        <p:spPr>
          <a:xfrm>
            <a:off x="6755377" y="2341011"/>
            <a:ext cx="4534446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추상 </a:t>
            </a:r>
            <a:r>
              <a:rPr lang="en-US" altLang="ko-KR" dirty="0"/>
              <a:t>Food Class]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공용 부분인 </a:t>
            </a:r>
            <a:r>
              <a:rPr lang="en-US" altLang="ko-KR" dirty="0" err="1"/>
              <a:t>OnTriggerEnter</a:t>
            </a:r>
            <a:r>
              <a:rPr lang="en-US" altLang="ko-KR" dirty="0"/>
              <a:t>()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OnTriggerEnter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EatEvent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자식 </a:t>
            </a:r>
            <a:r>
              <a:rPr lang="en-US" altLang="ko-KR" dirty="0"/>
              <a:t>Food Class]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추상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override</a:t>
            </a:r>
            <a:r>
              <a:rPr lang="ko-KR" altLang="en-US" dirty="0"/>
              <a:t>해 기능 구현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0833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911</Words>
  <Application>Microsoft Office PowerPoint</Application>
  <PresentationFormat>와이드스크린</PresentationFormat>
  <Paragraphs>236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Wingdings</vt:lpstr>
      <vt:lpstr>추억</vt:lpstr>
      <vt:lpstr>팩맨</vt:lpstr>
      <vt:lpstr>UI 요소</vt:lpstr>
      <vt:lpstr>UI 요소</vt:lpstr>
      <vt:lpstr>UI 요소</vt:lpstr>
      <vt:lpstr>UI 요소</vt:lpstr>
      <vt:lpstr>UI 요소</vt:lpstr>
      <vt:lpstr>UI 요소</vt:lpstr>
      <vt:lpstr>UI 요소</vt:lpstr>
      <vt:lpstr>음식 오브젝트</vt:lpstr>
      <vt:lpstr>과일 오브젝트</vt:lpstr>
      <vt:lpstr>Actor 클래스 상속</vt:lpstr>
      <vt:lpstr>Handler 재사용</vt:lpstr>
      <vt:lpstr>이동 선 입력</vt:lpstr>
      <vt:lpstr>A* 알고리즘</vt:lpstr>
      <vt:lpstr>유령 행동 규칙</vt:lpstr>
      <vt:lpstr>유령 행동 상태</vt:lpstr>
      <vt:lpstr>이동 경로 디버그</vt:lpstr>
      <vt:lpstr>스테이지 리스트</vt:lpstr>
      <vt:lpstr>스테이지 매니저</vt:lpstr>
      <vt:lpstr>맵 에디터</vt:lpstr>
      <vt:lpstr>타일 맵</vt:lpstr>
      <vt:lpstr>타일 맵</vt:lpstr>
      <vt:lpstr>Rule(규칙) 타일</vt:lpstr>
      <vt:lpstr>커스텀 인스펙터</vt:lpstr>
      <vt:lpstr>워프 게이트</vt:lpstr>
      <vt:lpstr>에셋 번들</vt:lpstr>
      <vt:lpstr>에셋 번들</vt:lpstr>
      <vt:lpstr>사운드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팩맨</dc:title>
  <dc:creator>김지헌</dc:creator>
  <cp:lastModifiedBy>김지헌</cp:lastModifiedBy>
  <cp:revision>40</cp:revision>
  <dcterms:created xsi:type="dcterms:W3CDTF">2020-01-13T09:30:27Z</dcterms:created>
  <dcterms:modified xsi:type="dcterms:W3CDTF">2020-01-15T07:56:00Z</dcterms:modified>
</cp:coreProperties>
</file>