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288E6-B851-4266-BE6B-62E4C668AE4E}" type="datetimeFigureOut">
              <a:rPr lang="en-CA" smtClean="0"/>
              <a:t>2018-11-23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5D1BD-4E32-4F35-AB05-9EF182C4AF10}" type="slidenum">
              <a:rPr lang="en-CA" smtClean="0"/>
              <a:t>‹#›</a:t>
            </a:fld>
            <a:endParaRPr lang="en-CA"/>
          </a:p>
        </p:txBody>
      </p:sp>
    </p:spTree>
    <p:extLst>
      <p:ext uri="{BB962C8B-B14F-4D97-AF65-F5344CB8AC3E}">
        <p14:creationId xmlns:p14="http://schemas.microsoft.com/office/powerpoint/2010/main" val="271745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3D5D1BD-4E32-4F35-AB05-9EF182C4AF10}" type="slidenum">
              <a:rPr lang="en-CA" smtClean="0"/>
              <a:t>2</a:t>
            </a:fld>
            <a:endParaRPr lang="en-CA"/>
          </a:p>
        </p:txBody>
      </p:sp>
    </p:spTree>
    <p:extLst>
      <p:ext uri="{BB962C8B-B14F-4D97-AF65-F5344CB8AC3E}">
        <p14:creationId xmlns:p14="http://schemas.microsoft.com/office/powerpoint/2010/main" val="382262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3D5D1BD-4E32-4F35-AB05-9EF182C4AF10}" type="slidenum">
              <a:rPr lang="en-CA" smtClean="0"/>
              <a:t>4</a:t>
            </a:fld>
            <a:endParaRPr lang="en-CA"/>
          </a:p>
        </p:txBody>
      </p:sp>
    </p:spTree>
    <p:extLst>
      <p:ext uri="{BB962C8B-B14F-4D97-AF65-F5344CB8AC3E}">
        <p14:creationId xmlns:p14="http://schemas.microsoft.com/office/powerpoint/2010/main" val="42076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2B24-5E74-4EE2-AD05-68F02E3F29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528D05E-EBFF-4705-B98B-AA88F85EE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57A6AE0-A81C-4DA7-821D-93633AC825D2}"/>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5" name="Footer Placeholder 4">
            <a:extLst>
              <a:ext uri="{FF2B5EF4-FFF2-40B4-BE49-F238E27FC236}">
                <a16:creationId xmlns:a16="http://schemas.microsoft.com/office/drawing/2014/main" id="{AD1DE10D-2EAB-42B9-B9A3-B60854B64C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6B709F-8B0E-4EC2-9AEA-B557724DA0A3}"/>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8064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CBB6-CE8C-438E-A86E-9440FC252ED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A0FADEE-7664-4F9E-B365-FBB8638F0B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A2BDED-9AB0-45E1-B106-CAEFCE4A7F10}"/>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5" name="Footer Placeholder 4">
            <a:extLst>
              <a:ext uri="{FF2B5EF4-FFF2-40B4-BE49-F238E27FC236}">
                <a16:creationId xmlns:a16="http://schemas.microsoft.com/office/drawing/2014/main" id="{879F700F-4C10-4FC4-B49C-60FDDE5D07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F54728-174C-4620-BFC6-F5DB82E81B81}"/>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132209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B1E4D-48C8-4C76-A9DB-B2F90F78BA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BADE43F-C2AF-4902-AB53-B7476D28B4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C385D3-7AFF-46C6-A99B-AF371659BDF5}"/>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5" name="Footer Placeholder 4">
            <a:extLst>
              <a:ext uri="{FF2B5EF4-FFF2-40B4-BE49-F238E27FC236}">
                <a16:creationId xmlns:a16="http://schemas.microsoft.com/office/drawing/2014/main" id="{98004B6D-7C83-45FB-B41D-B78E879A6D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0FAB8F-7928-4197-9723-2CD40473B1E7}"/>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332733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721A-9F1E-4B60-8D13-FC7BBFE681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9875D4-5453-47F4-9A45-2E109DADAC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9A97B8-B183-4018-AEB6-AAC6AE5E6450}"/>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5" name="Footer Placeholder 4">
            <a:extLst>
              <a:ext uri="{FF2B5EF4-FFF2-40B4-BE49-F238E27FC236}">
                <a16:creationId xmlns:a16="http://schemas.microsoft.com/office/drawing/2014/main" id="{06CC71E4-574B-42D5-A97A-B3111257E0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BC14FA3-53B3-4904-A138-672D2FC08756}"/>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184096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9773-582C-434D-B206-8BB3B46FD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DCBB6CF-15FC-42B1-83FD-211BAFE921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47F9D7-E693-43F8-AA49-C976145BB984}"/>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5" name="Footer Placeholder 4">
            <a:extLst>
              <a:ext uri="{FF2B5EF4-FFF2-40B4-BE49-F238E27FC236}">
                <a16:creationId xmlns:a16="http://schemas.microsoft.com/office/drawing/2014/main" id="{2CAF8DAB-2E6F-4D88-9BF8-A4D9A26D56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BB9A78-9756-4B59-8824-3CF88AF55326}"/>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51324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4A5-768F-4DBD-A68B-D42A793EF5C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3CAB027-4FDC-48AE-89CA-1303243838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6558B96-15D7-428C-8CE6-9B6F04BA21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7144969-320B-4E04-B484-F38BF0D8918B}"/>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6" name="Footer Placeholder 5">
            <a:extLst>
              <a:ext uri="{FF2B5EF4-FFF2-40B4-BE49-F238E27FC236}">
                <a16:creationId xmlns:a16="http://schemas.microsoft.com/office/drawing/2014/main" id="{B26A6CC1-9055-4617-8FDC-84A1DBFDBBB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C6A7548-8875-4D05-9485-2CFFE531969E}"/>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110539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343C-4DDD-40A5-81E9-93296D07B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E77357-0659-4321-900A-BD0A2E688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B7EEB6-FD79-4A3F-B05A-B6B5516B4D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E92E610-E45C-46CA-AD87-603C00D20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592379-F54F-44A9-945C-F5F56F1C4D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521CDC5-82F2-42F6-9145-E3360F9F4D92}"/>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8" name="Footer Placeholder 7">
            <a:extLst>
              <a:ext uri="{FF2B5EF4-FFF2-40B4-BE49-F238E27FC236}">
                <a16:creationId xmlns:a16="http://schemas.microsoft.com/office/drawing/2014/main" id="{CA3CF973-DFA7-4FC9-80A6-541F47FE7D8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48A5D5D-3255-43C8-9FB0-9E604C05314B}"/>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16060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1F55-C06C-4160-A62E-66F464CEC8E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1ABDBA6-5220-405F-8FDA-4F167FA7733B}"/>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4" name="Footer Placeholder 3">
            <a:extLst>
              <a:ext uri="{FF2B5EF4-FFF2-40B4-BE49-F238E27FC236}">
                <a16:creationId xmlns:a16="http://schemas.microsoft.com/office/drawing/2014/main" id="{C83A29B9-AA69-4272-86E2-40DA8B34250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FF9714F-3591-483A-8125-CD710D08CF9E}"/>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261940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BFDB6-72BA-4DA9-AABA-72C486190BB9}"/>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3" name="Footer Placeholder 2">
            <a:extLst>
              <a:ext uri="{FF2B5EF4-FFF2-40B4-BE49-F238E27FC236}">
                <a16:creationId xmlns:a16="http://schemas.microsoft.com/office/drawing/2014/main" id="{4EC73555-F5FB-49D6-ABB4-90C527026C4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268CADB-954F-416B-8F78-316EC0100AD4}"/>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368169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7ED7-2453-46D2-84F8-62A8D9B18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EFC88A4-3B19-467B-B22A-F0E656C27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06D9D6C-D861-4F62-BB6A-7D878F3F6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539D40-9D43-4574-8217-5BCB52B826A1}"/>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6" name="Footer Placeholder 5">
            <a:extLst>
              <a:ext uri="{FF2B5EF4-FFF2-40B4-BE49-F238E27FC236}">
                <a16:creationId xmlns:a16="http://schemas.microsoft.com/office/drawing/2014/main" id="{B3AB4E7F-459B-4260-9C2A-6CE90F71A63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2E25AF3-05E5-4082-AD88-C92947155825}"/>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328882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B1CE-1D3C-4566-8ACF-ADF570DDC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C13DB23-45B6-4C0E-B9A4-C354B80E2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657DFFF-8C83-4A23-AE6A-67CFBC05A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8168D8-EF7B-4F93-B862-4629B7C79A05}"/>
              </a:ext>
            </a:extLst>
          </p:cNvPr>
          <p:cNvSpPr>
            <a:spLocks noGrp="1"/>
          </p:cNvSpPr>
          <p:nvPr>
            <p:ph type="dt" sz="half" idx="10"/>
          </p:nvPr>
        </p:nvSpPr>
        <p:spPr/>
        <p:txBody>
          <a:bodyPr/>
          <a:lstStyle/>
          <a:p>
            <a:fld id="{55627670-C799-411B-A361-D10BB83911EB}" type="datetimeFigureOut">
              <a:rPr lang="en-CA" smtClean="0"/>
              <a:t>2018-11-23</a:t>
            </a:fld>
            <a:endParaRPr lang="en-CA"/>
          </a:p>
        </p:txBody>
      </p:sp>
      <p:sp>
        <p:nvSpPr>
          <p:cNvPr id="6" name="Footer Placeholder 5">
            <a:extLst>
              <a:ext uri="{FF2B5EF4-FFF2-40B4-BE49-F238E27FC236}">
                <a16:creationId xmlns:a16="http://schemas.microsoft.com/office/drawing/2014/main" id="{D2985FB2-63CC-4C57-A6C5-0B291D6FF3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0F7C54-380F-4EB4-A98C-059B6F7C0E90}"/>
              </a:ext>
            </a:extLst>
          </p:cNvPr>
          <p:cNvSpPr>
            <a:spLocks noGrp="1"/>
          </p:cNvSpPr>
          <p:nvPr>
            <p:ph type="sldNum" sz="quarter" idx="12"/>
          </p:nvPr>
        </p:nvSpPr>
        <p:spPr/>
        <p:txBody>
          <a:bodyPr/>
          <a:lstStyle/>
          <a:p>
            <a:fld id="{BF59B309-B9D0-431D-9F19-C83561DAA422}" type="slidenum">
              <a:rPr lang="en-CA" smtClean="0"/>
              <a:t>‹#›</a:t>
            </a:fld>
            <a:endParaRPr lang="en-CA"/>
          </a:p>
        </p:txBody>
      </p:sp>
    </p:spTree>
    <p:extLst>
      <p:ext uri="{BB962C8B-B14F-4D97-AF65-F5344CB8AC3E}">
        <p14:creationId xmlns:p14="http://schemas.microsoft.com/office/powerpoint/2010/main" val="207727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2D74C-D4C1-4AB7-B787-8C9BD5B02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5AFCD09-BA55-4034-A14E-D6C157DBB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B9F03B-380C-4242-9D52-F89B95746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27670-C799-411B-A361-D10BB83911EB}" type="datetimeFigureOut">
              <a:rPr lang="en-CA" smtClean="0"/>
              <a:t>2018-11-23</a:t>
            </a:fld>
            <a:endParaRPr lang="en-CA"/>
          </a:p>
        </p:txBody>
      </p:sp>
      <p:sp>
        <p:nvSpPr>
          <p:cNvPr id="5" name="Footer Placeholder 4">
            <a:extLst>
              <a:ext uri="{FF2B5EF4-FFF2-40B4-BE49-F238E27FC236}">
                <a16:creationId xmlns:a16="http://schemas.microsoft.com/office/drawing/2014/main" id="{164EC68C-C073-4094-A324-F65F36647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4CE47AC-538C-4259-9F70-E72112CE8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9B309-B9D0-431D-9F19-C83561DAA422}" type="slidenum">
              <a:rPr lang="en-CA" smtClean="0"/>
              <a:t>‹#›</a:t>
            </a:fld>
            <a:endParaRPr lang="en-CA"/>
          </a:p>
        </p:txBody>
      </p:sp>
    </p:spTree>
    <p:extLst>
      <p:ext uri="{BB962C8B-B14F-4D97-AF65-F5344CB8AC3E}">
        <p14:creationId xmlns:p14="http://schemas.microsoft.com/office/powerpoint/2010/main" val="867552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hyperlink" Target="https://github.com/BlueDaroosh/handheldSpedometer/blob/master/Documentation/PartCostSheetForSpeedometer.xlsx"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github.com/BlueDaroosh/handheldSpedometer/blob/master/Documentation/Accelerometer%20Project.mpp" TargetMode="External"/><Relationship Id="rId7"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hyperlink" Target="https://github.com/BlueDaroosh/handheldSpedometer/blob/master/Documentation/index.md" TargetMode="External"/><Relationship Id="rId9"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F017-62D2-401B-99B7-C517D73A20D5}"/>
              </a:ext>
            </a:extLst>
          </p:cNvPr>
          <p:cNvSpPr>
            <a:spLocks noGrp="1"/>
          </p:cNvSpPr>
          <p:nvPr>
            <p:ph type="ctrTitle"/>
          </p:nvPr>
        </p:nvSpPr>
        <p:spPr>
          <a:xfrm>
            <a:off x="1656944" y="23004"/>
            <a:ext cx="8878111" cy="5582274"/>
          </a:xfrm>
        </p:spPr>
        <p:txBody>
          <a:bodyPr>
            <a:normAutofit fontScale="90000"/>
          </a:bodyPr>
          <a:lstStyle/>
          <a:p>
            <a:r>
              <a:rPr lang="en-CA" sz="4800" dirty="0">
                <a:solidFill>
                  <a:schemeClr val="accent1">
                    <a:lumMod val="60000"/>
                    <a:lumOff val="40000"/>
                  </a:schemeClr>
                </a:solidFill>
                <a:latin typeface="Lucida Sans Typewriter" panose="020B0509030504030204" pitchFamily="49" charset="0"/>
              </a:rPr>
              <a:t>Hardware Production Tech Project:</a:t>
            </a:r>
            <a:br>
              <a:rPr lang="en-CA" sz="4800" dirty="0">
                <a:solidFill>
                  <a:schemeClr val="accent1">
                    <a:lumMod val="60000"/>
                    <a:lumOff val="40000"/>
                  </a:schemeClr>
                </a:solidFill>
                <a:latin typeface="Lucida Sans Typewriter" panose="020B0509030504030204" pitchFamily="49" charset="0"/>
              </a:rPr>
            </a:br>
            <a:br>
              <a:rPr lang="en-CA" sz="4800" dirty="0">
                <a:solidFill>
                  <a:schemeClr val="accent1">
                    <a:lumMod val="60000"/>
                    <a:lumOff val="40000"/>
                  </a:schemeClr>
                </a:solidFill>
                <a:latin typeface="Lucida Sans Typewriter" panose="020B0509030504030204" pitchFamily="49" charset="0"/>
              </a:rPr>
            </a:br>
            <a:br>
              <a:rPr lang="en-CA" sz="4800" dirty="0">
                <a:solidFill>
                  <a:schemeClr val="accent1">
                    <a:lumMod val="60000"/>
                    <a:lumOff val="40000"/>
                  </a:schemeClr>
                </a:solidFill>
                <a:latin typeface="Lucida Sans Typewriter" panose="020B0509030504030204" pitchFamily="49" charset="0"/>
              </a:rPr>
            </a:br>
            <a:br>
              <a:rPr lang="en-CA" sz="4800" dirty="0">
                <a:solidFill>
                  <a:schemeClr val="accent1">
                    <a:lumMod val="60000"/>
                    <a:lumOff val="40000"/>
                  </a:schemeClr>
                </a:solidFill>
                <a:latin typeface="Lucida Sans Typewriter" panose="020B0509030504030204" pitchFamily="49" charset="0"/>
              </a:rPr>
            </a:br>
            <a:br>
              <a:rPr lang="en-CA" sz="4800" dirty="0">
                <a:solidFill>
                  <a:schemeClr val="accent1">
                    <a:lumMod val="60000"/>
                    <a:lumOff val="40000"/>
                  </a:schemeClr>
                </a:solidFill>
                <a:latin typeface="Lucida Sans Typewriter" panose="020B0509030504030204" pitchFamily="49" charset="0"/>
              </a:rPr>
            </a:br>
            <a:br>
              <a:rPr lang="en-CA" sz="4800" dirty="0">
                <a:solidFill>
                  <a:schemeClr val="accent1">
                    <a:lumMod val="60000"/>
                    <a:lumOff val="40000"/>
                  </a:schemeClr>
                </a:solidFill>
                <a:latin typeface="Lucida Sans Typewriter" panose="020B0509030504030204" pitchFamily="49" charset="0"/>
              </a:rPr>
            </a:br>
            <a:br>
              <a:rPr lang="en-CA" sz="4800" dirty="0">
                <a:solidFill>
                  <a:schemeClr val="accent1">
                    <a:lumMod val="60000"/>
                    <a:lumOff val="40000"/>
                  </a:schemeClr>
                </a:solidFill>
                <a:latin typeface="Lucida Sans Typewriter" panose="020B0509030504030204" pitchFamily="49" charset="0"/>
              </a:rPr>
            </a:br>
            <a:r>
              <a:rPr lang="en-CA" sz="4800" dirty="0">
                <a:solidFill>
                  <a:srgbClr val="92D050"/>
                </a:solidFill>
                <a:latin typeface="Lucida Sans Typewriter" panose="020B0509030504030204" pitchFamily="49" charset="0"/>
              </a:rPr>
              <a:t>Handheld Speedometer</a:t>
            </a:r>
            <a:endParaRPr lang="en-CA" sz="4800" dirty="0">
              <a:solidFill>
                <a:srgbClr val="92D050"/>
              </a:solidFill>
            </a:endParaRPr>
          </a:p>
        </p:txBody>
      </p:sp>
      <p:sp>
        <p:nvSpPr>
          <p:cNvPr id="3" name="Subtitle 2">
            <a:extLst>
              <a:ext uri="{FF2B5EF4-FFF2-40B4-BE49-F238E27FC236}">
                <a16:creationId xmlns:a16="http://schemas.microsoft.com/office/drawing/2014/main" id="{4D726CF5-518D-4C00-993A-6D9410266E98}"/>
              </a:ext>
            </a:extLst>
          </p:cNvPr>
          <p:cNvSpPr>
            <a:spLocks noGrp="1"/>
          </p:cNvSpPr>
          <p:nvPr>
            <p:ph type="subTitle" idx="1"/>
          </p:nvPr>
        </p:nvSpPr>
        <p:spPr>
          <a:xfrm>
            <a:off x="1003950" y="5851205"/>
            <a:ext cx="10184091" cy="543647"/>
          </a:xfrm>
        </p:spPr>
        <p:txBody>
          <a:bodyPr>
            <a:normAutofit/>
          </a:bodyPr>
          <a:lstStyle/>
          <a:p>
            <a:r>
              <a:rPr lang="en-CA" dirty="0">
                <a:solidFill>
                  <a:schemeClr val="bg1"/>
                </a:solidFill>
              </a:rPr>
              <a:t>Dariusz Kulpinski | CENG 317 – 0NA | ADXL-345 3 Axis Accelerometer (0x53)</a:t>
            </a:r>
          </a:p>
        </p:txBody>
      </p:sp>
      <p:pic>
        <p:nvPicPr>
          <p:cNvPr id="5" name="Picture 4">
            <a:extLst>
              <a:ext uri="{FF2B5EF4-FFF2-40B4-BE49-F238E27FC236}">
                <a16:creationId xmlns:a16="http://schemas.microsoft.com/office/drawing/2014/main" id="{58D633B8-0552-459F-9953-A1780ADB799B}"/>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098525" y="1573570"/>
            <a:ext cx="3994943" cy="2996207"/>
          </a:xfrm>
          <a:prstGeom prst="rect">
            <a:avLst/>
          </a:prstGeom>
          <a:effectLst/>
        </p:spPr>
      </p:pic>
    </p:spTree>
    <p:extLst>
      <p:ext uri="{BB962C8B-B14F-4D97-AF65-F5344CB8AC3E}">
        <p14:creationId xmlns:p14="http://schemas.microsoft.com/office/powerpoint/2010/main" val="192300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4836-A6A9-4ED6-8E8A-0D3A442E45CB}"/>
              </a:ext>
            </a:extLst>
          </p:cNvPr>
          <p:cNvSpPr>
            <a:spLocks noGrp="1"/>
          </p:cNvSpPr>
          <p:nvPr>
            <p:ph type="title"/>
          </p:nvPr>
        </p:nvSpPr>
        <p:spPr>
          <a:xfrm>
            <a:off x="461035" y="432985"/>
            <a:ext cx="10515600" cy="744449"/>
          </a:xfrm>
        </p:spPr>
        <p:txBody>
          <a:bodyPr>
            <a:normAutofit/>
          </a:bodyPr>
          <a:lstStyle/>
          <a:p>
            <a:r>
              <a:rPr lang="en-CA" sz="3600" dirty="0">
                <a:solidFill>
                  <a:schemeClr val="accent1">
                    <a:lumMod val="60000"/>
                    <a:lumOff val="40000"/>
                  </a:schemeClr>
                </a:solidFill>
                <a:latin typeface="Lucida Sans Typewriter" panose="020B0509030504030204" pitchFamily="49" charset="0"/>
              </a:rPr>
              <a:t>Let’s start with our proposal…</a:t>
            </a:r>
          </a:p>
        </p:txBody>
      </p:sp>
      <p:sp>
        <p:nvSpPr>
          <p:cNvPr id="3" name="Content Placeholder 2">
            <a:extLst>
              <a:ext uri="{FF2B5EF4-FFF2-40B4-BE49-F238E27FC236}">
                <a16:creationId xmlns:a16="http://schemas.microsoft.com/office/drawing/2014/main" id="{232E1B93-D135-4919-84D1-1F66BFAECAC8}"/>
              </a:ext>
            </a:extLst>
          </p:cNvPr>
          <p:cNvSpPr>
            <a:spLocks noGrp="1"/>
          </p:cNvSpPr>
          <p:nvPr>
            <p:ph idx="1"/>
          </p:nvPr>
        </p:nvSpPr>
        <p:spPr>
          <a:xfrm>
            <a:off x="498835" y="1502354"/>
            <a:ext cx="7334839" cy="4766472"/>
          </a:xfrm>
        </p:spPr>
        <p:txBody>
          <a:bodyPr>
            <a:normAutofit fontScale="92500" lnSpcReduction="10000"/>
          </a:bodyPr>
          <a:lstStyle/>
          <a:p>
            <a:pPr marL="0" indent="0">
              <a:lnSpc>
                <a:spcPct val="150000"/>
              </a:lnSpc>
              <a:buNone/>
            </a:pPr>
            <a:r>
              <a:rPr lang="en-CA" sz="1400" dirty="0">
                <a:solidFill>
                  <a:schemeClr val="bg1"/>
                </a:solidFill>
                <a:latin typeface="Lucida Sans Typewriter" panose="020B0509030504030204" pitchFamily="49" charset="0"/>
              </a:rPr>
              <a:t>\&gt; From the start, looking at the available sensors, I’ve chosen the ADXL-345 Accelerometer to build onto for the course.</a:t>
            </a:r>
          </a:p>
          <a:p>
            <a:pPr marL="0" indent="0">
              <a:lnSpc>
                <a:spcPct val="150000"/>
              </a:lnSpc>
              <a:buNone/>
            </a:pPr>
            <a:r>
              <a:rPr lang="en-CA" sz="1400" dirty="0">
                <a:solidFill>
                  <a:schemeClr val="bg1"/>
                </a:solidFill>
                <a:latin typeface="Lucida Sans Typewriter" panose="020B0509030504030204" pitchFamily="49" charset="0"/>
              </a:rPr>
              <a:t>\&gt; The hypothesized thought was to envision a design of a “motion triggered alarm clock”, which saves the use of finding buttons to snooze it and simply uses force to snooze the clock.</a:t>
            </a:r>
          </a:p>
          <a:p>
            <a:pPr marL="0" indent="0">
              <a:lnSpc>
                <a:spcPct val="150000"/>
              </a:lnSpc>
              <a:buNone/>
            </a:pPr>
            <a:r>
              <a:rPr lang="en-CA" sz="1400" dirty="0">
                <a:solidFill>
                  <a:schemeClr val="bg1"/>
                </a:solidFill>
                <a:latin typeface="Lucida Sans Typewriter" panose="020B0509030504030204" pitchFamily="49" charset="0"/>
              </a:rPr>
              <a:t>\&gt; However in the end, the theorized plan is to build a “Handheld Speedometer,” which would be capable of presenting your speed instantly without any use of radio or GPS waves. Hence the project name… </a:t>
            </a:r>
            <a:r>
              <a:rPr lang="en-CA" sz="1400" i="1" dirty="0">
                <a:solidFill>
                  <a:schemeClr val="bg1"/>
                </a:solidFill>
                <a:latin typeface="Lucida Sans Typewriter" panose="020B0509030504030204" pitchFamily="49" charset="0"/>
              </a:rPr>
              <a:t>Handheld Speedometer.</a:t>
            </a:r>
          </a:p>
          <a:p>
            <a:pPr marL="0" indent="0">
              <a:lnSpc>
                <a:spcPct val="150000"/>
              </a:lnSpc>
              <a:buNone/>
            </a:pPr>
            <a:r>
              <a:rPr lang="en-CA" sz="1400" dirty="0">
                <a:solidFill>
                  <a:schemeClr val="bg1"/>
                </a:solidFill>
                <a:latin typeface="Lucida Sans Typewriter" panose="020B0509030504030204" pitchFamily="49" charset="0"/>
              </a:rPr>
              <a:t>\&gt; The final goal was to build the speedometer, display the movement, and if taken further, store into a database the average values of speeds traveled at different times. The end goal of this project was to claim the solution to a problem that the use of radio waves and GPS signals are not necessary to log speed, meaning that it can be used everywhere, such as sitting in an aircraft.</a:t>
            </a:r>
          </a:p>
        </p:txBody>
      </p:sp>
      <p:sp>
        <p:nvSpPr>
          <p:cNvPr id="4" name="Subtitle 2">
            <a:extLst>
              <a:ext uri="{FF2B5EF4-FFF2-40B4-BE49-F238E27FC236}">
                <a16:creationId xmlns:a16="http://schemas.microsoft.com/office/drawing/2014/main" id="{2EFEB3DA-A5EA-4C8E-8995-CFE86FE6CF65}"/>
              </a:ext>
            </a:extLst>
          </p:cNvPr>
          <p:cNvSpPr txBox="1">
            <a:spLocks/>
          </p:cNvSpPr>
          <p:nvPr/>
        </p:nvSpPr>
        <p:spPr>
          <a:xfrm>
            <a:off x="0" y="6573457"/>
            <a:ext cx="8070130" cy="284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100" dirty="0">
                <a:solidFill>
                  <a:srgbClr val="92D050"/>
                </a:solidFill>
                <a:latin typeface="Lucida Sans Typewriter" panose="020B0509030504030204" pitchFamily="49" charset="0"/>
              </a:rPr>
              <a:t>Dariusz Kulpinski | CENG 317 – 0NA | ADXL-345 3 Axis Accelerometer (0x53)</a:t>
            </a:r>
          </a:p>
        </p:txBody>
      </p:sp>
      <p:pic>
        <p:nvPicPr>
          <p:cNvPr id="5" name="Picture 4">
            <a:extLst>
              <a:ext uri="{FF2B5EF4-FFF2-40B4-BE49-F238E27FC236}">
                <a16:creationId xmlns:a16="http://schemas.microsoft.com/office/drawing/2014/main" id="{E3447F68-26CE-43A7-98DD-3C7F4EEB512C}"/>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9799533" y="2513661"/>
            <a:ext cx="1401561" cy="1497918"/>
          </a:xfrm>
          <a:prstGeom prst="rect">
            <a:avLst/>
          </a:prstGeom>
        </p:spPr>
      </p:pic>
      <p:cxnSp>
        <p:nvCxnSpPr>
          <p:cNvPr id="7" name="Straight Arrow Connector 6">
            <a:extLst>
              <a:ext uri="{FF2B5EF4-FFF2-40B4-BE49-F238E27FC236}">
                <a16:creationId xmlns:a16="http://schemas.microsoft.com/office/drawing/2014/main" id="{EF21C501-0A4A-46A4-AD27-13CFFB71B96E}"/>
              </a:ext>
            </a:extLst>
          </p:cNvPr>
          <p:cNvCxnSpPr/>
          <p:nvPr/>
        </p:nvCxnSpPr>
        <p:spPr>
          <a:xfrm flipV="1">
            <a:off x="10453458" y="1728395"/>
            <a:ext cx="0" cy="66930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63E850D9-A4D9-45D4-8313-BD58DE674738}"/>
              </a:ext>
            </a:extLst>
          </p:cNvPr>
          <p:cNvCxnSpPr>
            <a:cxnSpLocks/>
          </p:cNvCxnSpPr>
          <p:nvPr/>
        </p:nvCxnSpPr>
        <p:spPr>
          <a:xfrm>
            <a:off x="10500313" y="4138367"/>
            <a:ext cx="0" cy="76357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B8B8A97D-7259-4FF4-80EB-E09EC07274C8}"/>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9781547" y="287490"/>
            <a:ext cx="1343822" cy="1343822"/>
          </a:xfrm>
          <a:prstGeom prst="rect">
            <a:avLst/>
          </a:prstGeom>
        </p:spPr>
      </p:pic>
      <p:pic>
        <p:nvPicPr>
          <p:cNvPr id="13" name="Picture 12">
            <a:extLst>
              <a:ext uri="{FF2B5EF4-FFF2-40B4-BE49-F238E27FC236}">
                <a16:creationId xmlns:a16="http://schemas.microsoft.com/office/drawing/2014/main" id="{7CB08782-6D61-485E-BDAD-C0854F6B67F9}"/>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430349" y="5072592"/>
            <a:ext cx="2139928" cy="1196233"/>
          </a:xfrm>
          <a:prstGeom prst="rect">
            <a:avLst/>
          </a:prstGeom>
        </p:spPr>
      </p:pic>
      <p:sp>
        <p:nvSpPr>
          <p:cNvPr id="15" name="&quot;Not Allowed&quot; Symbol 14">
            <a:extLst>
              <a:ext uri="{FF2B5EF4-FFF2-40B4-BE49-F238E27FC236}">
                <a16:creationId xmlns:a16="http://schemas.microsoft.com/office/drawing/2014/main" id="{19DE190F-8C90-4ADF-8DA0-6C10530F208C}"/>
              </a:ext>
            </a:extLst>
          </p:cNvPr>
          <p:cNvSpPr/>
          <p:nvPr/>
        </p:nvSpPr>
        <p:spPr>
          <a:xfrm>
            <a:off x="10567448" y="1866223"/>
            <a:ext cx="409187" cy="412527"/>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6" name="L-Shape 15">
            <a:extLst>
              <a:ext uri="{FF2B5EF4-FFF2-40B4-BE49-F238E27FC236}">
                <a16:creationId xmlns:a16="http://schemas.microsoft.com/office/drawing/2014/main" id="{E2525BDF-70FB-40CC-BBAC-EF26A907A077}"/>
              </a:ext>
            </a:extLst>
          </p:cNvPr>
          <p:cNvSpPr/>
          <p:nvPr/>
        </p:nvSpPr>
        <p:spPr>
          <a:xfrm rot="12464726" flipV="1">
            <a:off x="10693425" y="4263835"/>
            <a:ext cx="187500" cy="457481"/>
          </a:xfrm>
          <a:prstGeom prst="corner">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2695296C-3DD5-425E-82C9-BB56A3A901F5}"/>
              </a:ext>
            </a:extLst>
          </p:cNvPr>
          <p:cNvSpPr txBox="1"/>
          <p:nvPr/>
        </p:nvSpPr>
        <p:spPr>
          <a:xfrm>
            <a:off x="9723808" y="3736419"/>
            <a:ext cx="1401561" cy="338554"/>
          </a:xfrm>
          <a:prstGeom prst="rect">
            <a:avLst/>
          </a:prstGeom>
          <a:noFill/>
        </p:spPr>
        <p:txBody>
          <a:bodyPr wrap="square" rtlCol="0">
            <a:spAutoFit/>
          </a:bodyPr>
          <a:lstStyle/>
          <a:p>
            <a:r>
              <a:rPr lang="en-CA" sz="1600" dirty="0">
                <a:latin typeface="Lucida Sans Typewriter" panose="020B0509030504030204" pitchFamily="49" charset="0"/>
              </a:rPr>
              <a:t>ADXL-345</a:t>
            </a:r>
          </a:p>
        </p:txBody>
      </p:sp>
    </p:spTree>
    <p:extLst>
      <p:ext uri="{BB962C8B-B14F-4D97-AF65-F5344CB8AC3E}">
        <p14:creationId xmlns:p14="http://schemas.microsoft.com/office/powerpoint/2010/main" val="54496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6FA4D-A95F-4FCA-B5AF-F51C5B3F18AE}"/>
              </a:ext>
            </a:extLst>
          </p:cNvPr>
          <p:cNvSpPr>
            <a:spLocks noGrp="1"/>
          </p:cNvSpPr>
          <p:nvPr>
            <p:ph idx="1"/>
          </p:nvPr>
        </p:nvSpPr>
        <p:spPr>
          <a:xfrm>
            <a:off x="141402" y="1254924"/>
            <a:ext cx="8334080" cy="5093649"/>
          </a:xfrm>
        </p:spPr>
        <p:txBody>
          <a:bodyPr>
            <a:normAutofit fontScale="55000" lnSpcReduction="20000"/>
          </a:bodyPr>
          <a:lstStyle/>
          <a:p>
            <a:pPr marL="0" indent="0">
              <a:lnSpc>
                <a:spcPct val="170000"/>
              </a:lnSpc>
              <a:buNone/>
            </a:pPr>
            <a:r>
              <a:rPr lang="en-CA" dirty="0">
                <a:solidFill>
                  <a:schemeClr val="bg1"/>
                </a:solidFill>
                <a:latin typeface="Lucida Sans Typewriter" panose="020B0509030504030204" pitchFamily="49" charset="0"/>
              </a:rPr>
              <a:t>\&gt; Yes it does. That’s why we got the change to establish a budget.</a:t>
            </a:r>
          </a:p>
          <a:p>
            <a:pPr marL="0" indent="0">
              <a:lnSpc>
                <a:spcPct val="170000"/>
              </a:lnSpc>
              <a:buNone/>
            </a:pPr>
            <a:r>
              <a:rPr lang="en-CA" dirty="0">
                <a:solidFill>
                  <a:schemeClr val="bg1"/>
                </a:solidFill>
                <a:latin typeface="Lucida Sans Typewriter" panose="020B0509030504030204" pitchFamily="49" charset="0"/>
              </a:rPr>
              <a:t>\&gt; A lot of individual parts had to be ordered in order for this project to work. Primarily, what was needed the most was a Raspberry Pi 3 board, and the accelerometer itself. A lot of other components were required such as components to power the pi, connections for testing such as power cables, jumper wires and ethernet cables. Combining all the items together, we got a grand total of around </a:t>
            </a:r>
            <a:r>
              <a:rPr lang="en-CA" i="1" dirty="0">
                <a:solidFill>
                  <a:srgbClr val="92D050"/>
                </a:solidFill>
                <a:latin typeface="Lucida Sans Typewriter" panose="020B0509030504030204" pitchFamily="49" charset="0"/>
              </a:rPr>
              <a:t>CAD$230</a:t>
            </a:r>
            <a:r>
              <a:rPr lang="en-CA" dirty="0">
                <a:solidFill>
                  <a:schemeClr val="bg1"/>
                </a:solidFill>
                <a:latin typeface="Lucida Sans Typewriter" panose="020B0509030504030204" pitchFamily="49" charset="0"/>
              </a:rPr>
              <a:t> for the parts we needed plus shipping and taxes.</a:t>
            </a:r>
          </a:p>
          <a:p>
            <a:pPr marL="0" indent="0">
              <a:lnSpc>
                <a:spcPct val="170000"/>
              </a:lnSpc>
              <a:buNone/>
            </a:pPr>
            <a:r>
              <a:rPr lang="en-CA" dirty="0">
                <a:solidFill>
                  <a:schemeClr val="bg1"/>
                </a:solidFill>
                <a:latin typeface="Lucida Sans Typewriter" panose="020B0509030504030204" pitchFamily="49" charset="0"/>
              </a:rPr>
              <a:t>\&gt; There were also components that were already owned, or simply was free to obtain, such as a toolkit, the PCB and casing for the final project assembly itself. Therefore, these didn’t add to the cost.</a:t>
            </a:r>
          </a:p>
          <a:p>
            <a:pPr marL="0" indent="0">
              <a:lnSpc>
                <a:spcPct val="170000"/>
              </a:lnSpc>
              <a:buNone/>
            </a:pPr>
            <a:r>
              <a:rPr lang="en-CA" dirty="0">
                <a:solidFill>
                  <a:schemeClr val="bg1"/>
                </a:solidFill>
                <a:latin typeface="Lucida Sans Typewriter" panose="020B0509030504030204" pitchFamily="49" charset="0"/>
              </a:rPr>
              <a:t>\&gt; </a:t>
            </a:r>
            <a:r>
              <a:rPr lang="en-US" dirty="0">
                <a:solidFill>
                  <a:schemeClr val="bg1"/>
                </a:solidFill>
                <a:latin typeface="Lucida Sans Typewriter" panose="020B0509030504030204" pitchFamily="49" charset="0"/>
                <a:hlinkClick r:id="rId2"/>
              </a:rPr>
              <a:t>The budget spreadsheet for the project can be accessed here.</a:t>
            </a:r>
            <a:endParaRPr lang="en-CA" dirty="0">
              <a:solidFill>
                <a:schemeClr val="bg1"/>
              </a:solidFill>
              <a:latin typeface="Lucida Sans Typewriter" panose="020B0509030504030204" pitchFamily="49" charset="0"/>
            </a:endParaRPr>
          </a:p>
        </p:txBody>
      </p:sp>
      <p:sp>
        <p:nvSpPr>
          <p:cNvPr id="4" name="Title 1">
            <a:extLst>
              <a:ext uri="{FF2B5EF4-FFF2-40B4-BE49-F238E27FC236}">
                <a16:creationId xmlns:a16="http://schemas.microsoft.com/office/drawing/2014/main" id="{D1C7AC50-3C3B-4613-8E84-3687B69B016B}"/>
              </a:ext>
            </a:extLst>
          </p:cNvPr>
          <p:cNvSpPr>
            <a:spLocks noGrp="1"/>
          </p:cNvSpPr>
          <p:nvPr>
            <p:ph type="title"/>
          </p:nvPr>
        </p:nvSpPr>
        <p:spPr>
          <a:xfrm>
            <a:off x="1278510" y="272696"/>
            <a:ext cx="9634979" cy="869786"/>
          </a:xfrm>
        </p:spPr>
        <p:txBody>
          <a:bodyPr>
            <a:normAutofit/>
          </a:bodyPr>
          <a:lstStyle/>
          <a:p>
            <a:r>
              <a:rPr lang="en-CA" sz="3600" dirty="0">
                <a:solidFill>
                  <a:srgbClr val="92D050"/>
                </a:solidFill>
                <a:latin typeface="Lucida Sans Typewriter" panose="020B0509030504030204" pitchFamily="49" charset="0"/>
              </a:rPr>
              <a:t>But wait… doesn’t this cost money?</a:t>
            </a:r>
          </a:p>
        </p:txBody>
      </p:sp>
      <p:sp>
        <p:nvSpPr>
          <p:cNvPr id="7" name="Subtitle 2">
            <a:extLst>
              <a:ext uri="{FF2B5EF4-FFF2-40B4-BE49-F238E27FC236}">
                <a16:creationId xmlns:a16="http://schemas.microsoft.com/office/drawing/2014/main" id="{3FAEB432-1DEE-4CCD-97B3-48647A2562E7}"/>
              </a:ext>
            </a:extLst>
          </p:cNvPr>
          <p:cNvSpPr txBox="1">
            <a:spLocks/>
          </p:cNvSpPr>
          <p:nvPr/>
        </p:nvSpPr>
        <p:spPr>
          <a:xfrm>
            <a:off x="0" y="6573457"/>
            <a:ext cx="8070130" cy="284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100" dirty="0">
                <a:solidFill>
                  <a:schemeClr val="accent1">
                    <a:lumMod val="60000"/>
                    <a:lumOff val="40000"/>
                  </a:schemeClr>
                </a:solidFill>
                <a:latin typeface="Lucida Sans Typewriter" panose="020B0509030504030204" pitchFamily="49" charset="0"/>
              </a:rPr>
              <a:t>Dariusz Kulpinski | CENG 317 – 0NA | ADXL-345 3 Axis Accelerometer (0x53)</a:t>
            </a:r>
          </a:p>
        </p:txBody>
      </p:sp>
      <p:pic>
        <p:nvPicPr>
          <p:cNvPr id="8" name="Picture 7">
            <a:extLst>
              <a:ext uri="{FF2B5EF4-FFF2-40B4-BE49-F238E27FC236}">
                <a16:creationId xmlns:a16="http://schemas.microsoft.com/office/drawing/2014/main" id="{AF90E09B-594B-4C9A-A380-F66E48727C43}"/>
              </a:ext>
            </a:extLst>
          </p:cNvPr>
          <p:cNvPicPr>
            <a:picLocks noChangeAspect="1"/>
          </p:cNvPicPr>
          <p:nvPr/>
        </p:nvPicPr>
        <p:blipFill>
          <a:blip r:embed="rId3"/>
          <a:stretch>
            <a:fillRect/>
          </a:stretch>
        </p:blipFill>
        <p:spPr>
          <a:xfrm>
            <a:off x="8566780" y="1423447"/>
            <a:ext cx="3353217" cy="2572977"/>
          </a:xfrm>
          <a:prstGeom prst="rect">
            <a:avLst/>
          </a:prstGeom>
        </p:spPr>
      </p:pic>
      <p:pic>
        <p:nvPicPr>
          <p:cNvPr id="9" name="Picture 8">
            <a:extLst>
              <a:ext uri="{FF2B5EF4-FFF2-40B4-BE49-F238E27FC236}">
                <a16:creationId xmlns:a16="http://schemas.microsoft.com/office/drawing/2014/main" id="{D00A9D8B-6593-4243-BD43-4CE120559031}"/>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7490079" y="5392994"/>
            <a:ext cx="476036" cy="476036"/>
          </a:xfrm>
          <a:prstGeom prst="rect">
            <a:avLst/>
          </a:prstGeom>
        </p:spPr>
      </p:pic>
      <p:pic>
        <p:nvPicPr>
          <p:cNvPr id="10" name="Picture 9">
            <a:extLst>
              <a:ext uri="{FF2B5EF4-FFF2-40B4-BE49-F238E27FC236}">
                <a16:creationId xmlns:a16="http://schemas.microsoft.com/office/drawing/2014/main" id="{E4559489-BBD5-41B4-87D4-288458C3FA8F}"/>
              </a:ext>
            </a:extLst>
          </p:cNvPr>
          <p:cNvPicPr>
            <a:picLocks noChangeAspect="1"/>
          </p:cNvPicPr>
          <p:nvPr/>
        </p:nvPicPr>
        <p:blipFill>
          <a:blip r:embed="rId5"/>
          <a:stretch>
            <a:fillRect/>
          </a:stretch>
        </p:blipFill>
        <p:spPr>
          <a:xfrm>
            <a:off x="8754675" y="4337000"/>
            <a:ext cx="1021706" cy="1097553"/>
          </a:xfrm>
          <a:prstGeom prst="rect">
            <a:avLst/>
          </a:prstGeom>
        </p:spPr>
      </p:pic>
      <p:pic>
        <p:nvPicPr>
          <p:cNvPr id="12" name="Picture 11">
            <a:extLst>
              <a:ext uri="{FF2B5EF4-FFF2-40B4-BE49-F238E27FC236}">
                <a16:creationId xmlns:a16="http://schemas.microsoft.com/office/drawing/2014/main" id="{575BEDE8-9965-40CA-9D9B-24879FA245D0}"/>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8754675" y="5340287"/>
            <a:ext cx="719262" cy="719262"/>
          </a:xfrm>
          <a:prstGeom prst="rect">
            <a:avLst/>
          </a:prstGeom>
        </p:spPr>
      </p:pic>
      <p:pic>
        <p:nvPicPr>
          <p:cNvPr id="1026" name="Picture 2" descr="Image result for Pi power supply">
            <a:extLst>
              <a:ext uri="{FF2B5EF4-FFF2-40B4-BE49-F238E27FC236}">
                <a16:creationId xmlns:a16="http://schemas.microsoft.com/office/drawing/2014/main" id="{B26B174B-9A5A-41F8-8F69-8F0BCD7E04F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9473938" y="5202481"/>
            <a:ext cx="1125099" cy="85706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3B4A9BC-9255-4B99-BF65-3F8352C746DB}"/>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9776382" y="4337001"/>
            <a:ext cx="1300114" cy="867278"/>
          </a:xfrm>
          <a:prstGeom prst="rect">
            <a:avLst/>
          </a:prstGeom>
        </p:spPr>
      </p:pic>
      <p:pic>
        <p:nvPicPr>
          <p:cNvPr id="13" name="Picture 12">
            <a:extLst>
              <a:ext uri="{FF2B5EF4-FFF2-40B4-BE49-F238E27FC236}">
                <a16:creationId xmlns:a16="http://schemas.microsoft.com/office/drawing/2014/main" id="{06428259-A5F1-4359-865B-AF212EF26FCD}"/>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10564941" y="5202480"/>
            <a:ext cx="857067" cy="857067"/>
          </a:xfrm>
          <a:prstGeom prst="rect">
            <a:avLst/>
          </a:prstGeom>
        </p:spPr>
      </p:pic>
      <p:pic>
        <p:nvPicPr>
          <p:cNvPr id="14" name="Picture 13">
            <a:extLst>
              <a:ext uri="{FF2B5EF4-FFF2-40B4-BE49-F238E27FC236}">
                <a16:creationId xmlns:a16="http://schemas.microsoft.com/office/drawing/2014/main" id="{894FC2EF-E5C1-4D50-9E1C-EC5EC41A5CD6}"/>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11013352" y="4337001"/>
            <a:ext cx="865478" cy="865478"/>
          </a:xfrm>
          <a:prstGeom prst="rect">
            <a:avLst/>
          </a:prstGeom>
        </p:spPr>
      </p:pic>
      <p:sp>
        <p:nvSpPr>
          <p:cNvPr id="15" name="Rectangle 14">
            <a:extLst>
              <a:ext uri="{FF2B5EF4-FFF2-40B4-BE49-F238E27FC236}">
                <a16:creationId xmlns:a16="http://schemas.microsoft.com/office/drawing/2014/main" id="{2FAA1EA0-E305-4A6F-8AF5-BE1941C83692}"/>
              </a:ext>
            </a:extLst>
          </p:cNvPr>
          <p:cNvSpPr/>
          <p:nvPr/>
        </p:nvSpPr>
        <p:spPr>
          <a:xfrm>
            <a:off x="11422008" y="5202479"/>
            <a:ext cx="443047" cy="8570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0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C0C16-B31A-4D5B-8AC1-4BFA9CA57C18}"/>
              </a:ext>
            </a:extLst>
          </p:cNvPr>
          <p:cNvSpPr>
            <a:spLocks noGrp="1"/>
          </p:cNvSpPr>
          <p:nvPr>
            <p:ph idx="1"/>
          </p:nvPr>
        </p:nvSpPr>
        <p:spPr>
          <a:xfrm>
            <a:off x="187752" y="1196769"/>
            <a:ext cx="8447202" cy="5147469"/>
          </a:xfrm>
        </p:spPr>
        <p:txBody>
          <a:bodyPr>
            <a:normAutofit fontScale="85000" lnSpcReduction="20000"/>
          </a:bodyPr>
          <a:lstStyle/>
          <a:p>
            <a:pPr marL="0" indent="0">
              <a:lnSpc>
                <a:spcPct val="150000"/>
              </a:lnSpc>
              <a:buNone/>
            </a:pPr>
            <a:r>
              <a:rPr lang="en-CA" sz="1600" dirty="0">
                <a:solidFill>
                  <a:schemeClr val="bg1"/>
                </a:solidFill>
                <a:latin typeface="Lucida Sans Typewriter" panose="020B0509030504030204" pitchFamily="49" charset="0"/>
              </a:rPr>
              <a:t>\&gt; In the beginning, there was a Gantt Chart. This Gantt chart was used to plan out the times and windows that we had in order to implement these procedures to build the device. This started with setting the times for the proposal, followed by the budget, the plan, the design, the soldering, the building, so on so forth.</a:t>
            </a:r>
          </a:p>
          <a:p>
            <a:pPr marL="0" indent="0">
              <a:lnSpc>
                <a:spcPct val="150000"/>
              </a:lnSpc>
              <a:buNone/>
            </a:pPr>
            <a:r>
              <a:rPr lang="en-CA" sz="1600" dirty="0">
                <a:solidFill>
                  <a:schemeClr val="bg1"/>
                </a:solidFill>
                <a:latin typeface="Lucida Sans Typewriter" panose="020B0509030504030204" pitchFamily="49" charset="0"/>
              </a:rPr>
              <a:t>\&gt; </a:t>
            </a:r>
            <a:r>
              <a:rPr lang="en-US" sz="1400" dirty="0">
                <a:solidFill>
                  <a:schemeClr val="bg1"/>
                </a:solidFill>
                <a:latin typeface="Lucida Sans Typewriter" panose="020B0509030504030204" pitchFamily="49" charset="0"/>
                <a:hlinkClick r:id="rId3"/>
              </a:rPr>
              <a:t>Link to the chart. Although you require Microsoft Project to view this.</a:t>
            </a:r>
            <a:endParaRPr lang="en-US" sz="1400" dirty="0">
              <a:solidFill>
                <a:schemeClr val="bg1"/>
              </a:solidFill>
              <a:latin typeface="Lucida Sans Typewriter" panose="020B0509030504030204" pitchFamily="49" charset="0"/>
            </a:endParaRPr>
          </a:p>
          <a:p>
            <a:pPr marL="0" indent="0">
              <a:lnSpc>
                <a:spcPct val="150000"/>
              </a:lnSpc>
              <a:buNone/>
            </a:pPr>
            <a:r>
              <a:rPr lang="en-US" sz="1600" dirty="0">
                <a:solidFill>
                  <a:schemeClr val="bg1"/>
                </a:solidFill>
                <a:latin typeface="Lucida Sans Typewriter" panose="020B0509030504030204" pitchFamily="49" charset="0"/>
              </a:rPr>
              <a:t>\&gt; As time went by, all progress was added to the almighty time log. This time log recorded all the events of the development, the observations, and sample images of everything that should have been completed throughout the project. The time log is summarized as follows: Started with the proposal, made the Gantt chart, created the cost sheet, order the parts, design and build a breadboard, create Gerber files and make a PCB, solder that PCB, test if it works, and make a final enclosure for the whole thing. All these steps were done in a course of 11 weeks, with each milestone in the project completed in one week. Part ordering was completed in 2 weeks.</a:t>
            </a:r>
          </a:p>
          <a:p>
            <a:pPr marL="0" indent="0">
              <a:lnSpc>
                <a:spcPct val="150000"/>
              </a:lnSpc>
              <a:buNone/>
            </a:pPr>
            <a:r>
              <a:rPr lang="en-CA" sz="1600" dirty="0">
                <a:solidFill>
                  <a:schemeClr val="bg1"/>
                </a:solidFill>
                <a:latin typeface="Lucida Sans Typewriter" panose="020B0509030504030204" pitchFamily="49" charset="0"/>
              </a:rPr>
              <a:t>\&gt; </a:t>
            </a:r>
            <a:r>
              <a:rPr lang="en-US" sz="1600" dirty="0">
                <a:solidFill>
                  <a:schemeClr val="bg1"/>
                </a:solidFill>
                <a:latin typeface="Lucida Sans Typewriter" panose="020B0509030504030204" pitchFamily="49" charset="0"/>
                <a:hlinkClick r:id="rId4"/>
              </a:rPr>
              <a:t>To see the full time log, click here!</a:t>
            </a:r>
            <a:endParaRPr lang="en-CA" sz="1600" dirty="0">
              <a:solidFill>
                <a:schemeClr val="bg1"/>
              </a:solidFill>
              <a:latin typeface="Lucida Sans Typewriter" panose="020B0509030504030204" pitchFamily="49" charset="0"/>
            </a:endParaRPr>
          </a:p>
        </p:txBody>
      </p:sp>
      <p:sp>
        <p:nvSpPr>
          <p:cNvPr id="4" name="Title 1">
            <a:extLst>
              <a:ext uri="{FF2B5EF4-FFF2-40B4-BE49-F238E27FC236}">
                <a16:creationId xmlns:a16="http://schemas.microsoft.com/office/drawing/2014/main" id="{8E2EF54C-CD53-4CED-BE52-98D23BEA86EA}"/>
              </a:ext>
            </a:extLst>
          </p:cNvPr>
          <p:cNvSpPr>
            <a:spLocks noGrp="1"/>
          </p:cNvSpPr>
          <p:nvPr>
            <p:ph type="title"/>
          </p:nvPr>
        </p:nvSpPr>
        <p:spPr>
          <a:xfrm>
            <a:off x="339364" y="0"/>
            <a:ext cx="8234315" cy="1261165"/>
          </a:xfrm>
        </p:spPr>
        <p:txBody>
          <a:bodyPr>
            <a:normAutofit/>
          </a:bodyPr>
          <a:lstStyle/>
          <a:p>
            <a:r>
              <a:rPr lang="en-CA" sz="3200" dirty="0">
                <a:solidFill>
                  <a:schemeClr val="accent1">
                    <a:lumMod val="60000"/>
                    <a:lumOff val="40000"/>
                  </a:schemeClr>
                </a:solidFill>
                <a:latin typeface="Lucida Sans Typewriter" panose="020B0509030504030204" pitchFamily="49" charset="0"/>
              </a:rPr>
              <a:t>So how is this all going to go down with the time we got?</a:t>
            </a:r>
          </a:p>
        </p:txBody>
      </p:sp>
      <p:sp>
        <p:nvSpPr>
          <p:cNvPr id="5" name="Subtitle 2">
            <a:extLst>
              <a:ext uri="{FF2B5EF4-FFF2-40B4-BE49-F238E27FC236}">
                <a16:creationId xmlns:a16="http://schemas.microsoft.com/office/drawing/2014/main" id="{A23BAEB5-CA1B-4380-BCAA-71F2B7AD040E}"/>
              </a:ext>
            </a:extLst>
          </p:cNvPr>
          <p:cNvSpPr txBox="1">
            <a:spLocks/>
          </p:cNvSpPr>
          <p:nvPr/>
        </p:nvSpPr>
        <p:spPr>
          <a:xfrm>
            <a:off x="0" y="6573457"/>
            <a:ext cx="8070130" cy="284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100" dirty="0">
                <a:solidFill>
                  <a:srgbClr val="92D050"/>
                </a:solidFill>
                <a:latin typeface="Lucida Sans Typewriter" panose="020B0509030504030204" pitchFamily="49" charset="0"/>
              </a:rPr>
              <a:t>Dariusz Kulpinski | CENG 317 – 0NA | ADXL-345 3 Axis Accelerometer (0x53)</a:t>
            </a:r>
          </a:p>
        </p:txBody>
      </p:sp>
      <p:pic>
        <p:nvPicPr>
          <p:cNvPr id="6" name="Picture 5">
            <a:extLst>
              <a:ext uri="{FF2B5EF4-FFF2-40B4-BE49-F238E27FC236}">
                <a16:creationId xmlns:a16="http://schemas.microsoft.com/office/drawing/2014/main" id="{B9F717C7-6992-4F66-ABA5-536C1170AB81}"/>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7178995" y="2602660"/>
            <a:ext cx="476036" cy="476036"/>
          </a:xfrm>
          <a:prstGeom prst="rect">
            <a:avLst/>
          </a:prstGeom>
        </p:spPr>
      </p:pic>
      <p:pic>
        <p:nvPicPr>
          <p:cNvPr id="7" name="Picture 6">
            <a:extLst>
              <a:ext uri="{FF2B5EF4-FFF2-40B4-BE49-F238E27FC236}">
                <a16:creationId xmlns:a16="http://schemas.microsoft.com/office/drawing/2014/main" id="{8D16004E-770E-41B4-8ED7-896671C274B4}"/>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4586623" y="5661231"/>
            <a:ext cx="476036" cy="476036"/>
          </a:xfrm>
          <a:prstGeom prst="rect">
            <a:avLst/>
          </a:prstGeom>
        </p:spPr>
      </p:pic>
      <p:pic>
        <p:nvPicPr>
          <p:cNvPr id="8" name="Picture 7">
            <a:extLst>
              <a:ext uri="{FF2B5EF4-FFF2-40B4-BE49-F238E27FC236}">
                <a16:creationId xmlns:a16="http://schemas.microsoft.com/office/drawing/2014/main" id="{43096094-5343-4616-B04D-018101F4628A}"/>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9285398" y="514545"/>
            <a:ext cx="1811423" cy="1364448"/>
          </a:xfrm>
          <a:prstGeom prst="rect">
            <a:avLst/>
          </a:prstGeom>
        </p:spPr>
      </p:pic>
      <p:pic>
        <p:nvPicPr>
          <p:cNvPr id="10" name="Picture 9">
            <a:extLst>
              <a:ext uri="{FF2B5EF4-FFF2-40B4-BE49-F238E27FC236}">
                <a16:creationId xmlns:a16="http://schemas.microsoft.com/office/drawing/2014/main" id="{7B1D5841-6A7A-485D-BA24-447FC3CCE7EA}"/>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9285394" y="3598248"/>
            <a:ext cx="1811423" cy="1529855"/>
          </a:xfrm>
          <a:prstGeom prst="rect">
            <a:avLst/>
          </a:prstGeom>
        </p:spPr>
      </p:pic>
      <p:pic>
        <p:nvPicPr>
          <p:cNvPr id="11" name="Picture 10">
            <a:extLst>
              <a:ext uri="{FF2B5EF4-FFF2-40B4-BE49-F238E27FC236}">
                <a16:creationId xmlns:a16="http://schemas.microsoft.com/office/drawing/2014/main" id="{104E9FDA-1BB4-4492-ACAB-78977DAED3C6}"/>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rot="5400000">
            <a:off x="9511820" y="5045088"/>
            <a:ext cx="1358568" cy="1811423"/>
          </a:xfrm>
          <a:prstGeom prst="rect">
            <a:avLst/>
          </a:prstGeom>
        </p:spPr>
      </p:pic>
      <p:pic>
        <p:nvPicPr>
          <p:cNvPr id="12" name="Picture 11">
            <a:extLst>
              <a:ext uri="{FF2B5EF4-FFF2-40B4-BE49-F238E27FC236}">
                <a16:creationId xmlns:a16="http://schemas.microsoft.com/office/drawing/2014/main" id="{0C41BCF8-B83B-4F5C-A20C-57165592B2F9}"/>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9285395" y="2096268"/>
            <a:ext cx="1811424" cy="1358568"/>
          </a:xfrm>
          <a:prstGeom prst="rect">
            <a:avLst/>
          </a:prstGeom>
        </p:spPr>
      </p:pic>
      <p:cxnSp>
        <p:nvCxnSpPr>
          <p:cNvPr id="41" name="Connector: Elbow 40">
            <a:extLst>
              <a:ext uri="{FF2B5EF4-FFF2-40B4-BE49-F238E27FC236}">
                <a16:creationId xmlns:a16="http://schemas.microsoft.com/office/drawing/2014/main" id="{2E3B22D7-AE75-49F4-8F04-E5E75D2A28F2}"/>
              </a:ext>
            </a:extLst>
          </p:cNvPr>
          <p:cNvCxnSpPr>
            <a:cxnSpLocks/>
            <a:endCxn id="8" idx="3"/>
          </p:cNvCxnSpPr>
          <p:nvPr/>
        </p:nvCxnSpPr>
        <p:spPr>
          <a:xfrm rot="5400000">
            <a:off x="10610823" y="485999"/>
            <a:ext cx="1196769" cy="224771"/>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71AF6A3-9A6A-41E5-91EC-1EE4BA85C0CC}"/>
              </a:ext>
            </a:extLst>
          </p:cNvPr>
          <p:cNvSpPr txBox="1"/>
          <p:nvPr/>
        </p:nvSpPr>
        <p:spPr>
          <a:xfrm>
            <a:off x="11367046" y="1058269"/>
            <a:ext cx="727250" cy="276999"/>
          </a:xfrm>
          <a:prstGeom prst="rect">
            <a:avLst/>
          </a:prstGeom>
          <a:noFill/>
        </p:spPr>
        <p:txBody>
          <a:bodyPr wrap="none" rtlCol="0">
            <a:spAutoFit/>
          </a:bodyPr>
          <a:lstStyle/>
          <a:p>
            <a:r>
              <a:rPr lang="en-CA" sz="1200" dirty="0">
                <a:solidFill>
                  <a:schemeClr val="bg1"/>
                </a:solidFill>
              </a:rPr>
              <a:t>Week 8a</a:t>
            </a:r>
          </a:p>
        </p:txBody>
      </p:sp>
      <p:sp>
        <p:nvSpPr>
          <p:cNvPr id="47" name="TextBox 46">
            <a:extLst>
              <a:ext uri="{FF2B5EF4-FFF2-40B4-BE49-F238E27FC236}">
                <a16:creationId xmlns:a16="http://schemas.microsoft.com/office/drawing/2014/main" id="{BD21D71B-EC98-46B7-927B-A6199631DB9F}"/>
              </a:ext>
            </a:extLst>
          </p:cNvPr>
          <p:cNvSpPr txBox="1"/>
          <p:nvPr/>
        </p:nvSpPr>
        <p:spPr>
          <a:xfrm>
            <a:off x="11360867" y="4224675"/>
            <a:ext cx="653512" cy="276999"/>
          </a:xfrm>
          <a:prstGeom prst="rect">
            <a:avLst/>
          </a:prstGeom>
          <a:noFill/>
        </p:spPr>
        <p:txBody>
          <a:bodyPr wrap="none" rtlCol="0">
            <a:spAutoFit/>
          </a:bodyPr>
          <a:lstStyle/>
          <a:p>
            <a:r>
              <a:rPr lang="en-CA" sz="1200" dirty="0">
                <a:solidFill>
                  <a:schemeClr val="bg1"/>
                </a:solidFill>
              </a:rPr>
              <a:t>Week 9</a:t>
            </a:r>
          </a:p>
        </p:txBody>
      </p:sp>
      <p:sp>
        <p:nvSpPr>
          <p:cNvPr id="48" name="TextBox 47">
            <a:extLst>
              <a:ext uri="{FF2B5EF4-FFF2-40B4-BE49-F238E27FC236}">
                <a16:creationId xmlns:a16="http://schemas.microsoft.com/office/drawing/2014/main" id="{A2DF7278-0BDF-4F13-A646-FD8DD12C5496}"/>
              </a:ext>
            </a:extLst>
          </p:cNvPr>
          <p:cNvSpPr txBox="1"/>
          <p:nvPr/>
        </p:nvSpPr>
        <p:spPr>
          <a:xfrm>
            <a:off x="11321593" y="5759729"/>
            <a:ext cx="732060" cy="276999"/>
          </a:xfrm>
          <a:prstGeom prst="rect">
            <a:avLst/>
          </a:prstGeom>
          <a:noFill/>
        </p:spPr>
        <p:txBody>
          <a:bodyPr wrap="none" rtlCol="0">
            <a:spAutoFit/>
          </a:bodyPr>
          <a:lstStyle/>
          <a:p>
            <a:r>
              <a:rPr lang="en-CA" sz="1200" dirty="0">
                <a:solidFill>
                  <a:schemeClr val="bg1"/>
                </a:solidFill>
              </a:rPr>
              <a:t>Week 10</a:t>
            </a:r>
          </a:p>
        </p:txBody>
      </p:sp>
      <p:sp>
        <p:nvSpPr>
          <p:cNvPr id="51" name="TextBox 50">
            <a:extLst>
              <a:ext uri="{FF2B5EF4-FFF2-40B4-BE49-F238E27FC236}">
                <a16:creationId xmlns:a16="http://schemas.microsoft.com/office/drawing/2014/main" id="{AE118AA8-3A90-4B13-A712-E227BF657563}"/>
              </a:ext>
            </a:extLst>
          </p:cNvPr>
          <p:cNvSpPr txBox="1"/>
          <p:nvPr/>
        </p:nvSpPr>
        <p:spPr>
          <a:xfrm>
            <a:off x="11367046" y="2572223"/>
            <a:ext cx="733662" cy="276999"/>
          </a:xfrm>
          <a:prstGeom prst="rect">
            <a:avLst/>
          </a:prstGeom>
          <a:noFill/>
        </p:spPr>
        <p:txBody>
          <a:bodyPr wrap="none" rtlCol="0">
            <a:spAutoFit/>
          </a:bodyPr>
          <a:lstStyle/>
          <a:p>
            <a:r>
              <a:rPr lang="en-CA" sz="1200" dirty="0">
                <a:solidFill>
                  <a:schemeClr val="bg1"/>
                </a:solidFill>
              </a:rPr>
              <a:t>Week 8b</a:t>
            </a:r>
          </a:p>
        </p:txBody>
      </p:sp>
      <p:cxnSp>
        <p:nvCxnSpPr>
          <p:cNvPr id="53" name="Connector: Elbow 52">
            <a:extLst>
              <a:ext uri="{FF2B5EF4-FFF2-40B4-BE49-F238E27FC236}">
                <a16:creationId xmlns:a16="http://schemas.microsoft.com/office/drawing/2014/main" id="{0972AD8F-DE4E-4AB0-878C-462D28A61A95}"/>
              </a:ext>
            </a:extLst>
          </p:cNvPr>
          <p:cNvCxnSpPr>
            <a:stCxn id="8" idx="3"/>
            <a:endCxn id="12" idx="3"/>
          </p:cNvCxnSpPr>
          <p:nvPr/>
        </p:nvCxnSpPr>
        <p:spPr>
          <a:xfrm flipH="1">
            <a:off x="11096819" y="1196769"/>
            <a:ext cx="2" cy="1578783"/>
          </a:xfrm>
          <a:prstGeom prst="bentConnector3">
            <a:avLst>
              <a:gd name="adj1" fmla="val -114300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2BD00B2-0C3C-429E-A89B-B1DAF18092BC}"/>
              </a:ext>
            </a:extLst>
          </p:cNvPr>
          <p:cNvCxnSpPr>
            <a:stCxn id="12" idx="3"/>
            <a:endCxn id="10" idx="3"/>
          </p:cNvCxnSpPr>
          <p:nvPr/>
        </p:nvCxnSpPr>
        <p:spPr>
          <a:xfrm flipH="1">
            <a:off x="11096817" y="2775552"/>
            <a:ext cx="2" cy="1587624"/>
          </a:xfrm>
          <a:prstGeom prst="bentConnector3">
            <a:avLst>
              <a:gd name="adj1" fmla="val -114300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A032128F-4C53-4409-BA89-7225E4B7F250}"/>
              </a:ext>
            </a:extLst>
          </p:cNvPr>
          <p:cNvCxnSpPr>
            <a:stCxn id="10" idx="3"/>
            <a:endCxn id="11" idx="0"/>
          </p:cNvCxnSpPr>
          <p:nvPr/>
        </p:nvCxnSpPr>
        <p:spPr>
          <a:xfrm flipH="1">
            <a:off x="11096816" y="4363176"/>
            <a:ext cx="1" cy="1587624"/>
          </a:xfrm>
          <a:prstGeom prst="bentConnector3">
            <a:avLst>
              <a:gd name="adj1" fmla="val -228600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8360B60-8257-4BC8-B662-90F204DCD9A1}"/>
              </a:ext>
            </a:extLst>
          </p:cNvPr>
          <p:cNvCxnSpPr>
            <a:stCxn id="11" idx="0"/>
          </p:cNvCxnSpPr>
          <p:nvPr/>
        </p:nvCxnSpPr>
        <p:spPr>
          <a:xfrm>
            <a:off x="11096816" y="5950800"/>
            <a:ext cx="224777" cy="82269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7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13746-391A-477A-9E13-31DC682FF066}"/>
              </a:ext>
            </a:extLst>
          </p:cNvPr>
          <p:cNvSpPr>
            <a:spLocks noGrp="1"/>
          </p:cNvSpPr>
          <p:nvPr>
            <p:ph idx="1"/>
          </p:nvPr>
        </p:nvSpPr>
        <p:spPr>
          <a:xfrm>
            <a:off x="5160820" y="764172"/>
            <a:ext cx="6698099" cy="2176992"/>
          </a:xfrm>
        </p:spPr>
        <p:txBody>
          <a:bodyPr>
            <a:normAutofit/>
          </a:bodyPr>
          <a:lstStyle/>
          <a:p>
            <a:pPr marL="0" indent="0" algn="ctr">
              <a:buNone/>
            </a:pPr>
            <a:r>
              <a:rPr lang="en-CA" sz="2000" dirty="0">
                <a:solidFill>
                  <a:schemeClr val="bg1"/>
                </a:solidFill>
                <a:latin typeface="Lucida Sans Typewriter" panose="020B0509030504030204" pitchFamily="49" charset="0"/>
              </a:rPr>
              <a:t>\&gt; After 11 weeks of work and design, the final product is complete. Soldered, assembled, tested and enclosed in a pretty little case, the accelerometer successfully outputs values that can be manipulated for use if this real deal were to be done.</a:t>
            </a:r>
          </a:p>
        </p:txBody>
      </p:sp>
      <p:sp>
        <p:nvSpPr>
          <p:cNvPr id="4" name="Title 1">
            <a:extLst>
              <a:ext uri="{FF2B5EF4-FFF2-40B4-BE49-F238E27FC236}">
                <a16:creationId xmlns:a16="http://schemas.microsoft.com/office/drawing/2014/main" id="{B3BF5A78-8623-4C5F-8643-B620DC5E2751}"/>
              </a:ext>
            </a:extLst>
          </p:cNvPr>
          <p:cNvSpPr>
            <a:spLocks noGrp="1"/>
          </p:cNvSpPr>
          <p:nvPr>
            <p:ph type="title"/>
          </p:nvPr>
        </p:nvSpPr>
        <p:spPr>
          <a:xfrm>
            <a:off x="838200" y="0"/>
            <a:ext cx="10515600" cy="773597"/>
          </a:xfrm>
        </p:spPr>
        <p:txBody>
          <a:bodyPr>
            <a:normAutofit/>
          </a:bodyPr>
          <a:lstStyle/>
          <a:p>
            <a:pPr algn="ctr"/>
            <a:r>
              <a:rPr lang="en-CA" sz="3600" dirty="0">
                <a:solidFill>
                  <a:srgbClr val="92D050"/>
                </a:solidFill>
                <a:latin typeface="Lucida Sans Typewriter" panose="020B0509030504030204" pitchFamily="49" charset="0"/>
              </a:rPr>
              <a:t>And Voila… The Final Product!</a:t>
            </a:r>
          </a:p>
        </p:txBody>
      </p:sp>
      <p:sp>
        <p:nvSpPr>
          <p:cNvPr id="5" name="Subtitle 2">
            <a:extLst>
              <a:ext uri="{FF2B5EF4-FFF2-40B4-BE49-F238E27FC236}">
                <a16:creationId xmlns:a16="http://schemas.microsoft.com/office/drawing/2014/main" id="{C4DA0924-8C3B-44AC-9148-ECF3E0390C68}"/>
              </a:ext>
            </a:extLst>
          </p:cNvPr>
          <p:cNvSpPr txBox="1">
            <a:spLocks/>
          </p:cNvSpPr>
          <p:nvPr/>
        </p:nvSpPr>
        <p:spPr>
          <a:xfrm>
            <a:off x="0" y="6573457"/>
            <a:ext cx="8070130" cy="284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100" dirty="0">
                <a:solidFill>
                  <a:schemeClr val="accent1">
                    <a:lumMod val="60000"/>
                    <a:lumOff val="40000"/>
                  </a:schemeClr>
                </a:solidFill>
                <a:latin typeface="Lucida Sans Typewriter" panose="020B0509030504030204" pitchFamily="49" charset="0"/>
              </a:rPr>
              <a:t>Dariusz Kulpinski | CENG 317 – 0NA | ADXL-345 3 Axis Accelerometer (0x53)</a:t>
            </a:r>
          </a:p>
        </p:txBody>
      </p:sp>
      <p:pic>
        <p:nvPicPr>
          <p:cNvPr id="7" name="Picture 6">
            <a:extLst>
              <a:ext uri="{FF2B5EF4-FFF2-40B4-BE49-F238E27FC236}">
                <a16:creationId xmlns:a16="http://schemas.microsoft.com/office/drawing/2014/main" id="{CA50A404-E57C-458D-A48C-B789893F3F0D}"/>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9659569" y="2993621"/>
            <a:ext cx="2271858" cy="1703894"/>
          </a:xfrm>
          <a:prstGeom prst="rect">
            <a:avLst/>
          </a:prstGeom>
        </p:spPr>
      </p:pic>
      <p:pic>
        <p:nvPicPr>
          <p:cNvPr id="9" name="Picture 8">
            <a:extLst>
              <a:ext uri="{FF2B5EF4-FFF2-40B4-BE49-F238E27FC236}">
                <a16:creationId xmlns:a16="http://schemas.microsoft.com/office/drawing/2014/main" id="{D04B7820-ECF4-422E-9BB6-273E82735E9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573" y="773597"/>
            <a:ext cx="4512297" cy="4144846"/>
          </a:xfrm>
          <a:prstGeom prst="rect">
            <a:avLst/>
          </a:prstGeom>
        </p:spPr>
      </p:pic>
      <p:pic>
        <p:nvPicPr>
          <p:cNvPr id="11" name="Picture 10">
            <a:extLst>
              <a:ext uri="{FF2B5EF4-FFF2-40B4-BE49-F238E27FC236}">
                <a16:creationId xmlns:a16="http://schemas.microsoft.com/office/drawing/2014/main" id="{026110D4-C5B3-451C-ABB2-F9C1793A3CE2}"/>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9659569" y="4679884"/>
            <a:ext cx="2251376" cy="1688532"/>
          </a:xfrm>
          <a:prstGeom prst="rect">
            <a:avLst/>
          </a:prstGeom>
        </p:spPr>
      </p:pic>
      <p:pic>
        <p:nvPicPr>
          <p:cNvPr id="2050" name="Picture 2" descr="Image Of The Soldered I2C Address">
            <a:extLst>
              <a:ext uri="{FF2B5EF4-FFF2-40B4-BE49-F238E27FC236}">
                <a16:creationId xmlns:a16="http://schemas.microsoft.com/office/drawing/2014/main" id="{51E5ACE1-377C-405F-B108-3A7B0B0902AE}"/>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4863876" y="2993621"/>
            <a:ext cx="4499726" cy="3374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092C1A1-13A1-407F-9715-CFB607BAFC12}"/>
              </a:ext>
            </a:extLst>
          </p:cNvPr>
          <p:cNvSpPr txBox="1"/>
          <p:nvPr/>
        </p:nvSpPr>
        <p:spPr>
          <a:xfrm>
            <a:off x="138794" y="5013337"/>
            <a:ext cx="4461478" cy="276999"/>
          </a:xfrm>
          <a:prstGeom prst="rect">
            <a:avLst/>
          </a:prstGeom>
          <a:noFill/>
        </p:spPr>
        <p:txBody>
          <a:bodyPr wrap="none" rtlCol="0">
            <a:spAutoFit/>
          </a:bodyPr>
          <a:lstStyle/>
          <a:p>
            <a:r>
              <a:rPr lang="en-CA" sz="1200" dirty="0">
                <a:solidFill>
                  <a:schemeClr val="bg1"/>
                </a:solidFill>
                <a:latin typeface="Lucida Sans Typewriter" panose="020B0509030504030204" pitchFamily="49" charset="0"/>
              </a:rPr>
              <a:t>Top: Output result from movement of the sensor</a:t>
            </a:r>
          </a:p>
        </p:txBody>
      </p:sp>
      <p:sp>
        <p:nvSpPr>
          <p:cNvPr id="14" name="TextBox 13">
            <a:extLst>
              <a:ext uri="{FF2B5EF4-FFF2-40B4-BE49-F238E27FC236}">
                <a16:creationId xmlns:a16="http://schemas.microsoft.com/office/drawing/2014/main" id="{D355CAE4-242B-41DC-8B9A-277209EE3A9D}"/>
              </a:ext>
            </a:extLst>
          </p:cNvPr>
          <p:cNvSpPr txBox="1"/>
          <p:nvPr/>
        </p:nvSpPr>
        <p:spPr>
          <a:xfrm>
            <a:off x="125444" y="5358917"/>
            <a:ext cx="3621504" cy="307777"/>
          </a:xfrm>
          <a:prstGeom prst="rect">
            <a:avLst/>
          </a:prstGeom>
          <a:noFill/>
        </p:spPr>
        <p:txBody>
          <a:bodyPr wrap="none" rtlCol="0">
            <a:spAutoFit/>
          </a:bodyPr>
          <a:lstStyle/>
          <a:p>
            <a:r>
              <a:rPr lang="en-CA" sz="1400" dirty="0">
                <a:solidFill>
                  <a:schemeClr val="bg1"/>
                </a:solidFill>
                <a:latin typeface="Lucida Sans Typewriter" panose="020B0509030504030204" pitchFamily="49" charset="0"/>
              </a:rPr>
              <a:t>Right: Address Reading of Sensor</a:t>
            </a:r>
          </a:p>
        </p:txBody>
      </p:sp>
      <p:sp>
        <p:nvSpPr>
          <p:cNvPr id="15" name="TextBox 14">
            <a:extLst>
              <a:ext uri="{FF2B5EF4-FFF2-40B4-BE49-F238E27FC236}">
                <a16:creationId xmlns:a16="http://schemas.microsoft.com/office/drawing/2014/main" id="{ADBD3A80-06B7-4624-A0DB-CBD56BF1F788}"/>
              </a:ext>
            </a:extLst>
          </p:cNvPr>
          <p:cNvSpPr txBox="1"/>
          <p:nvPr/>
        </p:nvSpPr>
        <p:spPr>
          <a:xfrm>
            <a:off x="125444" y="5724079"/>
            <a:ext cx="4647426" cy="276999"/>
          </a:xfrm>
          <a:prstGeom prst="rect">
            <a:avLst/>
          </a:prstGeom>
          <a:noFill/>
        </p:spPr>
        <p:txBody>
          <a:bodyPr wrap="none" rtlCol="0">
            <a:spAutoFit/>
          </a:bodyPr>
          <a:lstStyle/>
          <a:p>
            <a:r>
              <a:rPr lang="en-CA" sz="1200" dirty="0">
                <a:solidFill>
                  <a:schemeClr val="bg1"/>
                </a:solidFill>
                <a:latin typeface="Lucida Sans Typewriter" panose="020B0509030504030204" pitchFamily="49" charset="0"/>
              </a:rPr>
              <a:t>Far Right: Images of the Enclosure Final Product</a:t>
            </a:r>
          </a:p>
        </p:txBody>
      </p:sp>
    </p:spTree>
    <p:extLst>
      <p:ext uri="{BB962C8B-B14F-4D97-AF65-F5344CB8AC3E}">
        <p14:creationId xmlns:p14="http://schemas.microsoft.com/office/powerpoint/2010/main" val="190913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EA48F-222F-48D7-A225-838DACEEA29F}"/>
              </a:ext>
            </a:extLst>
          </p:cNvPr>
          <p:cNvSpPr>
            <a:spLocks noGrp="1"/>
          </p:cNvSpPr>
          <p:nvPr>
            <p:ph idx="1"/>
          </p:nvPr>
        </p:nvSpPr>
        <p:spPr>
          <a:xfrm>
            <a:off x="838200" y="1261269"/>
            <a:ext cx="10515600" cy="5213022"/>
          </a:xfrm>
        </p:spPr>
        <p:txBody>
          <a:bodyPr>
            <a:normAutofit lnSpcReduction="10000"/>
          </a:bodyPr>
          <a:lstStyle/>
          <a:p>
            <a:pPr marL="0" indent="0">
              <a:buNone/>
            </a:pPr>
            <a:r>
              <a:rPr lang="en-CA" sz="1500" dirty="0">
                <a:solidFill>
                  <a:srgbClr val="92D050"/>
                </a:solidFill>
                <a:latin typeface="Lucida Sans Typewriter" panose="020B0509030504030204" pitchFamily="49" charset="0"/>
              </a:rPr>
              <a:t>\&gt; TECH 103 (Digital Fundamentals) and TECH 101 (Electric Circuits)</a:t>
            </a:r>
          </a:p>
          <a:p>
            <a:pPr marL="0" indent="0">
              <a:buNone/>
            </a:pPr>
            <a:r>
              <a:rPr lang="en-CA" sz="1400" dirty="0">
                <a:solidFill>
                  <a:schemeClr val="bg1"/>
                </a:solidFill>
                <a:latin typeface="Lucida Sans Typewriter" panose="020B0509030504030204" pitchFamily="49" charset="0"/>
              </a:rPr>
              <a:t>This course gave me knowledge on how to build circuits with complicated wiring on a breadboard. Without these course, I wouldn’t have figured out on how to even use a breadboard and how their layouts work.</a:t>
            </a:r>
          </a:p>
          <a:p>
            <a:pPr marL="0" indent="0">
              <a:buNone/>
            </a:pPr>
            <a:r>
              <a:rPr lang="en-CA" sz="1400" dirty="0">
                <a:solidFill>
                  <a:srgbClr val="92D050"/>
                </a:solidFill>
                <a:latin typeface="Lucida Sans Typewriter" panose="020B0509030504030204" pitchFamily="49" charset="0"/>
              </a:rPr>
              <a:t>\&gt; CENG 200 (Unix Scripting) and CENG 252 (Embedded Systems)</a:t>
            </a:r>
          </a:p>
          <a:p>
            <a:pPr marL="0" indent="0">
              <a:buNone/>
            </a:pPr>
            <a:r>
              <a:rPr lang="en-CA" sz="1400" dirty="0">
                <a:solidFill>
                  <a:schemeClr val="bg1"/>
                </a:solidFill>
                <a:latin typeface="Lucida Sans Typewriter" panose="020B0509030504030204" pitchFamily="49" charset="0"/>
              </a:rPr>
              <a:t>These course gave me the knowledge on how to use the UNIX operating system itself and the Raspbian OS. CENG 252 also taught me how to program a Raspberry Pi with its GPIO and other systems. Without these courses, I would not be able to figure out how to use the Raspbian OS and its terminal, and know how to program the pi to actually function.</a:t>
            </a:r>
          </a:p>
          <a:p>
            <a:pPr marL="0" indent="0">
              <a:buNone/>
            </a:pPr>
            <a:r>
              <a:rPr lang="en-CA" sz="1400" dirty="0">
                <a:solidFill>
                  <a:srgbClr val="92D050"/>
                </a:solidFill>
                <a:latin typeface="Lucida Sans Typewriter" panose="020B0509030504030204" pitchFamily="49" charset="0"/>
              </a:rPr>
              <a:t>\&gt; CENG 216 (Software Engineering)</a:t>
            </a:r>
          </a:p>
          <a:p>
            <a:pPr marL="0" indent="0">
              <a:buNone/>
            </a:pPr>
            <a:r>
              <a:rPr lang="en-CA" sz="1400" dirty="0">
                <a:solidFill>
                  <a:schemeClr val="bg1"/>
                </a:solidFill>
                <a:latin typeface="Lucida Sans Typewriter" panose="020B0509030504030204" pitchFamily="49" charset="0"/>
              </a:rPr>
              <a:t>This course gave me the insight of how a project is planned, how it can be carried out, and what to do in order to keep it running smoothly. Without this course, I wouldn’t know what a Gantt chart is and how to generate it. I also wouldn’t know how to even manage the project in its planned steps.</a:t>
            </a:r>
          </a:p>
          <a:p>
            <a:pPr marL="0" indent="0">
              <a:buNone/>
            </a:pPr>
            <a:r>
              <a:rPr lang="en-CA" sz="1400" dirty="0">
                <a:solidFill>
                  <a:srgbClr val="92D050"/>
                </a:solidFill>
                <a:latin typeface="Lucida Sans Typewriter" panose="020B0509030504030204" pitchFamily="49" charset="0"/>
              </a:rPr>
              <a:t>\&gt; WRIT 220 (Tech Workplace Writing Skills)</a:t>
            </a:r>
          </a:p>
          <a:p>
            <a:pPr marL="0" indent="0">
              <a:buNone/>
            </a:pPr>
            <a:r>
              <a:rPr lang="en-CA" sz="1400" dirty="0">
                <a:solidFill>
                  <a:schemeClr val="bg1"/>
                </a:solidFill>
                <a:latin typeface="Lucida Sans Typewriter" panose="020B0509030504030204" pitchFamily="49" charset="0"/>
              </a:rPr>
              <a:t>This course taught me how to generate formal reports and documentation for use in the field. Without this course, I wouldn’t be able to figure out how to apply research and progress reports into documentation.</a:t>
            </a:r>
          </a:p>
          <a:p>
            <a:pPr marL="0" indent="0">
              <a:buNone/>
            </a:pPr>
            <a:r>
              <a:rPr lang="en-CA" sz="1400" dirty="0">
                <a:solidFill>
                  <a:srgbClr val="92D050"/>
                </a:solidFill>
                <a:latin typeface="Lucida Sans Typewriter" panose="020B0509030504030204" pitchFamily="49" charset="0"/>
              </a:rPr>
              <a:t>\&gt; And other stuff in the project not listed above? (Blame CENG 317!)</a:t>
            </a:r>
          </a:p>
          <a:p>
            <a:pPr marL="0" indent="0">
              <a:buNone/>
            </a:pPr>
            <a:r>
              <a:rPr lang="en-CA" sz="1400" dirty="0">
                <a:solidFill>
                  <a:schemeClr val="bg1"/>
                </a:solidFill>
                <a:latin typeface="Lucida Sans Typewriter" panose="020B0509030504030204" pitchFamily="49" charset="0"/>
              </a:rPr>
              <a:t>PCB, Fritzing, Enclosure and GitHub with its perks wouldn’t have been possible without this very course, </a:t>
            </a:r>
            <a:r>
              <a:rPr lang="en-CA" sz="1400" dirty="0">
                <a:solidFill>
                  <a:srgbClr val="92D050"/>
                </a:solidFill>
                <a:latin typeface="Lucida Sans Typewriter" panose="020B0509030504030204" pitchFamily="49" charset="0"/>
              </a:rPr>
              <a:t>CENG 317</a:t>
            </a:r>
            <a:r>
              <a:rPr lang="en-CA" sz="1400" dirty="0">
                <a:solidFill>
                  <a:schemeClr val="bg1"/>
                </a:solidFill>
                <a:latin typeface="Lucida Sans Typewriter" panose="020B0509030504030204" pitchFamily="49" charset="0"/>
              </a:rPr>
              <a:t>. However, soldering and basic python were self taught, meaning I simply knew how to use and do them.</a:t>
            </a:r>
          </a:p>
        </p:txBody>
      </p:sp>
      <p:sp>
        <p:nvSpPr>
          <p:cNvPr id="4" name="Title 1">
            <a:extLst>
              <a:ext uri="{FF2B5EF4-FFF2-40B4-BE49-F238E27FC236}">
                <a16:creationId xmlns:a16="http://schemas.microsoft.com/office/drawing/2014/main" id="{062CA152-0D89-43E5-BEFD-E55031ED7208}"/>
              </a:ext>
            </a:extLst>
          </p:cNvPr>
          <p:cNvSpPr>
            <a:spLocks noGrp="1"/>
          </p:cNvSpPr>
          <p:nvPr>
            <p:ph type="title"/>
          </p:nvPr>
        </p:nvSpPr>
        <p:spPr>
          <a:xfrm>
            <a:off x="838200" y="199970"/>
            <a:ext cx="10515600" cy="962133"/>
          </a:xfrm>
        </p:spPr>
        <p:txBody>
          <a:bodyPr>
            <a:noAutofit/>
          </a:bodyPr>
          <a:lstStyle/>
          <a:p>
            <a:pPr algn="ctr"/>
            <a:r>
              <a:rPr lang="en-CA" sz="2800" dirty="0">
                <a:solidFill>
                  <a:schemeClr val="accent1">
                    <a:lumMod val="60000"/>
                    <a:lumOff val="40000"/>
                  </a:schemeClr>
                </a:solidFill>
                <a:latin typeface="Lucida Sans Typewriter" panose="020B0509030504030204" pitchFamily="49" charset="0"/>
              </a:rPr>
              <a:t>So what courses in the past assisted me here?</a:t>
            </a:r>
          </a:p>
        </p:txBody>
      </p:sp>
      <p:sp>
        <p:nvSpPr>
          <p:cNvPr id="5" name="Subtitle 2">
            <a:extLst>
              <a:ext uri="{FF2B5EF4-FFF2-40B4-BE49-F238E27FC236}">
                <a16:creationId xmlns:a16="http://schemas.microsoft.com/office/drawing/2014/main" id="{A2E36E30-6D8D-4AAD-A860-48D40E00C6A1}"/>
              </a:ext>
            </a:extLst>
          </p:cNvPr>
          <p:cNvSpPr txBox="1">
            <a:spLocks/>
          </p:cNvSpPr>
          <p:nvPr/>
        </p:nvSpPr>
        <p:spPr>
          <a:xfrm>
            <a:off x="0" y="6573457"/>
            <a:ext cx="8070130" cy="284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100" dirty="0">
                <a:solidFill>
                  <a:srgbClr val="92D050"/>
                </a:solidFill>
                <a:latin typeface="Lucida Sans Typewriter" panose="020B0509030504030204" pitchFamily="49" charset="0"/>
              </a:rPr>
              <a:t>Dariusz Kulpinski | CENG 317 – 0NA | ADXL-345 3 Axis Accelerometer (0x53)</a:t>
            </a:r>
          </a:p>
        </p:txBody>
      </p:sp>
    </p:spTree>
    <p:extLst>
      <p:ext uri="{BB962C8B-B14F-4D97-AF65-F5344CB8AC3E}">
        <p14:creationId xmlns:p14="http://schemas.microsoft.com/office/powerpoint/2010/main" val="3540788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1BBADC-3215-44EE-A74B-762C6761B092}"/>
              </a:ext>
            </a:extLst>
          </p:cNvPr>
          <p:cNvSpPr>
            <a:spLocks noGrp="1"/>
          </p:cNvSpPr>
          <p:nvPr>
            <p:ph type="ctrTitle"/>
          </p:nvPr>
        </p:nvSpPr>
        <p:spPr>
          <a:xfrm>
            <a:off x="-564037" y="2056071"/>
            <a:ext cx="8971175" cy="1379506"/>
          </a:xfrm>
        </p:spPr>
        <p:txBody>
          <a:bodyPr>
            <a:normAutofit/>
          </a:bodyPr>
          <a:lstStyle/>
          <a:p>
            <a:r>
              <a:rPr lang="en-CA" sz="4400" dirty="0">
                <a:solidFill>
                  <a:srgbClr val="92D050"/>
                </a:solidFill>
                <a:latin typeface="Lucida Sans Typewriter" panose="020B0509030504030204" pitchFamily="49" charset="0"/>
              </a:rPr>
              <a:t>And that’s it!</a:t>
            </a:r>
            <a:br>
              <a:rPr lang="en-CA" sz="4400" dirty="0">
                <a:solidFill>
                  <a:srgbClr val="92D050"/>
                </a:solidFill>
                <a:latin typeface="Lucida Sans Typewriter" panose="020B0509030504030204" pitchFamily="49" charset="0"/>
              </a:rPr>
            </a:br>
            <a:r>
              <a:rPr lang="en-CA" sz="4400" dirty="0">
                <a:solidFill>
                  <a:srgbClr val="92D050"/>
                </a:solidFill>
                <a:latin typeface="Lucida Sans Typewriter" panose="020B0509030504030204" pitchFamily="49" charset="0"/>
              </a:rPr>
              <a:t>End of Presentation</a:t>
            </a:r>
          </a:p>
        </p:txBody>
      </p:sp>
      <p:sp>
        <p:nvSpPr>
          <p:cNvPr id="7" name="Title 1">
            <a:extLst>
              <a:ext uri="{FF2B5EF4-FFF2-40B4-BE49-F238E27FC236}">
                <a16:creationId xmlns:a16="http://schemas.microsoft.com/office/drawing/2014/main" id="{0FC10A97-F6F1-4DDC-98CF-2FEFF1A74ACC}"/>
              </a:ext>
            </a:extLst>
          </p:cNvPr>
          <p:cNvSpPr>
            <a:spLocks noGrp="1"/>
          </p:cNvSpPr>
          <p:nvPr>
            <p:ph type="subTitle" idx="1"/>
          </p:nvPr>
        </p:nvSpPr>
        <p:spPr>
          <a:xfrm>
            <a:off x="-650450" y="3573143"/>
            <a:ext cx="9144000" cy="1035426"/>
          </a:xfrm>
        </p:spPr>
        <p:txBody>
          <a:bodyPr>
            <a:noAutofit/>
          </a:bodyPr>
          <a:lstStyle/>
          <a:p>
            <a:pPr algn="ctr"/>
            <a:r>
              <a:rPr lang="en-CA" dirty="0">
                <a:solidFill>
                  <a:schemeClr val="accent1">
                    <a:lumMod val="60000"/>
                    <a:lumOff val="40000"/>
                  </a:schemeClr>
                </a:solidFill>
                <a:latin typeface="Lucida Sans Typewriter" panose="020B0509030504030204" pitchFamily="49" charset="0"/>
              </a:rPr>
              <a:t>Thanks' for listening / reading.</a:t>
            </a:r>
          </a:p>
          <a:p>
            <a:pPr algn="ctr"/>
            <a:r>
              <a:rPr lang="en-CA" dirty="0">
                <a:solidFill>
                  <a:schemeClr val="accent1">
                    <a:lumMod val="60000"/>
                    <a:lumOff val="40000"/>
                  </a:schemeClr>
                </a:solidFill>
                <a:latin typeface="Lucida Sans Typewriter" panose="020B0509030504030204" pitchFamily="49" charset="0"/>
              </a:rPr>
              <a:t>I hope you enjoyed it!</a:t>
            </a:r>
          </a:p>
        </p:txBody>
      </p:sp>
      <p:sp>
        <p:nvSpPr>
          <p:cNvPr id="8" name="Subtitle 2">
            <a:extLst>
              <a:ext uri="{FF2B5EF4-FFF2-40B4-BE49-F238E27FC236}">
                <a16:creationId xmlns:a16="http://schemas.microsoft.com/office/drawing/2014/main" id="{D0F48D2D-1429-4FEA-B077-2A474E19A2EB}"/>
              </a:ext>
            </a:extLst>
          </p:cNvPr>
          <p:cNvSpPr txBox="1">
            <a:spLocks/>
          </p:cNvSpPr>
          <p:nvPr/>
        </p:nvSpPr>
        <p:spPr>
          <a:xfrm>
            <a:off x="0" y="6598763"/>
            <a:ext cx="12192000" cy="259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100" dirty="0">
                <a:solidFill>
                  <a:schemeClr val="accent1">
                    <a:lumMod val="60000"/>
                    <a:lumOff val="40000"/>
                  </a:schemeClr>
                </a:solidFill>
                <a:latin typeface="Lucida Sans Typewriter" panose="020B0509030504030204" pitchFamily="49" charset="0"/>
              </a:rPr>
              <a:t>Dariusz Kulpinski | CENG 317 – 0NA | ADXL-345 3 Axis Accelerometer (0x53)                                                    End of PowerPoint</a:t>
            </a:r>
          </a:p>
        </p:txBody>
      </p:sp>
      <p:pic>
        <p:nvPicPr>
          <p:cNvPr id="9" name="Picture 8">
            <a:extLst>
              <a:ext uri="{FF2B5EF4-FFF2-40B4-BE49-F238E27FC236}">
                <a16:creationId xmlns:a16="http://schemas.microsoft.com/office/drawing/2014/main" id="{B6DF6CB8-10E5-40B7-A824-B271CC920538}"/>
              </a:ext>
            </a:extLst>
          </p:cNvPr>
          <p:cNvPicPr>
            <a:picLocks noChangeAspect="1"/>
          </p:cNvPicPr>
          <p:nvPr/>
        </p:nvPicPr>
        <p:blipFill>
          <a:blip r:embed="rId2"/>
          <a:stretch>
            <a:fillRect/>
          </a:stretch>
        </p:blipFill>
        <p:spPr>
          <a:xfrm>
            <a:off x="7568807" y="1880990"/>
            <a:ext cx="4145567" cy="3109175"/>
          </a:xfrm>
          <a:prstGeom prst="rect">
            <a:avLst/>
          </a:prstGeom>
        </p:spPr>
      </p:pic>
    </p:spTree>
    <p:extLst>
      <p:ext uri="{BB962C8B-B14F-4D97-AF65-F5344CB8AC3E}">
        <p14:creationId xmlns:p14="http://schemas.microsoft.com/office/powerpoint/2010/main" val="2115655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1147</Words>
  <Application>Microsoft Office PowerPoint</Application>
  <PresentationFormat>Widescreen</PresentationFormat>
  <Paragraphs>49</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Lucida Sans Typewriter</vt:lpstr>
      <vt:lpstr>Office Theme</vt:lpstr>
      <vt:lpstr>Hardware Production Tech Project:       Handheld Speedometer</vt:lpstr>
      <vt:lpstr>Let’s start with our proposal…</vt:lpstr>
      <vt:lpstr>But wait… doesn’t this cost money?</vt:lpstr>
      <vt:lpstr>So how is this all going to go down with the time we got?</vt:lpstr>
      <vt:lpstr>And Voila… The Final Product!</vt:lpstr>
      <vt:lpstr>So what courses in the past assisted me here?</vt:lpstr>
      <vt:lpstr>And that’s it! 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Production Tech Project: Handheld Speedometer</dc:title>
  <dc:creator>Dariusz Kulpinski</dc:creator>
  <cp:lastModifiedBy>Dariusz Kulpinski</cp:lastModifiedBy>
  <cp:revision>33</cp:revision>
  <dcterms:created xsi:type="dcterms:W3CDTF">2018-11-20T20:36:49Z</dcterms:created>
  <dcterms:modified xsi:type="dcterms:W3CDTF">2018-11-23T13:50:32Z</dcterms:modified>
</cp:coreProperties>
</file>