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58" r:id="rId5"/>
    <p:sldId id="269" r:id="rId6"/>
    <p:sldId id="273" r:id="rId7"/>
    <p:sldId id="275" r:id="rId8"/>
    <p:sldId id="276" r:id="rId9"/>
    <p:sldId id="277" r:id="rId10"/>
    <p:sldId id="278" r:id="rId11"/>
    <p:sldId id="279" r:id="rId12"/>
    <p:sldId id="263" r:id="rId13"/>
    <p:sldId id="261" r:id="rId14"/>
    <p:sldId id="262" r:id="rId15"/>
    <p:sldId id="271" r:id="rId16"/>
    <p:sldId id="272" r:id="rId17"/>
    <p:sldId id="266" r:id="rId18"/>
    <p:sldId id="280" r:id="rId19"/>
    <p:sldId id="281" r:id="rId20"/>
    <p:sldId id="267" r:id="rId21"/>
    <p:sldId id="265" r:id="rId22"/>
    <p:sldId id="282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7837" autoAdjust="0"/>
  </p:normalViewPr>
  <p:slideViewPr>
    <p:cSldViewPr snapToGrid="0">
      <p:cViewPr varScale="1">
        <p:scale>
          <a:sx n="146" d="100"/>
          <a:sy n="146" d="100"/>
        </p:scale>
        <p:origin x="7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04EC3E-203C-4937-BC9E-93B1029D7A05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5BFE9A-7583-4264-841E-2E6F523E0D98}">
      <dgm:prSet phldrT="[Text]"/>
      <dgm:spPr/>
      <dgm:t>
        <a:bodyPr/>
        <a:lstStyle/>
        <a:p>
          <a:r>
            <a:rPr lang="ro-RO" dirty="0"/>
            <a:t>JDK</a:t>
          </a:r>
          <a:endParaRPr lang="en-US" dirty="0"/>
        </a:p>
      </dgm:t>
    </dgm:pt>
    <dgm:pt modelId="{8705A074-F4FF-4B1C-8A20-29A26E2A5D74}" type="parTrans" cxnId="{A51AA23F-9F56-4055-B07C-42FE08C12FC4}">
      <dgm:prSet/>
      <dgm:spPr/>
      <dgm:t>
        <a:bodyPr/>
        <a:lstStyle/>
        <a:p>
          <a:endParaRPr lang="en-US"/>
        </a:p>
      </dgm:t>
    </dgm:pt>
    <dgm:pt modelId="{F6453F2C-7F78-4855-842C-AA148C66558D}" type="sibTrans" cxnId="{A51AA23F-9F56-4055-B07C-42FE08C12FC4}">
      <dgm:prSet/>
      <dgm:spPr/>
      <dgm:t>
        <a:bodyPr/>
        <a:lstStyle/>
        <a:p>
          <a:endParaRPr lang="en-US"/>
        </a:p>
      </dgm:t>
    </dgm:pt>
    <dgm:pt modelId="{8CCE1001-C84F-492E-B282-E3FB01574B95}">
      <dgm:prSet phldrT="[Text]"/>
      <dgm:spPr/>
      <dgm:t>
        <a:bodyPr/>
        <a:lstStyle/>
        <a:p>
          <a:r>
            <a:rPr lang="ro-RO" b="1" i="1" dirty="0" err="1"/>
            <a:t>javac</a:t>
          </a:r>
          <a:endParaRPr lang="en-US" b="1" i="1" dirty="0"/>
        </a:p>
      </dgm:t>
    </dgm:pt>
    <dgm:pt modelId="{A5D75396-B44F-4B65-BD1C-FD5163119B8E}" type="parTrans" cxnId="{7B23B358-F991-405F-9939-DF77EF85DEE3}">
      <dgm:prSet/>
      <dgm:spPr/>
      <dgm:t>
        <a:bodyPr/>
        <a:lstStyle/>
        <a:p>
          <a:endParaRPr lang="en-US"/>
        </a:p>
      </dgm:t>
    </dgm:pt>
    <dgm:pt modelId="{590EBCCA-CE4C-4D9F-89E4-CBFB7E997A1E}" type="sibTrans" cxnId="{7B23B358-F991-405F-9939-DF77EF85DEE3}">
      <dgm:prSet/>
      <dgm:spPr/>
      <dgm:t>
        <a:bodyPr/>
        <a:lstStyle/>
        <a:p>
          <a:endParaRPr lang="en-US"/>
        </a:p>
      </dgm:t>
    </dgm:pt>
    <dgm:pt modelId="{7A79821D-F011-4AE3-9257-CCDBB7B492B3}">
      <dgm:prSet phldrT="[Text]"/>
      <dgm:spPr/>
      <dgm:t>
        <a:bodyPr/>
        <a:lstStyle/>
        <a:p>
          <a:r>
            <a:rPr lang="en-US" b="1" i="1" dirty="0"/>
            <a:t>j</a:t>
          </a:r>
          <a:r>
            <a:rPr lang="ro-RO" b="1" i="1" dirty="0" err="1"/>
            <a:t>avap</a:t>
          </a:r>
          <a:endParaRPr lang="en-US" b="1" i="1" dirty="0"/>
        </a:p>
      </dgm:t>
    </dgm:pt>
    <dgm:pt modelId="{D7774E43-633A-42C3-86BF-E213245B8710}" type="parTrans" cxnId="{0C3C2756-C6E7-4AA9-9CCE-F29C7521FF3B}">
      <dgm:prSet/>
      <dgm:spPr/>
      <dgm:t>
        <a:bodyPr/>
        <a:lstStyle/>
        <a:p>
          <a:endParaRPr lang="en-US"/>
        </a:p>
      </dgm:t>
    </dgm:pt>
    <dgm:pt modelId="{03716F19-B70B-49BC-8CAF-748536E9AFFF}" type="sibTrans" cxnId="{0C3C2756-C6E7-4AA9-9CCE-F29C7521FF3B}">
      <dgm:prSet/>
      <dgm:spPr/>
      <dgm:t>
        <a:bodyPr/>
        <a:lstStyle/>
        <a:p>
          <a:endParaRPr lang="en-US"/>
        </a:p>
      </dgm:t>
    </dgm:pt>
    <dgm:pt modelId="{6DA2822E-C80D-4F21-80E6-4FC1E8DDA61F}">
      <dgm:prSet phldrT="[Text]"/>
      <dgm:spPr/>
      <dgm:t>
        <a:bodyPr/>
        <a:lstStyle/>
        <a:p>
          <a:r>
            <a:rPr lang="ro-RO" dirty="0"/>
            <a:t>JRE</a:t>
          </a:r>
          <a:endParaRPr lang="en-US" dirty="0"/>
        </a:p>
      </dgm:t>
    </dgm:pt>
    <dgm:pt modelId="{52CEA4E3-2075-496A-B5AE-BCF8D4317FAF}" type="parTrans" cxnId="{35701565-7685-4FF2-8F14-E77110556542}">
      <dgm:prSet/>
      <dgm:spPr/>
      <dgm:t>
        <a:bodyPr/>
        <a:lstStyle/>
        <a:p>
          <a:endParaRPr lang="en-US"/>
        </a:p>
      </dgm:t>
    </dgm:pt>
    <dgm:pt modelId="{ECC802BA-9E60-4B4F-AE97-2F138A821697}" type="sibTrans" cxnId="{35701565-7685-4FF2-8F14-E77110556542}">
      <dgm:prSet/>
      <dgm:spPr/>
      <dgm:t>
        <a:bodyPr/>
        <a:lstStyle/>
        <a:p>
          <a:endParaRPr lang="en-US"/>
        </a:p>
      </dgm:t>
    </dgm:pt>
    <dgm:pt modelId="{ED185A80-87F7-4364-AB97-61CBD57E0458}">
      <dgm:prSet phldrT="[Text]"/>
      <dgm:spPr/>
      <dgm:t>
        <a:bodyPr/>
        <a:lstStyle/>
        <a:p>
          <a:r>
            <a:rPr lang="en-US" b="1" i="1" dirty="0"/>
            <a:t>j</a:t>
          </a:r>
          <a:r>
            <a:rPr lang="ro-RO" b="1" i="1" dirty="0"/>
            <a:t>ava</a:t>
          </a:r>
          <a:r>
            <a:rPr lang="en-US" dirty="0"/>
            <a:t> / </a:t>
          </a:r>
          <a:r>
            <a:rPr lang="en-US" b="1" i="1" dirty="0" err="1"/>
            <a:t>javaw</a:t>
          </a:r>
          <a:endParaRPr lang="en-US" b="1" i="1" dirty="0"/>
        </a:p>
      </dgm:t>
    </dgm:pt>
    <dgm:pt modelId="{25A5E4FA-FD2F-4702-A6AB-B9DC79BFDF2A}" type="parTrans" cxnId="{EAF63DA1-6FAF-441A-9B3F-2C66A5383F89}">
      <dgm:prSet/>
      <dgm:spPr/>
      <dgm:t>
        <a:bodyPr/>
        <a:lstStyle/>
        <a:p>
          <a:endParaRPr lang="en-US"/>
        </a:p>
      </dgm:t>
    </dgm:pt>
    <dgm:pt modelId="{FC52E514-1E2A-42D8-B9B2-F5A64B237CA6}" type="sibTrans" cxnId="{EAF63DA1-6FAF-441A-9B3F-2C66A5383F89}">
      <dgm:prSet/>
      <dgm:spPr/>
      <dgm:t>
        <a:bodyPr/>
        <a:lstStyle/>
        <a:p>
          <a:endParaRPr lang="en-US"/>
        </a:p>
      </dgm:t>
    </dgm:pt>
    <dgm:pt modelId="{BEF8F6F6-7713-434F-A594-289938445956}">
      <dgm:prSet phldrT="[Text]"/>
      <dgm:spPr/>
      <dgm:t>
        <a:bodyPr/>
        <a:lstStyle/>
        <a:p>
          <a:r>
            <a:rPr lang="ro-RO" dirty="0"/>
            <a:t>Biblioteca de bază</a:t>
          </a:r>
          <a:r>
            <a:rPr lang="en-US" dirty="0"/>
            <a:t> (</a:t>
          </a:r>
          <a:r>
            <a:rPr lang="en-US" b="1" i="1" dirty="0"/>
            <a:t>rt.jar</a:t>
          </a:r>
          <a:r>
            <a:rPr lang="en-US" dirty="0"/>
            <a:t>)</a:t>
          </a:r>
        </a:p>
      </dgm:t>
    </dgm:pt>
    <dgm:pt modelId="{8971CF40-BF53-41E6-84C9-42003E53457B}" type="parTrans" cxnId="{574FDB60-BDAB-44CC-A442-51D1F3F8B21D}">
      <dgm:prSet/>
      <dgm:spPr/>
      <dgm:t>
        <a:bodyPr/>
        <a:lstStyle/>
        <a:p>
          <a:endParaRPr lang="en-US"/>
        </a:p>
      </dgm:t>
    </dgm:pt>
    <dgm:pt modelId="{3AA2367A-2E37-4A81-A8E6-E539EFFD5322}" type="sibTrans" cxnId="{574FDB60-BDAB-44CC-A442-51D1F3F8B21D}">
      <dgm:prSet/>
      <dgm:spPr/>
      <dgm:t>
        <a:bodyPr/>
        <a:lstStyle/>
        <a:p>
          <a:endParaRPr lang="en-US"/>
        </a:p>
      </dgm:t>
    </dgm:pt>
    <dgm:pt modelId="{4796BA61-A092-4220-BE3F-BD3E3D79CD6C}">
      <dgm:prSet phldrT="[Text]"/>
      <dgm:spPr/>
      <dgm:t>
        <a:bodyPr/>
        <a:lstStyle/>
        <a:p>
          <a:r>
            <a:rPr lang="ro-RO" dirty="0"/>
            <a:t>JVM</a:t>
          </a:r>
          <a:endParaRPr lang="en-US" dirty="0"/>
        </a:p>
      </dgm:t>
    </dgm:pt>
    <dgm:pt modelId="{35D03677-DEB8-4436-BC48-3C604A4F94D7}" type="parTrans" cxnId="{6A83015D-8448-49E6-B914-E1203F0C7C17}">
      <dgm:prSet/>
      <dgm:spPr/>
      <dgm:t>
        <a:bodyPr/>
        <a:lstStyle/>
        <a:p>
          <a:endParaRPr lang="en-US"/>
        </a:p>
      </dgm:t>
    </dgm:pt>
    <dgm:pt modelId="{7A5DD81D-DF44-4CE3-BCA0-CDCCBB3DFBBB}" type="sibTrans" cxnId="{6A83015D-8448-49E6-B914-E1203F0C7C17}">
      <dgm:prSet/>
      <dgm:spPr/>
      <dgm:t>
        <a:bodyPr/>
        <a:lstStyle/>
        <a:p>
          <a:endParaRPr lang="en-US"/>
        </a:p>
      </dgm:t>
    </dgm:pt>
    <dgm:pt modelId="{994E3A9C-FC46-4D4D-8123-426D8D4D42B1}">
      <dgm:prSet phldrT="[Text]"/>
      <dgm:spPr/>
      <dgm:t>
        <a:bodyPr/>
        <a:lstStyle/>
        <a:p>
          <a:r>
            <a:rPr lang="en-US" dirty="0"/>
            <a:t>Class Loader</a:t>
          </a:r>
        </a:p>
      </dgm:t>
    </dgm:pt>
    <dgm:pt modelId="{40D0325E-5990-4099-9FDC-6FD454B98D68}" type="parTrans" cxnId="{D170EA4E-9A2F-4F83-B6A8-56EA31D0859C}">
      <dgm:prSet/>
      <dgm:spPr/>
      <dgm:t>
        <a:bodyPr/>
        <a:lstStyle/>
        <a:p>
          <a:endParaRPr lang="en-US"/>
        </a:p>
      </dgm:t>
    </dgm:pt>
    <dgm:pt modelId="{923F6464-A26F-4F53-BC0C-63D04CF14DD3}" type="sibTrans" cxnId="{D170EA4E-9A2F-4F83-B6A8-56EA31D0859C}">
      <dgm:prSet/>
      <dgm:spPr/>
      <dgm:t>
        <a:bodyPr/>
        <a:lstStyle/>
        <a:p>
          <a:endParaRPr lang="en-US"/>
        </a:p>
      </dgm:t>
    </dgm:pt>
    <dgm:pt modelId="{CB61824E-EF74-462A-A89E-5D17E0822229}">
      <dgm:prSet phldrT="[Text]"/>
      <dgm:spPr/>
      <dgm:t>
        <a:bodyPr/>
        <a:lstStyle/>
        <a:p>
          <a:r>
            <a:rPr lang="en-US" dirty="0"/>
            <a:t>Execution Engine</a:t>
          </a:r>
        </a:p>
      </dgm:t>
    </dgm:pt>
    <dgm:pt modelId="{7F7B7C53-6900-41FC-8600-8519EA5658A4}" type="parTrans" cxnId="{2016FA8B-A475-4767-AB1F-1B44E7341E5C}">
      <dgm:prSet/>
      <dgm:spPr/>
      <dgm:t>
        <a:bodyPr/>
        <a:lstStyle/>
        <a:p>
          <a:endParaRPr lang="en-US"/>
        </a:p>
      </dgm:t>
    </dgm:pt>
    <dgm:pt modelId="{51AECB93-98A3-419F-ABAF-7FEA264B60B4}" type="sibTrans" cxnId="{2016FA8B-A475-4767-AB1F-1B44E7341E5C}">
      <dgm:prSet/>
      <dgm:spPr/>
      <dgm:t>
        <a:bodyPr/>
        <a:lstStyle/>
        <a:p>
          <a:endParaRPr lang="en-US"/>
        </a:p>
      </dgm:t>
    </dgm:pt>
    <dgm:pt modelId="{AD41898B-164A-480E-843D-E7EED5E78C6B}">
      <dgm:prSet phldrT="[Text]"/>
      <dgm:spPr/>
      <dgm:t>
        <a:bodyPr/>
        <a:lstStyle/>
        <a:p>
          <a:r>
            <a:rPr lang="en-US" b="1" i="1" dirty="0"/>
            <a:t>jar</a:t>
          </a:r>
        </a:p>
      </dgm:t>
    </dgm:pt>
    <dgm:pt modelId="{A17F1BE9-7B21-448D-9C9E-0F21473E8D5C}" type="parTrans" cxnId="{650F2B5A-0830-4765-9F87-B9BE65C3B08E}">
      <dgm:prSet/>
      <dgm:spPr/>
      <dgm:t>
        <a:bodyPr/>
        <a:lstStyle/>
        <a:p>
          <a:endParaRPr lang="en-US"/>
        </a:p>
      </dgm:t>
    </dgm:pt>
    <dgm:pt modelId="{9405D2DA-9751-4A66-96D2-FC61BB92C479}" type="sibTrans" cxnId="{650F2B5A-0830-4765-9F87-B9BE65C3B08E}">
      <dgm:prSet/>
      <dgm:spPr/>
      <dgm:t>
        <a:bodyPr/>
        <a:lstStyle/>
        <a:p>
          <a:endParaRPr lang="en-US"/>
        </a:p>
      </dgm:t>
    </dgm:pt>
    <dgm:pt modelId="{8851BE18-73D1-4FB7-A6CE-E2F5CF19D8CA}">
      <dgm:prSet phldrT="[Text]"/>
      <dgm:spPr/>
      <dgm:t>
        <a:bodyPr/>
        <a:lstStyle/>
        <a:p>
          <a:r>
            <a:rPr lang="en-US" dirty="0"/>
            <a:t>Alte </a:t>
          </a:r>
          <a:r>
            <a:rPr lang="en-US" dirty="0" err="1"/>
            <a:t>biblioteci</a:t>
          </a:r>
          <a:r>
            <a:rPr lang="en-US" dirty="0"/>
            <a:t> standard</a:t>
          </a:r>
        </a:p>
      </dgm:t>
    </dgm:pt>
    <dgm:pt modelId="{9C6C9972-95E3-41EB-A5EB-8B560E0D84DE}" type="parTrans" cxnId="{EF416306-D1FA-4E29-BB5B-5627A9F74FF1}">
      <dgm:prSet/>
      <dgm:spPr/>
      <dgm:t>
        <a:bodyPr/>
        <a:lstStyle/>
        <a:p>
          <a:endParaRPr lang="en-US"/>
        </a:p>
      </dgm:t>
    </dgm:pt>
    <dgm:pt modelId="{18530FE0-81ED-420A-B92C-FAC6C679F9AE}" type="sibTrans" cxnId="{EF416306-D1FA-4E29-BB5B-5627A9F74FF1}">
      <dgm:prSet/>
      <dgm:spPr/>
      <dgm:t>
        <a:bodyPr/>
        <a:lstStyle/>
        <a:p>
          <a:endParaRPr lang="en-US"/>
        </a:p>
      </dgm:t>
    </dgm:pt>
    <dgm:pt modelId="{6E5EF902-D1CD-4EBB-A6AA-230F289459FF}">
      <dgm:prSet phldrT="[Text]"/>
      <dgm:spPr/>
      <dgm:t>
        <a:bodyPr/>
        <a:lstStyle/>
        <a:p>
          <a:r>
            <a:rPr lang="en-US" dirty="0"/>
            <a:t>Runtime Data Areas</a:t>
          </a:r>
        </a:p>
      </dgm:t>
    </dgm:pt>
    <dgm:pt modelId="{034AF06B-04FC-4244-847F-6DE617F9A645}" type="parTrans" cxnId="{3E612E89-DC5F-4D30-A713-10E44420B6AE}">
      <dgm:prSet/>
      <dgm:spPr/>
      <dgm:t>
        <a:bodyPr/>
        <a:lstStyle/>
        <a:p>
          <a:endParaRPr lang="en-US"/>
        </a:p>
      </dgm:t>
    </dgm:pt>
    <dgm:pt modelId="{041A9951-16BF-4169-B156-1D24702578F0}" type="sibTrans" cxnId="{3E612E89-DC5F-4D30-A713-10E44420B6AE}">
      <dgm:prSet/>
      <dgm:spPr/>
      <dgm:t>
        <a:bodyPr/>
        <a:lstStyle/>
        <a:p>
          <a:endParaRPr lang="en-US"/>
        </a:p>
      </dgm:t>
    </dgm:pt>
    <dgm:pt modelId="{C979B903-BFE3-4DBC-8052-AB46095330BE}" type="pres">
      <dgm:prSet presAssocID="{1104EC3E-203C-4937-BC9E-93B1029D7A05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EEDACB32-86A2-4F48-BADB-E5E60050213C}" type="pres">
      <dgm:prSet presAssocID="{1104EC3E-203C-4937-BC9E-93B1029D7A05}" presName="outerBox" presStyleCnt="0"/>
      <dgm:spPr/>
    </dgm:pt>
    <dgm:pt modelId="{85AB5167-C3DE-4878-A0EC-9F2FF2B5752C}" type="pres">
      <dgm:prSet presAssocID="{1104EC3E-203C-4937-BC9E-93B1029D7A05}" presName="outerBoxParent" presStyleLbl="node1" presStyleIdx="0" presStyleCnt="3"/>
      <dgm:spPr/>
    </dgm:pt>
    <dgm:pt modelId="{916CC647-CF04-4600-B6A5-E16E9625F092}" type="pres">
      <dgm:prSet presAssocID="{1104EC3E-203C-4937-BC9E-93B1029D7A05}" presName="outerBoxChildren" presStyleCnt="0"/>
      <dgm:spPr/>
    </dgm:pt>
    <dgm:pt modelId="{B3B13792-E4E6-4403-94B7-6E5F6D8B532A}" type="pres">
      <dgm:prSet presAssocID="{8CCE1001-C84F-492E-B282-E3FB01574B95}" presName="oChild" presStyleLbl="fgAcc1" presStyleIdx="0" presStyleCnt="9">
        <dgm:presLayoutVars>
          <dgm:bulletEnabled val="1"/>
        </dgm:presLayoutVars>
      </dgm:prSet>
      <dgm:spPr/>
    </dgm:pt>
    <dgm:pt modelId="{D1BF460F-AEFE-4E1A-8D3F-B31FC70FA6DA}" type="pres">
      <dgm:prSet presAssocID="{590EBCCA-CE4C-4D9F-89E4-CBFB7E997A1E}" presName="outerSibTrans" presStyleCnt="0"/>
      <dgm:spPr/>
    </dgm:pt>
    <dgm:pt modelId="{64C87D84-3205-4757-8CCA-5A06A8D029C6}" type="pres">
      <dgm:prSet presAssocID="{7A79821D-F011-4AE3-9257-CCDBB7B492B3}" presName="oChild" presStyleLbl="fgAcc1" presStyleIdx="1" presStyleCnt="9">
        <dgm:presLayoutVars>
          <dgm:bulletEnabled val="1"/>
        </dgm:presLayoutVars>
      </dgm:prSet>
      <dgm:spPr/>
    </dgm:pt>
    <dgm:pt modelId="{615CEE7E-0AAE-42DB-BE92-0E7E93D734A5}" type="pres">
      <dgm:prSet presAssocID="{03716F19-B70B-49BC-8CAF-748536E9AFFF}" presName="outerSibTrans" presStyleCnt="0"/>
      <dgm:spPr/>
    </dgm:pt>
    <dgm:pt modelId="{875F63BA-6F65-4BB5-A945-D44148C77FE6}" type="pres">
      <dgm:prSet presAssocID="{AD41898B-164A-480E-843D-E7EED5E78C6B}" presName="oChild" presStyleLbl="fgAcc1" presStyleIdx="2" presStyleCnt="9">
        <dgm:presLayoutVars>
          <dgm:bulletEnabled val="1"/>
        </dgm:presLayoutVars>
      </dgm:prSet>
      <dgm:spPr/>
    </dgm:pt>
    <dgm:pt modelId="{2E135E38-17AD-42CB-8222-0AAD20CCE7F6}" type="pres">
      <dgm:prSet presAssocID="{1104EC3E-203C-4937-BC9E-93B1029D7A05}" presName="middleBox" presStyleCnt="0"/>
      <dgm:spPr/>
    </dgm:pt>
    <dgm:pt modelId="{C491BAEB-BC33-430F-BE21-9254CB486028}" type="pres">
      <dgm:prSet presAssocID="{1104EC3E-203C-4937-BC9E-93B1029D7A05}" presName="middleBoxParent" presStyleLbl="node1" presStyleIdx="1" presStyleCnt="3"/>
      <dgm:spPr/>
    </dgm:pt>
    <dgm:pt modelId="{DC713122-228D-4A78-B33C-FA28606E9E4B}" type="pres">
      <dgm:prSet presAssocID="{1104EC3E-203C-4937-BC9E-93B1029D7A05}" presName="middleBoxChildren" presStyleCnt="0"/>
      <dgm:spPr/>
    </dgm:pt>
    <dgm:pt modelId="{9136E054-33F0-46FF-B3E4-12F59C70F7FB}" type="pres">
      <dgm:prSet presAssocID="{ED185A80-87F7-4364-AB97-61CBD57E0458}" presName="mChild" presStyleLbl="fgAcc1" presStyleIdx="3" presStyleCnt="9">
        <dgm:presLayoutVars>
          <dgm:bulletEnabled val="1"/>
        </dgm:presLayoutVars>
      </dgm:prSet>
      <dgm:spPr/>
    </dgm:pt>
    <dgm:pt modelId="{47D50468-8C47-41DB-A47B-425771DA1B67}" type="pres">
      <dgm:prSet presAssocID="{FC52E514-1E2A-42D8-B9B2-F5A64B237CA6}" presName="middleSibTrans" presStyleCnt="0"/>
      <dgm:spPr/>
    </dgm:pt>
    <dgm:pt modelId="{39F8D301-0CAE-49B2-8DB8-77C2EFAA8A0A}" type="pres">
      <dgm:prSet presAssocID="{BEF8F6F6-7713-434F-A594-289938445956}" presName="mChild" presStyleLbl="fgAcc1" presStyleIdx="4" presStyleCnt="9">
        <dgm:presLayoutVars>
          <dgm:bulletEnabled val="1"/>
        </dgm:presLayoutVars>
      </dgm:prSet>
      <dgm:spPr/>
    </dgm:pt>
    <dgm:pt modelId="{2D6EEFB1-B081-456A-9C1E-9B52D8DBD3A5}" type="pres">
      <dgm:prSet presAssocID="{3AA2367A-2E37-4A81-A8E6-E539EFFD5322}" presName="middleSibTrans" presStyleCnt="0"/>
      <dgm:spPr/>
    </dgm:pt>
    <dgm:pt modelId="{7377C629-964D-46C7-B1A1-6BCF50379FDB}" type="pres">
      <dgm:prSet presAssocID="{8851BE18-73D1-4FB7-A6CE-E2F5CF19D8CA}" presName="mChild" presStyleLbl="fgAcc1" presStyleIdx="5" presStyleCnt="9">
        <dgm:presLayoutVars>
          <dgm:bulletEnabled val="1"/>
        </dgm:presLayoutVars>
      </dgm:prSet>
      <dgm:spPr/>
    </dgm:pt>
    <dgm:pt modelId="{17649BBE-7376-4376-9CFF-D8C527982F9D}" type="pres">
      <dgm:prSet presAssocID="{1104EC3E-203C-4937-BC9E-93B1029D7A05}" presName="centerBox" presStyleCnt="0"/>
      <dgm:spPr/>
    </dgm:pt>
    <dgm:pt modelId="{6D2D3E00-BA9A-4BAA-98DC-D55987EEB3D7}" type="pres">
      <dgm:prSet presAssocID="{1104EC3E-203C-4937-BC9E-93B1029D7A05}" presName="centerBoxParent" presStyleLbl="node1" presStyleIdx="2" presStyleCnt="3"/>
      <dgm:spPr/>
    </dgm:pt>
    <dgm:pt modelId="{4413048B-4D40-43F1-88B9-0FE45ABAB546}" type="pres">
      <dgm:prSet presAssocID="{1104EC3E-203C-4937-BC9E-93B1029D7A05}" presName="centerBoxChildren" presStyleCnt="0"/>
      <dgm:spPr/>
    </dgm:pt>
    <dgm:pt modelId="{13F979B7-73DD-4D9A-BA0A-6C1724DC7BC0}" type="pres">
      <dgm:prSet presAssocID="{994E3A9C-FC46-4D4D-8123-426D8D4D42B1}" presName="cChild" presStyleLbl="fgAcc1" presStyleIdx="6" presStyleCnt="9">
        <dgm:presLayoutVars>
          <dgm:bulletEnabled val="1"/>
        </dgm:presLayoutVars>
      </dgm:prSet>
      <dgm:spPr/>
    </dgm:pt>
    <dgm:pt modelId="{37FF31F3-5E99-4337-9340-A8EA75D4675D}" type="pres">
      <dgm:prSet presAssocID="{923F6464-A26F-4F53-BC0C-63D04CF14DD3}" presName="centerSibTrans" presStyleCnt="0"/>
      <dgm:spPr/>
    </dgm:pt>
    <dgm:pt modelId="{AFAD6C6B-FF73-4D48-9D20-201D2E01206B}" type="pres">
      <dgm:prSet presAssocID="{CB61824E-EF74-462A-A89E-5D17E0822229}" presName="cChild" presStyleLbl="fgAcc1" presStyleIdx="7" presStyleCnt="9">
        <dgm:presLayoutVars>
          <dgm:bulletEnabled val="1"/>
        </dgm:presLayoutVars>
      </dgm:prSet>
      <dgm:spPr/>
    </dgm:pt>
    <dgm:pt modelId="{A86B1EAA-2EE8-4F1D-8591-1650FA270E7F}" type="pres">
      <dgm:prSet presAssocID="{51AECB93-98A3-419F-ABAF-7FEA264B60B4}" presName="centerSibTrans" presStyleCnt="0"/>
      <dgm:spPr/>
    </dgm:pt>
    <dgm:pt modelId="{49519AD0-C96F-4AB6-A415-2042B5B7B85C}" type="pres">
      <dgm:prSet presAssocID="{6E5EF902-D1CD-4EBB-A6AA-230F289459FF}" presName="cChild" presStyleLbl="fgAcc1" presStyleIdx="8" presStyleCnt="9">
        <dgm:presLayoutVars>
          <dgm:bulletEnabled val="1"/>
        </dgm:presLayoutVars>
      </dgm:prSet>
      <dgm:spPr/>
    </dgm:pt>
  </dgm:ptLst>
  <dgm:cxnLst>
    <dgm:cxn modelId="{3B542F01-6763-4A4E-8BA2-29DE673033D8}" type="presOf" srcId="{ED185A80-87F7-4364-AB97-61CBD57E0458}" destId="{9136E054-33F0-46FF-B3E4-12F59C70F7FB}" srcOrd="0" destOrd="0" presId="urn:microsoft.com/office/officeart/2005/8/layout/target2"/>
    <dgm:cxn modelId="{EF416306-D1FA-4E29-BB5B-5627A9F74FF1}" srcId="{6DA2822E-C80D-4F21-80E6-4FC1E8DDA61F}" destId="{8851BE18-73D1-4FB7-A6CE-E2F5CF19D8CA}" srcOrd="2" destOrd="0" parTransId="{9C6C9972-95E3-41EB-A5EB-8B560E0D84DE}" sibTransId="{18530FE0-81ED-420A-B92C-FAC6C679F9AE}"/>
    <dgm:cxn modelId="{529B3008-E239-44C8-B7B2-C4079204A075}" type="presOf" srcId="{8CCE1001-C84F-492E-B282-E3FB01574B95}" destId="{B3B13792-E4E6-4403-94B7-6E5F6D8B532A}" srcOrd="0" destOrd="0" presId="urn:microsoft.com/office/officeart/2005/8/layout/target2"/>
    <dgm:cxn modelId="{8CE8DA09-8EF0-4DA9-8AD2-B9D48B8DF89D}" type="presOf" srcId="{6DA2822E-C80D-4F21-80E6-4FC1E8DDA61F}" destId="{C491BAEB-BC33-430F-BE21-9254CB486028}" srcOrd="0" destOrd="0" presId="urn:microsoft.com/office/officeart/2005/8/layout/target2"/>
    <dgm:cxn modelId="{A346A139-23E5-4B48-A984-1AF6778B00F2}" type="presOf" srcId="{CB61824E-EF74-462A-A89E-5D17E0822229}" destId="{AFAD6C6B-FF73-4D48-9D20-201D2E01206B}" srcOrd="0" destOrd="0" presId="urn:microsoft.com/office/officeart/2005/8/layout/target2"/>
    <dgm:cxn modelId="{A51AA23F-9F56-4055-B07C-42FE08C12FC4}" srcId="{1104EC3E-203C-4937-BC9E-93B1029D7A05}" destId="{145BFE9A-7583-4264-841E-2E6F523E0D98}" srcOrd="0" destOrd="0" parTransId="{8705A074-F4FF-4B1C-8A20-29A26E2A5D74}" sibTransId="{F6453F2C-7F78-4855-842C-AA148C66558D}"/>
    <dgm:cxn modelId="{6A83015D-8448-49E6-B914-E1203F0C7C17}" srcId="{1104EC3E-203C-4937-BC9E-93B1029D7A05}" destId="{4796BA61-A092-4220-BE3F-BD3E3D79CD6C}" srcOrd="2" destOrd="0" parTransId="{35D03677-DEB8-4436-BC48-3C604A4F94D7}" sibTransId="{7A5DD81D-DF44-4CE3-BCA0-CDCCBB3DFBBB}"/>
    <dgm:cxn modelId="{574FDB60-BDAB-44CC-A442-51D1F3F8B21D}" srcId="{6DA2822E-C80D-4F21-80E6-4FC1E8DDA61F}" destId="{BEF8F6F6-7713-434F-A594-289938445956}" srcOrd="1" destOrd="0" parTransId="{8971CF40-BF53-41E6-84C9-42003E53457B}" sibTransId="{3AA2367A-2E37-4A81-A8E6-E539EFFD5322}"/>
    <dgm:cxn modelId="{039CFE41-7402-47CA-A493-19113D4A3006}" type="presOf" srcId="{994E3A9C-FC46-4D4D-8123-426D8D4D42B1}" destId="{13F979B7-73DD-4D9A-BA0A-6C1724DC7BC0}" srcOrd="0" destOrd="0" presId="urn:microsoft.com/office/officeart/2005/8/layout/target2"/>
    <dgm:cxn modelId="{35701565-7685-4FF2-8F14-E77110556542}" srcId="{1104EC3E-203C-4937-BC9E-93B1029D7A05}" destId="{6DA2822E-C80D-4F21-80E6-4FC1E8DDA61F}" srcOrd="1" destOrd="0" parTransId="{52CEA4E3-2075-496A-B5AE-BCF8D4317FAF}" sibTransId="{ECC802BA-9E60-4B4F-AE97-2F138A821697}"/>
    <dgm:cxn modelId="{12E3FD45-982E-4786-9475-434139DB06CF}" type="presOf" srcId="{6E5EF902-D1CD-4EBB-A6AA-230F289459FF}" destId="{49519AD0-C96F-4AB6-A415-2042B5B7B85C}" srcOrd="0" destOrd="0" presId="urn:microsoft.com/office/officeart/2005/8/layout/target2"/>
    <dgm:cxn modelId="{157F084B-298F-4EC7-ABE1-397708530FE1}" type="presOf" srcId="{BEF8F6F6-7713-434F-A594-289938445956}" destId="{39F8D301-0CAE-49B2-8DB8-77C2EFAA8A0A}" srcOrd="0" destOrd="0" presId="urn:microsoft.com/office/officeart/2005/8/layout/target2"/>
    <dgm:cxn modelId="{D170EA4E-9A2F-4F83-B6A8-56EA31D0859C}" srcId="{4796BA61-A092-4220-BE3F-BD3E3D79CD6C}" destId="{994E3A9C-FC46-4D4D-8123-426D8D4D42B1}" srcOrd="0" destOrd="0" parTransId="{40D0325E-5990-4099-9FDC-6FD454B98D68}" sibTransId="{923F6464-A26F-4F53-BC0C-63D04CF14DD3}"/>
    <dgm:cxn modelId="{0C3C2756-C6E7-4AA9-9CCE-F29C7521FF3B}" srcId="{145BFE9A-7583-4264-841E-2E6F523E0D98}" destId="{7A79821D-F011-4AE3-9257-CCDBB7B492B3}" srcOrd="1" destOrd="0" parTransId="{D7774E43-633A-42C3-86BF-E213245B8710}" sibTransId="{03716F19-B70B-49BC-8CAF-748536E9AFFF}"/>
    <dgm:cxn modelId="{7B23B358-F991-405F-9939-DF77EF85DEE3}" srcId="{145BFE9A-7583-4264-841E-2E6F523E0D98}" destId="{8CCE1001-C84F-492E-B282-E3FB01574B95}" srcOrd="0" destOrd="0" parTransId="{A5D75396-B44F-4B65-BD1C-FD5163119B8E}" sibTransId="{590EBCCA-CE4C-4D9F-89E4-CBFB7E997A1E}"/>
    <dgm:cxn modelId="{650F2B5A-0830-4765-9F87-B9BE65C3B08E}" srcId="{145BFE9A-7583-4264-841E-2E6F523E0D98}" destId="{AD41898B-164A-480E-843D-E7EED5E78C6B}" srcOrd="2" destOrd="0" parTransId="{A17F1BE9-7B21-448D-9C9E-0F21473E8D5C}" sibTransId="{9405D2DA-9751-4A66-96D2-FC61BB92C479}"/>
    <dgm:cxn modelId="{3E612E89-DC5F-4D30-A713-10E44420B6AE}" srcId="{4796BA61-A092-4220-BE3F-BD3E3D79CD6C}" destId="{6E5EF902-D1CD-4EBB-A6AA-230F289459FF}" srcOrd="2" destOrd="0" parTransId="{034AF06B-04FC-4244-847F-6DE617F9A645}" sibTransId="{041A9951-16BF-4169-B156-1D24702578F0}"/>
    <dgm:cxn modelId="{2016FA8B-A475-4767-AB1F-1B44E7341E5C}" srcId="{4796BA61-A092-4220-BE3F-BD3E3D79CD6C}" destId="{CB61824E-EF74-462A-A89E-5D17E0822229}" srcOrd="1" destOrd="0" parTransId="{7F7B7C53-6900-41FC-8600-8519EA5658A4}" sibTransId="{51AECB93-98A3-419F-ABAF-7FEA264B60B4}"/>
    <dgm:cxn modelId="{637A7997-26B0-440F-9B4B-FDAA85EA5026}" type="presOf" srcId="{4796BA61-A092-4220-BE3F-BD3E3D79CD6C}" destId="{6D2D3E00-BA9A-4BAA-98DC-D55987EEB3D7}" srcOrd="0" destOrd="0" presId="urn:microsoft.com/office/officeart/2005/8/layout/target2"/>
    <dgm:cxn modelId="{EAF63DA1-6FAF-441A-9B3F-2C66A5383F89}" srcId="{6DA2822E-C80D-4F21-80E6-4FC1E8DDA61F}" destId="{ED185A80-87F7-4364-AB97-61CBD57E0458}" srcOrd="0" destOrd="0" parTransId="{25A5E4FA-FD2F-4702-A6AB-B9DC79BFDF2A}" sibTransId="{FC52E514-1E2A-42D8-B9B2-F5A64B237CA6}"/>
    <dgm:cxn modelId="{0144C9A9-22E2-4C57-B044-828731DD0750}" type="presOf" srcId="{7A79821D-F011-4AE3-9257-CCDBB7B492B3}" destId="{64C87D84-3205-4757-8CCA-5A06A8D029C6}" srcOrd="0" destOrd="0" presId="urn:microsoft.com/office/officeart/2005/8/layout/target2"/>
    <dgm:cxn modelId="{BAACB6BB-2418-476D-B85F-0F7B3893FB68}" type="presOf" srcId="{145BFE9A-7583-4264-841E-2E6F523E0D98}" destId="{85AB5167-C3DE-4878-A0EC-9F2FF2B5752C}" srcOrd="0" destOrd="0" presId="urn:microsoft.com/office/officeart/2005/8/layout/target2"/>
    <dgm:cxn modelId="{1AC53AC9-D05E-49B6-ABFA-E1F09CFCD897}" type="presOf" srcId="{AD41898B-164A-480E-843D-E7EED5E78C6B}" destId="{875F63BA-6F65-4BB5-A945-D44148C77FE6}" srcOrd="0" destOrd="0" presId="urn:microsoft.com/office/officeart/2005/8/layout/target2"/>
    <dgm:cxn modelId="{75E0A5D4-9695-4B63-B52B-1E1443CBF13F}" type="presOf" srcId="{1104EC3E-203C-4937-BC9E-93B1029D7A05}" destId="{C979B903-BFE3-4DBC-8052-AB46095330BE}" srcOrd="0" destOrd="0" presId="urn:microsoft.com/office/officeart/2005/8/layout/target2"/>
    <dgm:cxn modelId="{8C1879F7-5112-46F2-928A-16D3492A4F23}" type="presOf" srcId="{8851BE18-73D1-4FB7-A6CE-E2F5CF19D8CA}" destId="{7377C629-964D-46C7-B1A1-6BCF50379FDB}" srcOrd="0" destOrd="0" presId="urn:microsoft.com/office/officeart/2005/8/layout/target2"/>
    <dgm:cxn modelId="{F8DA352F-B246-47E5-917A-4EFD90DE06CA}" type="presParOf" srcId="{C979B903-BFE3-4DBC-8052-AB46095330BE}" destId="{EEDACB32-86A2-4F48-BADB-E5E60050213C}" srcOrd="0" destOrd="0" presId="urn:microsoft.com/office/officeart/2005/8/layout/target2"/>
    <dgm:cxn modelId="{D4D6022B-06A3-4DC7-B51F-2A2552AB93EF}" type="presParOf" srcId="{EEDACB32-86A2-4F48-BADB-E5E60050213C}" destId="{85AB5167-C3DE-4878-A0EC-9F2FF2B5752C}" srcOrd="0" destOrd="0" presId="urn:microsoft.com/office/officeart/2005/8/layout/target2"/>
    <dgm:cxn modelId="{61679464-46D4-4D32-8FB0-C5A83BD07DE6}" type="presParOf" srcId="{EEDACB32-86A2-4F48-BADB-E5E60050213C}" destId="{916CC647-CF04-4600-B6A5-E16E9625F092}" srcOrd="1" destOrd="0" presId="urn:microsoft.com/office/officeart/2005/8/layout/target2"/>
    <dgm:cxn modelId="{989ED195-17DE-45D2-88F0-05A131047C86}" type="presParOf" srcId="{916CC647-CF04-4600-B6A5-E16E9625F092}" destId="{B3B13792-E4E6-4403-94B7-6E5F6D8B532A}" srcOrd="0" destOrd="0" presId="urn:microsoft.com/office/officeart/2005/8/layout/target2"/>
    <dgm:cxn modelId="{8CD7388E-3A6B-4763-BC70-D0E2C304C985}" type="presParOf" srcId="{916CC647-CF04-4600-B6A5-E16E9625F092}" destId="{D1BF460F-AEFE-4E1A-8D3F-B31FC70FA6DA}" srcOrd="1" destOrd="0" presId="urn:microsoft.com/office/officeart/2005/8/layout/target2"/>
    <dgm:cxn modelId="{0E0D0DC3-4219-4FBD-9692-99BC9701EDD8}" type="presParOf" srcId="{916CC647-CF04-4600-B6A5-E16E9625F092}" destId="{64C87D84-3205-4757-8CCA-5A06A8D029C6}" srcOrd="2" destOrd="0" presId="urn:microsoft.com/office/officeart/2005/8/layout/target2"/>
    <dgm:cxn modelId="{25DCF3D7-8F5A-4180-92AA-187C8E7B3F06}" type="presParOf" srcId="{916CC647-CF04-4600-B6A5-E16E9625F092}" destId="{615CEE7E-0AAE-42DB-BE92-0E7E93D734A5}" srcOrd="3" destOrd="0" presId="urn:microsoft.com/office/officeart/2005/8/layout/target2"/>
    <dgm:cxn modelId="{660F1E60-939D-4132-9777-DDD3E9FB52CD}" type="presParOf" srcId="{916CC647-CF04-4600-B6A5-E16E9625F092}" destId="{875F63BA-6F65-4BB5-A945-D44148C77FE6}" srcOrd="4" destOrd="0" presId="urn:microsoft.com/office/officeart/2005/8/layout/target2"/>
    <dgm:cxn modelId="{E0788D99-2AB8-44AB-AF8C-F9A6452CA9B4}" type="presParOf" srcId="{C979B903-BFE3-4DBC-8052-AB46095330BE}" destId="{2E135E38-17AD-42CB-8222-0AAD20CCE7F6}" srcOrd="1" destOrd="0" presId="urn:microsoft.com/office/officeart/2005/8/layout/target2"/>
    <dgm:cxn modelId="{D7E3F182-CC14-4075-86D8-36B41BBB3A30}" type="presParOf" srcId="{2E135E38-17AD-42CB-8222-0AAD20CCE7F6}" destId="{C491BAEB-BC33-430F-BE21-9254CB486028}" srcOrd="0" destOrd="0" presId="urn:microsoft.com/office/officeart/2005/8/layout/target2"/>
    <dgm:cxn modelId="{C30C9542-5B1F-4B7D-98B9-44295DC830BA}" type="presParOf" srcId="{2E135E38-17AD-42CB-8222-0AAD20CCE7F6}" destId="{DC713122-228D-4A78-B33C-FA28606E9E4B}" srcOrd="1" destOrd="0" presId="urn:microsoft.com/office/officeart/2005/8/layout/target2"/>
    <dgm:cxn modelId="{95274AE8-829A-4A1D-895C-623E42BCAF53}" type="presParOf" srcId="{DC713122-228D-4A78-B33C-FA28606E9E4B}" destId="{9136E054-33F0-46FF-B3E4-12F59C70F7FB}" srcOrd="0" destOrd="0" presId="urn:microsoft.com/office/officeart/2005/8/layout/target2"/>
    <dgm:cxn modelId="{3C22A227-04C4-44BB-A2B6-0D2B2EFBC457}" type="presParOf" srcId="{DC713122-228D-4A78-B33C-FA28606E9E4B}" destId="{47D50468-8C47-41DB-A47B-425771DA1B67}" srcOrd="1" destOrd="0" presId="urn:microsoft.com/office/officeart/2005/8/layout/target2"/>
    <dgm:cxn modelId="{C24B5C15-888B-4811-A59B-A8BFDFE05326}" type="presParOf" srcId="{DC713122-228D-4A78-B33C-FA28606E9E4B}" destId="{39F8D301-0CAE-49B2-8DB8-77C2EFAA8A0A}" srcOrd="2" destOrd="0" presId="urn:microsoft.com/office/officeart/2005/8/layout/target2"/>
    <dgm:cxn modelId="{B1EF68EF-D96C-4678-8C32-B2A6E016EAB6}" type="presParOf" srcId="{DC713122-228D-4A78-B33C-FA28606E9E4B}" destId="{2D6EEFB1-B081-456A-9C1E-9B52D8DBD3A5}" srcOrd="3" destOrd="0" presId="urn:microsoft.com/office/officeart/2005/8/layout/target2"/>
    <dgm:cxn modelId="{D6BBC306-E06B-4A0E-AFC4-3A35E1E76C2A}" type="presParOf" srcId="{DC713122-228D-4A78-B33C-FA28606E9E4B}" destId="{7377C629-964D-46C7-B1A1-6BCF50379FDB}" srcOrd="4" destOrd="0" presId="urn:microsoft.com/office/officeart/2005/8/layout/target2"/>
    <dgm:cxn modelId="{705EC756-8595-4D2A-BB56-DB8E077F0C1D}" type="presParOf" srcId="{C979B903-BFE3-4DBC-8052-AB46095330BE}" destId="{17649BBE-7376-4376-9CFF-D8C527982F9D}" srcOrd="2" destOrd="0" presId="urn:microsoft.com/office/officeart/2005/8/layout/target2"/>
    <dgm:cxn modelId="{4DF813A2-1E4A-437B-B039-4062D88CDD54}" type="presParOf" srcId="{17649BBE-7376-4376-9CFF-D8C527982F9D}" destId="{6D2D3E00-BA9A-4BAA-98DC-D55987EEB3D7}" srcOrd="0" destOrd="0" presId="urn:microsoft.com/office/officeart/2005/8/layout/target2"/>
    <dgm:cxn modelId="{CAFBFB66-F09F-4441-89CB-B34CA34D9DDF}" type="presParOf" srcId="{17649BBE-7376-4376-9CFF-D8C527982F9D}" destId="{4413048B-4D40-43F1-88B9-0FE45ABAB546}" srcOrd="1" destOrd="0" presId="urn:microsoft.com/office/officeart/2005/8/layout/target2"/>
    <dgm:cxn modelId="{F575475F-767B-42EF-8A92-658F602F9C90}" type="presParOf" srcId="{4413048B-4D40-43F1-88B9-0FE45ABAB546}" destId="{13F979B7-73DD-4D9A-BA0A-6C1724DC7BC0}" srcOrd="0" destOrd="0" presId="urn:microsoft.com/office/officeart/2005/8/layout/target2"/>
    <dgm:cxn modelId="{79FEA12B-0F29-455A-A4CF-B9914F932EC3}" type="presParOf" srcId="{4413048B-4D40-43F1-88B9-0FE45ABAB546}" destId="{37FF31F3-5E99-4337-9340-A8EA75D4675D}" srcOrd="1" destOrd="0" presId="urn:microsoft.com/office/officeart/2005/8/layout/target2"/>
    <dgm:cxn modelId="{609A935A-FAF2-4FC0-A287-5CA597AD68B5}" type="presParOf" srcId="{4413048B-4D40-43F1-88B9-0FE45ABAB546}" destId="{AFAD6C6B-FF73-4D48-9D20-201D2E01206B}" srcOrd="2" destOrd="0" presId="urn:microsoft.com/office/officeart/2005/8/layout/target2"/>
    <dgm:cxn modelId="{41A9B24E-97D8-41BD-999B-DC5623E09809}" type="presParOf" srcId="{4413048B-4D40-43F1-88B9-0FE45ABAB546}" destId="{A86B1EAA-2EE8-4F1D-8591-1650FA270E7F}" srcOrd="3" destOrd="0" presId="urn:microsoft.com/office/officeart/2005/8/layout/target2"/>
    <dgm:cxn modelId="{C6A622C2-F021-40C1-A4F2-42661A336E30}" type="presParOf" srcId="{4413048B-4D40-43F1-88B9-0FE45ABAB546}" destId="{49519AD0-C96F-4AB6-A415-2042B5B7B85C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B5167-C3DE-4878-A0EC-9F2FF2B5752C}">
      <dsp:nvSpPr>
        <dsp:cNvPr id="0" name=""/>
        <dsp:cNvSpPr/>
      </dsp:nvSpPr>
      <dsp:spPr>
        <a:xfrm>
          <a:off x="0" y="0"/>
          <a:ext cx="4937125" cy="4022725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3122082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300" kern="1200" dirty="0"/>
            <a:t>JDK</a:t>
          </a:r>
          <a:endParaRPr lang="en-US" sz="3300" kern="1200" dirty="0"/>
        </a:p>
      </dsp:txBody>
      <dsp:txXfrm>
        <a:off x="100148" y="100148"/>
        <a:ext cx="4736829" cy="3822429"/>
      </dsp:txXfrm>
    </dsp:sp>
    <dsp:sp modelId="{B3B13792-E4E6-4403-94B7-6E5F6D8B532A}">
      <dsp:nvSpPr>
        <dsp:cNvPr id="0" name=""/>
        <dsp:cNvSpPr/>
      </dsp:nvSpPr>
      <dsp:spPr>
        <a:xfrm>
          <a:off x="123428" y="1005681"/>
          <a:ext cx="740568" cy="92121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900" b="1" i="1" kern="1200" dirty="0" err="1"/>
            <a:t>javac</a:t>
          </a:r>
          <a:endParaRPr lang="en-US" sz="900" b="1" i="1" kern="1200" dirty="0"/>
        </a:p>
      </dsp:txBody>
      <dsp:txXfrm>
        <a:off x="146203" y="1028456"/>
        <a:ext cx="695018" cy="875669"/>
      </dsp:txXfrm>
    </dsp:sp>
    <dsp:sp modelId="{64C87D84-3205-4757-8CCA-5A06A8D029C6}">
      <dsp:nvSpPr>
        <dsp:cNvPr id="0" name=""/>
        <dsp:cNvSpPr/>
      </dsp:nvSpPr>
      <dsp:spPr>
        <a:xfrm>
          <a:off x="123428" y="1951128"/>
          <a:ext cx="740568" cy="92121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1" kern="1200" dirty="0"/>
            <a:t>j</a:t>
          </a:r>
          <a:r>
            <a:rPr lang="ro-RO" sz="900" b="1" i="1" kern="1200" dirty="0" err="1"/>
            <a:t>avap</a:t>
          </a:r>
          <a:endParaRPr lang="en-US" sz="900" b="1" i="1" kern="1200" dirty="0"/>
        </a:p>
      </dsp:txBody>
      <dsp:txXfrm>
        <a:off x="146203" y="1973903"/>
        <a:ext cx="695018" cy="875669"/>
      </dsp:txXfrm>
    </dsp:sp>
    <dsp:sp modelId="{875F63BA-6F65-4BB5-A945-D44148C77FE6}">
      <dsp:nvSpPr>
        <dsp:cNvPr id="0" name=""/>
        <dsp:cNvSpPr/>
      </dsp:nvSpPr>
      <dsp:spPr>
        <a:xfrm>
          <a:off x="123428" y="2896575"/>
          <a:ext cx="740568" cy="92121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1" kern="1200" dirty="0"/>
            <a:t>jar</a:t>
          </a:r>
        </a:p>
      </dsp:txBody>
      <dsp:txXfrm>
        <a:off x="146203" y="2919350"/>
        <a:ext cx="695018" cy="875669"/>
      </dsp:txXfrm>
    </dsp:sp>
    <dsp:sp modelId="{C491BAEB-BC33-430F-BE21-9254CB486028}">
      <dsp:nvSpPr>
        <dsp:cNvPr id="0" name=""/>
        <dsp:cNvSpPr/>
      </dsp:nvSpPr>
      <dsp:spPr>
        <a:xfrm>
          <a:off x="987425" y="1005681"/>
          <a:ext cx="3826271" cy="2815907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788101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300" kern="1200" dirty="0"/>
            <a:t>JRE</a:t>
          </a:r>
          <a:endParaRPr lang="en-US" sz="3300" kern="1200" dirty="0"/>
        </a:p>
      </dsp:txBody>
      <dsp:txXfrm>
        <a:off x="1074024" y="1092280"/>
        <a:ext cx="3653073" cy="2642709"/>
      </dsp:txXfrm>
    </dsp:sp>
    <dsp:sp modelId="{9136E054-33F0-46FF-B3E4-12F59C70F7FB}">
      <dsp:nvSpPr>
        <dsp:cNvPr id="0" name=""/>
        <dsp:cNvSpPr/>
      </dsp:nvSpPr>
      <dsp:spPr>
        <a:xfrm>
          <a:off x="1083081" y="1991248"/>
          <a:ext cx="765254" cy="52337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1" kern="1200" dirty="0"/>
            <a:t>j</a:t>
          </a:r>
          <a:r>
            <a:rPr lang="ro-RO" sz="900" b="1" i="1" kern="1200" dirty="0"/>
            <a:t>ava</a:t>
          </a:r>
          <a:r>
            <a:rPr lang="en-US" sz="900" kern="1200" dirty="0"/>
            <a:t> / </a:t>
          </a:r>
          <a:r>
            <a:rPr lang="en-US" sz="900" b="1" i="1" kern="1200" dirty="0" err="1"/>
            <a:t>javaw</a:t>
          </a:r>
          <a:endParaRPr lang="en-US" sz="900" b="1" i="1" kern="1200" dirty="0"/>
        </a:p>
      </dsp:txBody>
      <dsp:txXfrm>
        <a:off x="1099177" y="2007344"/>
        <a:ext cx="733062" cy="491184"/>
      </dsp:txXfrm>
    </dsp:sp>
    <dsp:sp modelId="{39F8D301-0CAE-49B2-8DB8-77C2EFAA8A0A}">
      <dsp:nvSpPr>
        <dsp:cNvPr id="0" name=""/>
        <dsp:cNvSpPr/>
      </dsp:nvSpPr>
      <dsp:spPr>
        <a:xfrm>
          <a:off x="1083081" y="2538563"/>
          <a:ext cx="765254" cy="52337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900" kern="1200" dirty="0"/>
            <a:t>Biblioteca de bază</a:t>
          </a:r>
          <a:r>
            <a:rPr lang="en-US" sz="900" kern="1200" dirty="0"/>
            <a:t> (</a:t>
          </a:r>
          <a:r>
            <a:rPr lang="en-US" sz="900" b="1" i="1" kern="1200" dirty="0"/>
            <a:t>rt.jar</a:t>
          </a:r>
          <a:r>
            <a:rPr lang="en-US" sz="900" kern="1200" dirty="0"/>
            <a:t>)</a:t>
          </a:r>
        </a:p>
      </dsp:txBody>
      <dsp:txXfrm>
        <a:off x="1099177" y="2554659"/>
        <a:ext cx="733062" cy="491184"/>
      </dsp:txXfrm>
    </dsp:sp>
    <dsp:sp modelId="{7377C629-964D-46C7-B1A1-6BCF50379FDB}">
      <dsp:nvSpPr>
        <dsp:cNvPr id="0" name=""/>
        <dsp:cNvSpPr/>
      </dsp:nvSpPr>
      <dsp:spPr>
        <a:xfrm>
          <a:off x="1083081" y="3085878"/>
          <a:ext cx="765254" cy="52337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Alte </a:t>
          </a:r>
          <a:r>
            <a:rPr lang="en-US" sz="900" kern="1200" dirty="0" err="1"/>
            <a:t>biblioteci</a:t>
          </a:r>
          <a:r>
            <a:rPr lang="en-US" sz="900" kern="1200" dirty="0"/>
            <a:t> standard</a:t>
          </a:r>
        </a:p>
      </dsp:txBody>
      <dsp:txXfrm>
        <a:off x="1099177" y="3101974"/>
        <a:ext cx="733062" cy="491184"/>
      </dsp:txXfrm>
    </dsp:sp>
    <dsp:sp modelId="{6D2D3E00-BA9A-4BAA-98DC-D55987EEB3D7}">
      <dsp:nvSpPr>
        <dsp:cNvPr id="0" name=""/>
        <dsp:cNvSpPr/>
      </dsp:nvSpPr>
      <dsp:spPr>
        <a:xfrm>
          <a:off x="1950164" y="2011362"/>
          <a:ext cx="2740104" cy="160909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908242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300" kern="1200" dirty="0"/>
            <a:t>JVM</a:t>
          </a:r>
          <a:endParaRPr lang="en-US" sz="3300" kern="1200" dirty="0"/>
        </a:p>
      </dsp:txBody>
      <dsp:txXfrm>
        <a:off x="1999649" y="2060847"/>
        <a:ext cx="2641134" cy="1510120"/>
      </dsp:txXfrm>
    </dsp:sp>
    <dsp:sp modelId="{13F979B7-73DD-4D9A-BA0A-6C1724DC7BC0}">
      <dsp:nvSpPr>
        <dsp:cNvPr id="0" name=""/>
        <dsp:cNvSpPr/>
      </dsp:nvSpPr>
      <dsp:spPr>
        <a:xfrm>
          <a:off x="2018666" y="2735453"/>
          <a:ext cx="850328" cy="72409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Class Loader</a:t>
          </a:r>
        </a:p>
      </dsp:txBody>
      <dsp:txXfrm>
        <a:off x="2040934" y="2757721"/>
        <a:ext cx="805792" cy="679554"/>
      </dsp:txXfrm>
    </dsp:sp>
    <dsp:sp modelId="{AFAD6C6B-FF73-4D48-9D20-201D2E01206B}">
      <dsp:nvSpPr>
        <dsp:cNvPr id="0" name=""/>
        <dsp:cNvSpPr/>
      </dsp:nvSpPr>
      <dsp:spPr>
        <a:xfrm>
          <a:off x="2893187" y="2735453"/>
          <a:ext cx="850328" cy="72409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Execution Engine</a:t>
          </a:r>
        </a:p>
      </dsp:txBody>
      <dsp:txXfrm>
        <a:off x="2915455" y="2757721"/>
        <a:ext cx="805792" cy="679554"/>
      </dsp:txXfrm>
    </dsp:sp>
    <dsp:sp modelId="{49519AD0-C96F-4AB6-A415-2042B5B7B85C}">
      <dsp:nvSpPr>
        <dsp:cNvPr id="0" name=""/>
        <dsp:cNvSpPr/>
      </dsp:nvSpPr>
      <dsp:spPr>
        <a:xfrm>
          <a:off x="3767707" y="2735453"/>
          <a:ext cx="850328" cy="72409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Runtime Data Areas</a:t>
          </a:r>
        </a:p>
      </dsp:txBody>
      <dsp:txXfrm>
        <a:off x="3789975" y="2757721"/>
        <a:ext cx="805792" cy="679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59464-0106-4FC7-AFE7-9A20F6F5238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41EF2-279C-47A0-A220-62897DD2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0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jvms/se11/html/jvms-6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jvms/se7/html/index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79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68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Discuție copiere, transmitere ca parametru, returnare.</a:t>
            </a:r>
          </a:p>
          <a:p>
            <a:r>
              <a:rPr lang="en-US" dirty="0"/>
              <a:t>Num</a:t>
            </a:r>
            <a:r>
              <a:rPr lang="ro-RO" dirty="0" err="1"/>
              <a:t>ăr</a:t>
            </a:r>
            <a:r>
              <a:rPr lang="ro-RO" dirty="0"/>
              <a:t> variabil de argumente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78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3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Inventat</a:t>
            </a:r>
            <a:r>
              <a:rPr lang="en-US" dirty="0"/>
              <a:t> de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James Gosling at Sun Microsystems </a:t>
            </a:r>
            <a:r>
              <a:rPr lang="ro-R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în 1995</a:t>
            </a:r>
          </a:p>
          <a:p>
            <a:r>
              <a:rPr lang="ro-R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Cumpărat de ORACLE în 2010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10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 program Java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colec</a:t>
            </a:r>
            <a:r>
              <a:rPr lang="ro-RO" dirty="0"/>
              <a:t>ție de clase; nu există funcții independente.</a:t>
            </a:r>
          </a:p>
          <a:p>
            <a:endParaRPr lang="ro-RO" dirty="0"/>
          </a:p>
          <a:p>
            <a:r>
              <a:rPr lang="it-IT" dirty="0"/>
              <a:t>Limbaj case sensitive.</a:t>
            </a:r>
          </a:p>
          <a:p>
            <a:r>
              <a:rPr lang="it-IT" dirty="0"/>
              <a:t>Convenții de nume</a:t>
            </a:r>
          </a:p>
          <a:p>
            <a:r>
              <a:rPr lang="it-IT" dirty="0"/>
              <a:t>- metode, variabile locale, parametri, campuri: camel</a:t>
            </a:r>
          </a:p>
          <a:p>
            <a:r>
              <a:rPr lang="it-IT" dirty="0"/>
              <a:t>- denumire clasa: Pascal</a:t>
            </a:r>
          </a:p>
          <a:p>
            <a:r>
              <a:rPr lang="it-IT" dirty="0"/>
              <a:t>- constante: ALL_CAPS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59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EXEMPLU: 01_LinieComanda</a:t>
            </a:r>
          </a:p>
          <a:p>
            <a:r>
              <a:rPr lang="ro-RO" dirty="0"/>
              <a:t>Utilizare </a:t>
            </a:r>
            <a:r>
              <a:rPr lang="ro-RO" dirty="0" err="1"/>
              <a:t>javap</a:t>
            </a:r>
            <a:r>
              <a:rPr lang="ro-RO" dirty="0"/>
              <a:t> pentru vizualizarea detaliilor pentru .</a:t>
            </a:r>
            <a:r>
              <a:rPr lang="ro-RO" dirty="0" err="1"/>
              <a:t>class</a:t>
            </a:r>
            <a:endParaRPr lang="ro-RO" dirty="0"/>
          </a:p>
          <a:p>
            <a:r>
              <a:rPr lang="ro-RO" dirty="0"/>
              <a:t>Utilizare jar pentru construirea de biblioteci</a:t>
            </a:r>
          </a:p>
          <a:p>
            <a:r>
              <a:rPr lang="ro-RO" dirty="0"/>
              <a:t>Utilizare </a:t>
            </a:r>
            <a:r>
              <a:rPr lang="ro-RO" dirty="0" err="1"/>
              <a:t>class</a:t>
            </a:r>
            <a:r>
              <a:rPr lang="ro-RO" dirty="0"/>
              <a:t> </a:t>
            </a:r>
            <a:r>
              <a:rPr lang="ro-RO" dirty="0" err="1"/>
              <a:t>path</a:t>
            </a:r>
            <a:r>
              <a:rPr lang="ro-RO" dirty="0"/>
              <a:t> pentru </a:t>
            </a:r>
            <a:r>
              <a:rPr lang="ro-RO" dirty="0" err="1"/>
              <a:t>javac</a:t>
            </a:r>
            <a:r>
              <a:rPr lang="ro-RO" dirty="0"/>
              <a:t> / </a:t>
            </a:r>
            <a:r>
              <a:rPr lang="ro-RO" dirty="0" err="1"/>
              <a:t>java</a:t>
            </a:r>
            <a:r>
              <a:rPr lang="ro-RO" dirty="0"/>
              <a:t> cu folder / JAR</a:t>
            </a:r>
          </a:p>
          <a:p>
            <a:endParaRPr lang="ro-R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https://docs.oracle.com/javase/specs/jvms/se11/html/jvms-6.html</a:t>
            </a:r>
            <a:r>
              <a:rPr lang="ro-RO" dirty="0"/>
              <a:t> – descriere instrucțiuni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14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BufferedReader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77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Vezi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Java Virtual Machine Specification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capitolul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The Structure of the Java Virtual Machine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secțiunile 2.2 – 2.4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Valoarea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implicit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ă pentru referințe este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Pentru byte și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este 0.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ță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C++: </a:t>
            </a:r>
          </a:p>
          <a:p>
            <a:pPr marL="171450" indent="-171450">
              <a:buFontTx/>
              <a:buChar char="-"/>
            </a:pP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 avem pointeri</a:t>
            </a:r>
          </a:p>
          <a:p>
            <a:pPr marL="171450" indent="-171450">
              <a:buFontTx/>
              <a:buChar char="-"/>
            </a:pP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 avem structuri</a:t>
            </a:r>
          </a:p>
          <a:p>
            <a:pPr marL="171450" indent="-171450">
              <a:buFontTx/>
              <a:buChar char="-"/>
            </a:pP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 avem tipuri întregi fără semn</a:t>
            </a:r>
          </a:p>
          <a:p>
            <a:pPr marL="171450" indent="-171450">
              <a:buFontTx/>
              <a:buChar char="-"/>
            </a:pP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Caracterele sunt </a:t>
            </a:r>
            <a:r>
              <a:rPr lang="ro-R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ro-R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(UTF-16)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16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5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32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1/docs/api/java.base/java/util/Formatte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cs.ase.ro/" TargetMode="External"/><Relationship Id="rId2" Type="http://schemas.openxmlformats.org/officeDocument/2006/relationships/hyperlink" Target="http://ase.softmentor.r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tutorialLearningPath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en/java/javase/11/docs/api/index.html" TargetMode="External"/><Relationship Id="rId4" Type="http://schemas.openxmlformats.org/officeDocument/2006/relationships/hyperlink" Target="https://docs.oracle.com/javase/specs/jls/se11/html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876E-59AD-4A05-A9C1-2C2299507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7200" dirty="0"/>
              <a:t>Programare </a:t>
            </a:r>
            <a:r>
              <a:rPr lang="ro-RO" sz="7200" dirty="0" err="1"/>
              <a:t>multiparadigmă</a:t>
            </a:r>
            <a:br>
              <a:rPr lang="ro-RO" dirty="0"/>
            </a:br>
            <a:r>
              <a:rPr lang="ro-RO" b="1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83D47-5F33-40BF-B4A9-30FAFC730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cap="none" dirty="0"/>
              <a:t>conf. dr. </a:t>
            </a:r>
            <a:r>
              <a:rPr lang="ro-RO" b="1" cap="none" dirty="0"/>
              <a:t>Cristian IONIȚĂ</a:t>
            </a:r>
          </a:p>
          <a:p>
            <a:r>
              <a:rPr lang="ro-RO" i="1" cap="none" dirty="0"/>
              <a:t>cristian.ionita@ase.ro</a:t>
            </a:r>
            <a:endParaRPr lang="en-US" i="1" cap="none" dirty="0"/>
          </a:p>
        </p:txBody>
      </p:sp>
    </p:spTree>
    <p:extLst>
      <p:ext uri="{BB962C8B-B14F-4D97-AF65-F5344CB8AC3E}">
        <p14:creationId xmlns:p14="http://schemas.microsoft.com/office/powerpoint/2010/main" val="204568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E111-5696-47A4-A7B9-B56C833B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Intrări / ieșiri la consolă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1BD3E-5F93-448C-B82A-95623399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dirty="0"/>
              <a:t>Accesibile prin intermediul unor câmpuri statice ale clasei </a:t>
            </a:r>
            <a:r>
              <a:rPr lang="ro-RO" dirty="0" err="1"/>
              <a:t>System</a:t>
            </a:r>
            <a:r>
              <a:rPr lang="ro-RO" dirty="0"/>
              <a:t>:</a:t>
            </a:r>
          </a:p>
          <a:p>
            <a:pPr lvl="1"/>
            <a:r>
              <a:rPr lang="ro-RO" dirty="0"/>
              <a:t>System.in – fluxul de intrare pentru citire date (de tip </a:t>
            </a:r>
            <a:r>
              <a:rPr lang="ro-RO" dirty="0" err="1"/>
              <a:t>java.io.InputStream</a:t>
            </a:r>
            <a:r>
              <a:rPr lang="ro-RO" dirty="0"/>
              <a:t>)</a:t>
            </a:r>
          </a:p>
          <a:p>
            <a:pPr lvl="1"/>
            <a:r>
              <a:rPr lang="ro-RO" dirty="0" err="1"/>
              <a:t>System.out</a:t>
            </a:r>
            <a:r>
              <a:rPr lang="ro-RO" dirty="0"/>
              <a:t> – fluxul de ieșire pentru afișare (de tip </a:t>
            </a:r>
            <a:r>
              <a:rPr lang="ro-RO" dirty="0" err="1"/>
              <a:t>java.io.PrintStream</a:t>
            </a:r>
            <a:r>
              <a:rPr lang="ro-RO" dirty="0"/>
              <a:t>)</a:t>
            </a:r>
            <a:endParaRPr lang="en-US" dirty="0"/>
          </a:p>
          <a:p>
            <a:r>
              <a:rPr lang="en-US" dirty="0" err="1"/>
              <a:t>Afi</a:t>
            </a:r>
            <a:r>
              <a:rPr lang="ro-RO" dirty="0" err="1"/>
              <a:t>șare</a:t>
            </a:r>
            <a:r>
              <a:rPr lang="ro-RO" dirty="0"/>
              <a:t> la consolă – se utilizează metodele clasei </a:t>
            </a:r>
            <a:r>
              <a:rPr lang="ro-RO" i="1" dirty="0" err="1"/>
              <a:t>PrintStream</a:t>
            </a:r>
            <a:r>
              <a:rPr lang="ro-RO" dirty="0"/>
              <a:t>:</a:t>
            </a:r>
          </a:p>
          <a:p>
            <a:pPr lvl="1"/>
            <a:r>
              <a:rPr lang="ro-RO" i="1" dirty="0" err="1"/>
              <a:t>println</a:t>
            </a:r>
            <a:r>
              <a:rPr lang="ro-RO" i="1" dirty="0"/>
              <a:t>(valoare)</a:t>
            </a:r>
            <a:r>
              <a:rPr lang="ro-RO" dirty="0"/>
              <a:t> – valoarea poate fi un tip de bază (</a:t>
            </a:r>
            <a:r>
              <a:rPr lang="ro-RO" i="1" dirty="0" err="1"/>
              <a:t>int</a:t>
            </a:r>
            <a:r>
              <a:rPr lang="ro-RO" i="1" dirty="0"/>
              <a:t>, </a:t>
            </a:r>
            <a:r>
              <a:rPr lang="ro-RO" i="1" dirty="0" err="1"/>
              <a:t>char</a:t>
            </a:r>
            <a:r>
              <a:rPr lang="ro-RO" i="1" dirty="0"/>
              <a:t>, </a:t>
            </a:r>
            <a:r>
              <a:rPr lang="ro-RO" i="1" dirty="0" err="1"/>
              <a:t>double</a:t>
            </a:r>
            <a:r>
              <a:rPr lang="ro-RO" i="1" dirty="0"/>
              <a:t>, ...</a:t>
            </a:r>
            <a:r>
              <a:rPr lang="ro-RO" dirty="0"/>
              <a:t>) sau un obiect (caz în care se utilizează metoda </a:t>
            </a:r>
            <a:r>
              <a:rPr lang="ro-RO" i="1" dirty="0" err="1"/>
              <a:t>toString</a:t>
            </a:r>
            <a:r>
              <a:rPr lang="ro-RO" dirty="0"/>
              <a:t>)</a:t>
            </a:r>
          </a:p>
          <a:p>
            <a:pPr lvl="1"/>
            <a:r>
              <a:rPr lang="ro-RO" i="1" dirty="0" err="1"/>
              <a:t>printf</a:t>
            </a:r>
            <a:r>
              <a:rPr lang="ro-RO" i="1" dirty="0"/>
              <a:t>(</a:t>
            </a:r>
            <a:r>
              <a:rPr lang="ro-RO" i="1" dirty="0" err="1"/>
              <a:t>stringFormatare</a:t>
            </a:r>
            <a:r>
              <a:rPr lang="ro-RO" i="1" dirty="0"/>
              <a:t>, valori)</a:t>
            </a:r>
            <a:r>
              <a:rPr lang="ro-RO" dirty="0"/>
              <a:t> – similar cu funcția </a:t>
            </a:r>
            <a:r>
              <a:rPr lang="ro-RO" i="1" dirty="0" err="1"/>
              <a:t>printf</a:t>
            </a:r>
            <a:r>
              <a:rPr lang="ro-RO" dirty="0"/>
              <a:t> din C</a:t>
            </a:r>
          </a:p>
          <a:p>
            <a:r>
              <a:rPr lang="ro-RO" dirty="0"/>
              <a:t>Documentația completă pentru formatare: </a:t>
            </a:r>
            <a:r>
              <a:rPr lang="en-US" dirty="0">
                <a:hlinkClick r:id="rId2"/>
              </a:rPr>
              <a:t>https://docs.oracle.com/en/java/javase/11/docs/api/java.base/java/util/Formatter.html</a:t>
            </a:r>
            <a:endParaRPr lang="ro-RO" dirty="0"/>
          </a:p>
          <a:p>
            <a:endParaRPr lang="ro-RO" dirty="0"/>
          </a:p>
          <a:p>
            <a:r>
              <a:rPr lang="ro-RO" dirty="0"/>
              <a:t>Exemplu:</a:t>
            </a:r>
          </a:p>
          <a:p>
            <a:endParaRPr lang="ro-RO" dirty="0"/>
          </a:p>
          <a:p>
            <a:r>
              <a:rPr lang="ro-RO" dirty="0"/>
              <a:t> </a:t>
            </a:r>
          </a:p>
          <a:p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78D6E6-F717-4A1F-92B0-83C56932A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5054138"/>
            <a:ext cx="977540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       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afișează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Test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           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afișează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10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"%d + %d = %d"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afișează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2 + 1 = 3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5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46C0-2FB1-439F-84B0-6FFC5ADC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Citire de la consolă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CFB23-557A-4819-8F7D-F8521FE41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Pentru citire de la consolă se utilizează clasa </a:t>
            </a:r>
            <a:r>
              <a:rPr lang="ro-RO" i="1" dirty="0" err="1"/>
              <a:t>java.util.</a:t>
            </a:r>
            <a:r>
              <a:rPr lang="ro-RO" b="1" i="1" dirty="0" err="1"/>
              <a:t>Scanner</a:t>
            </a:r>
            <a:r>
              <a:rPr lang="ro-RO" b="1" i="1" dirty="0"/>
              <a:t> </a:t>
            </a:r>
            <a:r>
              <a:rPr lang="ro-RO" dirty="0"/>
              <a:t>care conține:</a:t>
            </a:r>
          </a:p>
          <a:p>
            <a:pPr lvl="1"/>
            <a:r>
              <a:rPr lang="ro-RO" dirty="0"/>
              <a:t>Constructor care primește ca parametru un obiect de tip </a:t>
            </a:r>
            <a:r>
              <a:rPr lang="ro-RO" i="1" dirty="0" err="1"/>
              <a:t>InputStream</a:t>
            </a:r>
            <a:r>
              <a:rPr lang="ro-RO" i="1" dirty="0"/>
              <a:t> </a:t>
            </a:r>
            <a:r>
              <a:rPr lang="ro-RO" dirty="0"/>
              <a:t>(</a:t>
            </a:r>
            <a:r>
              <a:rPr lang="ro-RO" i="1" dirty="0"/>
              <a:t>System.in </a:t>
            </a:r>
            <a:r>
              <a:rPr lang="ro-RO" dirty="0"/>
              <a:t> pentru consolă)</a:t>
            </a:r>
          </a:p>
          <a:p>
            <a:pPr lvl="1"/>
            <a:r>
              <a:rPr lang="ro-RO" dirty="0"/>
              <a:t>Metode de forma </a:t>
            </a:r>
            <a:r>
              <a:rPr lang="ro-RO" b="1" i="1" dirty="0"/>
              <a:t>tip </a:t>
            </a:r>
            <a:r>
              <a:rPr lang="ro-RO" b="1" i="1" dirty="0" err="1"/>
              <a:t>nextTip</a:t>
            </a:r>
            <a:r>
              <a:rPr lang="ro-RO" b="1" i="1" dirty="0"/>
              <a:t>()</a:t>
            </a:r>
            <a:r>
              <a:rPr lang="ro-RO" b="1" dirty="0"/>
              <a:t> </a:t>
            </a:r>
            <a:r>
              <a:rPr lang="ro-RO" dirty="0"/>
              <a:t>și </a:t>
            </a:r>
            <a:r>
              <a:rPr lang="ro-RO" i="1" dirty="0"/>
              <a:t>boolean </a:t>
            </a:r>
            <a:r>
              <a:rPr lang="ro-RO" i="1" dirty="0" err="1"/>
              <a:t>hasNextTip</a:t>
            </a:r>
            <a:r>
              <a:rPr lang="ro-RO" i="1" dirty="0"/>
              <a:t>()</a:t>
            </a:r>
            <a:r>
              <a:rPr lang="ro-RO" b="1" i="1" dirty="0"/>
              <a:t> </a:t>
            </a:r>
            <a:r>
              <a:rPr lang="ro-RO" dirty="0"/>
              <a:t>pentru citire și determinare existență, unde tip este un tip de bază (</a:t>
            </a:r>
            <a:r>
              <a:rPr lang="ro-RO" dirty="0" err="1"/>
              <a:t>int</a:t>
            </a:r>
            <a:r>
              <a:rPr lang="ro-RO" dirty="0"/>
              <a:t>, boolean, ...)</a:t>
            </a:r>
          </a:p>
          <a:p>
            <a:pPr lvl="1"/>
            <a:r>
              <a:rPr lang="ro-RO" dirty="0"/>
              <a:t>Metodă </a:t>
            </a:r>
            <a:r>
              <a:rPr lang="ro-RO" b="1" i="1" dirty="0" err="1"/>
              <a:t>String</a:t>
            </a:r>
            <a:r>
              <a:rPr lang="ro-RO" b="1" i="1" dirty="0"/>
              <a:t> </a:t>
            </a:r>
            <a:r>
              <a:rPr lang="ro-RO" b="1" i="1" dirty="0" err="1"/>
              <a:t>nextLine</a:t>
            </a:r>
            <a:r>
              <a:rPr lang="ro-RO" b="1" i="1" dirty="0"/>
              <a:t>()</a:t>
            </a:r>
            <a:r>
              <a:rPr lang="ro-RO" b="1" dirty="0"/>
              <a:t> </a:t>
            </a:r>
            <a:r>
              <a:rPr lang="ro-RO" dirty="0"/>
              <a:t>pentru citire șiruri de caractere până la sfârșitul liniei (inclusiv spații)</a:t>
            </a:r>
          </a:p>
          <a:p>
            <a:pPr lvl="1"/>
            <a:r>
              <a:rPr lang="ro-RO" dirty="0"/>
              <a:t>Metodă </a:t>
            </a:r>
            <a:r>
              <a:rPr lang="ro-RO" b="1" i="1" dirty="0" err="1"/>
              <a:t>String</a:t>
            </a:r>
            <a:r>
              <a:rPr lang="ro-RO" b="1" i="1" dirty="0"/>
              <a:t> </a:t>
            </a:r>
            <a:r>
              <a:rPr lang="ro-RO" b="1" i="1" dirty="0" err="1"/>
              <a:t>next</a:t>
            </a:r>
            <a:r>
              <a:rPr lang="ro-RO" b="1" i="1" dirty="0"/>
              <a:t> ()</a:t>
            </a:r>
            <a:r>
              <a:rPr lang="ro-RO" b="1" dirty="0"/>
              <a:t> </a:t>
            </a:r>
            <a:r>
              <a:rPr lang="ro-RO" dirty="0"/>
              <a:t>pentru citire șiruri de caractere până la următorul separator</a:t>
            </a:r>
          </a:p>
          <a:p>
            <a:pPr lvl="1"/>
            <a:r>
              <a:rPr lang="ro-RO" dirty="0"/>
              <a:t>Metodă </a:t>
            </a:r>
            <a:r>
              <a:rPr lang="ro-RO" i="1" dirty="0" err="1"/>
              <a:t>setDelimiter</a:t>
            </a:r>
            <a:r>
              <a:rPr lang="ro-RO" i="1" dirty="0"/>
              <a:t>(</a:t>
            </a:r>
            <a:r>
              <a:rPr lang="ro-RO" i="1" dirty="0" err="1"/>
              <a:t>String</a:t>
            </a:r>
            <a:r>
              <a:rPr lang="ro-RO" i="1" dirty="0"/>
              <a:t>) </a:t>
            </a:r>
            <a:r>
              <a:rPr lang="ro-RO" dirty="0"/>
              <a:t>pentru setarea delimitatorului (implicit spații)</a:t>
            </a:r>
          </a:p>
          <a:p>
            <a:r>
              <a:rPr lang="ro-RO" dirty="0"/>
              <a:t> Exemplu: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10F114-05D3-45FC-840F-3CC308DC8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491" y="4559953"/>
            <a:ext cx="10275986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Scanner(System.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scanner.useDelimiter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,]+"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acceptăm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spații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sau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virgulă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ca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delimitatori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introducem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3, Maria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"#%d - %s"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cod,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afișează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#3 - Mari</a:t>
            </a:r>
            <a:r>
              <a:rPr kumimoji="0" lang="ro-RO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31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541E-BF38-498E-980C-A2C82E35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Variabile și Tipuri de 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5AA2C-10C8-4EE8-80D9-7CAB11688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Declarare variabile</a:t>
            </a:r>
            <a:endParaRPr lang="en-US" dirty="0"/>
          </a:p>
          <a:p>
            <a:pPr lvl="1"/>
            <a:r>
              <a:rPr lang="en-US" dirty="0"/>
              <a:t>Similar cu </a:t>
            </a:r>
            <a:r>
              <a:rPr lang="en-US" dirty="0" err="1"/>
              <a:t>declara</a:t>
            </a:r>
            <a:r>
              <a:rPr lang="ro-RO" dirty="0" err="1"/>
              <a:t>țiile</a:t>
            </a:r>
            <a:r>
              <a:rPr lang="ro-RO" dirty="0"/>
              <a:t> din C:</a:t>
            </a:r>
          </a:p>
          <a:p>
            <a:pPr marL="201168" lvl="1" indent="0">
              <a:buNone/>
            </a:pPr>
            <a:endParaRPr lang="ro-RO" dirty="0"/>
          </a:p>
          <a:p>
            <a:pPr marL="201168" lvl="1" indent="0">
              <a:buNone/>
            </a:pPr>
            <a:endParaRPr lang="ro-RO" dirty="0"/>
          </a:p>
          <a:p>
            <a:pPr lvl="1"/>
            <a:r>
              <a:rPr lang="ro-RO" dirty="0"/>
              <a:t>Detecție automată a tipului folosind cuvântul cheie </a:t>
            </a:r>
            <a:r>
              <a:rPr lang="ro-RO" b="1" i="1" dirty="0"/>
              <a:t>var</a:t>
            </a:r>
            <a:r>
              <a:rPr lang="ro-RO" dirty="0"/>
              <a:t> (începând cu JDK 10):</a:t>
            </a:r>
          </a:p>
          <a:p>
            <a:pPr lvl="1"/>
            <a:endParaRPr lang="en-US" dirty="0"/>
          </a:p>
          <a:p>
            <a:r>
              <a:rPr lang="en-US" dirty="0" err="1"/>
              <a:t>Declarare</a:t>
            </a:r>
            <a:r>
              <a:rPr lang="en-US" dirty="0"/>
              <a:t> </a:t>
            </a:r>
            <a:r>
              <a:rPr lang="en-US" dirty="0" err="1"/>
              <a:t>constante</a:t>
            </a:r>
            <a:endParaRPr lang="ro-RO" dirty="0"/>
          </a:p>
          <a:p>
            <a:pPr lvl="1"/>
            <a:r>
              <a:rPr lang="ro-RO" dirty="0"/>
              <a:t>Folosesc cuvântul cheie </a:t>
            </a:r>
            <a:r>
              <a:rPr lang="ro-RO" b="1" i="1" dirty="0"/>
              <a:t>final</a:t>
            </a:r>
            <a:r>
              <a:rPr lang="ro-RO" dirty="0"/>
              <a:t>:</a:t>
            </a:r>
          </a:p>
          <a:p>
            <a:pPr marL="201168" lvl="1" indent="0">
              <a:buNone/>
            </a:pPr>
            <a:endParaRPr lang="en-US" dirty="0"/>
          </a:p>
          <a:p>
            <a:r>
              <a:rPr lang="ro-RO" dirty="0"/>
              <a:t>Variabilele și constantele pot conține:</a:t>
            </a:r>
          </a:p>
          <a:p>
            <a:pPr lvl="1"/>
            <a:r>
              <a:rPr lang="ro-RO" dirty="0"/>
              <a:t>O valoare corespunzătoare unui tip de bază (</a:t>
            </a:r>
            <a:r>
              <a:rPr lang="ro-RO" dirty="0" err="1"/>
              <a:t>int</a:t>
            </a:r>
            <a:r>
              <a:rPr lang="ro-RO" dirty="0"/>
              <a:t>, </a:t>
            </a:r>
            <a:r>
              <a:rPr lang="ro-RO" dirty="0" err="1"/>
              <a:t>double</a:t>
            </a:r>
            <a:r>
              <a:rPr lang="ro-RO" dirty="0"/>
              <a:t>, ...)</a:t>
            </a:r>
          </a:p>
          <a:p>
            <a:pPr lvl="1"/>
            <a:r>
              <a:rPr lang="ro-RO" dirty="0"/>
              <a:t>O referință la un obiect</a:t>
            </a:r>
            <a:r>
              <a:rPr lang="en-US" dirty="0"/>
              <a:t> (</a:t>
            </a:r>
            <a:r>
              <a:rPr lang="en-US" dirty="0" err="1"/>
              <a:t>adres</a:t>
            </a:r>
            <a:r>
              <a:rPr lang="ro-RO" dirty="0"/>
              <a:t>ă de memorie</a:t>
            </a:r>
            <a:r>
              <a:rPr lang="en-US" dirty="0"/>
              <a:t>)</a:t>
            </a:r>
            <a:endParaRPr lang="ro-RO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0CF2C6-6927-433A-986A-83D18F960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2405077"/>
            <a:ext cx="1306768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1D554A1-7409-486D-9C61-D55D88A68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4318557"/>
            <a:ext cx="4448654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 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NUMAR_MAXIM_ELEMENTE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DDF6C89-3873-4CFD-88D4-D10A10AB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282280"/>
            <a:ext cx="4336444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Scanner(System.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o-RO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100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ECB8-A5DE-437B-8098-3C4F387D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Tipuri</a:t>
            </a:r>
            <a:r>
              <a:rPr lang="en-US" dirty="0"/>
              <a:t> Primitive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549CCF-F10A-49E6-8316-FDA3808B49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698270"/>
              </p:ext>
            </p:extLst>
          </p:nvPr>
        </p:nvGraphicFramePr>
        <p:xfrm>
          <a:off x="1096963" y="1846263"/>
          <a:ext cx="1005839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680">
                  <a:extLst>
                    <a:ext uri="{9D8B030D-6E8A-4147-A177-3AD203B41FA5}">
                      <a16:colId xmlns:a16="http://schemas.microsoft.com/office/drawing/2014/main" val="2398638222"/>
                    </a:ext>
                  </a:extLst>
                </a:gridCol>
                <a:gridCol w="2004052">
                  <a:extLst>
                    <a:ext uri="{9D8B030D-6E8A-4147-A177-3AD203B41FA5}">
                      <a16:colId xmlns:a16="http://schemas.microsoft.com/office/drawing/2014/main" val="1282731130"/>
                    </a:ext>
                  </a:extLst>
                </a:gridCol>
                <a:gridCol w="1671242">
                  <a:extLst>
                    <a:ext uri="{9D8B030D-6E8A-4147-A177-3AD203B41FA5}">
                      <a16:colId xmlns:a16="http://schemas.microsoft.com/office/drawing/2014/main" val="1596234967"/>
                    </a:ext>
                  </a:extLst>
                </a:gridCol>
                <a:gridCol w="4942425">
                  <a:extLst>
                    <a:ext uri="{9D8B030D-6E8A-4147-A177-3AD203B41FA5}">
                      <a16:colId xmlns:a16="http://schemas.microsoft.com/office/drawing/2014/main" val="233226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Dimensiune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Clasa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Literali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1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/>
                        <a:t>boolean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1" i="1" dirty="0"/>
                        <a:t>false</a:t>
                      </a:r>
                      <a:r>
                        <a:rPr lang="ro-RO" i="1" dirty="0"/>
                        <a:t>, </a:t>
                      </a:r>
                      <a:r>
                        <a:rPr lang="ro-RO" i="1" dirty="0" err="1"/>
                        <a:t>true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5241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 err="1"/>
                        <a:t>Tipuri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numerice</a:t>
                      </a:r>
                      <a:r>
                        <a:rPr lang="en-US" b="1" dirty="0"/>
                        <a:t> </a:t>
                      </a:r>
                      <a:r>
                        <a:rPr lang="ro-RO" b="1" dirty="0"/>
                        <a:t>întregi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9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/>
                        <a:t>'\u0000', </a:t>
                      </a:r>
                      <a:r>
                        <a:rPr lang="pl-PL" dirty="0"/>
                        <a:t>'a', '\u0041', '\\', '\'', '\n', 'ß'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38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8 </a:t>
                      </a:r>
                      <a:r>
                        <a:rPr lang="ro-RO" dirty="0" err="1"/>
                        <a:t>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01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16 </a:t>
                      </a:r>
                      <a:r>
                        <a:rPr lang="ro-RO" dirty="0" err="1"/>
                        <a:t>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6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32 </a:t>
                      </a:r>
                      <a:r>
                        <a:rPr lang="ro-RO" dirty="0" err="1"/>
                        <a:t>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  <a:r>
                        <a:rPr lang="en-US" dirty="0"/>
                        <a:t>, -12, 19, 2562234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6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64 </a:t>
                      </a:r>
                      <a:r>
                        <a:rPr lang="ro-RO" dirty="0" err="1"/>
                        <a:t>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0L</a:t>
                      </a:r>
                      <a:r>
                        <a:rPr lang="en-US" dirty="0"/>
                        <a:t>, -12L, 19L, 9223372036854775807L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97063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ro-RO" b="1" dirty="0"/>
                        <a:t>Tipuri numerice în virgulă mobilă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4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32 </a:t>
                      </a:r>
                      <a:r>
                        <a:rPr lang="ro-RO" dirty="0" err="1"/>
                        <a:t>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0.0f</a:t>
                      </a:r>
                      <a:r>
                        <a:rPr lang="en-US" dirty="0"/>
                        <a:t>, 1.23e100f, -1.23e-100f, .3f, 3.14F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12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64 </a:t>
                      </a:r>
                      <a:r>
                        <a:rPr lang="ro-RO" dirty="0" err="1"/>
                        <a:t>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0.0d</a:t>
                      </a:r>
                      <a:r>
                        <a:rPr lang="en-US" dirty="0"/>
                        <a:t>, 1.3, 1.23456e300d, -1.23456e-300d, 1e1d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631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82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F1D8-C7A5-4D79-A6CE-630F4459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Clase </a:t>
            </a:r>
            <a:r>
              <a:rPr lang="ro-RO" i="1" dirty="0" err="1"/>
              <a:t>wrapper</a:t>
            </a:r>
            <a:r>
              <a:rPr lang="ro-RO" dirty="0"/>
              <a:t>. </a:t>
            </a:r>
            <a:r>
              <a:rPr lang="ro-RO" i="1" dirty="0" err="1"/>
              <a:t>Autoboxing</a:t>
            </a:r>
            <a:r>
              <a:rPr lang="ro-RO" dirty="0"/>
              <a:t> și </a:t>
            </a:r>
            <a:r>
              <a:rPr lang="ro-RO" i="1" dirty="0" err="1"/>
              <a:t>unboxing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303CD-FA34-4C21-973B-0F168CD57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483731" cy="4023360"/>
          </a:xfrm>
        </p:spPr>
        <p:txBody>
          <a:bodyPr/>
          <a:lstStyle/>
          <a:p>
            <a:r>
              <a:rPr lang="ro-RO" dirty="0"/>
              <a:t>Utilitate:</a:t>
            </a:r>
          </a:p>
          <a:p>
            <a:pPr lvl="1"/>
            <a:r>
              <a:rPr lang="ro-RO" dirty="0"/>
              <a:t>Conțin metode de conversie între tipurile primitive și între </a:t>
            </a:r>
            <a:r>
              <a:rPr lang="ro-RO" i="1" dirty="0" err="1"/>
              <a:t>String</a:t>
            </a:r>
            <a:r>
              <a:rPr lang="ro-RO" dirty="0"/>
              <a:t> și tipurile primitive</a:t>
            </a:r>
          </a:p>
          <a:p>
            <a:pPr lvl="1"/>
            <a:r>
              <a:rPr lang="ro-RO" dirty="0"/>
              <a:t>Permit utilizarea tipurilor de bază în situații în care este necesară o variabilă de tip referință (în special în cazul colecțiilor)</a:t>
            </a:r>
          </a:p>
          <a:p>
            <a:pPr lvl="1"/>
            <a:r>
              <a:rPr lang="ro-RO" dirty="0"/>
              <a:t>Furnizează constante utile (</a:t>
            </a:r>
            <a:r>
              <a:rPr lang="en-US" dirty="0"/>
              <a:t>MIN_VALUE</a:t>
            </a:r>
            <a:r>
              <a:rPr lang="ro-RO" dirty="0"/>
              <a:t>, </a:t>
            </a:r>
            <a:r>
              <a:rPr lang="en-US" dirty="0"/>
              <a:t>MAX_VALUE</a:t>
            </a:r>
            <a:r>
              <a:rPr lang="ro-RO" dirty="0"/>
              <a:t>)</a:t>
            </a:r>
          </a:p>
          <a:p>
            <a:r>
              <a:rPr lang="ro-RO" dirty="0"/>
              <a:t>Conversii automate:</a:t>
            </a:r>
          </a:p>
          <a:p>
            <a:pPr lvl="1"/>
            <a:r>
              <a:rPr lang="ro-RO" dirty="0" err="1"/>
              <a:t>Autoboxing</a:t>
            </a:r>
            <a:r>
              <a:rPr lang="ro-RO" dirty="0"/>
              <a:t>: tip primitiv </a:t>
            </a:r>
            <a:r>
              <a:rPr lang="ro-RO" dirty="0">
                <a:sym typeface="Wingdings" panose="05000000000000000000" pitchFamily="2" charset="2"/>
              </a:rPr>
              <a:t> </a:t>
            </a:r>
            <a:r>
              <a:rPr lang="ro-RO" dirty="0"/>
              <a:t>obiect </a:t>
            </a:r>
            <a:r>
              <a:rPr lang="ro-RO" dirty="0" err="1"/>
              <a:t>wrapper</a:t>
            </a:r>
            <a:endParaRPr lang="ro-RO" dirty="0"/>
          </a:p>
          <a:p>
            <a:pPr lvl="1"/>
            <a:r>
              <a:rPr lang="ro-RO" dirty="0" err="1"/>
              <a:t>Unboxing</a:t>
            </a:r>
            <a:r>
              <a:rPr lang="ro-RO" dirty="0"/>
              <a:t>: obiect </a:t>
            </a:r>
            <a:r>
              <a:rPr lang="ro-RO" dirty="0" err="1"/>
              <a:t>wrapper</a:t>
            </a:r>
            <a:r>
              <a:rPr lang="ro-RO" dirty="0"/>
              <a:t> </a:t>
            </a:r>
            <a:r>
              <a:rPr lang="ro-RO" dirty="0">
                <a:sym typeface="Wingdings" panose="05000000000000000000" pitchFamily="2" charset="2"/>
              </a:rPr>
              <a:t> </a:t>
            </a:r>
            <a:r>
              <a:rPr lang="ro-RO" dirty="0"/>
              <a:t>tip primitiv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1266" name="Picture 2" descr="The class hierarchy of Number.">
            <a:extLst>
              <a:ext uri="{FF2B5EF4-FFF2-40B4-BE49-F238E27FC236}">
                <a16:creationId xmlns:a16="http://schemas.microsoft.com/office/drawing/2014/main" id="{F3F3E86C-033F-4DAB-ABB4-62DCD9B2274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405" y="2576339"/>
            <a:ext cx="4482275" cy="20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7B70F266-FCBE-4076-A420-CC0A33B87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8" y="5184551"/>
            <a:ext cx="10496246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"19"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conversie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din </a:t>
            </a:r>
            <a:r>
              <a:rPr kumimoji="0" lang="ro-RO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tring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              </a:t>
            </a: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Autoboxing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test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i.toString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    </a:t>
            </a: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utilizare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metodă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                 </a:t>
            </a: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Unboxing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259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8C0E-904F-4F10-B024-D671305F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Operatori pentru tipuri primitive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39D4-DA4B-45CF-8A7A-7C932B76C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Operatorii pentru tipurile primitive sunt similari cu operatorii din C++</a:t>
            </a:r>
          </a:p>
          <a:p>
            <a:r>
              <a:rPr lang="ro-RO" dirty="0"/>
              <a:t>Exemple: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E95A522-9AA7-4F33-9C6B-41E766855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1" y="2658429"/>
            <a:ext cx="8678732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areProiect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prezentExamen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notaExamen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estePromovat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areProiect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prezentExamen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notaExamen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numarSecunde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3452342343L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numarOre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numarSecunde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60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varsta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varsta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4.0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4.0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4.0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4.0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4.0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71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93E3-408B-4F07-9A01-725B7072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Structuri de 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2692B-CF02-44CF-914D-AE18E8FEC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Structurile de control sun</a:t>
            </a:r>
            <a:r>
              <a:rPr lang="en-US" dirty="0"/>
              <a:t>t</a:t>
            </a:r>
            <a:r>
              <a:rPr lang="ro-RO" dirty="0"/>
              <a:t> similar</a:t>
            </a:r>
            <a:r>
              <a:rPr lang="en-US" dirty="0"/>
              <a:t>e</a:t>
            </a:r>
            <a:r>
              <a:rPr lang="ro-RO" dirty="0"/>
              <a:t> cu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ro-RO" dirty="0"/>
              <a:t>din C++</a:t>
            </a:r>
          </a:p>
          <a:p>
            <a:endParaRPr lang="en-US" i="1" dirty="0"/>
          </a:p>
          <a:p>
            <a:r>
              <a:rPr lang="en-US" b="1" i="1" dirty="0"/>
              <a:t>if</a:t>
            </a:r>
            <a:r>
              <a:rPr lang="en-US" i="1" dirty="0"/>
              <a:t> / </a:t>
            </a:r>
            <a:r>
              <a:rPr lang="en-US" b="1" i="1" dirty="0"/>
              <a:t>else</a:t>
            </a:r>
            <a:r>
              <a:rPr lang="en-US" dirty="0"/>
              <a:t> – </a:t>
            </a:r>
            <a:r>
              <a:rPr lang="en-US" dirty="0" err="1"/>
              <a:t>instruc</a:t>
            </a:r>
            <a:r>
              <a:rPr lang="ro-RO" dirty="0" err="1"/>
              <a:t>țiune</a:t>
            </a:r>
            <a:r>
              <a:rPr lang="ro-RO" dirty="0"/>
              <a:t> alternativă simplă</a:t>
            </a:r>
            <a:endParaRPr lang="en-US" dirty="0"/>
          </a:p>
          <a:p>
            <a:r>
              <a:rPr lang="en-US" b="1" i="1" dirty="0"/>
              <a:t>switch</a:t>
            </a:r>
            <a:r>
              <a:rPr lang="en-US" i="1" dirty="0"/>
              <a:t> / </a:t>
            </a:r>
            <a:r>
              <a:rPr lang="en-US" b="1" i="1" dirty="0"/>
              <a:t>case</a:t>
            </a:r>
            <a:r>
              <a:rPr lang="en-US" i="1" dirty="0"/>
              <a:t> / </a:t>
            </a:r>
            <a:r>
              <a:rPr lang="en-US" b="1" i="1" dirty="0"/>
              <a:t>default</a:t>
            </a:r>
            <a:r>
              <a:rPr lang="en-US" i="1" dirty="0"/>
              <a:t> / </a:t>
            </a:r>
            <a:r>
              <a:rPr lang="en-US" b="1" i="1" dirty="0"/>
              <a:t>break</a:t>
            </a:r>
            <a:r>
              <a:rPr lang="ro-RO" dirty="0"/>
              <a:t> – instrucțiune alternativă multiplă</a:t>
            </a:r>
            <a:endParaRPr lang="en-US" dirty="0"/>
          </a:p>
          <a:p>
            <a:endParaRPr lang="en-US" b="1" i="1" dirty="0"/>
          </a:p>
          <a:p>
            <a:r>
              <a:rPr lang="ro-RO" b="1" i="1" dirty="0"/>
              <a:t>for</a:t>
            </a:r>
            <a:r>
              <a:rPr lang="ro-RO" i="1" dirty="0"/>
              <a:t> / </a:t>
            </a:r>
            <a:r>
              <a:rPr lang="en-US" b="1" i="1" dirty="0"/>
              <a:t>while</a:t>
            </a:r>
            <a:r>
              <a:rPr lang="en-US" i="1" dirty="0"/>
              <a:t> / </a:t>
            </a:r>
            <a:r>
              <a:rPr lang="en-US" b="1" i="1" dirty="0"/>
              <a:t>do</a:t>
            </a:r>
            <a:r>
              <a:rPr lang="ro-RO" dirty="0"/>
              <a:t> – instrucțiuni repetitive</a:t>
            </a:r>
          </a:p>
          <a:p>
            <a:r>
              <a:rPr lang="ro-RO" b="1" i="1" dirty="0"/>
              <a:t>break</a:t>
            </a:r>
            <a:r>
              <a:rPr lang="ro-RO" i="1" dirty="0"/>
              <a:t> / </a:t>
            </a:r>
            <a:r>
              <a:rPr lang="ro-RO" b="1" i="1" dirty="0"/>
              <a:t>continue</a:t>
            </a:r>
            <a:r>
              <a:rPr lang="ro-RO" dirty="0"/>
              <a:t> – instrucțiuni pentru întreruperea execuției instrucțiunilor repetitive</a:t>
            </a:r>
          </a:p>
        </p:txBody>
      </p:sp>
    </p:spTree>
    <p:extLst>
      <p:ext uri="{BB962C8B-B14F-4D97-AF65-F5344CB8AC3E}">
        <p14:creationId xmlns:p14="http://schemas.microsoft.com/office/powerpoint/2010/main" val="3184437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1AD7-410B-4B52-B951-24E8A48D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Șiruri de caractere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23CD-E9D3-46DA-838F-F7A8400CE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Sunt manipulate prin intermediul obiectelor clasei </a:t>
            </a:r>
            <a:r>
              <a:rPr lang="ro-RO" b="1" i="1" dirty="0" err="1"/>
              <a:t>String</a:t>
            </a:r>
            <a:r>
              <a:rPr lang="ro-RO" b="1" dirty="0"/>
              <a:t> </a:t>
            </a:r>
            <a:r>
              <a:rPr lang="ro-RO" dirty="0"/>
              <a:t>care:</a:t>
            </a:r>
          </a:p>
          <a:p>
            <a:pPr lvl="1"/>
            <a:r>
              <a:rPr lang="ro-RO" dirty="0"/>
              <a:t>Conțin o colecție de caractere</a:t>
            </a:r>
          </a:p>
          <a:p>
            <a:pPr lvl="1"/>
            <a:r>
              <a:rPr lang="ro-RO" dirty="0"/>
              <a:t>Sunt </a:t>
            </a:r>
            <a:r>
              <a:rPr lang="ro-RO" b="1" dirty="0"/>
              <a:t>imutabile</a:t>
            </a:r>
          </a:p>
          <a:p>
            <a:r>
              <a:rPr lang="ro-RO" dirty="0"/>
              <a:t>Construirea de obiecte de tip </a:t>
            </a:r>
            <a:r>
              <a:rPr lang="ro-RO" i="1" dirty="0" err="1"/>
              <a:t>String</a:t>
            </a:r>
            <a:r>
              <a:rPr lang="ro-RO" dirty="0"/>
              <a:t>:</a:t>
            </a:r>
          </a:p>
          <a:p>
            <a:endParaRPr lang="ro-RO" dirty="0"/>
          </a:p>
          <a:p>
            <a:pPr marL="0" indent="0">
              <a:buNone/>
            </a:pPr>
            <a:endParaRPr lang="ro-RO" dirty="0"/>
          </a:p>
          <a:p>
            <a:r>
              <a:rPr lang="ro-RO" dirty="0"/>
              <a:t>Determinarea dimensiunii și accesarea caracterelor:</a:t>
            </a:r>
          </a:p>
          <a:p>
            <a:endParaRPr lang="ro-RO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898239-E217-43C1-A00F-A1AF1E815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3276590"/>
            <a:ext cx="7936788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test1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String();    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construire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șir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vid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test2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"Test2"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construire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pe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baza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șir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existent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test3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"Test3"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       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echivalent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cu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declarația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anterioară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F27C24D-1980-44B4-8651-A760248EA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4625233"/>
            <a:ext cx="9725739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test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determinare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număr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caractere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 .length()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accesare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caracter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individual - 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(index)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645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1700-E02E-4966-A14B-CD638B7D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Șiruri de caractere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6DD30-FFA4-42CE-9367-2340E715D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Concatenare</a:t>
            </a:r>
            <a:r>
              <a:rPr lang="en-US" dirty="0"/>
              <a:t> </a:t>
            </a:r>
            <a:r>
              <a:rPr lang="ro-RO" dirty="0"/>
              <a:t>și formatare: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Funcții de comparare și căutare:</a:t>
            </a:r>
          </a:p>
          <a:p>
            <a:pPr lvl="1"/>
            <a:r>
              <a:rPr lang="ro-RO" i="1" dirty="0"/>
              <a:t>boolean </a:t>
            </a:r>
            <a:r>
              <a:rPr lang="ro-RO" b="1" i="1" dirty="0" err="1"/>
              <a:t>equals</a:t>
            </a:r>
            <a:r>
              <a:rPr lang="ro-RO" i="1" dirty="0"/>
              <a:t>(</a:t>
            </a:r>
            <a:r>
              <a:rPr lang="ro-RO" i="1" dirty="0" err="1"/>
              <a:t>string</a:t>
            </a:r>
            <a:r>
              <a:rPr lang="ro-RO" i="1" dirty="0"/>
              <a:t> s1)</a:t>
            </a:r>
            <a:r>
              <a:rPr lang="ro-RO" dirty="0"/>
              <a:t>: întoarce </a:t>
            </a:r>
            <a:r>
              <a:rPr lang="ro-RO" i="1" dirty="0" err="1"/>
              <a:t>true</a:t>
            </a:r>
            <a:r>
              <a:rPr lang="ro-RO" dirty="0"/>
              <a:t> dacă șirul curent este egal cu </a:t>
            </a:r>
            <a:r>
              <a:rPr lang="ro-RO" i="1" dirty="0"/>
              <a:t>s1</a:t>
            </a:r>
          </a:p>
          <a:p>
            <a:pPr lvl="2"/>
            <a:r>
              <a:rPr lang="ro-RO" dirty="0"/>
              <a:t>Variantă </a:t>
            </a:r>
            <a:r>
              <a:rPr lang="ro-RO" i="1" dirty="0"/>
              <a:t>case </a:t>
            </a:r>
            <a:r>
              <a:rPr lang="ro-RO" i="1" dirty="0" err="1"/>
              <a:t>insensitive</a:t>
            </a:r>
            <a:r>
              <a:rPr lang="ro-RO" i="1" dirty="0"/>
              <a:t>: boolean </a:t>
            </a:r>
            <a:r>
              <a:rPr lang="ro-RO" i="1" dirty="0" err="1"/>
              <a:t>equalsIgnoreCase</a:t>
            </a:r>
            <a:r>
              <a:rPr lang="ro-RO" i="1" dirty="0"/>
              <a:t>(</a:t>
            </a:r>
            <a:r>
              <a:rPr lang="ro-RO" i="1" dirty="0" err="1"/>
              <a:t>string</a:t>
            </a:r>
            <a:r>
              <a:rPr lang="ro-RO" i="1" dirty="0"/>
              <a:t> s1)</a:t>
            </a:r>
          </a:p>
          <a:p>
            <a:pPr lvl="1"/>
            <a:r>
              <a:rPr lang="ro-RO" i="1" dirty="0" err="1"/>
              <a:t>int</a:t>
            </a:r>
            <a:r>
              <a:rPr lang="ro-RO" i="1" dirty="0"/>
              <a:t> </a:t>
            </a:r>
            <a:r>
              <a:rPr lang="ro-RO" b="1" i="1" dirty="0" err="1"/>
              <a:t>compareTo</a:t>
            </a:r>
            <a:r>
              <a:rPr lang="ro-RO" i="1" dirty="0"/>
              <a:t>(</a:t>
            </a:r>
            <a:r>
              <a:rPr lang="ro-RO" i="1" dirty="0" err="1"/>
              <a:t>string</a:t>
            </a:r>
            <a:r>
              <a:rPr lang="ro-RO" i="1" dirty="0"/>
              <a:t> s1)</a:t>
            </a:r>
            <a:r>
              <a:rPr lang="ro-RO" dirty="0"/>
              <a:t>: întoarce </a:t>
            </a:r>
            <a:r>
              <a:rPr lang="ro-RO" i="1" dirty="0"/>
              <a:t>0 </a:t>
            </a:r>
            <a:r>
              <a:rPr lang="ro-RO" dirty="0"/>
              <a:t>dacă șirul curent este egal cu </a:t>
            </a:r>
            <a:r>
              <a:rPr lang="ro-RO" i="1" dirty="0"/>
              <a:t>s1</a:t>
            </a:r>
            <a:r>
              <a:rPr lang="ro-RO" dirty="0"/>
              <a:t>, valoare negativă dacă este mai mare, sau valoare pozitivă dacă este mai mare</a:t>
            </a:r>
          </a:p>
          <a:p>
            <a:pPr lvl="2"/>
            <a:r>
              <a:rPr lang="ro-RO" dirty="0"/>
              <a:t>Variantă </a:t>
            </a:r>
            <a:r>
              <a:rPr lang="ro-RO" i="1" dirty="0"/>
              <a:t>case </a:t>
            </a:r>
            <a:r>
              <a:rPr lang="ro-RO" i="1" dirty="0" err="1"/>
              <a:t>insensitive</a:t>
            </a:r>
            <a:r>
              <a:rPr lang="ro-RO" i="1" dirty="0"/>
              <a:t>: </a:t>
            </a:r>
            <a:r>
              <a:rPr lang="ro-RO" i="1" dirty="0" err="1"/>
              <a:t>int</a:t>
            </a:r>
            <a:r>
              <a:rPr lang="ro-RO" i="1" dirty="0"/>
              <a:t> </a:t>
            </a:r>
            <a:r>
              <a:rPr lang="ro-RO" i="1" dirty="0" err="1"/>
              <a:t>compareToIgnoreCase</a:t>
            </a:r>
            <a:r>
              <a:rPr lang="ro-RO" i="1" dirty="0"/>
              <a:t>(</a:t>
            </a:r>
            <a:r>
              <a:rPr lang="ro-RO" i="1" dirty="0" err="1"/>
              <a:t>string</a:t>
            </a:r>
            <a:r>
              <a:rPr lang="ro-RO" i="1" dirty="0"/>
              <a:t> s1)</a:t>
            </a:r>
          </a:p>
          <a:p>
            <a:pPr lvl="2"/>
            <a:endParaRPr lang="ro-RO" i="1" dirty="0"/>
          </a:p>
          <a:p>
            <a:pPr lvl="1"/>
            <a:r>
              <a:rPr lang="ro-RO" i="1" dirty="0" err="1"/>
              <a:t>int</a:t>
            </a:r>
            <a:r>
              <a:rPr lang="ro-RO" i="1" dirty="0"/>
              <a:t> </a:t>
            </a:r>
            <a:r>
              <a:rPr lang="ro-RO" b="1" i="1" dirty="0" err="1"/>
              <a:t>indexOf</a:t>
            </a:r>
            <a:r>
              <a:rPr lang="ro-RO" i="1" dirty="0"/>
              <a:t>(</a:t>
            </a:r>
            <a:r>
              <a:rPr lang="ro-RO" i="1" dirty="0" err="1"/>
              <a:t>string</a:t>
            </a:r>
            <a:r>
              <a:rPr lang="ro-RO" i="1" dirty="0"/>
              <a:t> s1)</a:t>
            </a:r>
            <a:r>
              <a:rPr lang="ro-RO" dirty="0"/>
              <a:t>: întoarce poziția (=&gt; 0) șirului</a:t>
            </a:r>
            <a:r>
              <a:rPr lang="ro-RO" i="1" dirty="0"/>
              <a:t> s1 </a:t>
            </a:r>
            <a:r>
              <a:rPr lang="ro-RO" dirty="0"/>
              <a:t>în șirul curent sau -1 dacă </a:t>
            </a:r>
            <a:r>
              <a:rPr lang="ro-RO" i="1" dirty="0"/>
              <a:t>s1 </a:t>
            </a:r>
            <a:r>
              <a:rPr lang="ro-RO" dirty="0"/>
              <a:t>nu a fost găsit</a:t>
            </a:r>
            <a:endParaRPr lang="ro-RO" i="1" dirty="0"/>
          </a:p>
          <a:p>
            <a:pPr lvl="1"/>
            <a:r>
              <a:rPr lang="ro-RO" i="1" dirty="0"/>
              <a:t>boolean </a:t>
            </a:r>
            <a:r>
              <a:rPr lang="ro-RO" b="1" i="1" dirty="0" err="1"/>
              <a:t>startsWith</a:t>
            </a:r>
            <a:r>
              <a:rPr lang="ro-RO" i="1" dirty="0"/>
              <a:t>(</a:t>
            </a:r>
            <a:r>
              <a:rPr lang="ro-RO" i="1" dirty="0" err="1"/>
              <a:t>string</a:t>
            </a:r>
            <a:r>
              <a:rPr lang="ro-RO" i="1" dirty="0"/>
              <a:t> s1)</a:t>
            </a:r>
            <a:r>
              <a:rPr lang="ro-RO" dirty="0"/>
              <a:t>: întoarce </a:t>
            </a:r>
            <a:r>
              <a:rPr lang="ro-RO" i="1" dirty="0" err="1"/>
              <a:t>true</a:t>
            </a:r>
            <a:r>
              <a:rPr lang="ro-RO" dirty="0"/>
              <a:t> dacă șirul curent este începe cu </a:t>
            </a:r>
            <a:r>
              <a:rPr lang="ro-RO" i="1" dirty="0"/>
              <a:t>s1</a:t>
            </a:r>
          </a:p>
          <a:p>
            <a:pPr lvl="2"/>
            <a:r>
              <a:rPr lang="ro-RO" dirty="0"/>
              <a:t>similar</a:t>
            </a:r>
            <a:r>
              <a:rPr lang="ro-RO" i="1" dirty="0"/>
              <a:t> boolean </a:t>
            </a:r>
            <a:r>
              <a:rPr lang="ro-RO" i="1" dirty="0" err="1"/>
              <a:t>endsWith</a:t>
            </a:r>
            <a:r>
              <a:rPr lang="ro-RO" i="1" dirty="0"/>
              <a:t>(</a:t>
            </a:r>
            <a:r>
              <a:rPr lang="ro-RO" i="1" dirty="0" err="1"/>
              <a:t>string</a:t>
            </a:r>
            <a:r>
              <a:rPr lang="ro-RO" i="1" dirty="0"/>
              <a:t> s1)</a:t>
            </a:r>
            <a:endParaRPr lang="ro-RO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204AE7-5CB3-42F6-82C3-E641B18E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153421"/>
            <a:ext cx="6942926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1.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Utilizare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operator de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concatenare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rezultat1 = hello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world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2.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Utilizare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funcție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statică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format (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sintaxa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la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fel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ca la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rezultat2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"%s %s!"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hello, world);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2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E343-F41F-44AE-A17B-3349CA32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Șiruri de caractere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63326-C120-4E62-A3DB-81B8C03E8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954" y="1845734"/>
            <a:ext cx="10058400" cy="4023360"/>
          </a:xfrm>
        </p:spPr>
        <p:txBody>
          <a:bodyPr>
            <a:normAutofit fontScale="62500" lnSpcReduction="20000"/>
          </a:bodyPr>
          <a:lstStyle/>
          <a:p>
            <a:r>
              <a:rPr lang="ro-RO" sz="2800" dirty="0"/>
              <a:t>Segmentare șiruri de caractere - </a:t>
            </a:r>
            <a:r>
              <a:rPr lang="ro-RO" sz="2800" i="1" dirty="0" err="1"/>
              <a:t>String</a:t>
            </a:r>
            <a:r>
              <a:rPr lang="ro-RO" sz="2800" i="1" dirty="0"/>
              <a:t>[] </a:t>
            </a:r>
            <a:r>
              <a:rPr lang="ro-RO" sz="2800" b="1" i="1" dirty="0"/>
              <a:t>split</a:t>
            </a:r>
            <a:r>
              <a:rPr lang="ro-RO" sz="2800" i="1" dirty="0"/>
              <a:t>​(</a:t>
            </a:r>
            <a:r>
              <a:rPr lang="ro-RO" sz="2800" i="1" dirty="0" err="1"/>
              <a:t>String</a:t>
            </a:r>
            <a:r>
              <a:rPr lang="ro-RO" sz="2800" i="1" dirty="0"/>
              <a:t> </a:t>
            </a:r>
            <a:r>
              <a:rPr lang="ro-RO" sz="2800" i="1" dirty="0" err="1"/>
              <a:t>regex</a:t>
            </a:r>
            <a:r>
              <a:rPr lang="ro-RO" sz="2800" i="1" dirty="0"/>
              <a:t>)</a:t>
            </a:r>
            <a:endParaRPr lang="en-US" sz="2800" i="1" dirty="0"/>
          </a:p>
          <a:p>
            <a:endParaRPr lang="en-US" sz="2800" i="1" dirty="0"/>
          </a:p>
          <a:p>
            <a:endParaRPr lang="en-US" sz="2800" i="1" dirty="0"/>
          </a:p>
          <a:p>
            <a:endParaRPr lang="en-US" sz="2800" i="1" dirty="0"/>
          </a:p>
          <a:p>
            <a:endParaRPr lang="en-US" sz="2800" i="1" dirty="0"/>
          </a:p>
          <a:p>
            <a:r>
              <a:rPr lang="ro-RO" sz="2800" dirty="0"/>
              <a:t>Extragere subșir - </a:t>
            </a:r>
            <a:r>
              <a:rPr lang="en-US" sz="2800" i="1" dirty="0"/>
              <a:t>String </a:t>
            </a:r>
            <a:r>
              <a:rPr lang="en-US" sz="2800" b="1" i="1" dirty="0"/>
              <a:t>substring</a:t>
            </a:r>
            <a:r>
              <a:rPr lang="en-US" sz="2800" i="1" dirty="0"/>
              <a:t>(int begin, int end)</a:t>
            </a:r>
          </a:p>
          <a:p>
            <a:endParaRPr lang="en-US" sz="2800" i="1" dirty="0"/>
          </a:p>
          <a:p>
            <a:endParaRPr lang="en-US" sz="2800" i="1" dirty="0"/>
          </a:p>
          <a:p>
            <a:r>
              <a:rPr lang="en-US" sz="2800" dirty="0" err="1"/>
              <a:t>Metode</a:t>
            </a:r>
            <a:r>
              <a:rPr lang="en-US" sz="2800" dirty="0"/>
              <a:t> de </a:t>
            </a:r>
            <a:r>
              <a:rPr lang="en-US" sz="2800" dirty="0" err="1"/>
              <a:t>transformare</a:t>
            </a:r>
            <a:r>
              <a:rPr lang="en-US" sz="2800" dirty="0"/>
              <a:t>:</a:t>
            </a:r>
          </a:p>
          <a:p>
            <a:pPr lvl="1"/>
            <a:r>
              <a:rPr lang="en-US" sz="2400" i="1" dirty="0"/>
              <a:t>String </a:t>
            </a:r>
            <a:r>
              <a:rPr lang="en-US" sz="2400" i="1" dirty="0" err="1"/>
              <a:t>toUpperCase</a:t>
            </a:r>
            <a:r>
              <a:rPr lang="en-US" sz="2400" i="1" dirty="0"/>
              <a:t>()</a:t>
            </a:r>
            <a:r>
              <a:rPr lang="en-US" sz="2400" dirty="0"/>
              <a:t> – </a:t>
            </a:r>
            <a:r>
              <a:rPr lang="en-US" sz="2400" dirty="0" err="1"/>
              <a:t>transformare</a:t>
            </a:r>
            <a:r>
              <a:rPr lang="en-US" sz="2400" dirty="0"/>
              <a:t> </a:t>
            </a:r>
            <a:r>
              <a:rPr lang="en-US" sz="2400" dirty="0" err="1"/>
              <a:t>litere</a:t>
            </a:r>
            <a:r>
              <a:rPr lang="en-US" sz="2400" dirty="0"/>
              <a:t> </a:t>
            </a:r>
            <a:r>
              <a:rPr lang="en-US" sz="2400" dirty="0" err="1"/>
              <a:t>mici</a:t>
            </a:r>
            <a:r>
              <a:rPr lang="en-US" sz="2400" dirty="0"/>
              <a:t> </a:t>
            </a:r>
            <a:r>
              <a:rPr lang="ro-RO" sz="2400" dirty="0"/>
              <a:t>în litere mari</a:t>
            </a:r>
            <a:endParaRPr lang="en-US" sz="2400" dirty="0"/>
          </a:p>
          <a:p>
            <a:pPr lvl="1"/>
            <a:r>
              <a:rPr lang="en-US" sz="2400" i="1" dirty="0"/>
              <a:t>String </a:t>
            </a:r>
            <a:r>
              <a:rPr lang="en-US" sz="2400" i="1" dirty="0" err="1"/>
              <a:t>toLowerCase</a:t>
            </a:r>
            <a:r>
              <a:rPr lang="en-US" sz="2400" i="1" dirty="0"/>
              <a:t>()</a:t>
            </a:r>
            <a:r>
              <a:rPr lang="ro-RO" sz="2400" dirty="0"/>
              <a:t> – transformare litere mari în litere mici</a:t>
            </a:r>
            <a:endParaRPr lang="en-US" sz="2400" dirty="0"/>
          </a:p>
          <a:p>
            <a:pPr lvl="1"/>
            <a:r>
              <a:rPr lang="en-US" sz="2400" i="1" dirty="0"/>
              <a:t>String trim()</a:t>
            </a:r>
            <a:r>
              <a:rPr lang="ro-RO" sz="2400" dirty="0"/>
              <a:t> – eliminare spații de la începutul și sfârșitul șirului</a:t>
            </a:r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267DAA-DCB1-4FE9-A082-A31E1D5E9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954" y="2159164"/>
            <a:ext cx="5849678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"1,6,2,4,2,5,2"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valoriLista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valori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valoriLista.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index &lt;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valori.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index++)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valori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[index]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valoriLista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[index]);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6FB125-D3FF-401B-A969-32412D680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954" y="3921796"/>
            <a:ext cx="4955203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data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"20210314"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yyyymmdd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8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37C1-0818-4CBE-9E35-D9137149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5B1C5-0F23-4C4F-82F1-F8563C52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  <a:p>
            <a:r>
              <a:rPr lang="en-US" dirty="0" err="1"/>
              <a:t>Notare</a:t>
            </a:r>
            <a:r>
              <a:rPr lang="ro-RO" dirty="0"/>
              <a:t>:</a:t>
            </a:r>
          </a:p>
          <a:p>
            <a:pPr lvl="1"/>
            <a:r>
              <a:rPr lang="ro-RO" dirty="0"/>
              <a:t>70% - examen</a:t>
            </a:r>
          </a:p>
          <a:p>
            <a:pPr lvl="1"/>
            <a:r>
              <a:rPr lang="ro-RO" dirty="0"/>
              <a:t>30% - seminar</a:t>
            </a:r>
            <a:endParaRPr lang="en-US" dirty="0"/>
          </a:p>
          <a:p>
            <a:endParaRPr lang="ro-RO" dirty="0"/>
          </a:p>
          <a:p>
            <a:r>
              <a:rPr lang="en-US" dirty="0" err="1"/>
              <a:t>Resurse</a:t>
            </a:r>
            <a:r>
              <a:rPr lang="en-US" dirty="0"/>
              <a:t>: </a:t>
            </a:r>
          </a:p>
          <a:p>
            <a:pPr lvl="1"/>
            <a:r>
              <a:rPr lang="ro-RO" b="1" dirty="0">
                <a:hlinkClick r:id="rId2"/>
              </a:rPr>
              <a:t>http://online.ase.ro</a:t>
            </a:r>
          </a:p>
          <a:p>
            <a:pPr lvl="1"/>
            <a:r>
              <a:rPr lang="en-US" dirty="0">
                <a:hlinkClick r:id="rId2"/>
              </a:rPr>
              <a:t>http://ase.softmentor.ro</a:t>
            </a:r>
            <a:r>
              <a:rPr lang="en-US" dirty="0"/>
              <a:t>, </a:t>
            </a:r>
            <a:r>
              <a:rPr lang="en-US" dirty="0" err="1"/>
              <a:t>parola</a:t>
            </a:r>
            <a:r>
              <a:rPr lang="en-US" dirty="0"/>
              <a:t> </a:t>
            </a:r>
            <a:r>
              <a:rPr lang="en-US" dirty="0" err="1"/>
              <a:t>resurse</a:t>
            </a:r>
            <a:r>
              <a:rPr lang="en-US" dirty="0"/>
              <a:t>: </a:t>
            </a:r>
            <a:r>
              <a:rPr lang="en-US" i="1" dirty="0" err="1"/>
              <a:t>csie#java</a:t>
            </a:r>
            <a:endParaRPr lang="en-US" i="1" dirty="0"/>
          </a:p>
          <a:p>
            <a:pPr lvl="1"/>
            <a:r>
              <a:rPr lang="en-US" dirty="0">
                <a:hlinkClick r:id="rId3"/>
              </a:rPr>
              <a:t>http://acs.ase.ro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5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FB84-E468-4B50-A8E2-ACD24509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Clase – Elemente de bază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F485-2BF1-4AEC-BB74-DC309ADF4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Declarare clasă</a:t>
            </a:r>
            <a:endParaRPr lang="en-US" dirty="0"/>
          </a:p>
          <a:p>
            <a:endParaRPr lang="ro-RO" dirty="0"/>
          </a:p>
          <a:p>
            <a:r>
              <a:rPr lang="ro-RO" dirty="0"/>
              <a:t>Declarare câmpuri și modificatori de acces</a:t>
            </a:r>
            <a:endParaRPr lang="en-US" dirty="0"/>
          </a:p>
          <a:p>
            <a:endParaRPr lang="ro-RO" dirty="0"/>
          </a:p>
          <a:p>
            <a:r>
              <a:rPr lang="ro-RO" dirty="0"/>
              <a:t>Declarare metode și constructor</a:t>
            </a:r>
            <a:endParaRPr lang="en-US" dirty="0"/>
          </a:p>
          <a:p>
            <a:endParaRPr lang="ro-RO" dirty="0"/>
          </a:p>
          <a:p>
            <a:r>
              <a:rPr lang="ro-RO" dirty="0"/>
              <a:t>Accesare membri clasă </a:t>
            </a:r>
            <a:r>
              <a:rPr lang="ro-RO"/>
              <a:t>prin referința </a:t>
            </a:r>
            <a:r>
              <a:rPr lang="ro-RO" b="1" i="1" dirty="0" err="1"/>
              <a:t>this</a:t>
            </a:r>
            <a:endParaRPr lang="en-US" b="1" i="1" dirty="0"/>
          </a:p>
          <a:p>
            <a:endParaRPr lang="ro-RO" dirty="0"/>
          </a:p>
          <a:p>
            <a:r>
              <a:rPr lang="ro-RO" dirty="0" err="1"/>
              <a:t>Instanțiere</a:t>
            </a:r>
            <a:r>
              <a:rPr lang="ro-RO" dirty="0"/>
              <a:t> clasă folosind operatorul </a:t>
            </a:r>
            <a:r>
              <a:rPr lang="ro-RO" b="1" i="1" dirty="0" err="1"/>
              <a:t>new</a:t>
            </a:r>
            <a:endParaRPr lang="ro-RO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69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148988-32F5-4F5B-80D2-71E02B101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3317121"/>
            <a:ext cx="8488221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vStudenti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declarare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fără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inițializare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vector1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declarare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și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inițializare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cu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valori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default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vector2 = 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declarare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și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inițializare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cu literal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394F6-F9B8-432E-A623-500E4295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Masive</a:t>
            </a:r>
            <a:r>
              <a:rPr lang="en-US" dirty="0"/>
              <a:t> </a:t>
            </a:r>
            <a:r>
              <a:rPr lang="en-US" dirty="0" err="1"/>
              <a:t>unidimensionale</a:t>
            </a:r>
            <a:r>
              <a:rPr lang="ro-RO" dirty="0"/>
              <a:t> - Declarare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D0A2E-6553-4B6F-8F97-1107F7FB6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Masivele unidimensionale (vector) sunt o</a:t>
            </a:r>
            <a:r>
              <a:rPr lang="en-US" dirty="0" err="1"/>
              <a:t>biecte</a:t>
            </a:r>
            <a:r>
              <a:rPr lang="en-US" dirty="0"/>
              <a:t> </a:t>
            </a:r>
            <a:r>
              <a:rPr lang="ro-RO" dirty="0"/>
              <a:t>care:</a:t>
            </a:r>
          </a:p>
          <a:p>
            <a:pPr lvl="1"/>
            <a:r>
              <a:rPr lang="ro-RO" dirty="0"/>
              <a:t>Conțin elemente de același tip (primitive sau referințe)</a:t>
            </a:r>
          </a:p>
          <a:p>
            <a:pPr lvl="1"/>
            <a:r>
              <a:rPr lang="ro-RO" dirty="0"/>
              <a:t>Au o dimensiune fixă specificată la inițializare</a:t>
            </a:r>
            <a:endParaRPr lang="en-US" dirty="0"/>
          </a:p>
          <a:p>
            <a:r>
              <a:rPr lang="ro-RO" dirty="0"/>
              <a:t>Declarare și </a:t>
            </a:r>
            <a:r>
              <a:rPr lang="en-US" dirty="0" err="1"/>
              <a:t>ini</a:t>
            </a:r>
            <a:r>
              <a:rPr lang="ro-RO" dirty="0" err="1"/>
              <a:t>țializare</a:t>
            </a:r>
            <a:r>
              <a:rPr lang="ro-RO" dirty="0"/>
              <a:t>:</a:t>
            </a:r>
            <a:endParaRPr lang="en-US" dirty="0"/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Accesare elemente, accesare dimensiune vector și parcurgere secvențială:</a:t>
            </a:r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708D221-2B91-4F56-81B2-D7A3E5C70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930" y="1778994"/>
            <a:ext cx="4100749" cy="165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31A49E-242F-4E17-9EEB-AB0ED5EFB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4652089"/>
            <a:ext cx="316625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vector1.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vector1[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 : vector1)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/*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utilizare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element */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249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3F58-D844-43F8-967B-0D3352B73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Masive</a:t>
            </a:r>
            <a:r>
              <a:rPr lang="en-US" dirty="0"/>
              <a:t> </a:t>
            </a:r>
            <a:r>
              <a:rPr lang="en-US" dirty="0" err="1"/>
              <a:t>unidimensionale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5ECA6-F413-4B50-A032-2F898EA6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ro-RO" dirty="0"/>
              <a:t>statice </a:t>
            </a:r>
            <a:r>
              <a:rPr lang="en-US" dirty="0"/>
              <a:t>utile – </a:t>
            </a:r>
            <a:r>
              <a:rPr lang="ro-RO" dirty="0"/>
              <a:t>în clasa </a:t>
            </a:r>
            <a:r>
              <a:rPr lang="ro-RO" b="1" i="1" dirty="0" err="1"/>
              <a:t>java.util.Arrays</a:t>
            </a:r>
            <a:r>
              <a:rPr lang="en-US" dirty="0"/>
              <a:t>:</a:t>
            </a:r>
          </a:p>
          <a:p>
            <a:pPr lvl="1"/>
            <a:r>
              <a:rPr lang="ro-RO" dirty="0" err="1"/>
              <a:t>int</a:t>
            </a:r>
            <a:r>
              <a:rPr lang="ro-RO" dirty="0"/>
              <a:t> </a:t>
            </a:r>
            <a:r>
              <a:rPr lang="ro-RO" dirty="0" err="1"/>
              <a:t>binarySearch</a:t>
            </a:r>
            <a:r>
              <a:rPr lang="ro-RO" dirty="0"/>
              <a:t>(vector, valoare) – căutare element (-1 dacă elementul nu este găsit)</a:t>
            </a:r>
          </a:p>
          <a:p>
            <a:pPr lvl="1"/>
            <a:r>
              <a:rPr lang="ro-RO" dirty="0" err="1"/>
              <a:t>void</a:t>
            </a:r>
            <a:r>
              <a:rPr lang="ro-RO" dirty="0"/>
              <a:t> sort(vector) – sortare elemente vector</a:t>
            </a:r>
          </a:p>
          <a:p>
            <a:pPr lvl="1"/>
            <a:r>
              <a:rPr lang="ro-RO" dirty="0"/>
              <a:t>boolean </a:t>
            </a:r>
            <a:r>
              <a:rPr lang="ro-RO" dirty="0" err="1"/>
              <a:t>equals</a:t>
            </a:r>
            <a:r>
              <a:rPr lang="ro-RO" dirty="0"/>
              <a:t>(vector1, vector2) – verifică dacă doi vectori sunt egali</a:t>
            </a:r>
            <a:endParaRPr lang="en-US" dirty="0"/>
          </a:p>
          <a:p>
            <a:r>
              <a:rPr lang="ro-RO" b="1" dirty="0"/>
              <a:t>Funcții cu număr variabil de argumente – </a:t>
            </a:r>
            <a:r>
              <a:rPr lang="ro-RO" b="1" i="1" dirty="0"/>
              <a:t>tip... denumire</a:t>
            </a:r>
          </a:p>
          <a:p>
            <a:pPr lvl="1"/>
            <a:r>
              <a:rPr lang="ro-RO" dirty="0"/>
              <a:t>Au un singur parametru de acest fel, obligatoriu pe ultima poziție</a:t>
            </a:r>
          </a:p>
          <a:p>
            <a:pPr lvl="1"/>
            <a:r>
              <a:rPr lang="ro-RO" dirty="0"/>
              <a:t>Parametrul este tratat ca un vector în interiorul funcției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1F1702-C842-4DCF-9C30-65ACA0D19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4453314"/>
            <a:ext cx="5650906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 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valori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 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valori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element;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Apeluri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suma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(1,5,2);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sau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int[] v = {1,2,3};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suma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(v)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145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B321-9A5A-45BB-B5ED-336039D8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Masive </a:t>
            </a:r>
            <a:r>
              <a:rPr lang="en-US" dirty="0"/>
              <a:t>multi</a:t>
            </a:r>
            <a:r>
              <a:rPr lang="ro-RO" dirty="0"/>
              <a:t>dimensionale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C2CB-D54E-4B04-9712-C2549CC00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 fi </a:t>
            </a:r>
            <a:r>
              <a:rPr lang="en-US" dirty="0" err="1"/>
              <a:t>declarate</a:t>
            </a:r>
            <a:r>
              <a:rPr lang="en-US" dirty="0"/>
              <a:t> </a:t>
            </a:r>
            <a:r>
              <a:rPr lang="en-US" dirty="0" err="1"/>
              <a:t>masive</a:t>
            </a:r>
            <a:r>
              <a:rPr lang="en-US" dirty="0"/>
              <a:t> </a:t>
            </a:r>
            <a:r>
              <a:rPr lang="en-US" dirty="0" err="1"/>
              <a:t>multidimensionale</a:t>
            </a:r>
            <a:r>
              <a:rPr lang="ro-RO" dirty="0"/>
              <a:t> - </a:t>
            </a:r>
            <a:r>
              <a:rPr lang="en-US" dirty="0" err="1"/>
              <a:t>comportament</a:t>
            </a:r>
            <a:r>
              <a:rPr lang="en-US" dirty="0"/>
              <a:t> similar cu </a:t>
            </a:r>
            <a:r>
              <a:rPr lang="en-US" i="1" dirty="0"/>
              <a:t>vector de vector</a:t>
            </a:r>
            <a:endParaRPr lang="ro-RO" i="1" dirty="0"/>
          </a:p>
          <a:p>
            <a:r>
              <a:rPr lang="ro-RO" dirty="0"/>
              <a:t>Exemplu: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DA03E0-A84A-438F-A422-53A1D538A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617071"/>
            <a:ext cx="4955203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[][][] cub =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{{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{{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m = cub[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{{1, 2}, {3, 4}, {5, 6}},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cub.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2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Parcurgere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cub)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vector 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 : vector)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(element);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5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3BDD-47D8-486E-9CCA-C0D3AF6D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Tematica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B6113-138B-4FD8-A319-D3DDA255E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dirty="0"/>
              <a:t>Introducere în Java. Tipuri de date</a:t>
            </a:r>
            <a:r>
              <a:rPr lang="en-US" dirty="0"/>
              <a:t> </a:t>
            </a:r>
            <a:r>
              <a:rPr lang="en-US" dirty="0" err="1"/>
              <a:t>fundamentale</a:t>
            </a:r>
            <a:endParaRPr lang="ro-RO" dirty="0"/>
          </a:p>
          <a:p>
            <a:r>
              <a:rPr lang="ro-RO" dirty="0"/>
              <a:t>Programare orientată obiect în Java</a:t>
            </a:r>
          </a:p>
          <a:p>
            <a:r>
              <a:rPr lang="ro-RO" dirty="0"/>
              <a:t>Tratarea excepțiilor. Java Native </a:t>
            </a:r>
            <a:r>
              <a:rPr lang="ro-RO" dirty="0" err="1"/>
              <a:t>Interface</a:t>
            </a:r>
            <a:endParaRPr lang="ro-RO" dirty="0"/>
          </a:p>
          <a:p>
            <a:r>
              <a:rPr lang="ro-RO" dirty="0"/>
              <a:t>Java I/O (</a:t>
            </a:r>
            <a:r>
              <a:rPr lang="ro-RO" dirty="0" err="1"/>
              <a:t>stream</a:t>
            </a:r>
            <a:r>
              <a:rPr lang="ro-RO" dirty="0"/>
              <a:t>, </a:t>
            </a:r>
            <a:r>
              <a:rPr lang="ro-RO" dirty="0" err="1"/>
              <a:t>channel</a:t>
            </a:r>
            <a:r>
              <a:rPr lang="ro-RO" dirty="0"/>
              <a:t>). </a:t>
            </a:r>
            <a:r>
              <a:rPr lang="ro-RO" dirty="0" err="1"/>
              <a:t>Serializare</a:t>
            </a:r>
            <a:endParaRPr lang="ro-RO" dirty="0"/>
          </a:p>
          <a:p>
            <a:r>
              <a:rPr lang="ro-RO" dirty="0"/>
              <a:t>Java </a:t>
            </a:r>
            <a:r>
              <a:rPr lang="ro-RO" dirty="0" err="1"/>
              <a:t>Generics</a:t>
            </a:r>
            <a:r>
              <a:rPr lang="ro-RO" dirty="0"/>
              <a:t> și Java </a:t>
            </a:r>
            <a:r>
              <a:rPr lang="ro-RO" dirty="0" err="1"/>
              <a:t>Collections</a:t>
            </a:r>
            <a:r>
              <a:rPr lang="ro-RO" dirty="0"/>
              <a:t> Framework. Adnotări și introspecție</a:t>
            </a:r>
          </a:p>
          <a:p>
            <a:r>
              <a:rPr lang="ro-RO" dirty="0"/>
              <a:t>Accesul la baze de date prin JDBC</a:t>
            </a:r>
          </a:p>
          <a:p>
            <a:r>
              <a:rPr lang="ro-RO" dirty="0"/>
              <a:t>Programare concurentă</a:t>
            </a:r>
          </a:p>
          <a:p>
            <a:r>
              <a:rPr lang="ro-RO" dirty="0"/>
              <a:t>Programare în rețea. Protocoalele TCP, UDP și HTTP</a:t>
            </a:r>
          </a:p>
          <a:p>
            <a:r>
              <a:rPr lang="ro-RO" dirty="0"/>
              <a:t>Utilizare XML și JSON</a:t>
            </a:r>
          </a:p>
          <a:p>
            <a:r>
              <a:rPr lang="ro-RO" dirty="0"/>
              <a:t>Elemente de interfață grafică în </a:t>
            </a:r>
            <a:r>
              <a:rPr lang="ro-RO" dirty="0" err="1"/>
              <a:t>JavaFX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1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AA1B-5B94-4488-90A7-9C69BA4B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Bibliografie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269BF-134B-432A-9278-A4F3CED6A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Daniel Liang, </a:t>
            </a:r>
            <a:r>
              <a:rPr lang="en-US" b="1" dirty="0"/>
              <a:t>Introduction to Java Programming</a:t>
            </a:r>
            <a:r>
              <a:rPr lang="en-US" dirty="0"/>
              <a:t>, 11th Edition, Pearson, 2018, ISBN 1-292-22203-4</a:t>
            </a:r>
          </a:p>
          <a:p>
            <a:r>
              <a:rPr lang="en-US" dirty="0"/>
              <a:t>Bruce Eckel, </a:t>
            </a:r>
            <a:r>
              <a:rPr lang="en-US" b="1" dirty="0"/>
              <a:t>Thinking in Java</a:t>
            </a:r>
            <a:r>
              <a:rPr lang="en-US" dirty="0"/>
              <a:t>, 4th Edition, Prentice Hall, 2006, ISBN 0-13-187248-6</a:t>
            </a:r>
          </a:p>
          <a:p>
            <a:r>
              <a:rPr lang="en-US" dirty="0"/>
              <a:t>Raymond Gallardo, et.al., </a:t>
            </a:r>
            <a:r>
              <a:rPr lang="en-US" b="1" dirty="0"/>
              <a:t>The Java Tutorial</a:t>
            </a:r>
            <a:r>
              <a:rPr lang="en-US" dirty="0"/>
              <a:t>, ORACLE, 2014</a:t>
            </a:r>
          </a:p>
          <a:p>
            <a:r>
              <a:rPr lang="en-US" dirty="0">
                <a:hlinkClick r:id="rId3"/>
              </a:rPr>
              <a:t>https://docs.oracle.com/javase/tutorial/tutorialLearningPaths.html</a:t>
            </a:r>
            <a:endParaRPr lang="en-US" dirty="0"/>
          </a:p>
          <a:p>
            <a:r>
              <a:rPr lang="en-US" dirty="0"/>
              <a:t>Joshua Bloch, </a:t>
            </a:r>
            <a:r>
              <a:rPr lang="en-US" b="1" dirty="0"/>
              <a:t>Effective Java</a:t>
            </a:r>
            <a:r>
              <a:rPr lang="en-US" dirty="0"/>
              <a:t>, 3rd Edition, Addison-Wesley, 2018, ISBN 0-13-468599-7</a:t>
            </a:r>
          </a:p>
          <a:p>
            <a:endParaRPr lang="en-US" dirty="0"/>
          </a:p>
          <a:p>
            <a:r>
              <a:rPr lang="en-US" dirty="0"/>
              <a:t>James Gosling, et. al, </a:t>
            </a:r>
            <a:r>
              <a:rPr lang="en-US" b="1" dirty="0"/>
              <a:t>The Java Language Specification</a:t>
            </a:r>
            <a:r>
              <a:rPr lang="en-US" dirty="0"/>
              <a:t>, 11th Edition, ORACLE, 2018, </a:t>
            </a:r>
          </a:p>
          <a:p>
            <a:r>
              <a:rPr lang="en-US" dirty="0">
                <a:hlinkClick r:id="rId4"/>
              </a:rPr>
              <a:t>https://docs.oracle.com/javase/specs/jls/se11/html/index.html</a:t>
            </a:r>
            <a:endParaRPr lang="en-US" dirty="0"/>
          </a:p>
          <a:p>
            <a:r>
              <a:rPr lang="en-US" dirty="0"/>
              <a:t>Java Platform, Standard Edition &amp; Java Development Kit v11 </a:t>
            </a:r>
            <a:r>
              <a:rPr lang="en-US" b="1" dirty="0"/>
              <a:t>API Specification</a:t>
            </a:r>
          </a:p>
          <a:p>
            <a:r>
              <a:rPr lang="en-US" dirty="0">
                <a:hlinkClick r:id="rId5"/>
              </a:rPr>
              <a:t>https://docs.oracle.com/en/java/javase/11/docs/api/index.html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7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9339-CB57-40AE-9185-C0A3EDC5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Java - Caracteristici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A0A0-307A-4D9C-9F5D-F4FFB5A49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Limbaj </a:t>
            </a:r>
            <a:r>
              <a:rPr lang="en-US" dirty="0"/>
              <a:t>de </a:t>
            </a:r>
            <a:r>
              <a:rPr lang="en-US" dirty="0" err="1"/>
              <a:t>uz</a:t>
            </a:r>
            <a:r>
              <a:rPr lang="en-US" dirty="0"/>
              <a:t> general</a:t>
            </a:r>
          </a:p>
          <a:p>
            <a:r>
              <a:rPr lang="ro-RO" dirty="0"/>
              <a:t>L</a:t>
            </a:r>
            <a:r>
              <a:rPr lang="en-US" dirty="0" err="1"/>
              <a:t>imbaj</a:t>
            </a:r>
            <a:r>
              <a:rPr lang="en-US" dirty="0"/>
              <a:t> OO </a:t>
            </a:r>
            <a:r>
              <a:rPr lang="en-US" dirty="0" err="1"/>
              <a:t>imperativ</a:t>
            </a:r>
            <a:r>
              <a:rPr lang="en-US" dirty="0"/>
              <a:t> cu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funcționale</a:t>
            </a:r>
            <a:endParaRPr lang="en-US" dirty="0"/>
          </a:p>
          <a:p>
            <a:r>
              <a:rPr lang="ro-RO" dirty="0"/>
              <a:t>I</a:t>
            </a:r>
            <a:r>
              <a:rPr lang="en-US" dirty="0" err="1"/>
              <a:t>erarhie</a:t>
            </a:r>
            <a:r>
              <a:rPr lang="en-US" dirty="0"/>
              <a:t>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unic</a:t>
            </a:r>
            <a:r>
              <a:rPr lang="ro-RO" dirty="0"/>
              <a:t>ă</a:t>
            </a:r>
            <a:r>
              <a:rPr lang="en-US" dirty="0"/>
              <a:t> cu </a:t>
            </a:r>
            <a:r>
              <a:rPr lang="en-US" dirty="0" err="1"/>
              <a:t>moștenire</a:t>
            </a:r>
            <a:r>
              <a:rPr lang="en-US" dirty="0"/>
              <a:t> </a:t>
            </a:r>
            <a:r>
              <a:rPr lang="en-US" dirty="0" err="1"/>
              <a:t>simplă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ro-RO" dirty="0"/>
              <a:t>și</a:t>
            </a:r>
            <a:r>
              <a:rPr lang="en-US" dirty="0"/>
              <a:t> </a:t>
            </a:r>
            <a:r>
              <a:rPr lang="en-US" dirty="0" err="1"/>
              <a:t>multiplă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interfețe</a:t>
            </a:r>
            <a:endParaRPr lang="en-US" dirty="0"/>
          </a:p>
          <a:p>
            <a:endParaRPr lang="ro-RO" dirty="0"/>
          </a:p>
          <a:p>
            <a:r>
              <a:rPr lang="ro-RO" dirty="0"/>
              <a:t>I</a:t>
            </a:r>
            <a:r>
              <a:rPr lang="en-US" dirty="0" err="1"/>
              <a:t>nterpretat</a:t>
            </a:r>
            <a:r>
              <a:rPr lang="ro-RO" dirty="0"/>
              <a:t> – bazat pe o mașină virtuală</a:t>
            </a:r>
            <a:endParaRPr lang="en-US" dirty="0"/>
          </a:p>
          <a:p>
            <a:r>
              <a:rPr lang="ro-RO" dirty="0"/>
              <a:t>P</a:t>
            </a:r>
            <a:r>
              <a:rPr lang="en-US" dirty="0" err="1"/>
              <a:t>ortabil</a:t>
            </a:r>
            <a:endParaRPr lang="en-US" dirty="0"/>
          </a:p>
          <a:p>
            <a:r>
              <a:rPr lang="ro-RO" dirty="0"/>
              <a:t>C</a:t>
            </a:r>
            <a:r>
              <a:rPr lang="en-US" dirty="0"/>
              <a:t>u </a:t>
            </a:r>
            <a:r>
              <a:rPr lang="en-US" dirty="0" err="1"/>
              <a:t>gestiune</a:t>
            </a:r>
            <a:r>
              <a:rPr lang="en-US" dirty="0"/>
              <a:t> </a:t>
            </a:r>
            <a:r>
              <a:rPr lang="en-US" dirty="0" err="1"/>
              <a:t>automată</a:t>
            </a:r>
            <a:r>
              <a:rPr lang="en-US" dirty="0"/>
              <a:t> a </a:t>
            </a:r>
            <a:r>
              <a:rPr lang="en-US" dirty="0" err="1"/>
              <a:t>memoriei</a:t>
            </a:r>
            <a:r>
              <a:rPr lang="en-US" dirty="0"/>
              <a:t> </a:t>
            </a:r>
            <a:r>
              <a:rPr lang="en-US" dirty="0" err="1"/>
              <a:t>bazată</a:t>
            </a:r>
            <a:r>
              <a:rPr lang="en-US" dirty="0"/>
              <a:t> pe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231686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7A51-EF53-45F9-947D-1A8EC560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Java – Ediții / Versiuni</a:t>
            </a:r>
            <a:endParaRPr lang="en-US" dirty="0"/>
          </a:p>
        </p:txBody>
      </p:sp>
      <p:pic>
        <p:nvPicPr>
          <p:cNvPr id="1026" name="Picture 2" descr="Image result for java versions">
            <a:extLst>
              <a:ext uri="{FF2B5EF4-FFF2-40B4-BE49-F238E27FC236}">
                <a16:creationId xmlns:a16="http://schemas.microsoft.com/office/drawing/2014/main" id="{474338C7-BC4A-43A7-9B13-233861BEBA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248" y="1792867"/>
            <a:ext cx="6676830" cy="445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2B5B83-7213-427B-AE3B-C57DE9B04898}"/>
              </a:ext>
            </a:extLst>
          </p:cNvPr>
          <p:cNvSpPr txBox="1"/>
          <p:nvPr/>
        </p:nvSpPr>
        <p:spPr>
          <a:xfrm>
            <a:off x="1208076" y="1955615"/>
            <a:ext cx="36709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 Platform, Standard Edition</a:t>
            </a:r>
            <a:r>
              <a:rPr lang="ro-RO" b="1" dirty="0"/>
              <a:t> </a:t>
            </a:r>
          </a:p>
          <a:p>
            <a:r>
              <a:rPr lang="en-US" b="1" dirty="0"/>
              <a:t>(Java SE)</a:t>
            </a:r>
          </a:p>
          <a:p>
            <a:endParaRPr lang="ro-RO" dirty="0"/>
          </a:p>
          <a:p>
            <a:endParaRPr lang="en-US" dirty="0"/>
          </a:p>
          <a:p>
            <a:r>
              <a:rPr lang="en-US" dirty="0"/>
              <a:t>Java Platform, Enterprise Edition</a:t>
            </a:r>
            <a:r>
              <a:rPr lang="ro-RO" dirty="0"/>
              <a:t> </a:t>
            </a:r>
            <a:r>
              <a:rPr lang="en-US" dirty="0"/>
              <a:t>(Java EE)</a:t>
            </a:r>
          </a:p>
          <a:p>
            <a:endParaRPr lang="ro-RO" dirty="0"/>
          </a:p>
          <a:p>
            <a:endParaRPr lang="en-US" dirty="0"/>
          </a:p>
          <a:p>
            <a:r>
              <a:rPr lang="en-US" dirty="0"/>
              <a:t>Java Platform, Micro Edition </a:t>
            </a:r>
            <a:endParaRPr lang="ro-RO" dirty="0"/>
          </a:p>
          <a:p>
            <a:r>
              <a:rPr lang="en-US" dirty="0"/>
              <a:t>(Java ME)</a:t>
            </a:r>
          </a:p>
          <a:p>
            <a:endParaRPr lang="ro-RO" dirty="0"/>
          </a:p>
          <a:p>
            <a:endParaRPr lang="en-US" dirty="0"/>
          </a:p>
          <a:p>
            <a:r>
              <a:rPr lang="en-US" dirty="0"/>
              <a:t>JavaFX</a:t>
            </a:r>
          </a:p>
        </p:txBody>
      </p:sp>
    </p:spTree>
    <p:extLst>
      <p:ext uri="{BB962C8B-B14F-4D97-AF65-F5344CB8AC3E}">
        <p14:creationId xmlns:p14="http://schemas.microsoft.com/office/powerpoint/2010/main" val="128154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F73C-BE0A-42A5-9D55-D6A2BC38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Java – Componentele platformei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393E-4AB2-4EDC-9956-5DCFF5624B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/>
              <a:t>Java Virtual </a:t>
            </a:r>
            <a:r>
              <a:rPr lang="ro-RO" dirty="0" err="1"/>
              <a:t>Machine</a:t>
            </a:r>
            <a:r>
              <a:rPr lang="ro-RO" dirty="0"/>
              <a:t> (JVM)</a:t>
            </a:r>
          </a:p>
          <a:p>
            <a:pPr lvl="1"/>
            <a:r>
              <a:rPr lang="ro-RO" dirty="0"/>
              <a:t>Mașina virtuală care rulează codul Java compilat în format </a:t>
            </a:r>
            <a:r>
              <a:rPr lang="ro-RO" i="1" dirty="0"/>
              <a:t>Java </a:t>
            </a:r>
            <a:r>
              <a:rPr lang="ro-RO" i="1" dirty="0" err="1"/>
              <a:t>bytecode</a:t>
            </a:r>
            <a:endParaRPr lang="ro-RO" i="1" dirty="0"/>
          </a:p>
          <a:p>
            <a:r>
              <a:rPr lang="ro-RO" dirty="0"/>
              <a:t>Java </a:t>
            </a:r>
            <a:r>
              <a:rPr lang="ro-RO" dirty="0" err="1"/>
              <a:t>Runtime</a:t>
            </a:r>
            <a:r>
              <a:rPr lang="ro-RO" dirty="0"/>
              <a:t> </a:t>
            </a:r>
            <a:r>
              <a:rPr lang="ro-RO" dirty="0" err="1"/>
              <a:t>Environment</a:t>
            </a:r>
            <a:r>
              <a:rPr lang="ro-RO" dirty="0"/>
              <a:t> (JRE)</a:t>
            </a:r>
          </a:p>
          <a:p>
            <a:pPr lvl="1"/>
            <a:r>
              <a:rPr lang="ro-RO" dirty="0"/>
              <a:t>Conține instrumentele necesare pentru rularea aplicațiilor Java: mașina virtuală (JVM) și biblioteca standard Java (Java </a:t>
            </a:r>
            <a:r>
              <a:rPr lang="ro-RO" dirty="0" err="1"/>
              <a:t>Class</a:t>
            </a:r>
            <a:r>
              <a:rPr lang="ro-RO" dirty="0"/>
              <a:t> </a:t>
            </a:r>
            <a:r>
              <a:rPr lang="ro-RO" dirty="0" err="1"/>
              <a:t>Library</a:t>
            </a:r>
            <a:r>
              <a:rPr lang="ro-RO" dirty="0"/>
              <a:t>)</a:t>
            </a:r>
          </a:p>
          <a:p>
            <a:r>
              <a:rPr lang="ro-RO" dirty="0"/>
              <a:t>Java </a:t>
            </a:r>
            <a:r>
              <a:rPr lang="ro-RO" dirty="0" err="1"/>
              <a:t>Development</a:t>
            </a:r>
            <a:r>
              <a:rPr lang="ro-RO" dirty="0"/>
              <a:t> Kit (JDK)</a:t>
            </a:r>
          </a:p>
          <a:p>
            <a:pPr lvl="1"/>
            <a:r>
              <a:rPr lang="ro-RO" dirty="0"/>
              <a:t>Conține instrumentele necesare pentru dezvoltarea de aplicații Java precum:</a:t>
            </a:r>
          </a:p>
          <a:p>
            <a:pPr lvl="2"/>
            <a:r>
              <a:rPr lang="ro-RO" dirty="0" err="1"/>
              <a:t>javac</a:t>
            </a:r>
            <a:endParaRPr lang="ro-RO" dirty="0"/>
          </a:p>
          <a:p>
            <a:pPr lvl="2"/>
            <a:r>
              <a:rPr lang="ro-RO" dirty="0"/>
              <a:t>jar</a:t>
            </a:r>
          </a:p>
          <a:p>
            <a:pPr lvl="2"/>
            <a:r>
              <a:rPr lang="ro-RO" dirty="0" err="1"/>
              <a:t>javap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C4A1F37-AB7D-4E07-A726-0A4178EC61F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82860240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496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5CE36-216A-4F24-86C7-7F1CE7A5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Anatomia unui program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8DB92-36B0-46EF-B90D-84403F143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Un program Java este compus dintr-o serie de declarații de tipuri (clase, interfețe, ...)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Program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o-RO" dirty="0"/>
          </a:p>
          <a:p>
            <a:r>
              <a:rPr lang="ro-RO" dirty="0"/>
              <a:t>Punctul de intrare – metoda statică </a:t>
            </a:r>
            <a:r>
              <a:rPr lang="ro-RO" i="1" dirty="0" err="1"/>
              <a:t>main</a:t>
            </a:r>
            <a:r>
              <a:rPr lang="ro-RO" dirty="0"/>
              <a:t>:</a:t>
            </a:r>
          </a:p>
          <a:p>
            <a:pPr lvl="1"/>
            <a:r>
              <a:rPr lang="ro-RO" dirty="0"/>
              <a:t>Trebuie să fie declarată publică</a:t>
            </a:r>
          </a:p>
          <a:p>
            <a:pPr lvl="1"/>
            <a:r>
              <a:rPr lang="ro-RO" dirty="0"/>
              <a:t>Trebuie să primească un vector de obiecte </a:t>
            </a:r>
            <a:r>
              <a:rPr lang="ro-RO" i="1" dirty="0" err="1"/>
              <a:t>String</a:t>
            </a:r>
            <a:r>
              <a:rPr lang="ro-RO" dirty="0"/>
              <a:t> ca unic parametru</a:t>
            </a:r>
          </a:p>
          <a:p>
            <a:pPr lvl="1"/>
            <a:r>
              <a:rPr lang="ro-RO" dirty="0"/>
              <a:t>Nu trebuie să întoarcă nimic (declarată ca </a:t>
            </a:r>
            <a:r>
              <a:rPr lang="ro-RO" i="1" dirty="0" err="1"/>
              <a:t>void</a:t>
            </a:r>
            <a:r>
              <a:rPr lang="ro-RO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56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3D29-7AA0-4C3F-AEB4-CCD43CA3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Procesul de compilare și execuție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68D60F-2DE2-4984-AC0B-C40BE1AD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16852"/>
            <a:ext cx="10058400" cy="3297180"/>
          </a:xfrm>
        </p:spPr>
        <p:txBody>
          <a:bodyPr>
            <a:normAutofit fontScale="77500" lnSpcReduction="20000"/>
          </a:bodyPr>
          <a:lstStyle/>
          <a:p>
            <a:pPr marL="251460" indent="-342900">
              <a:buFont typeface="+mj-lt"/>
              <a:buAutoNum type="arabicPeriod"/>
            </a:pPr>
            <a:r>
              <a:rPr lang="en-US" dirty="0" err="1"/>
              <a:t>Compilarea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b="1" i="1" dirty="0" err="1"/>
              <a:t>javac</a:t>
            </a:r>
            <a:endParaRPr lang="en-US" dirty="0"/>
          </a:p>
          <a:p>
            <a:pPr lvl="1"/>
            <a:r>
              <a:rPr lang="ro-RO" dirty="0"/>
              <a:t>Primește ca date de intrare</a:t>
            </a:r>
          </a:p>
          <a:p>
            <a:pPr lvl="2"/>
            <a:r>
              <a:rPr lang="ro-RO" dirty="0"/>
              <a:t>Fișierele sursă (fișiere </a:t>
            </a:r>
            <a:r>
              <a:rPr lang="ro-RO" i="1" dirty="0"/>
              <a:t>.</a:t>
            </a:r>
            <a:r>
              <a:rPr lang="ro-RO" i="1" dirty="0" err="1"/>
              <a:t>java</a:t>
            </a:r>
            <a:r>
              <a:rPr lang="ro-RO" dirty="0"/>
              <a:t>)</a:t>
            </a:r>
          </a:p>
          <a:p>
            <a:pPr lvl="2"/>
            <a:r>
              <a:rPr lang="ro-RO" dirty="0"/>
              <a:t>Lista căi către bibliotecile utilizate (fișiere </a:t>
            </a:r>
            <a:r>
              <a:rPr lang="ro-RO" i="1" dirty="0"/>
              <a:t>.</a:t>
            </a:r>
            <a:r>
              <a:rPr lang="ro-RO" i="1" dirty="0" err="1"/>
              <a:t>class</a:t>
            </a:r>
            <a:r>
              <a:rPr lang="ro-RO" dirty="0"/>
              <a:t> sau </a:t>
            </a:r>
            <a:r>
              <a:rPr lang="ro-RO" i="1" dirty="0"/>
              <a:t>.jar</a:t>
            </a:r>
            <a:r>
              <a:rPr lang="ro-RO" dirty="0"/>
              <a:t>)</a:t>
            </a:r>
          </a:p>
          <a:p>
            <a:pPr lvl="1"/>
            <a:r>
              <a:rPr lang="ro-RO" dirty="0"/>
              <a:t>Produce fișierul </a:t>
            </a:r>
            <a:r>
              <a:rPr lang="ro-RO" i="1" dirty="0"/>
              <a:t>.</a:t>
            </a:r>
            <a:r>
              <a:rPr lang="ro-RO" i="1" dirty="0" err="1"/>
              <a:t>class</a:t>
            </a:r>
            <a:r>
              <a:rPr lang="ro-RO" dirty="0"/>
              <a:t> care conține:</a:t>
            </a:r>
          </a:p>
          <a:p>
            <a:pPr lvl="2"/>
            <a:r>
              <a:rPr lang="ro-RO" dirty="0" err="1"/>
              <a:t>Metadate</a:t>
            </a:r>
            <a:r>
              <a:rPr lang="ro-RO" dirty="0"/>
              <a:t> – descrierea completă a tuturor claselor existente în fișier</a:t>
            </a:r>
          </a:p>
          <a:p>
            <a:pPr lvl="2"/>
            <a:r>
              <a:rPr lang="ro-RO" dirty="0" err="1"/>
              <a:t>Bytecode</a:t>
            </a:r>
            <a:r>
              <a:rPr lang="ro-RO" dirty="0"/>
              <a:t> – codul executabil pentru fiecare metodă folosind setul de instrucțiuni al JVM</a:t>
            </a:r>
          </a:p>
          <a:p>
            <a:pPr marL="251460" indent="-342900">
              <a:buFont typeface="+mj-lt"/>
              <a:buAutoNum type="arabicPeriod"/>
            </a:pPr>
            <a:r>
              <a:rPr lang="ro-RO" dirty="0"/>
              <a:t>Rularea programului folosind mașina virtuală Java - </a:t>
            </a:r>
            <a:r>
              <a:rPr lang="ro-RO" b="1" i="1" dirty="0" err="1"/>
              <a:t>java</a:t>
            </a:r>
            <a:endParaRPr lang="ro-RO" b="1" i="1" dirty="0"/>
          </a:p>
          <a:p>
            <a:pPr marL="0" indent="0">
              <a:buNone/>
            </a:pPr>
            <a:endParaRPr lang="ro-RO" b="1" i="1" dirty="0"/>
          </a:p>
          <a:p>
            <a:pPr marL="0" indent="0">
              <a:buNone/>
            </a:pPr>
            <a:r>
              <a:rPr lang="ro-RO" dirty="0"/>
              <a:t>Alte instrumente:</a:t>
            </a:r>
          </a:p>
          <a:p>
            <a:pPr marL="0" indent="0">
              <a:buNone/>
            </a:pPr>
            <a:r>
              <a:rPr lang="ro-RO" b="1" i="1" dirty="0"/>
              <a:t>jar</a:t>
            </a:r>
            <a:r>
              <a:rPr lang="ro-RO" dirty="0"/>
              <a:t> – construire biblioteci (fișiere </a:t>
            </a:r>
            <a:r>
              <a:rPr lang="ro-RO" i="1" dirty="0"/>
              <a:t>.jar</a:t>
            </a:r>
            <a:r>
              <a:rPr lang="ro-RO" dirty="0"/>
              <a:t>)</a:t>
            </a:r>
          </a:p>
          <a:p>
            <a:pPr marL="0" indent="0">
              <a:buNone/>
            </a:pPr>
            <a:r>
              <a:rPr lang="ro-RO" b="1" i="1" dirty="0" err="1"/>
              <a:t>javap</a:t>
            </a:r>
            <a:r>
              <a:rPr lang="ro-RO" dirty="0"/>
              <a:t> – afișare detalii fișiere </a:t>
            </a:r>
            <a:r>
              <a:rPr lang="ro-RO" i="1" dirty="0"/>
              <a:t>.</a:t>
            </a:r>
            <a:r>
              <a:rPr lang="ro-RO" i="1" dirty="0" err="1"/>
              <a:t>class</a:t>
            </a:r>
            <a:r>
              <a:rPr lang="ro-RO" dirty="0"/>
              <a:t> (</a:t>
            </a:r>
            <a:r>
              <a:rPr lang="ro-RO" dirty="0" err="1"/>
              <a:t>metadate</a:t>
            </a:r>
            <a:r>
              <a:rPr lang="ro-RO" dirty="0"/>
              <a:t>, dezasamblare)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7C581B04-93A3-4A50-B6F0-E63A79558F00}"/>
              </a:ext>
            </a:extLst>
          </p:cNvPr>
          <p:cNvSpPr/>
          <p:nvPr/>
        </p:nvSpPr>
        <p:spPr>
          <a:xfrm>
            <a:off x="1583635" y="1939758"/>
            <a:ext cx="1232452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 </a:t>
            </a:r>
            <a:r>
              <a:rPr lang="en-US" dirty="0" err="1"/>
              <a:t>surs</a:t>
            </a:r>
            <a:r>
              <a:rPr lang="ro-RO" dirty="0"/>
              <a:t>ă</a:t>
            </a:r>
          </a:p>
          <a:p>
            <a:pPr algn="ctr"/>
            <a:r>
              <a:rPr lang="ro-RO" dirty="0"/>
              <a:t>(.</a:t>
            </a:r>
            <a:r>
              <a:rPr lang="ro-RO" dirty="0" err="1"/>
              <a:t>java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26170659-B57B-4712-80B8-E7F7A9151ADB}"/>
              </a:ext>
            </a:extLst>
          </p:cNvPr>
          <p:cNvSpPr/>
          <p:nvPr/>
        </p:nvSpPr>
        <p:spPr>
          <a:xfrm>
            <a:off x="3684104" y="2055714"/>
            <a:ext cx="1868557" cy="68248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Compilator</a:t>
            </a:r>
          </a:p>
          <a:p>
            <a:pPr algn="ctr"/>
            <a:r>
              <a:rPr lang="ro-RO" dirty="0"/>
              <a:t>(javac.exe)</a:t>
            </a:r>
            <a:endParaRPr lang="en-US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D18748C2-0054-44E0-93F7-054DF7A227F4}"/>
              </a:ext>
            </a:extLst>
          </p:cNvPr>
          <p:cNvSpPr/>
          <p:nvPr/>
        </p:nvSpPr>
        <p:spPr>
          <a:xfrm>
            <a:off x="6420678" y="1939757"/>
            <a:ext cx="1232452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Bytecode</a:t>
            </a:r>
            <a:endParaRPr lang="ro-RO" dirty="0"/>
          </a:p>
          <a:p>
            <a:pPr algn="ctr"/>
            <a:r>
              <a:rPr lang="ro-RO" dirty="0"/>
              <a:t>(.</a:t>
            </a:r>
            <a:r>
              <a:rPr lang="ro-RO" dirty="0" err="1"/>
              <a:t>class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E7018FAD-D103-4315-BD7A-51604991D49F}"/>
              </a:ext>
            </a:extLst>
          </p:cNvPr>
          <p:cNvSpPr/>
          <p:nvPr/>
        </p:nvSpPr>
        <p:spPr>
          <a:xfrm>
            <a:off x="8314414" y="2039149"/>
            <a:ext cx="2179982" cy="68248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Mașina virtuală</a:t>
            </a:r>
          </a:p>
          <a:p>
            <a:pPr algn="ctr"/>
            <a:r>
              <a:rPr lang="ro-RO" dirty="0"/>
              <a:t>(java.exe)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F2561C-95F2-47D9-AE5F-6963F8CDDA06}"/>
              </a:ext>
            </a:extLst>
          </p:cNvPr>
          <p:cNvCxnSpPr>
            <a:stCxn id="6" idx="4"/>
            <a:endCxn id="7" idx="1"/>
          </p:cNvCxnSpPr>
          <p:nvPr/>
        </p:nvCxnSpPr>
        <p:spPr>
          <a:xfrm>
            <a:off x="2816087" y="2396958"/>
            <a:ext cx="86801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A073CC-74A4-46BB-8C70-0B145295BB5E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552662" y="2396957"/>
            <a:ext cx="86801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1D2DB6-DFC6-4382-AC9A-643BEB067F62}"/>
              </a:ext>
            </a:extLst>
          </p:cNvPr>
          <p:cNvCxnSpPr>
            <a:cxnSpLocks/>
            <a:stCxn id="9" idx="4"/>
            <a:endCxn id="10" idx="1"/>
          </p:cNvCxnSpPr>
          <p:nvPr/>
        </p:nvCxnSpPr>
        <p:spPr>
          <a:xfrm flipV="1">
            <a:off x="7653130" y="2380393"/>
            <a:ext cx="661284" cy="1656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6241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8199</TotalTime>
  <Words>2594</Words>
  <Application>Microsoft Office PowerPoint</Application>
  <PresentationFormat>Widescreen</PresentationFormat>
  <Paragraphs>320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Retrospect</vt:lpstr>
      <vt:lpstr>Programare multiparadigmă JAVA</vt:lpstr>
      <vt:lpstr>Introducere</vt:lpstr>
      <vt:lpstr>Tematica</vt:lpstr>
      <vt:lpstr>Bibliografie</vt:lpstr>
      <vt:lpstr>Java - Caracteristici</vt:lpstr>
      <vt:lpstr>Java – Ediții / Versiuni</vt:lpstr>
      <vt:lpstr>Java – Componentele platformei</vt:lpstr>
      <vt:lpstr>Anatomia unui program Java</vt:lpstr>
      <vt:lpstr>Procesul de compilare și execuție</vt:lpstr>
      <vt:lpstr>Intrări / ieșiri la consolă</vt:lpstr>
      <vt:lpstr>Citire de la consolă</vt:lpstr>
      <vt:lpstr>Variabile și Tipuri de date</vt:lpstr>
      <vt:lpstr>Tipuri Primitive</vt:lpstr>
      <vt:lpstr>Clase wrapper. Autoboxing și unboxing</vt:lpstr>
      <vt:lpstr>Operatori pentru tipuri primitive</vt:lpstr>
      <vt:lpstr>Structuri de control</vt:lpstr>
      <vt:lpstr>Șiruri de caractere</vt:lpstr>
      <vt:lpstr>Șiruri de caractere</vt:lpstr>
      <vt:lpstr>Șiruri de caractere</vt:lpstr>
      <vt:lpstr>Clase – Elemente de bază</vt:lpstr>
      <vt:lpstr>Masive unidimensionale - Declarare</vt:lpstr>
      <vt:lpstr>Masive unidimensionale</vt:lpstr>
      <vt:lpstr>Masive multidimensionale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Ioniță</dc:creator>
  <cp:lastModifiedBy>Cristian Ioniță</cp:lastModifiedBy>
  <cp:revision>87</cp:revision>
  <dcterms:created xsi:type="dcterms:W3CDTF">2020-02-12T19:18:10Z</dcterms:created>
  <dcterms:modified xsi:type="dcterms:W3CDTF">2021-02-22T13:20:22Z</dcterms:modified>
</cp:coreProperties>
</file>