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90" r:id="rId3"/>
    <p:sldId id="327" r:id="rId4"/>
    <p:sldId id="325" r:id="rId5"/>
    <p:sldId id="326" r:id="rId6"/>
    <p:sldId id="328" r:id="rId7"/>
    <p:sldId id="329" r:id="rId8"/>
    <p:sldId id="330" r:id="rId9"/>
    <p:sldId id="332" r:id="rId10"/>
    <p:sldId id="333" r:id="rId11"/>
    <p:sldId id="334" r:id="rId12"/>
    <p:sldId id="335" r:id="rId13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7837" autoAdjust="0"/>
  </p:normalViewPr>
  <p:slideViewPr>
    <p:cSldViewPr snapToGrid="0">
      <p:cViewPr varScale="1">
        <p:scale>
          <a:sx n="150" d="100"/>
          <a:sy n="150" d="100"/>
        </p:scale>
        <p:origin x="55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59464-0106-4FC7-AFE7-9A20F6F5238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1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41EF2-279C-47A0-A220-62897DD22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0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8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05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41EF2-279C-47A0-A220-62897DD223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4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leary/JSON-java" TargetMode="External"/><Relationship Id="rId2" Type="http://schemas.openxmlformats.org/officeDocument/2006/relationships/hyperlink" Target="https://www.json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876E-59AD-4A05-A9C1-2C2299507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sz="7200" dirty="0"/>
              <a:t>Programare </a:t>
            </a:r>
            <a:r>
              <a:rPr lang="ro-RO" sz="7200" dirty="0" err="1"/>
              <a:t>multiparadigmă</a:t>
            </a:r>
            <a:br>
              <a:rPr lang="ro-RO" dirty="0"/>
            </a:br>
            <a:r>
              <a:rPr lang="ro-RO" b="1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83D47-5F33-40BF-B4A9-30FAFC730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cap="none" dirty="0"/>
              <a:t>conf. dr. </a:t>
            </a:r>
            <a:r>
              <a:rPr lang="ro-RO" b="1" cap="none" dirty="0"/>
              <a:t>Cristian IONIȚĂ</a:t>
            </a:r>
          </a:p>
          <a:p>
            <a:r>
              <a:rPr lang="ro-RO" i="1" cap="none" dirty="0"/>
              <a:t>cristian.ionita@ase.ro</a:t>
            </a:r>
            <a:endParaRPr lang="en-US" i="1" cap="none" dirty="0"/>
          </a:p>
        </p:txBody>
      </p:sp>
    </p:spTree>
    <p:extLst>
      <p:ext uri="{BB962C8B-B14F-4D97-AF65-F5344CB8AC3E}">
        <p14:creationId xmlns:p14="http://schemas.microsoft.com/office/powerpoint/2010/main" val="204568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5270-0EFA-43D4-9C57-5B13724C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Biblioteca JSON-Java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90440-2913-4932-A3AD-38D036388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err="1"/>
              <a:t>JSONObject</a:t>
            </a:r>
            <a:r>
              <a:rPr lang="ro-RO" b="1" i="1" dirty="0"/>
              <a:t> </a:t>
            </a:r>
            <a:r>
              <a:rPr lang="ro-RO" dirty="0"/>
              <a:t>– colecție </a:t>
            </a:r>
            <a:r>
              <a:rPr lang="ro-RO" b="1" dirty="0"/>
              <a:t>neordonată</a:t>
            </a:r>
            <a:r>
              <a:rPr lang="ro-RO" dirty="0"/>
              <a:t> de perechi cheie-valoare; cheile sunt de tip </a:t>
            </a:r>
            <a:r>
              <a:rPr lang="ro-RO" i="1" dirty="0" err="1"/>
              <a:t>String</a:t>
            </a:r>
            <a:r>
              <a:rPr lang="ro-RO" dirty="0"/>
              <a:t> iar valorile pot fi oricare dintre următoarele tipuri: </a:t>
            </a:r>
            <a:r>
              <a:rPr lang="ro-RO" i="1" dirty="0"/>
              <a:t>Boolean</a:t>
            </a:r>
            <a:r>
              <a:rPr lang="ro-RO" dirty="0"/>
              <a:t>, </a:t>
            </a:r>
            <a:r>
              <a:rPr lang="ro-RO" i="1" dirty="0" err="1"/>
              <a:t>JSONArray</a:t>
            </a:r>
            <a:r>
              <a:rPr lang="ro-RO" dirty="0"/>
              <a:t>, </a:t>
            </a:r>
            <a:r>
              <a:rPr lang="ro-RO" i="1" dirty="0" err="1"/>
              <a:t>JSONObject</a:t>
            </a:r>
            <a:r>
              <a:rPr lang="ro-RO" dirty="0"/>
              <a:t>, </a:t>
            </a:r>
            <a:r>
              <a:rPr lang="ro-RO" i="1" dirty="0" err="1"/>
              <a:t>Number</a:t>
            </a:r>
            <a:r>
              <a:rPr lang="ro-RO" dirty="0"/>
              <a:t>, </a:t>
            </a:r>
            <a:r>
              <a:rPr lang="ro-RO" i="1" dirty="0" err="1"/>
              <a:t>String</a:t>
            </a:r>
            <a:r>
              <a:rPr lang="ro-RO" i="1" dirty="0"/>
              <a:t>:</a:t>
            </a:r>
          </a:p>
          <a:p>
            <a:pPr lvl="1"/>
            <a:r>
              <a:rPr lang="en-US" i="1" dirty="0" err="1"/>
              <a:t>JSONObject</a:t>
            </a:r>
            <a:r>
              <a:rPr lang="en-US" i="1" dirty="0"/>
              <a:t>()</a:t>
            </a:r>
            <a:r>
              <a:rPr lang="en-US" dirty="0"/>
              <a:t> - </a:t>
            </a:r>
            <a:r>
              <a:rPr lang="en-US" dirty="0" err="1"/>
              <a:t>creează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ro-RO" dirty="0"/>
              <a:t>gol</a:t>
            </a:r>
            <a:r>
              <a:rPr lang="en-US" dirty="0"/>
              <a:t>;</a:t>
            </a:r>
          </a:p>
          <a:p>
            <a:pPr lvl="1"/>
            <a:r>
              <a:rPr lang="en-US" i="1" dirty="0" err="1"/>
              <a:t>JSONObject</a:t>
            </a:r>
            <a:r>
              <a:rPr lang="en-US" i="1" dirty="0"/>
              <a:t>(</a:t>
            </a:r>
            <a:r>
              <a:rPr lang="en-US" i="1" dirty="0" err="1"/>
              <a:t>JSONTokener</a:t>
            </a:r>
            <a:r>
              <a:rPr lang="en-US" i="1" dirty="0"/>
              <a:t> x)</a:t>
            </a:r>
            <a:r>
              <a:rPr lang="en-US" dirty="0"/>
              <a:t> - </a:t>
            </a:r>
            <a:r>
              <a:rPr lang="en-US" dirty="0" err="1"/>
              <a:t>creează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pornind</a:t>
            </a:r>
            <a:r>
              <a:rPr lang="en-US" dirty="0"/>
              <a:t> de la un </a:t>
            </a:r>
            <a:r>
              <a:rPr lang="en-US" i="1" dirty="0" err="1"/>
              <a:t>JSONTokener</a:t>
            </a:r>
            <a:r>
              <a:rPr lang="en-US" dirty="0"/>
              <a:t>; </a:t>
            </a:r>
            <a:r>
              <a:rPr lang="en-US" dirty="0" err="1"/>
              <a:t>utilizat</a:t>
            </a:r>
            <a:r>
              <a:rPr lang="en-US" dirty="0"/>
              <a:t> de </a:t>
            </a:r>
            <a:r>
              <a:rPr lang="en-US" dirty="0" err="1"/>
              <a:t>obicei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preluarea</a:t>
            </a:r>
            <a:r>
              <a:rPr lang="en-US" dirty="0"/>
              <a:t> </a:t>
            </a:r>
            <a:r>
              <a:rPr lang="en-US" dirty="0" err="1"/>
              <a:t>informațiilor</a:t>
            </a:r>
            <a:r>
              <a:rPr lang="en-US" dirty="0"/>
              <a:t> din </a:t>
            </a:r>
            <a:r>
              <a:rPr lang="en-US" dirty="0" err="1"/>
              <a:t>fișiere</a:t>
            </a:r>
            <a:r>
              <a:rPr lang="en-US" dirty="0"/>
              <a:t>;</a:t>
            </a:r>
          </a:p>
          <a:p>
            <a:pPr lvl="1"/>
            <a:r>
              <a:rPr lang="en-US" i="1" dirty="0" err="1"/>
              <a:t>JSONObject</a:t>
            </a:r>
            <a:r>
              <a:rPr lang="en-US" i="1" dirty="0"/>
              <a:t>(</a:t>
            </a:r>
            <a:r>
              <a:rPr lang="en-US" i="1" dirty="0" err="1"/>
              <a:t>java.util.Map</a:t>
            </a:r>
            <a:r>
              <a:rPr lang="en-US" i="1" dirty="0"/>
              <a:t>&lt;?,?&gt; map)</a:t>
            </a:r>
            <a:r>
              <a:rPr lang="en-US" dirty="0"/>
              <a:t> - </a:t>
            </a:r>
            <a:r>
              <a:rPr lang="en-US" dirty="0" err="1"/>
              <a:t>creează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i="1" dirty="0" err="1"/>
              <a:t>JSONObject</a:t>
            </a:r>
            <a:r>
              <a:rPr lang="en-US" dirty="0"/>
              <a:t> </a:t>
            </a:r>
            <a:r>
              <a:rPr lang="en-US" dirty="0" err="1"/>
              <a:t>pornind</a:t>
            </a:r>
            <a:r>
              <a:rPr lang="en-US" dirty="0"/>
              <a:t> de la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i="1" dirty="0"/>
              <a:t>Map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cheilor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valorilor</a:t>
            </a:r>
            <a:r>
              <a:rPr lang="en-US" dirty="0"/>
              <a:t> din Map;</a:t>
            </a:r>
            <a:endParaRPr lang="ro-RO" dirty="0"/>
          </a:p>
          <a:p>
            <a:pPr lvl="1"/>
            <a:r>
              <a:rPr lang="ro-RO" dirty="0"/>
              <a:t>Metode de tip </a:t>
            </a:r>
            <a:r>
              <a:rPr lang="ro-RO" b="1" i="1" dirty="0"/>
              <a:t>get</a:t>
            </a:r>
            <a:r>
              <a:rPr lang="ro-RO" dirty="0"/>
              <a:t> și </a:t>
            </a:r>
            <a:r>
              <a:rPr lang="ro-RO" b="1" i="1" dirty="0"/>
              <a:t>opt</a:t>
            </a:r>
            <a:r>
              <a:rPr lang="ro-RO" i="1" dirty="0"/>
              <a:t> </a:t>
            </a:r>
            <a:r>
              <a:rPr lang="ro-RO" dirty="0"/>
              <a:t>pentru citirea valorilor (exemple: </a:t>
            </a:r>
            <a:r>
              <a:rPr lang="ro-RO" i="1" dirty="0" err="1"/>
              <a:t>getDouble</a:t>
            </a:r>
            <a:r>
              <a:rPr lang="ro-RO" i="1" dirty="0"/>
              <a:t>(</a:t>
            </a:r>
            <a:r>
              <a:rPr lang="ro-RO" i="1" dirty="0" err="1"/>
              <a:t>String</a:t>
            </a:r>
            <a:r>
              <a:rPr lang="ro-RO" i="1" dirty="0"/>
              <a:t>), </a:t>
            </a:r>
            <a:r>
              <a:rPr lang="ro-RO" i="1" dirty="0" err="1"/>
              <a:t>optString</a:t>
            </a:r>
            <a:r>
              <a:rPr lang="ro-RO" i="1" dirty="0"/>
              <a:t>(</a:t>
            </a:r>
            <a:r>
              <a:rPr lang="ro-RO" i="1" dirty="0" err="1"/>
              <a:t>String</a:t>
            </a:r>
            <a:r>
              <a:rPr lang="ro-RO" i="1" dirty="0"/>
              <a:t>), </a:t>
            </a:r>
            <a:r>
              <a:rPr lang="ro-RO" dirty="0"/>
              <a:t>...);</a:t>
            </a:r>
          </a:p>
          <a:p>
            <a:pPr lvl="1"/>
            <a:r>
              <a:rPr lang="ro-RO" dirty="0"/>
              <a:t>Metoda de tip </a:t>
            </a:r>
            <a:r>
              <a:rPr lang="ro-RO" b="1" i="1" dirty="0"/>
              <a:t>put</a:t>
            </a:r>
            <a:r>
              <a:rPr lang="ro-RO" dirty="0"/>
              <a:t> pentru adăugarea / modificarea valorilor;</a:t>
            </a:r>
          </a:p>
          <a:p>
            <a:pPr lvl="1"/>
            <a:r>
              <a:rPr lang="en-US" i="1" dirty="0" err="1"/>
              <a:t>java.util.Set</a:t>
            </a:r>
            <a:r>
              <a:rPr lang="en-US" i="1" dirty="0"/>
              <a:t>&lt;</a:t>
            </a:r>
            <a:r>
              <a:rPr lang="en-US" i="1" dirty="0" err="1"/>
              <a:t>java.lang.String</a:t>
            </a:r>
            <a:r>
              <a:rPr lang="en-US" i="1" dirty="0"/>
              <a:t>&gt; </a:t>
            </a:r>
            <a:r>
              <a:rPr lang="en-US" i="1" dirty="0" err="1"/>
              <a:t>keySet</a:t>
            </a:r>
            <a:r>
              <a:rPr lang="en-US" i="1" dirty="0"/>
              <a:t>()</a:t>
            </a:r>
            <a:r>
              <a:rPr lang="en-US" dirty="0"/>
              <a:t>: </a:t>
            </a:r>
            <a:r>
              <a:rPr lang="en-US" dirty="0" err="1"/>
              <a:t>întoarce</a:t>
            </a:r>
            <a:r>
              <a:rPr lang="en-US" dirty="0"/>
              <a:t> </a:t>
            </a:r>
            <a:r>
              <a:rPr lang="en-US" dirty="0" err="1"/>
              <a:t>cheile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obiect</a:t>
            </a:r>
            <a:r>
              <a:rPr lang="en-US" dirty="0"/>
              <a:t> de tip Set;</a:t>
            </a:r>
          </a:p>
          <a:p>
            <a:pPr lvl="1"/>
            <a:r>
              <a:rPr lang="en-US" i="1" dirty="0"/>
              <a:t>int length()</a:t>
            </a:r>
            <a:r>
              <a:rPr lang="en-US" dirty="0"/>
              <a:t>: </a:t>
            </a:r>
            <a:r>
              <a:rPr lang="en-US" dirty="0" err="1"/>
              <a:t>furnizează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chei</a:t>
            </a:r>
            <a:r>
              <a:rPr lang="en-US" dirty="0"/>
              <a:t>;</a:t>
            </a:r>
          </a:p>
          <a:p>
            <a:pPr lvl="1"/>
            <a:r>
              <a:rPr lang="en-US" i="1" dirty="0" err="1"/>
              <a:t>java.io.Writer</a:t>
            </a:r>
            <a:r>
              <a:rPr lang="en-US" i="1" dirty="0"/>
              <a:t> write(</a:t>
            </a:r>
            <a:r>
              <a:rPr lang="en-US" i="1" dirty="0" err="1"/>
              <a:t>java.io.Writer</a:t>
            </a:r>
            <a:r>
              <a:rPr lang="en-US" i="1" dirty="0"/>
              <a:t> writer) </a:t>
            </a:r>
            <a:r>
              <a:rPr lang="en-US" dirty="0" err="1"/>
              <a:t>și</a:t>
            </a:r>
            <a:r>
              <a:rPr lang="en-US" i="1" dirty="0"/>
              <a:t> </a:t>
            </a:r>
            <a:r>
              <a:rPr lang="en-US" i="1" dirty="0" err="1"/>
              <a:t>java.io.Writer</a:t>
            </a:r>
            <a:r>
              <a:rPr lang="en-US" i="1" dirty="0"/>
              <a:t> write(</a:t>
            </a:r>
            <a:r>
              <a:rPr lang="en-US" i="1" dirty="0" err="1"/>
              <a:t>java.io.Writer</a:t>
            </a:r>
            <a:r>
              <a:rPr lang="en-US" i="1" dirty="0"/>
              <a:t> writer, int </a:t>
            </a:r>
            <a:r>
              <a:rPr lang="en-US" i="1" dirty="0" err="1"/>
              <a:t>indentFactor</a:t>
            </a:r>
            <a:r>
              <a:rPr lang="en-US" i="1" dirty="0"/>
              <a:t>, int indent)</a:t>
            </a:r>
            <a:r>
              <a:rPr lang="en-US" dirty="0"/>
              <a:t>: </a:t>
            </a:r>
            <a:r>
              <a:rPr lang="en-US" dirty="0" err="1"/>
              <a:t>metodele</a:t>
            </a:r>
            <a:r>
              <a:rPr lang="en-US" dirty="0"/>
              <a:t> write </a:t>
            </a:r>
            <a:r>
              <a:rPr lang="en-US" dirty="0" err="1"/>
              <a:t>scriu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format JSON </a:t>
            </a:r>
            <a:r>
              <a:rPr lang="en-US" dirty="0" err="1"/>
              <a:t>într</a:t>
            </a:r>
            <a:r>
              <a:rPr lang="en-US" dirty="0"/>
              <a:t>-un flux Writer (</a:t>
            </a:r>
            <a:r>
              <a:rPr lang="en-US" dirty="0" err="1"/>
              <a:t>opțional</a:t>
            </a:r>
            <a:r>
              <a:rPr lang="en-US" dirty="0"/>
              <a:t> cu </a:t>
            </a:r>
            <a:r>
              <a:rPr lang="en-US" dirty="0" err="1"/>
              <a:t>indentare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1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AA71-370E-472F-AAE0-D793EC90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Biblioteca JSON-Java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A11CA-649D-4C16-AAF6-BC6587C06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b="1" i="1" dirty="0" err="1"/>
              <a:t>JSONArray</a:t>
            </a:r>
            <a:r>
              <a:rPr lang="ro-RO" b="1" i="1" dirty="0"/>
              <a:t> </a:t>
            </a:r>
            <a:r>
              <a:rPr lang="ro-RO" dirty="0"/>
              <a:t>- secvență </a:t>
            </a:r>
            <a:r>
              <a:rPr lang="ro-RO" b="1" dirty="0"/>
              <a:t>ordonată</a:t>
            </a:r>
            <a:r>
              <a:rPr lang="ro-RO" dirty="0"/>
              <a:t> de valori (</a:t>
            </a:r>
            <a:r>
              <a:rPr lang="en-US" i="1" dirty="0"/>
              <a:t>Boolean, </a:t>
            </a:r>
            <a:r>
              <a:rPr lang="en-US" i="1" dirty="0" err="1"/>
              <a:t>JSONArray</a:t>
            </a:r>
            <a:r>
              <a:rPr lang="en-US" i="1" dirty="0"/>
              <a:t>, </a:t>
            </a:r>
            <a:r>
              <a:rPr lang="en-US" i="1" dirty="0" err="1"/>
              <a:t>JSONObject</a:t>
            </a:r>
            <a:r>
              <a:rPr lang="en-US" i="1" dirty="0"/>
              <a:t>, Number, String</a:t>
            </a:r>
            <a:r>
              <a:rPr lang="ro-RO" dirty="0"/>
              <a:t>)</a:t>
            </a:r>
          </a:p>
          <a:p>
            <a:pPr lvl="1"/>
            <a:r>
              <a:rPr lang="en-US" i="1" dirty="0" err="1"/>
              <a:t>JSONArray</a:t>
            </a:r>
            <a:r>
              <a:rPr lang="en-US" i="1" dirty="0"/>
              <a:t>()</a:t>
            </a:r>
            <a:r>
              <a:rPr lang="en-US" dirty="0"/>
              <a:t> - </a:t>
            </a:r>
            <a:r>
              <a:rPr lang="en-US" dirty="0" err="1"/>
              <a:t>creează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ro-RO" dirty="0"/>
              <a:t>gol</a:t>
            </a:r>
            <a:r>
              <a:rPr lang="en-US" dirty="0"/>
              <a:t>;</a:t>
            </a:r>
          </a:p>
          <a:p>
            <a:pPr lvl="1"/>
            <a:r>
              <a:rPr lang="en-US" i="1" dirty="0" err="1"/>
              <a:t>JSONArray</a:t>
            </a:r>
            <a:r>
              <a:rPr lang="en-US" i="1" dirty="0"/>
              <a:t>(</a:t>
            </a:r>
            <a:r>
              <a:rPr lang="en-US" i="1" dirty="0" err="1"/>
              <a:t>JSONTokener</a:t>
            </a:r>
            <a:r>
              <a:rPr lang="en-US" i="1" dirty="0"/>
              <a:t> x)</a:t>
            </a:r>
            <a:r>
              <a:rPr lang="en-US" dirty="0"/>
              <a:t> - </a:t>
            </a:r>
            <a:r>
              <a:rPr lang="en-US" dirty="0" err="1"/>
              <a:t>creează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pornind</a:t>
            </a:r>
            <a:r>
              <a:rPr lang="en-US" dirty="0"/>
              <a:t> de la un </a:t>
            </a:r>
            <a:r>
              <a:rPr lang="en-US" i="1" dirty="0" err="1"/>
              <a:t>JSONTokener</a:t>
            </a:r>
            <a:r>
              <a:rPr lang="en-US" dirty="0"/>
              <a:t>; </a:t>
            </a:r>
            <a:r>
              <a:rPr lang="en-US" dirty="0" err="1"/>
              <a:t>utilizat</a:t>
            </a:r>
            <a:r>
              <a:rPr lang="en-US" dirty="0"/>
              <a:t> de </a:t>
            </a:r>
            <a:r>
              <a:rPr lang="en-US" dirty="0" err="1"/>
              <a:t>obicei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preluarea</a:t>
            </a:r>
            <a:r>
              <a:rPr lang="en-US" dirty="0"/>
              <a:t> </a:t>
            </a:r>
            <a:r>
              <a:rPr lang="en-US" dirty="0" err="1"/>
              <a:t>informațiilor</a:t>
            </a:r>
            <a:r>
              <a:rPr lang="en-US" dirty="0"/>
              <a:t> din </a:t>
            </a:r>
            <a:r>
              <a:rPr lang="en-US" dirty="0" err="1"/>
              <a:t>fișiere</a:t>
            </a:r>
            <a:r>
              <a:rPr lang="en-US" dirty="0"/>
              <a:t>;</a:t>
            </a:r>
          </a:p>
          <a:p>
            <a:pPr lvl="1"/>
            <a:r>
              <a:rPr lang="en-US" i="1" dirty="0" err="1"/>
              <a:t>JSONArray</a:t>
            </a:r>
            <a:r>
              <a:rPr lang="en-US" i="1" dirty="0"/>
              <a:t>(</a:t>
            </a:r>
            <a:r>
              <a:rPr lang="en-US" i="1" dirty="0" err="1"/>
              <a:t>java.util</a:t>
            </a:r>
            <a:r>
              <a:rPr lang="en-US" i="1" dirty="0"/>
              <a:t>.</a:t>
            </a:r>
            <a:r>
              <a:rPr lang="ro-RO" i="1" dirty="0" err="1"/>
              <a:t>Collection</a:t>
            </a:r>
            <a:r>
              <a:rPr lang="en-US" i="1" dirty="0"/>
              <a:t>&lt;?,?&gt; </a:t>
            </a:r>
            <a:r>
              <a:rPr lang="ro-RO" i="1" dirty="0"/>
              <a:t>col</a:t>
            </a:r>
            <a:r>
              <a:rPr lang="en-US" i="1" dirty="0"/>
              <a:t>)</a:t>
            </a:r>
            <a:r>
              <a:rPr lang="en-US" dirty="0"/>
              <a:t> - </a:t>
            </a:r>
            <a:r>
              <a:rPr lang="en-US" dirty="0" err="1"/>
              <a:t>creează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i="1" dirty="0" err="1"/>
              <a:t>JSONArray</a:t>
            </a:r>
            <a:r>
              <a:rPr lang="en-US" dirty="0"/>
              <a:t> </a:t>
            </a:r>
            <a:r>
              <a:rPr lang="ro-RO" dirty="0"/>
              <a:t>pe baza valorilor </a:t>
            </a:r>
            <a:r>
              <a:rPr lang="ro-RO" dirty="0" err="1"/>
              <a:t>dintr</a:t>
            </a:r>
            <a:r>
              <a:rPr lang="ro-RO" dirty="0"/>
              <a:t>-</a:t>
            </a:r>
            <a:r>
              <a:rPr lang="en-US" dirty="0"/>
              <a:t>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ro-RO" dirty="0"/>
              <a:t>de tip </a:t>
            </a:r>
            <a:r>
              <a:rPr lang="ro-RO" i="1" dirty="0" err="1"/>
              <a:t>Collection</a:t>
            </a:r>
            <a:r>
              <a:rPr lang="en-US" dirty="0"/>
              <a:t>;</a:t>
            </a:r>
            <a:endParaRPr lang="ro-RO" dirty="0"/>
          </a:p>
          <a:p>
            <a:pPr lvl="1"/>
            <a:r>
              <a:rPr lang="ro-RO" dirty="0"/>
              <a:t>Metode de tip </a:t>
            </a:r>
            <a:r>
              <a:rPr lang="ro-RO" b="1" i="1" dirty="0"/>
              <a:t>get</a:t>
            </a:r>
            <a:r>
              <a:rPr lang="ro-RO" dirty="0"/>
              <a:t> și </a:t>
            </a:r>
            <a:r>
              <a:rPr lang="ro-RO" b="1" i="1" dirty="0"/>
              <a:t>opt</a:t>
            </a:r>
            <a:r>
              <a:rPr lang="ro-RO" i="1" dirty="0"/>
              <a:t> </a:t>
            </a:r>
            <a:r>
              <a:rPr lang="ro-RO" dirty="0"/>
              <a:t>pentru citirea valorilor (exemple: </a:t>
            </a:r>
            <a:r>
              <a:rPr lang="ro-RO" i="1" dirty="0" err="1"/>
              <a:t>getDouble</a:t>
            </a:r>
            <a:r>
              <a:rPr lang="ro-RO" i="1" dirty="0"/>
              <a:t>(</a:t>
            </a:r>
            <a:r>
              <a:rPr lang="ro-RO" i="1" dirty="0" err="1"/>
              <a:t>int</a:t>
            </a:r>
            <a:r>
              <a:rPr lang="ro-RO" i="1" dirty="0"/>
              <a:t>), </a:t>
            </a:r>
            <a:r>
              <a:rPr lang="ro-RO" i="1" dirty="0" err="1"/>
              <a:t>optString</a:t>
            </a:r>
            <a:r>
              <a:rPr lang="ro-RO" i="1" dirty="0"/>
              <a:t>(</a:t>
            </a:r>
            <a:r>
              <a:rPr lang="ro-RO" i="1" dirty="0" err="1"/>
              <a:t>int</a:t>
            </a:r>
            <a:r>
              <a:rPr lang="ro-RO" i="1" dirty="0"/>
              <a:t>), </a:t>
            </a:r>
            <a:r>
              <a:rPr lang="ro-RO" dirty="0"/>
              <a:t>...);</a:t>
            </a:r>
          </a:p>
          <a:p>
            <a:pPr lvl="1"/>
            <a:r>
              <a:rPr lang="ro-RO" dirty="0"/>
              <a:t>Metoda de tip </a:t>
            </a:r>
            <a:r>
              <a:rPr lang="ro-RO" b="1" i="1" dirty="0"/>
              <a:t>put</a:t>
            </a:r>
            <a:r>
              <a:rPr lang="ro-RO" dirty="0"/>
              <a:t> pentru adăugarea / modificarea valorilor;</a:t>
            </a:r>
          </a:p>
          <a:p>
            <a:pPr lvl="1"/>
            <a:r>
              <a:rPr lang="en-US" i="1" dirty="0"/>
              <a:t>int length()</a:t>
            </a:r>
            <a:r>
              <a:rPr lang="en-US" dirty="0"/>
              <a:t>: </a:t>
            </a:r>
            <a:r>
              <a:rPr lang="en-US" dirty="0" err="1"/>
              <a:t>furnizează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chei</a:t>
            </a:r>
            <a:r>
              <a:rPr lang="en-US" dirty="0"/>
              <a:t>;</a:t>
            </a:r>
          </a:p>
          <a:p>
            <a:pPr lvl="1"/>
            <a:r>
              <a:rPr lang="en-US" i="1" dirty="0" err="1"/>
              <a:t>java.io.Writer</a:t>
            </a:r>
            <a:r>
              <a:rPr lang="en-US" i="1" dirty="0"/>
              <a:t> write(</a:t>
            </a:r>
            <a:r>
              <a:rPr lang="en-US" i="1" dirty="0" err="1"/>
              <a:t>java.io.Writer</a:t>
            </a:r>
            <a:r>
              <a:rPr lang="en-US" i="1" dirty="0"/>
              <a:t> writer) </a:t>
            </a:r>
            <a:r>
              <a:rPr lang="en-US" dirty="0" err="1"/>
              <a:t>și</a:t>
            </a:r>
            <a:r>
              <a:rPr lang="en-US" i="1" dirty="0"/>
              <a:t> </a:t>
            </a:r>
            <a:r>
              <a:rPr lang="en-US" i="1" dirty="0" err="1"/>
              <a:t>java.io.Writer</a:t>
            </a:r>
            <a:r>
              <a:rPr lang="en-US" i="1" dirty="0"/>
              <a:t> write(</a:t>
            </a:r>
            <a:r>
              <a:rPr lang="en-US" i="1" dirty="0" err="1"/>
              <a:t>java.io.Writer</a:t>
            </a:r>
            <a:r>
              <a:rPr lang="en-US" i="1" dirty="0"/>
              <a:t> writer, int </a:t>
            </a:r>
            <a:r>
              <a:rPr lang="en-US" i="1" dirty="0" err="1"/>
              <a:t>indentFactor</a:t>
            </a:r>
            <a:r>
              <a:rPr lang="en-US" i="1" dirty="0"/>
              <a:t>, int indent)</a:t>
            </a:r>
            <a:r>
              <a:rPr lang="en-US" dirty="0"/>
              <a:t>: </a:t>
            </a:r>
            <a:r>
              <a:rPr lang="en-US" dirty="0" err="1"/>
              <a:t>metodele</a:t>
            </a:r>
            <a:r>
              <a:rPr lang="en-US" dirty="0"/>
              <a:t> write </a:t>
            </a:r>
            <a:r>
              <a:rPr lang="en-US" dirty="0" err="1"/>
              <a:t>scriu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format JSON </a:t>
            </a:r>
            <a:r>
              <a:rPr lang="en-US" dirty="0" err="1"/>
              <a:t>într</a:t>
            </a:r>
            <a:r>
              <a:rPr lang="en-US" dirty="0"/>
              <a:t>-un flux Writer (</a:t>
            </a:r>
            <a:r>
              <a:rPr lang="en-US" dirty="0" err="1"/>
              <a:t>opțional</a:t>
            </a:r>
            <a:r>
              <a:rPr lang="en-US" dirty="0"/>
              <a:t> cu </a:t>
            </a:r>
            <a:r>
              <a:rPr lang="en-US" dirty="0" err="1"/>
              <a:t>indentare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825522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FB4A-5C0D-4ADB-B619-991F4EB2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Biblioteca JSON-Java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E18CE-E466-47FB-943C-A79627079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i="1" dirty="0" err="1"/>
              <a:t>JSONTokener</a:t>
            </a:r>
            <a:r>
              <a:rPr lang="ro-RO" dirty="0"/>
              <a:t> – obiect care permite conversia unui text în secvență de elemente JSON; utilizat pentru construirea obiectelor de tip </a:t>
            </a:r>
            <a:r>
              <a:rPr lang="ro-RO" i="1" dirty="0" err="1"/>
              <a:t>JSONArray</a:t>
            </a:r>
            <a:r>
              <a:rPr lang="ro-RO" dirty="0"/>
              <a:t> și </a:t>
            </a:r>
            <a:r>
              <a:rPr lang="ro-RO" i="1" dirty="0" err="1"/>
              <a:t>JSONObject</a:t>
            </a:r>
            <a:r>
              <a:rPr lang="ro-RO" dirty="0"/>
              <a:t>:</a:t>
            </a:r>
          </a:p>
          <a:p>
            <a:pPr lvl="1"/>
            <a:r>
              <a:rPr lang="ro-RO" dirty="0" err="1"/>
              <a:t>JSONTokener</a:t>
            </a:r>
            <a:r>
              <a:rPr lang="ro-RO" dirty="0"/>
              <a:t>(Reader reader): construiește un obiect pe baza unui flux de caractere;</a:t>
            </a:r>
          </a:p>
          <a:p>
            <a:pPr lvl="1"/>
            <a:r>
              <a:rPr lang="ro-RO" dirty="0" err="1"/>
              <a:t>JSONTokener</a:t>
            </a:r>
            <a:r>
              <a:rPr lang="ro-RO" dirty="0"/>
              <a:t>(</a:t>
            </a:r>
            <a:r>
              <a:rPr lang="ro-RO" dirty="0" err="1"/>
              <a:t>InputStream</a:t>
            </a:r>
            <a:r>
              <a:rPr lang="ro-RO" dirty="0"/>
              <a:t> </a:t>
            </a:r>
            <a:r>
              <a:rPr lang="ro-RO" dirty="0" err="1"/>
              <a:t>stream</a:t>
            </a:r>
            <a:r>
              <a:rPr lang="ro-RO" dirty="0"/>
              <a:t>): construiește un obiect pe baza unui flux binar;</a:t>
            </a:r>
          </a:p>
          <a:p>
            <a:pPr lvl="1"/>
            <a:r>
              <a:rPr lang="ro-RO" dirty="0" err="1"/>
              <a:t>JSONTokener</a:t>
            </a:r>
            <a:r>
              <a:rPr lang="ro-RO" dirty="0"/>
              <a:t>(</a:t>
            </a:r>
            <a:r>
              <a:rPr lang="ro-RO" dirty="0" err="1"/>
              <a:t>String</a:t>
            </a:r>
            <a:r>
              <a:rPr lang="ro-RO" dirty="0"/>
              <a:t> </a:t>
            </a:r>
            <a:r>
              <a:rPr lang="ro-RO" dirty="0" err="1"/>
              <a:t>json</a:t>
            </a:r>
            <a:r>
              <a:rPr lang="ro-RO" dirty="0"/>
              <a:t>): construiește un obiect pe baza unui text JSON;</a:t>
            </a:r>
          </a:p>
          <a:p>
            <a:endParaRPr lang="ro-RO" dirty="0"/>
          </a:p>
          <a:p>
            <a:r>
              <a:rPr lang="en-US" dirty="0" err="1"/>
              <a:t>Conversie</a:t>
            </a:r>
            <a:r>
              <a:rPr lang="ro-RO" dirty="0"/>
              <a:t> obiect</a:t>
            </a:r>
            <a:r>
              <a:rPr lang="en-US" dirty="0"/>
              <a:t> </a:t>
            </a:r>
            <a:r>
              <a:rPr lang="en-US" i="1" dirty="0" err="1"/>
              <a:t>JSONArray</a:t>
            </a:r>
            <a:r>
              <a:rPr lang="en-US" dirty="0"/>
              <a:t> </a:t>
            </a:r>
            <a:r>
              <a:rPr lang="ro-RO" dirty="0"/>
              <a:t>în </a:t>
            </a:r>
            <a:r>
              <a:rPr lang="ro-RO" i="1" dirty="0" err="1"/>
              <a:t>stream</a:t>
            </a:r>
            <a:r>
              <a:rPr lang="ro-RO" i="1" dirty="0"/>
              <a:t> </a:t>
            </a:r>
            <a:r>
              <a:rPr lang="ro-RO" dirty="0"/>
              <a:t>de obiecte:</a:t>
            </a:r>
          </a:p>
          <a:p>
            <a:endParaRPr lang="ro-RO" dirty="0"/>
          </a:p>
          <a:p>
            <a:endParaRPr lang="ro-RO" dirty="0"/>
          </a:p>
          <a:p>
            <a:pPr lvl="1"/>
            <a:endParaRPr lang="ro-RO" dirty="0"/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B78208-6CAC-40B8-B12D-C6222FFEA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4484099"/>
            <a:ext cx="445827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StreamSupport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array.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spliterator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.map(item -&gt;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)item)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...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64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0FDD-3697-44C6-9431-C6B1A40E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XML</a:t>
            </a:r>
            <a:r>
              <a:rPr lang="en-US" i="1" dirty="0"/>
              <a:t> – Extensible Markup Language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9C350-7B99-405A-8F7C-36D0F3FF3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1706"/>
          </a:xfrm>
        </p:spPr>
        <p:txBody>
          <a:bodyPr>
            <a:normAutofit/>
          </a:bodyPr>
          <a:lstStyle/>
          <a:p>
            <a:r>
              <a:rPr lang="ro-RO" dirty="0"/>
              <a:t>XML este un standard pentru descrierea structurii documentelor folosind un limbaj de descriere</a:t>
            </a:r>
          </a:p>
          <a:p>
            <a:r>
              <a:rPr lang="ro-RO" dirty="0"/>
              <a:t>Caracteristici:</a:t>
            </a:r>
          </a:p>
          <a:p>
            <a:pPr lvl="1"/>
            <a:r>
              <a:rPr lang="ro-RO" dirty="0"/>
              <a:t>Format text pentru descrierea datelor ceea ce-l face simplu de utilizat si ușor editabil</a:t>
            </a:r>
          </a:p>
          <a:p>
            <a:pPr lvl="1"/>
            <a:r>
              <a:rPr lang="ro-RO" dirty="0"/>
              <a:t>Standardizat</a:t>
            </a:r>
            <a:r>
              <a:rPr lang="en-US" dirty="0"/>
              <a:t> – e</a:t>
            </a:r>
            <a:r>
              <a:rPr lang="ro-RO" dirty="0" err="1"/>
              <a:t>xistă</a:t>
            </a:r>
            <a:r>
              <a:rPr lang="ro-RO" dirty="0"/>
              <a:t> API-uri specializate pentru </a:t>
            </a:r>
            <a:r>
              <a:rPr lang="ro-RO" dirty="0" err="1"/>
              <a:t>parsare</a:t>
            </a:r>
            <a:r>
              <a:rPr lang="ro-RO" dirty="0"/>
              <a:t> în majoritatea limbajelor</a:t>
            </a:r>
          </a:p>
          <a:p>
            <a:pPr lvl="1"/>
            <a:r>
              <a:rPr lang="ro-RO" dirty="0"/>
              <a:t>Aplicațiile care utilizează XML trebuie sa stabilească doar partea semantică a reprezentării datelor</a:t>
            </a:r>
          </a:p>
          <a:p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limbajului</a:t>
            </a:r>
            <a:r>
              <a:rPr lang="en-US" dirty="0"/>
              <a:t>:</a:t>
            </a:r>
          </a:p>
          <a:p>
            <a:pPr lvl="1"/>
            <a:r>
              <a:rPr lang="en-US" b="1" i="1" dirty="0"/>
              <a:t>Tag</a:t>
            </a:r>
            <a:r>
              <a:rPr lang="en-US" dirty="0"/>
              <a:t>: </a:t>
            </a:r>
            <a:r>
              <a:rPr lang="it-IT" dirty="0"/>
              <a:t>conțin meta-informații legate de structura si semantica datelor</a:t>
            </a:r>
          </a:p>
          <a:p>
            <a:pPr algn="ctr"/>
            <a:r>
              <a:rPr lang="it-IT" b="1" i="1" dirty="0">
                <a:latin typeface="Consolas" panose="020B0609020204030204" pitchFamily="49" charset="0"/>
              </a:rPr>
              <a:t>&lt;tag&gt;</a:t>
            </a:r>
            <a:r>
              <a:rPr lang="it-IT" i="1" dirty="0">
                <a:latin typeface="Consolas" panose="020B0609020204030204" pitchFamily="49" charset="0"/>
              </a:rPr>
              <a:t>con</a:t>
            </a:r>
            <a:r>
              <a:rPr lang="ro-RO" i="1" dirty="0">
                <a:latin typeface="Consolas" panose="020B0609020204030204" pitchFamily="49" charset="0"/>
              </a:rPr>
              <a:t>ț</a:t>
            </a:r>
            <a:r>
              <a:rPr lang="it-IT" i="1" dirty="0">
                <a:latin typeface="Consolas" panose="020B0609020204030204" pitchFamily="49" charset="0"/>
              </a:rPr>
              <a:t>inut</a:t>
            </a:r>
            <a:r>
              <a:rPr lang="it-IT" b="1" i="1" dirty="0">
                <a:latin typeface="Consolas" panose="020B0609020204030204" pitchFamily="49" charset="0"/>
              </a:rPr>
              <a:t>&lt;/tag&gt;</a:t>
            </a:r>
            <a:r>
              <a:rPr lang="ro-RO" b="1" i="1" dirty="0">
                <a:latin typeface="Consolas" panose="020B0609020204030204" pitchFamily="49" charset="0"/>
              </a:rPr>
              <a:t> </a:t>
            </a:r>
            <a:r>
              <a:rPr lang="ro-RO" i="1" dirty="0">
                <a:latin typeface="Consolas" panose="020B0609020204030204" pitchFamily="49" charset="0"/>
              </a:rPr>
              <a:t>sau </a:t>
            </a:r>
            <a:r>
              <a:rPr lang="it-IT" b="1" i="1" dirty="0">
                <a:latin typeface="Consolas" panose="020B0609020204030204" pitchFamily="49" charset="0"/>
              </a:rPr>
              <a:t>&lt;tag</a:t>
            </a:r>
            <a:r>
              <a:rPr lang="ro-RO" b="1" i="1" dirty="0">
                <a:latin typeface="Consolas" panose="020B0609020204030204" pitchFamily="49" charset="0"/>
              </a:rPr>
              <a:t> /</a:t>
            </a:r>
            <a:r>
              <a:rPr lang="it-IT" b="1" i="1" dirty="0">
                <a:latin typeface="Consolas" panose="020B0609020204030204" pitchFamily="49" charset="0"/>
              </a:rPr>
              <a:t>&gt;</a:t>
            </a:r>
            <a:endParaRPr lang="ro-RO" b="1" i="1" dirty="0">
              <a:latin typeface="Consolas" panose="020B0609020204030204" pitchFamily="49" charset="0"/>
            </a:endParaRPr>
          </a:p>
          <a:p>
            <a:pPr algn="ctr"/>
            <a:endParaRPr lang="it-IT" i="1" dirty="0">
              <a:latin typeface="Consolas" panose="020B0609020204030204" pitchFamily="49" charset="0"/>
            </a:endParaRPr>
          </a:p>
          <a:p>
            <a:pPr lvl="1"/>
            <a:r>
              <a:rPr lang="it-IT" b="1" i="1" dirty="0"/>
              <a:t>Attribute</a:t>
            </a:r>
            <a:r>
              <a:rPr lang="it-IT" dirty="0"/>
              <a:t>: sunt definite prin perechi nume-valoare in interiorul unui tag</a:t>
            </a:r>
            <a:endParaRPr lang="ro-RO" dirty="0"/>
          </a:p>
          <a:p>
            <a:pPr algn="ctr"/>
            <a:r>
              <a:rPr lang="it-IT" i="1" dirty="0">
                <a:latin typeface="Consolas" panose="020B0609020204030204" pitchFamily="49" charset="0"/>
              </a:rPr>
              <a:t>&lt;tag</a:t>
            </a:r>
            <a:r>
              <a:rPr lang="ro-RO" i="1" dirty="0">
                <a:latin typeface="Consolas" panose="020B0609020204030204" pitchFamily="49" charset="0"/>
              </a:rPr>
              <a:t> </a:t>
            </a:r>
            <a:r>
              <a:rPr lang="ro-RO" b="1" i="1" dirty="0">
                <a:latin typeface="Consolas" panose="020B0609020204030204" pitchFamily="49" charset="0"/>
              </a:rPr>
              <a:t>nume="valoare"</a:t>
            </a:r>
            <a:r>
              <a:rPr lang="it-IT" i="1" dirty="0">
                <a:latin typeface="Consolas" panose="020B0609020204030204" pitchFamily="49" charset="0"/>
              </a:rPr>
              <a:t>&gt;con</a:t>
            </a:r>
            <a:r>
              <a:rPr lang="ro-RO" i="1" dirty="0">
                <a:latin typeface="Consolas" panose="020B0609020204030204" pitchFamily="49" charset="0"/>
              </a:rPr>
              <a:t>ț</a:t>
            </a:r>
            <a:r>
              <a:rPr lang="it-IT" i="1" dirty="0">
                <a:latin typeface="Consolas" panose="020B0609020204030204" pitchFamily="49" charset="0"/>
              </a:rPr>
              <a:t>inut&lt;/tag&gt;</a:t>
            </a:r>
          </a:p>
          <a:p>
            <a:pPr lvl="1"/>
            <a:endParaRPr lang="it-IT" dirty="0"/>
          </a:p>
          <a:p>
            <a:pPr marL="201168" lvl="1" indent="0">
              <a:buNone/>
            </a:pPr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309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9927-C7D5-4E34-B792-FE17510C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i="1" dirty="0"/>
              <a:t>DOM</a:t>
            </a:r>
            <a:r>
              <a:rPr lang="ro-RO" i="1" dirty="0"/>
              <a:t> – Document </a:t>
            </a:r>
            <a:r>
              <a:rPr lang="ro-RO" i="1" dirty="0" err="1"/>
              <a:t>Object</a:t>
            </a:r>
            <a:r>
              <a:rPr lang="ro-RO" i="1" dirty="0"/>
              <a:t> Model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3F767-A6F0-4899-A91F-46881DF94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28495"/>
          </a:xfrm>
        </p:spPr>
        <p:txBody>
          <a:bodyPr>
            <a:normAutofit fontScale="85000" lnSpcReduction="20000"/>
          </a:bodyPr>
          <a:lstStyle/>
          <a:p>
            <a:r>
              <a:rPr lang="ro-RO" dirty="0"/>
              <a:t>In tehnologia DOM, toate elementele unui document XML sunt considerate noduri. </a:t>
            </a:r>
          </a:p>
          <a:p>
            <a:r>
              <a:rPr lang="ro-RO" dirty="0"/>
              <a:t>Tipuri de noduri:</a:t>
            </a:r>
          </a:p>
          <a:p>
            <a:pPr lvl="1"/>
            <a:r>
              <a:rPr lang="ro-RO" dirty="0"/>
              <a:t>Întregul document este un nod-document (clasa Document)</a:t>
            </a:r>
          </a:p>
          <a:p>
            <a:pPr lvl="1"/>
            <a:r>
              <a:rPr lang="ro-RO" dirty="0"/>
              <a:t>Fiecare element XML este un nod-element (clasa Element)</a:t>
            </a:r>
          </a:p>
          <a:p>
            <a:pPr lvl="1"/>
            <a:r>
              <a:rPr lang="ro-RO" dirty="0"/>
              <a:t>Textul XML din elementele XML sunt de tip nod-text (clasa Text)</a:t>
            </a:r>
          </a:p>
          <a:p>
            <a:pPr lvl="1"/>
            <a:r>
              <a:rPr lang="ro-RO" dirty="0"/>
              <a:t>Comentariile sunt de tip nod-comentariu (clasa Comment)</a:t>
            </a:r>
          </a:p>
          <a:p>
            <a:pPr lvl="1"/>
            <a:r>
              <a:rPr lang="ro-RO" dirty="0"/>
              <a:t>Atributele sunt de tip nod-atribut (clasa </a:t>
            </a:r>
            <a:r>
              <a:rPr lang="ro-RO" dirty="0" err="1"/>
              <a:t>Attr</a:t>
            </a:r>
            <a:r>
              <a:rPr lang="ro-RO" dirty="0"/>
              <a:t>)</a:t>
            </a:r>
          </a:p>
          <a:p>
            <a:r>
              <a:rPr lang="ro-RO" dirty="0"/>
              <a:t>DOM gestionează un arbore de noduri având ca rădăcina nodul Document.</a:t>
            </a:r>
          </a:p>
          <a:p>
            <a:r>
              <a:rPr lang="ro-RO" dirty="0"/>
              <a:t>Dezavantaj - consum de timp si de memorie</a:t>
            </a:r>
          </a:p>
          <a:p>
            <a:r>
              <a:rPr lang="ro-RO" dirty="0"/>
              <a:t>Avantaj - are o arhitectură arborescentă ușor de înțeles. </a:t>
            </a:r>
          </a:p>
          <a:p>
            <a:r>
              <a:rPr lang="ro-RO" dirty="0"/>
              <a:t>Structura arborescentă operează cu noțiunile de părinte (</a:t>
            </a:r>
            <a:r>
              <a:rPr lang="ro-RO" dirty="0" err="1"/>
              <a:t>parent</a:t>
            </a:r>
            <a:r>
              <a:rPr lang="ro-RO" dirty="0"/>
              <a:t>), fiu (</a:t>
            </a:r>
            <a:r>
              <a:rPr lang="ro-RO" dirty="0" err="1"/>
              <a:t>children</a:t>
            </a:r>
            <a:r>
              <a:rPr lang="ro-RO" dirty="0"/>
              <a:t>), frate (</a:t>
            </a:r>
            <a:r>
              <a:rPr lang="ro-RO" dirty="0" err="1"/>
              <a:t>siblings</a:t>
            </a:r>
            <a:r>
              <a:rPr lang="ro-RO" dirty="0"/>
              <a:t>), astfel:</a:t>
            </a:r>
          </a:p>
          <a:p>
            <a:pPr lvl="1"/>
            <a:r>
              <a:rPr lang="ro-RO" dirty="0"/>
              <a:t>nodul rădăcina este numit </a:t>
            </a:r>
            <a:r>
              <a:rPr lang="ro-RO" dirty="0" err="1"/>
              <a:t>root</a:t>
            </a:r>
            <a:endParaRPr lang="ro-RO" dirty="0"/>
          </a:p>
          <a:p>
            <a:pPr lvl="1"/>
            <a:r>
              <a:rPr lang="ro-RO" dirty="0"/>
              <a:t>fiecare nod cu excepția rădăcinii are un singur părinte</a:t>
            </a:r>
          </a:p>
          <a:p>
            <a:pPr lvl="1"/>
            <a:r>
              <a:rPr lang="ro-RO" dirty="0"/>
              <a:t>un nod poate avea oricâți fii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8827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9FE3-7C11-47CF-BE70-B730225D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i="1" dirty="0"/>
              <a:t>DOM</a:t>
            </a:r>
            <a:r>
              <a:rPr lang="ro-RO" i="1" dirty="0"/>
              <a:t> – Document </a:t>
            </a:r>
            <a:r>
              <a:rPr lang="ro-RO" i="1" dirty="0" err="1"/>
              <a:t>Object</a:t>
            </a:r>
            <a:r>
              <a:rPr lang="ro-RO" i="1" dirty="0"/>
              <a:t> Model</a:t>
            </a:r>
            <a:endParaRPr lang="en-US" dirty="0"/>
          </a:p>
        </p:txBody>
      </p:sp>
      <p:pic>
        <p:nvPicPr>
          <p:cNvPr id="1026" name="Picture 2" descr="DOM node tree">
            <a:extLst>
              <a:ext uri="{FF2B5EF4-FFF2-40B4-BE49-F238E27FC236}">
                <a16:creationId xmlns:a16="http://schemas.microsoft.com/office/drawing/2014/main" id="{337A7786-C26F-4CE4-B28F-0817B4CE2FB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547938"/>
            <a:ext cx="46291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F725B4D6-0690-418A-B727-FAEB943D151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97279" y="1872255"/>
            <a:ext cx="4347665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xml version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="UTF-8"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bookstore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book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="cooking"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title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&gt;Everyday Italian&lt;/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&gt;Giada De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Laurentiis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&gt;2005&lt;/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&gt;30.00&lt;/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book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="children"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title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&gt;Harry Potter&lt;/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&gt;J K. Rowling&lt;/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&gt;2005&lt;/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&gt;29.99&lt;/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book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="web"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title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&gt;Learning XML&lt;/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&gt;Erik T. Ray&lt;/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&gt;2003&lt;/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&lt;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&gt;39.95&lt;/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bookstore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41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2F8E-7A19-4B7C-8BB7-9FA403AC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JAXP</a:t>
            </a:r>
            <a:r>
              <a:rPr lang="en-US" i="1" dirty="0"/>
              <a:t>: Java API for XML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2CE77-B26D-4D66-B87C-DD62E6A38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858681" cy="4023360"/>
          </a:xfrm>
        </p:spPr>
        <p:txBody>
          <a:bodyPr/>
          <a:lstStyle/>
          <a:p>
            <a:r>
              <a:rPr lang="ro-RO" b="1" i="1" dirty="0" err="1"/>
              <a:t>DocumentBuilderFactory</a:t>
            </a:r>
            <a:r>
              <a:rPr lang="ro-RO" dirty="0"/>
              <a:t> – clasă de tip </a:t>
            </a:r>
            <a:r>
              <a:rPr lang="ro-RO" i="1" dirty="0" err="1"/>
              <a:t>factory</a:t>
            </a:r>
            <a:r>
              <a:rPr lang="ro-RO" dirty="0"/>
              <a:t> pentru crearea de </a:t>
            </a:r>
            <a:r>
              <a:rPr lang="ro-RO" dirty="0" err="1"/>
              <a:t>parsere</a:t>
            </a:r>
            <a:r>
              <a:rPr lang="ro-RO" dirty="0"/>
              <a:t> XML DOM</a:t>
            </a:r>
          </a:p>
          <a:p>
            <a:pPr lvl="1"/>
            <a:r>
              <a:rPr lang="ro-RO" i="1" dirty="0"/>
              <a:t>static </a:t>
            </a:r>
            <a:r>
              <a:rPr lang="ro-RO" i="1" dirty="0" err="1"/>
              <a:t>DocumentBuilderFactory</a:t>
            </a:r>
            <a:r>
              <a:rPr lang="ro-RO" i="1" dirty="0"/>
              <a:t> </a:t>
            </a:r>
            <a:r>
              <a:rPr lang="ro-RO" b="1" i="1" dirty="0" err="1"/>
              <a:t>newInstance</a:t>
            </a:r>
            <a:r>
              <a:rPr lang="ro-RO" i="1" dirty="0"/>
              <a:t>()</a:t>
            </a:r>
            <a:r>
              <a:rPr lang="ro-RO" dirty="0"/>
              <a:t>: permite </a:t>
            </a:r>
            <a:r>
              <a:rPr lang="ro-RO" dirty="0" err="1"/>
              <a:t>instanțierea</a:t>
            </a:r>
            <a:r>
              <a:rPr lang="ro-RO" dirty="0"/>
              <a:t> unui obiect de tip </a:t>
            </a:r>
            <a:r>
              <a:rPr lang="ro-RO" i="1" dirty="0" err="1"/>
              <a:t>DocumentBuilderFactory</a:t>
            </a:r>
            <a:endParaRPr lang="ro-RO" i="1" dirty="0"/>
          </a:p>
          <a:p>
            <a:pPr lvl="1"/>
            <a:r>
              <a:rPr lang="ro-RO" i="1" dirty="0"/>
              <a:t>abstract </a:t>
            </a:r>
            <a:r>
              <a:rPr lang="ro-RO" i="1" dirty="0" err="1"/>
              <a:t>DocumentBuilder</a:t>
            </a:r>
            <a:r>
              <a:rPr lang="ro-RO" i="1" dirty="0"/>
              <a:t> </a:t>
            </a:r>
            <a:r>
              <a:rPr lang="ro-RO" b="1" i="1" dirty="0" err="1"/>
              <a:t>newDocumentBuilder</a:t>
            </a:r>
            <a:r>
              <a:rPr lang="ro-RO" i="1" dirty="0"/>
              <a:t>(): </a:t>
            </a:r>
            <a:r>
              <a:rPr lang="ro-RO" dirty="0"/>
              <a:t>permite construirea unui obiect de tip </a:t>
            </a:r>
            <a:r>
              <a:rPr lang="ro-RO" i="1" dirty="0" err="1"/>
              <a:t>DocumentBuilder</a:t>
            </a:r>
            <a:endParaRPr lang="ro-RO" i="1" dirty="0"/>
          </a:p>
          <a:p>
            <a:pPr lvl="1"/>
            <a:endParaRPr lang="ro-RO" i="1" dirty="0"/>
          </a:p>
          <a:p>
            <a:r>
              <a:rPr lang="ro-RO" b="1" i="1" dirty="0" err="1"/>
              <a:t>DocumentBuilder</a:t>
            </a:r>
            <a:r>
              <a:rPr lang="ro-RO" b="1" i="1" dirty="0"/>
              <a:t> </a:t>
            </a:r>
            <a:r>
              <a:rPr lang="ro-RO" i="1" dirty="0"/>
              <a:t>– </a:t>
            </a:r>
            <a:r>
              <a:rPr lang="ro-RO" dirty="0"/>
              <a:t>o clasă prin care se pot obține obiectele de tip </a:t>
            </a:r>
            <a:r>
              <a:rPr lang="ro-RO" i="1" dirty="0"/>
              <a:t>Document</a:t>
            </a:r>
            <a:r>
              <a:rPr lang="ro-RO" dirty="0"/>
              <a:t> asociate unui document XML</a:t>
            </a:r>
          </a:p>
          <a:p>
            <a:pPr lvl="1"/>
            <a:r>
              <a:rPr lang="ro-RO" i="1" dirty="0"/>
              <a:t>Document </a:t>
            </a:r>
            <a:r>
              <a:rPr lang="ro-RO" b="1" i="1" dirty="0" err="1"/>
              <a:t>parse</a:t>
            </a:r>
            <a:r>
              <a:rPr lang="ro-RO" i="1" dirty="0"/>
              <a:t>(File/</a:t>
            </a:r>
            <a:r>
              <a:rPr lang="ro-RO" i="1" dirty="0" err="1"/>
              <a:t>InputStream</a:t>
            </a:r>
            <a:r>
              <a:rPr lang="ro-RO" i="1" dirty="0"/>
              <a:t>/</a:t>
            </a:r>
            <a:r>
              <a:rPr lang="ro-RO" i="1" dirty="0" err="1"/>
              <a:t>string</a:t>
            </a:r>
            <a:r>
              <a:rPr lang="ro-RO" i="1" dirty="0"/>
              <a:t>)</a:t>
            </a:r>
            <a:r>
              <a:rPr lang="ro-RO" dirty="0"/>
              <a:t>: obține obiectul </a:t>
            </a:r>
            <a:r>
              <a:rPr lang="ro-RO" i="1" dirty="0"/>
              <a:t>Document</a:t>
            </a:r>
            <a:r>
              <a:rPr lang="ro-RO" dirty="0"/>
              <a:t> prin </a:t>
            </a:r>
            <a:r>
              <a:rPr lang="ro-RO" dirty="0" err="1"/>
              <a:t>parsarea</a:t>
            </a:r>
            <a:r>
              <a:rPr lang="ro-RO" dirty="0"/>
              <a:t> fișierului XML specificat</a:t>
            </a:r>
          </a:p>
          <a:p>
            <a:pPr lvl="1"/>
            <a:r>
              <a:rPr lang="fr-FR" i="1" dirty="0"/>
              <a:t>abstract Document</a:t>
            </a:r>
            <a:r>
              <a:rPr lang="fr-FR" b="1" i="1" dirty="0"/>
              <a:t> </a:t>
            </a:r>
            <a:r>
              <a:rPr lang="fr-FR" b="1" i="1" dirty="0" err="1"/>
              <a:t>newDocument</a:t>
            </a:r>
            <a:r>
              <a:rPr lang="fr-FR" i="1" dirty="0"/>
              <a:t>()</a:t>
            </a:r>
            <a:r>
              <a:rPr lang="ro-RO" dirty="0"/>
              <a:t>:</a:t>
            </a:r>
            <a:r>
              <a:rPr lang="fr-FR" dirty="0"/>
              <a:t> </a:t>
            </a:r>
            <a:r>
              <a:rPr lang="fr-FR" dirty="0" err="1"/>
              <a:t>creare</a:t>
            </a:r>
            <a:r>
              <a:rPr lang="fr-FR" dirty="0"/>
              <a:t> </a:t>
            </a:r>
            <a:r>
              <a:rPr lang="fr-FR" dirty="0" err="1"/>
              <a:t>obiect</a:t>
            </a:r>
            <a:r>
              <a:rPr lang="fr-FR" dirty="0"/>
              <a:t> </a:t>
            </a:r>
            <a:r>
              <a:rPr lang="fr-FR" i="1" dirty="0"/>
              <a:t>Document</a:t>
            </a:r>
            <a:r>
              <a:rPr lang="ro-RO" dirty="0"/>
              <a:t> gol</a:t>
            </a:r>
            <a:endParaRPr lang="fr-FR" dirty="0"/>
          </a:p>
          <a:p>
            <a:pPr lvl="1"/>
            <a:endParaRPr lang="ro-RO" dirty="0"/>
          </a:p>
          <a:p>
            <a:pPr lvl="1"/>
            <a:endParaRPr lang="ro-RO" dirty="0"/>
          </a:p>
          <a:p>
            <a:pPr lvl="1"/>
            <a:endParaRPr lang="en-US" dirty="0"/>
          </a:p>
        </p:txBody>
      </p:sp>
      <p:pic>
        <p:nvPicPr>
          <p:cNvPr id="3074" name="Picture 2" descr="DOM APIs">
            <a:extLst>
              <a:ext uri="{FF2B5EF4-FFF2-40B4-BE49-F238E27FC236}">
                <a16:creationId xmlns:a16="http://schemas.microsoft.com/office/drawing/2014/main" id="{3F9910AF-D1E5-4232-8A76-D869F9F90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961" y="2571614"/>
            <a:ext cx="37433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5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7BC-521A-4864-88A7-FE391702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JAXP</a:t>
            </a:r>
            <a:r>
              <a:rPr lang="en-US" i="1" dirty="0"/>
              <a:t>: Java API for XML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74F2-C239-4371-9F6B-6DAB74997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b="1" i="1" dirty="0" err="1"/>
              <a:t>Node</a:t>
            </a:r>
            <a:r>
              <a:rPr lang="ro-RO" dirty="0"/>
              <a:t> – interfața care reprezintă un nod din arbore (indiferent de tip)</a:t>
            </a:r>
          </a:p>
          <a:p>
            <a:pPr lvl="1"/>
            <a:r>
              <a:rPr lang="en-US" i="1" dirty="0"/>
              <a:t>Node </a:t>
            </a:r>
            <a:r>
              <a:rPr lang="en-US" b="1" i="1" dirty="0" err="1"/>
              <a:t>appendChild</a:t>
            </a:r>
            <a:r>
              <a:rPr lang="en-US" i="1" dirty="0"/>
              <a:t>(Node </a:t>
            </a:r>
            <a:r>
              <a:rPr lang="en-US" i="1" dirty="0" err="1"/>
              <a:t>newChild</a:t>
            </a:r>
            <a:r>
              <a:rPr lang="en-US" i="1" dirty="0"/>
              <a:t>)</a:t>
            </a:r>
            <a:r>
              <a:rPr lang="en-US" dirty="0"/>
              <a:t>: </a:t>
            </a:r>
            <a:r>
              <a:rPr lang="ro-RO" dirty="0"/>
              <a:t>a</a:t>
            </a:r>
            <a:r>
              <a:rPr lang="en-US" dirty="0"/>
              <a:t>d</a:t>
            </a:r>
            <a:r>
              <a:rPr lang="ro-RO" dirty="0"/>
              <a:t>a</a:t>
            </a:r>
            <a:r>
              <a:rPr lang="en-US" dirty="0"/>
              <a:t>ug</a:t>
            </a:r>
            <a:r>
              <a:rPr lang="ro-RO" dirty="0"/>
              <a:t>ă un</a:t>
            </a:r>
            <a:r>
              <a:rPr lang="en-US" dirty="0"/>
              <a:t> nod</a:t>
            </a:r>
            <a:r>
              <a:rPr lang="ro-RO" dirty="0"/>
              <a:t> copil</a:t>
            </a:r>
            <a:endParaRPr lang="en-US" dirty="0"/>
          </a:p>
          <a:p>
            <a:pPr lvl="1"/>
            <a:r>
              <a:rPr lang="en-US" i="1" dirty="0"/>
              <a:t>String </a:t>
            </a:r>
            <a:r>
              <a:rPr lang="en-US" b="1" i="1" dirty="0" err="1"/>
              <a:t>getNodeName</a:t>
            </a:r>
            <a:r>
              <a:rPr lang="en-US" i="1" dirty="0"/>
              <a:t>()</a:t>
            </a:r>
            <a:r>
              <a:rPr lang="en-US" dirty="0"/>
              <a:t>: </a:t>
            </a:r>
            <a:r>
              <a:rPr lang="ro-RO" dirty="0"/>
              <a:t>f</a:t>
            </a:r>
            <a:r>
              <a:rPr lang="en-US" dirty="0" err="1"/>
              <a:t>urnizează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nodului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String </a:t>
            </a:r>
            <a:r>
              <a:rPr lang="en-US" b="1" i="1" dirty="0" err="1"/>
              <a:t>getNodeValue</a:t>
            </a:r>
            <a:r>
              <a:rPr lang="en-US" i="1" dirty="0"/>
              <a:t>()</a:t>
            </a:r>
            <a:r>
              <a:rPr lang="en-US" dirty="0"/>
              <a:t>: </a:t>
            </a:r>
            <a:r>
              <a:rPr lang="ro-RO" dirty="0"/>
              <a:t>î</a:t>
            </a:r>
            <a:r>
              <a:rPr lang="en-US" dirty="0" err="1"/>
              <a:t>ntoarce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nodului</a:t>
            </a:r>
            <a:endParaRPr lang="en-US" dirty="0"/>
          </a:p>
          <a:p>
            <a:pPr lvl="1"/>
            <a:r>
              <a:rPr lang="en-US" i="1" dirty="0"/>
              <a:t>short </a:t>
            </a:r>
            <a:r>
              <a:rPr lang="en-US" b="1" i="1" dirty="0" err="1"/>
              <a:t>getNodeType</a:t>
            </a:r>
            <a:r>
              <a:rPr lang="en-US" i="1" dirty="0"/>
              <a:t>()</a:t>
            </a:r>
            <a:r>
              <a:rPr lang="en-US" dirty="0"/>
              <a:t>: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nodului</a:t>
            </a:r>
            <a:r>
              <a:rPr lang="en-US" dirty="0"/>
              <a:t>. </a:t>
            </a:r>
            <a:r>
              <a:rPr lang="ro-RO" dirty="0"/>
              <a:t>(</a:t>
            </a:r>
            <a:r>
              <a:rPr lang="en-US" dirty="0" err="1"/>
              <a:t>constante</a:t>
            </a:r>
            <a:r>
              <a:rPr lang="en-US" dirty="0"/>
              <a:t> in </a:t>
            </a:r>
            <a:r>
              <a:rPr lang="en-US" dirty="0" err="1"/>
              <a:t>interfața</a:t>
            </a:r>
            <a:r>
              <a:rPr lang="en-US" dirty="0"/>
              <a:t> </a:t>
            </a:r>
            <a:r>
              <a:rPr lang="en-US" i="1" dirty="0"/>
              <a:t>Node</a:t>
            </a:r>
            <a:r>
              <a:rPr lang="en-US" dirty="0"/>
              <a:t>. </a:t>
            </a:r>
            <a:r>
              <a:rPr lang="en-US" dirty="0" err="1"/>
              <a:t>Exemplu</a:t>
            </a:r>
            <a:r>
              <a:rPr lang="en-US" dirty="0"/>
              <a:t>: </a:t>
            </a:r>
            <a:r>
              <a:rPr lang="ro-RO" i="1" dirty="0" err="1"/>
              <a:t>Node</a:t>
            </a:r>
            <a:r>
              <a:rPr lang="ro-RO" i="1" dirty="0"/>
              <a:t>.</a:t>
            </a:r>
            <a:r>
              <a:rPr lang="en-US" i="1" dirty="0"/>
              <a:t>ATTRIBUTE_NODE</a:t>
            </a:r>
            <a:r>
              <a:rPr lang="ro-RO" dirty="0"/>
              <a:t>)</a:t>
            </a:r>
            <a:endParaRPr lang="en-US" dirty="0"/>
          </a:p>
          <a:p>
            <a:pPr lvl="1"/>
            <a:r>
              <a:rPr lang="en-US" i="1" dirty="0"/>
              <a:t>Node </a:t>
            </a:r>
            <a:r>
              <a:rPr lang="en-US" b="1" i="1" dirty="0" err="1"/>
              <a:t>getParentNode</a:t>
            </a:r>
            <a:r>
              <a:rPr lang="en-US" i="1" dirty="0"/>
              <a:t>()</a:t>
            </a:r>
            <a:r>
              <a:rPr lang="en-US" dirty="0"/>
              <a:t>: </a:t>
            </a:r>
            <a:r>
              <a:rPr lang="en-US" dirty="0" err="1"/>
              <a:t>nodul</a:t>
            </a:r>
            <a:r>
              <a:rPr lang="en-US" dirty="0"/>
              <a:t> </a:t>
            </a:r>
            <a:r>
              <a:rPr lang="en-US" dirty="0" err="1"/>
              <a:t>părinte</a:t>
            </a:r>
            <a:endParaRPr lang="en-US" dirty="0"/>
          </a:p>
          <a:p>
            <a:pPr lvl="1"/>
            <a:r>
              <a:rPr lang="en-US" i="1" dirty="0" err="1"/>
              <a:t>NodeList</a:t>
            </a:r>
            <a:r>
              <a:rPr lang="en-US" i="1" dirty="0"/>
              <a:t> </a:t>
            </a:r>
            <a:r>
              <a:rPr lang="en-US" b="1" i="1" dirty="0" err="1"/>
              <a:t>getChildNodes</a:t>
            </a:r>
            <a:r>
              <a:rPr lang="en-US" i="1" dirty="0"/>
              <a:t>()</a:t>
            </a:r>
            <a:r>
              <a:rPr lang="en-US" dirty="0"/>
              <a:t>: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fiilor</a:t>
            </a:r>
            <a:endParaRPr lang="en-US" dirty="0"/>
          </a:p>
          <a:p>
            <a:pPr lvl="1"/>
            <a:r>
              <a:rPr lang="en-US" i="1" dirty="0" err="1"/>
              <a:t>NamedNodeMap</a:t>
            </a:r>
            <a:r>
              <a:rPr lang="en-US" i="1" dirty="0"/>
              <a:t> </a:t>
            </a:r>
            <a:r>
              <a:rPr lang="en-US" b="1" i="1" dirty="0" err="1"/>
              <a:t>getAttributes</a:t>
            </a:r>
            <a:r>
              <a:rPr lang="en-US" i="1" dirty="0"/>
              <a:t>()</a:t>
            </a:r>
            <a:r>
              <a:rPr lang="en-US" dirty="0"/>
              <a:t>: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atributelor</a:t>
            </a:r>
            <a:endParaRPr lang="en-US" dirty="0"/>
          </a:p>
          <a:p>
            <a:r>
              <a:rPr lang="ro-RO" b="1" i="1" dirty="0"/>
              <a:t>Element </a:t>
            </a:r>
            <a:r>
              <a:rPr lang="ro-RO" dirty="0"/>
              <a:t>- interfață derivată din </a:t>
            </a:r>
            <a:r>
              <a:rPr lang="ro-RO" i="1" dirty="0" err="1"/>
              <a:t>Node</a:t>
            </a:r>
            <a:endParaRPr lang="ro-RO" dirty="0"/>
          </a:p>
          <a:p>
            <a:pPr lvl="1"/>
            <a:r>
              <a:rPr lang="ro-RO" dirty="0"/>
              <a:t>utilizată pentru descrierea elementelor dintr-un arbore DOM</a:t>
            </a:r>
          </a:p>
          <a:p>
            <a:pPr lvl="1"/>
            <a:r>
              <a:rPr lang="ro-RO" dirty="0"/>
              <a:t>elementele pot avea asociate atribute</a:t>
            </a:r>
          </a:p>
          <a:p>
            <a:pPr lvl="1"/>
            <a:r>
              <a:rPr lang="ro-RO" dirty="0"/>
              <a:t>conține metode de adăugare/consultare/ștergere atribute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8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893F-2161-4E39-9E51-91AC1531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JAXP</a:t>
            </a:r>
            <a:r>
              <a:rPr lang="en-US" i="1" dirty="0"/>
              <a:t>: Java API for XML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4C653-5272-468A-A17F-DFECD5CD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b="1" i="1" dirty="0"/>
              <a:t>Document</a:t>
            </a:r>
            <a:r>
              <a:rPr lang="ro-RO" dirty="0"/>
              <a:t> – interfața care modelează conceptul de document DOM</a:t>
            </a:r>
          </a:p>
          <a:p>
            <a:pPr lvl="1"/>
            <a:r>
              <a:rPr lang="ro-RO" i="1" dirty="0"/>
              <a:t>Element </a:t>
            </a:r>
            <a:r>
              <a:rPr lang="ro-RO" b="1" i="1" dirty="0" err="1"/>
              <a:t>getDocumentElement</a:t>
            </a:r>
            <a:r>
              <a:rPr lang="ro-RO" i="1" dirty="0"/>
              <a:t>()</a:t>
            </a:r>
            <a:r>
              <a:rPr lang="ro-RO" dirty="0"/>
              <a:t>: întoarce elementul rădăcina</a:t>
            </a:r>
          </a:p>
          <a:p>
            <a:pPr lvl="1"/>
            <a:r>
              <a:rPr lang="ro-RO" i="1" dirty="0" err="1"/>
              <a:t>NodeList</a:t>
            </a:r>
            <a:r>
              <a:rPr lang="ro-RO" i="1" dirty="0"/>
              <a:t> </a:t>
            </a:r>
            <a:r>
              <a:rPr lang="ro-RO" b="1" i="1" dirty="0" err="1"/>
              <a:t>getElementsByTagName</a:t>
            </a:r>
            <a:r>
              <a:rPr lang="ro-RO" i="1" dirty="0"/>
              <a:t>(</a:t>
            </a:r>
            <a:r>
              <a:rPr lang="ro-RO" i="1" dirty="0" err="1"/>
              <a:t>String</a:t>
            </a:r>
            <a:r>
              <a:rPr lang="ro-RO" i="1" dirty="0"/>
              <a:t> </a:t>
            </a:r>
            <a:r>
              <a:rPr lang="ro-RO" i="1" dirty="0" err="1"/>
              <a:t>tagname</a:t>
            </a:r>
            <a:r>
              <a:rPr lang="ro-RO" i="1" dirty="0"/>
              <a:t>)</a:t>
            </a:r>
            <a:r>
              <a:rPr lang="ro-RO" dirty="0"/>
              <a:t>: întoarce elementele (din clasa Element) asociate cu numele de </a:t>
            </a:r>
            <a:r>
              <a:rPr lang="ro-RO" dirty="0" err="1"/>
              <a:t>tag</a:t>
            </a:r>
            <a:r>
              <a:rPr lang="ro-RO" dirty="0"/>
              <a:t> specificat</a:t>
            </a:r>
          </a:p>
          <a:p>
            <a:pPr lvl="1"/>
            <a:endParaRPr lang="ro-RO" dirty="0"/>
          </a:p>
          <a:p>
            <a:pPr lvl="1"/>
            <a:r>
              <a:rPr lang="ro-RO" i="1" dirty="0"/>
              <a:t>Element </a:t>
            </a:r>
            <a:r>
              <a:rPr lang="ro-RO" b="1" i="1" dirty="0" err="1"/>
              <a:t>createElement</a:t>
            </a:r>
            <a:r>
              <a:rPr lang="ro-RO" i="1" dirty="0"/>
              <a:t>(</a:t>
            </a:r>
            <a:r>
              <a:rPr lang="ro-RO" i="1" dirty="0" err="1"/>
              <a:t>String</a:t>
            </a:r>
            <a:r>
              <a:rPr lang="ro-RO" i="1" dirty="0"/>
              <a:t> </a:t>
            </a:r>
            <a:r>
              <a:rPr lang="ro-RO" i="1" dirty="0" err="1"/>
              <a:t>tagName</a:t>
            </a:r>
            <a:r>
              <a:rPr lang="ro-RO" i="1" dirty="0"/>
              <a:t>)</a:t>
            </a:r>
            <a:r>
              <a:rPr lang="ro-RO" dirty="0"/>
              <a:t>: creează un nod de tip Element cu numele specificat</a:t>
            </a:r>
          </a:p>
          <a:p>
            <a:pPr lvl="1"/>
            <a:r>
              <a:rPr lang="ro-RO" i="1" dirty="0" err="1"/>
              <a:t>Attr</a:t>
            </a:r>
            <a:r>
              <a:rPr lang="ro-RO" i="1" dirty="0"/>
              <a:t> </a:t>
            </a:r>
            <a:r>
              <a:rPr lang="ro-RO" b="1" i="1" dirty="0" err="1"/>
              <a:t>createAttribute</a:t>
            </a:r>
            <a:r>
              <a:rPr lang="ro-RO" i="1" dirty="0"/>
              <a:t>(</a:t>
            </a:r>
            <a:r>
              <a:rPr lang="ro-RO" i="1" dirty="0" err="1"/>
              <a:t>String</a:t>
            </a:r>
            <a:r>
              <a:rPr lang="ro-RO" i="1" dirty="0"/>
              <a:t> </a:t>
            </a:r>
            <a:r>
              <a:rPr lang="ro-RO" i="1" dirty="0" err="1"/>
              <a:t>name</a:t>
            </a:r>
            <a:r>
              <a:rPr lang="ro-RO" i="1" dirty="0"/>
              <a:t>)</a:t>
            </a:r>
            <a:r>
              <a:rPr lang="ro-RO" dirty="0"/>
              <a:t>: creează un nod de tip </a:t>
            </a:r>
            <a:r>
              <a:rPr lang="ro-RO" dirty="0" err="1"/>
              <a:t>Attr</a:t>
            </a:r>
            <a:r>
              <a:rPr lang="ro-RO" dirty="0"/>
              <a:t> (atribut) cu numele specificat</a:t>
            </a:r>
          </a:p>
          <a:p>
            <a:pPr lvl="1"/>
            <a:r>
              <a:rPr lang="ro-RO" i="1" dirty="0"/>
              <a:t>Comment </a:t>
            </a:r>
            <a:r>
              <a:rPr lang="ro-RO" b="1" i="1" dirty="0" err="1"/>
              <a:t>createComment</a:t>
            </a:r>
            <a:r>
              <a:rPr lang="ro-RO" i="1" dirty="0"/>
              <a:t>(</a:t>
            </a:r>
            <a:r>
              <a:rPr lang="ro-RO" i="1" dirty="0" err="1"/>
              <a:t>String</a:t>
            </a:r>
            <a:r>
              <a:rPr lang="ro-RO" i="1" dirty="0"/>
              <a:t> data)</a:t>
            </a:r>
            <a:r>
              <a:rPr lang="ro-RO" dirty="0"/>
              <a:t>: creează un nod de tip Comment cu conținutul specificat</a:t>
            </a:r>
          </a:p>
          <a:p>
            <a:pPr lvl="1"/>
            <a:r>
              <a:rPr lang="ro-RO" i="1" dirty="0"/>
              <a:t>Text </a:t>
            </a:r>
            <a:r>
              <a:rPr lang="ro-RO" b="1" i="1" dirty="0" err="1"/>
              <a:t>createTextNode</a:t>
            </a:r>
            <a:r>
              <a:rPr lang="ro-RO" i="1" dirty="0"/>
              <a:t>(</a:t>
            </a:r>
            <a:r>
              <a:rPr lang="ro-RO" i="1" dirty="0" err="1"/>
              <a:t>String</a:t>
            </a:r>
            <a:r>
              <a:rPr lang="ro-RO" i="1" dirty="0"/>
              <a:t> data)</a:t>
            </a:r>
            <a:r>
              <a:rPr lang="ro-RO" dirty="0"/>
              <a:t>: creează un nod de tip Text cu conținutul specificat</a:t>
            </a:r>
          </a:p>
          <a:p>
            <a:r>
              <a:rPr lang="ro-RO" dirty="0"/>
              <a:t>Colecții:</a:t>
            </a:r>
          </a:p>
          <a:p>
            <a:pPr lvl="1"/>
            <a:r>
              <a:rPr lang="ro-RO" i="1" dirty="0" err="1"/>
              <a:t>NodeList</a:t>
            </a:r>
            <a:r>
              <a:rPr lang="ro-RO" dirty="0"/>
              <a:t>: colecție (listă) de noduri cu metode </a:t>
            </a:r>
            <a:r>
              <a:rPr lang="ro-RO" i="1" dirty="0"/>
              <a:t>item</a:t>
            </a:r>
            <a:r>
              <a:rPr lang="ro-RO" dirty="0"/>
              <a:t> și </a:t>
            </a:r>
            <a:r>
              <a:rPr lang="ro-RO" dirty="0" err="1"/>
              <a:t>getL</a:t>
            </a:r>
            <a:r>
              <a:rPr lang="ro-RO" i="1" dirty="0" err="1"/>
              <a:t>ength</a:t>
            </a:r>
            <a:endParaRPr lang="ro-RO" i="1" dirty="0"/>
          </a:p>
          <a:p>
            <a:pPr lvl="1"/>
            <a:r>
              <a:rPr lang="ro-RO" i="1" dirty="0" err="1"/>
              <a:t>NamedNodeMap</a:t>
            </a:r>
            <a:r>
              <a:rPr lang="ro-RO" dirty="0"/>
              <a:t>: dicționar de noduri cu metode </a:t>
            </a:r>
            <a:r>
              <a:rPr lang="ro-RO" i="1" dirty="0"/>
              <a:t>item, </a:t>
            </a:r>
            <a:r>
              <a:rPr lang="ro-RO" dirty="0" err="1"/>
              <a:t>getL</a:t>
            </a:r>
            <a:r>
              <a:rPr lang="ro-RO" i="1" dirty="0" err="1"/>
              <a:t>ength</a:t>
            </a:r>
            <a:r>
              <a:rPr lang="ro-RO" i="1" dirty="0"/>
              <a:t> și </a:t>
            </a:r>
            <a:r>
              <a:rPr lang="ro-RO" i="1" dirty="0" err="1"/>
              <a:t>getNamedItem</a:t>
            </a:r>
            <a:endParaRPr lang="ro-RO" i="1" dirty="0"/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7808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5D15-76AF-410B-A563-3BBB48BD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JAXP</a:t>
            </a:r>
            <a:r>
              <a:rPr lang="en-US" i="1" dirty="0"/>
              <a:t>: Java API for XML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EB70-8ED6-4B80-ADCA-E2FFE7836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204858" cy="4023360"/>
          </a:xfrm>
        </p:spPr>
        <p:txBody>
          <a:bodyPr>
            <a:normAutofit/>
          </a:bodyPr>
          <a:lstStyle/>
          <a:p>
            <a:r>
              <a:rPr lang="ro-RO" b="1" i="1" dirty="0" err="1"/>
              <a:t>TransformerBuilderFactory</a:t>
            </a:r>
            <a:r>
              <a:rPr lang="ro-RO" dirty="0"/>
              <a:t> – clasă de tip </a:t>
            </a:r>
            <a:r>
              <a:rPr lang="ro-RO" i="1" dirty="0" err="1"/>
              <a:t>factory</a:t>
            </a:r>
            <a:r>
              <a:rPr lang="ro-RO" dirty="0"/>
              <a:t> pentru crearea de obiecte de tip </a:t>
            </a:r>
            <a:r>
              <a:rPr lang="ro-RO" i="1" dirty="0" err="1"/>
              <a:t>Transformer</a:t>
            </a:r>
            <a:endParaRPr lang="ro-RO" i="1" dirty="0"/>
          </a:p>
          <a:p>
            <a:pPr lvl="1"/>
            <a:r>
              <a:rPr lang="ro-RO" i="1" dirty="0"/>
              <a:t>static </a:t>
            </a:r>
            <a:r>
              <a:rPr lang="ro-RO" i="1" dirty="0" err="1"/>
              <a:t>TransformerBuilderFactory</a:t>
            </a:r>
            <a:r>
              <a:rPr lang="ro-RO" i="1" dirty="0"/>
              <a:t> </a:t>
            </a:r>
            <a:r>
              <a:rPr lang="ro-RO" b="1" i="1" dirty="0" err="1"/>
              <a:t>newInstance</a:t>
            </a:r>
            <a:r>
              <a:rPr lang="ro-RO" i="1" dirty="0"/>
              <a:t>()</a:t>
            </a:r>
            <a:r>
              <a:rPr lang="ro-RO" dirty="0"/>
              <a:t>: permite </a:t>
            </a:r>
            <a:r>
              <a:rPr lang="ro-RO" dirty="0" err="1"/>
              <a:t>instanțierea</a:t>
            </a:r>
            <a:r>
              <a:rPr lang="ro-RO" dirty="0"/>
              <a:t> unui obiect de tip </a:t>
            </a:r>
            <a:r>
              <a:rPr lang="ro-RO" i="1" dirty="0" err="1"/>
              <a:t>TransformerBuilderFactory</a:t>
            </a:r>
            <a:endParaRPr lang="ro-RO" i="1" dirty="0"/>
          </a:p>
          <a:p>
            <a:pPr lvl="1"/>
            <a:r>
              <a:rPr lang="ro-RO" i="1" dirty="0"/>
              <a:t>abstract </a:t>
            </a:r>
            <a:r>
              <a:rPr lang="ro-RO" i="1" dirty="0" err="1"/>
              <a:t>Transformer</a:t>
            </a:r>
            <a:r>
              <a:rPr lang="ro-RO" i="1" dirty="0"/>
              <a:t> </a:t>
            </a:r>
            <a:r>
              <a:rPr lang="ro-RO" b="1" i="1" dirty="0" err="1"/>
              <a:t>newTransformer</a:t>
            </a:r>
            <a:r>
              <a:rPr lang="ro-RO" i="1" dirty="0"/>
              <a:t>(): </a:t>
            </a:r>
            <a:r>
              <a:rPr lang="ro-RO" dirty="0"/>
              <a:t>permite construirea unui obiect de tip </a:t>
            </a:r>
            <a:r>
              <a:rPr lang="ro-RO" i="1" dirty="0" err="1"/>
              <a:t>DocumentBuilder</a:t>
            </a:r>
            <a:endParaRPr lang="ro-RO" i="1" dirty="0"/>
          </a:p>
          <a:p>
            <a:pPr lvl="1"/>
            <a:endParaRPr lang="ro-RO" i="1" dirty="0"/>
          </a:p>
          <a:p>
            <a:r>
              <a:rPr lang="ro-RO" b="1" i="1" dirty="0" err="1"/>
              <a:t>Transformer</a:t>
            </a:r>
            <a:r>
              <a:rPr lang="ro-RO" b="1" i="1" dirty="0"/>
              <a:t> </a:t>
            </a:r>
            <a:r>
              <a:rPr lang="ro-RO" i="1" dirty="0"/>
              <a:t>– </a:t>
            </a:r>
            <a:r>
              <a:rPr lang="ro-RO" dirty="0"/>
              <a:t>o clasă prin care se pot obține obiectele de tip </a:t>
            </a:r>
            <a:r>
              <a:rPr lang="ro-RO" i="1" dirty="0"/>
              <a:t>Document</a:t>
            </a:r>
            <a:r>
              <a:rPr lang="ro-RO" dirty="0"/>
              <a:t> asociate unui document XML</a:t>
            </a:r>
          </a:p>
          <a:p>
            <a:pPr lvl="1"/>
            <a:r>
              <a:rPr lang="en-US" i="1" dirty="0"/>
              <a:t>void </a:t>
            </a:r>
            <a:r>
              <a:rPr lang="en-US" b="1" i="1" dirty="0" err="1"/>
              <a:t>setOutputProperty</a:t>
            </a:r>
            <a:r>
              <a:rPr lang="en-US" i="1" dirty="0"/>
              <a:t>(String name, String value)</a:t>
            </a:r>
            <a:r>
              <a:rPr lang="ro-RO" dirty="0"/>
              <a:t>: modificare proprietăți transformare (vezi </a:t>
            </a:r>
            <a:r>
              <a:rPr lang="ro-RO" i="1" dirty="0" err="1"/>
              <a:t>OutputKeys</a:t>
            </a:r>
            <a:r>
              <a:rPr lang="ro-RO" dirty="0"/>
              <a:t>)</a:t>
            </a:r>
          </a:p>
          <a:p>
            <a:pPr lvl="1"/>
            <a:r>
              <a:rPr lang="fr-FR" i="1" dirty="0" err="1"/>
              <a:t>void</a:t>
            </a:r>
            <a:r>
              <a:rPr lang="fr-FR" i="1" dirty="0"/>
              <a:t> </a:t>
            </a:r>
            <a:r>
              <a:rPr lang="fr-FR" i="1" dirty="0" err="1"/>
              <a:t>transform</a:t>
            </a:r>
            <a:r>
              <a:rPr lang="fr-FR" i="1" dirty="0"/>
              <a:t>(Source </a:t>
            </a:r>
            <a:r>
              <a:rPr lang="fr-FR" i="1" dirty="0" err="1"/>
              <a:t>xmlSource</a:t>
            </a:r>
            <a:r>
              <a:rPr lang="fr-FR" i="1" dirty="0"/>
              <a:t>, </a:t>
            </a:r>
            <a:r>
              <a:rPr lang="fr-FR" i="1" dirty="0" err="1"/>
              <a:t>Result</a:t>
            </a:r>
            <a:r>
              <a:rPr lang="fr-FR" i="1" dirty="0"/>
              <a:t> </a:t>
            </a:r>
            <a:r>
              <a:rPr lang="fr-FR" i="1" dirty="0" err="1"/>
              <a:t>outputTarget</a:t>
            </a:r>
            <a:r>
              <a:rPr lang="fr-FR" i="1" dirty="0"/>
              <a:t>)</a:t>
            </a:r>
            <a:r>
              <a:rPr lang="ro-RO" dirty="0"/>
              <a:t>:</a:t>
            </a:r>
            <a:r>
              <a:rPr lang="fr-FR" dirty="0"/>
              <a:t> </a:t>
            </a:r>
            <a:r>
              <a:rPr lang="ro-RO" dirty="0"/>
              <a:t>transformare document DOM</a:t>
            </a:r>
            <a:endParaRPr lang="fr-FR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DA6B9E-B1A6-46E6-B04C-6894972EF388}"/>
              </a:ext>
            </a:extLst>
          </p:cNvPr>
          <p:cNvSpPr/>
          <p:nvPr/>
        </p:nvSpPr>
        <p:spPr>
          <a:xfrm>
            <a:off x="7278186" y="1909354"/>
            <a:ext cx="2059579" cy="38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Document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A9A20-6132-45C9-ACB2-8ECCEE9AFE1A}"/>
              </a:ext>
            </a:extLst>
          </p:cNvPr>
          <p:cNvSpPr/>
          <p:nvPr/>
        </p:nvSpPr>
        <p:spPr>
          <a:xfrm>
            <a:off x="7278187" y="2747554"/>
            <a:ext cx="2059578" cy="38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TransformerFactory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7DDAE4-CD4E-4D00-8D2C-8F303A29096B}"/>
              </a:ext>
            </a:extLst>
          </p:cNvPr>
          <p:cNvSpPr/>
          <p:nvPr/>
        </p:nvSpPr>
        <p:spPr>
          <a:xfrm>
            <a:off x="9892936" y="2747554"/>
            <a:ext cx="2059578" cy="38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b="1" dirty="0" err="1"/>
              <a:t>Transformer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B6B9F0-BD7E-434B-8B6A-07D102EAEDF3}"/>
              </a:ext>
            </a:extLst>
          </p:cNvPr>
          <p:cNvSpPr/>
          <p:nvPr/>
        </p:nvSpPr>
        <p:spPr>
          <a:xfrm>
            <a:off x="9888581" y="1909353"/>
            <a:ext cx="2059579" cy="38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DOMSource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C5CB6A-CF41-42E8-AF53-C888FF478B63}"/>
              </a:ext>
            </a:extLst>
          </p:cNvPr>
          <p:cNvSpPr/>
          <p:nvPr/>
        </p:nvSpPr>
        <p:spPr>
          <a:xfrm>
            <a:off x="7278187" y="3590107"/>
            <a:ext cx="2059578" cy="38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OutputStream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8E12F6-2362-4C4E-B5AE-8F300200FDD3}"/>
              </a:ext>
            </a:extLst>
          </p:cNvPr>
          <p:cNvSpPr/>
          <p:nvPr/>
        </p:nvSpPr>
        <p:spPr>
          <a:xfrm>
            <a:off x="9892936" y="3590107"/>
            <a:ext cx="2059578" cy="383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StreamResult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BAD0E00-0301-4790-AC1F-35DAFD2787D3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9337765" y="2100942"/>
            <a:ext cx="550816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821FA14-AD0D-4F45-B8B2-19A25DE5AD5C}"/>
              </a:ext>
            </a:extLst>
          </p:cNvPr>
          <p:cNvCxnSpPr/>
          <p:nvPr/>
        </p:nvCxnSpPr>
        <p:spPr>
          <a:xfrm flipV="1">
            <a:off x="9337765" y="2941317"/>
            <a:ext cx="550816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32D473C-4249-420A-A56E-747EB85D4C2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337765" y="3781696"/>
            <a:ext cx="550816" cy="217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BDC5280-5DFF-44C0-8F4B-81BD5DF2D93B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16200000" flipH="1">
            <a:off x="10693036" y="2517865"/>
            <a:ext cx="455024" cy="4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CB9DBDE-B6D6-4C93-9557-9939179F35EF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rot="5400000" flipH="1" flipV="1">
            <a:off x="10693037" y="3360419"/>
            <a:ext cx="459376" cy="127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A67D378-C3E0-4BB2-B9C0-1D43C8187DE4}"/>
              </a:ext>
            </a:extLst>
          </p:cNvPr>
          <p:cNvSpPr txBox="1">
            <a:spLocks/>
          </p:cNvSpPr>
          <p:nvPr/>
        </p:nvSpPr>
        <p:spPr>
          <a:xfrm>
            <a:off x="7907382" y="4247422"/>
            <a:ext cx="3344093" cy="192024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b="1" i="1" dirty="0" err="1"/>
              <a:t>DOMSource</a:t>
            </a:r>
            <a:r>
              <a:rPr lang="ro-RO" b="1" i="1" dirty="0"/>
              <a:t> </a:t>
            </a:r>
            <a:r>
              <a:rPr lang="ro-RO" i="1" dirty="0"/>
              <a:t>– </a:t>
            </a:r>
            <a:r>
              <a:rPr lang="ro-RO" dirty="0"/>
              <a:t>obiect sursă de tip DOM pentru o transformare (de tip </a:t>
            </a:r>
            <a:r>
              <a:rPr lang="ro-RO" i="1" dirty="0" err="1"/>
              <a:t>Source</a:t>
            </a:r>
            <a:r>
              <a:rPr lang="ro-RO" dirty="0"/>
              <a:t>)</a:t>
            </a:r>
          </a:p>
          <a:p>
            <a:r>
              <a:rPr lang="ro-RO" b="1" i="1" dirty="0" err="1"/>
              <a:t>StreamResult</a:t>
            </a:r>
            <a:r>
              <a:rPr lang="ro-RO" b="1" i="1" dirty="0"/>
              <a:t> </a:t>
            </a:r>
            <a:r>
              <a:rPr lang="ro-RO" i="1" dirty="0"/>
              <a:t>– </a:t>
            </a:r>
            <a:r>
              <a:rPr lang="ro-RO" dirty="0"/>
              <a:t>obiect destinație de tip </a:t>
            </a:r>
            <a:r>
              <a:rPr lang="ro-RO" i="1" dirty="0" err="1"/>
              <a:t>stream</a:t>
            </a:r>
            <a:r>
              <a:rPr lang="ro-RO" dirty="0"/>
              <a:t> pentru o transformare (de tip </a:t>
            </a:r>
            <a:r>
              <a:rPr lang="ro-RO" i="1" dirty="0" err="1"/>
              <a:t>Result</a:t>
            </a:r>
            <a:r>
              <a:rPr lang="ro-RO" dirty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7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F7DE-59FF-40DB-AC1A-7D6D0DA2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JSON </a:t>
            </a:r>
            <a:r>
              <a:rPr lang="en-US" i="1" dirty="0"/>
              <a:t>- JavaScript Object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99B5-B5E9-4C5A-87C9-E40839A99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Este un format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interschimb</a:t>
            </a:r>
            <a:r>
              <a:rPr lang="en-US" dirty="0"/>
              <a:t> de date </a:t>
            </a:r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ro-RO" dirty="0"/>
              <a:t>sintaxa </a:t>
            </a:r>
            <a:r>
              <a:rPr lang="ro-RO" dirty="0" err="1"/>
              <a:t>JavaScript</a:t>
            </a:r>
            <a:endParaRPr lang="en-US" dirty="0"/>
          </a:p>
          <a:p>
            <a:r>
              <a:rPr lang="ro-RO" dirty="0"/>
              <a:t>Un document JSON este compus din elemente de tip:</a:t>
            </a:r>
          </a:p>
          <a:p>
            <a:pPr lvl="1"/>
            <a:r>
              <a:rPr lang="ro-RO" i="1" dirty="0" err="1"/>
              <a:t>object</a:t>
            </a:r>
            <a:r>
              <a:rPr lang="ro-RO" dirty="0"/>
              <a:t> – dicționare de forma </a:t>
            </a:r>
            <a:r>
              <a:rPr lang="ro-RO" i="1" dirty="0"/>
              <a:t>{"cheie1" : valoare1, "cheie2" : valoare2 }</a:t>
            </a:r>
          </a:p>
          <a:p>
            <a:pPr lvl="1"/>
            <a:r>
              <a:rPr lang="ro-RO" i="1" dirty="0" err="1"/>
              <a:t>array</a:t>
            </a:r>
            <a:r>
              <a:rPr lang="ro-RO" i="1" dirty="0"/>
              <a:t> </a:t>
            </a:r>
            <a:r>
              <a:rPr lang="ro-RO" dirty="0"/>
              <a:t>– liste de valori de forma </a:t>
            </a:r>
            <a:r>
              <a:rPr lang="ro-RO" i="1" dirty="0"/>
              <a:t>[valoare1, valoare2]</a:t>
            </a:r>
            <a:endParaRPr lang="ro-RO" dirty="0"/>
          </a:p>
          <a:p>
            <a:pPr lvl="1"/>
            <a:r>
              <a:rPr lang="ro-RO" dirty="0"/>
              <a:t>Valori simple de tip: </a:t>
            </a:r>
            <a:r>
              <a:rPr lang="ro-RO" i="1" dirty="0" err="1"/>
              <a:t>string</a:t>
            </a:r>
            <a:r>
              <a:rPr lang="ro-RO" i="1" dirty="0"/>
              <a:t>, </a:t>
            </a:r>
            <a:r>
              <a:rPr lang="ro-RO" i="1" dirty="0" err="1"/>
              <a:t>number</a:t>
            </a:r>
            <a:r>
              <a:rPr lang="ro-RO" i="1" dirty="0"/>
              <a:t>, </a:t>
            </a:r>
            <a:r>
              <a:rPr lang="ro-RO" i="1" dirty="0" err="1"/>
              <a:t>true</a:t>
            </a:r>
            <a:r>
              <a:rPr lang="ro-RO" i="1" dirty="0"/>
              <a:t>, false </a:t>
            </a:r>
            <a:r>
              <a:rPr lang="ro-RO" dirty="0"/>
              <a:t>și</a:t>
            </a:r>
            <a:r>
              <a:rPr lang="ro-RO" i="1" dirty="0"/>
              <a:t> </a:t>
            </a:r>
            <a:r>
              <a:rPr lang="ro-RO" i="1" dirty="0" err="1"/>
              <a:t>null</a:t>
            </a:r>
            <a:r>
              <a:rPr lang="ro-RO" dirty="0"/>
              <a:t> sau compuse (</a:t>
            </a:r>
            <a:r>
              <a:rPr lang="ro-RO" i="1" dirty="0" err="1"/>
              <a:t>object</a:t>
            </a:r>
            <a:r>
              <a:rPr lang="ro-RO" dirty="0"/>
              <a:t>, </a:t>
            </a:r>
            <a:r>
              <a:rPr lang="ro-RO" i="1" dirty="0" err="1"/>
              <a:t>array</a:t>
            </a:r>
            <a:r>
              <a:rPr lang="ro-RO" dirty="0"/>
              <a:t>)</a:t>
            </a:r>
          </a:p>
          <a:p>
            <a:pPr lvl="1"/>
            <a:endParaRPr lang="ro-RO" i="1" dirty="0"/>
          </a:p>
          <a:p>
            <a:r>
              <a:rPr lang="en-US" dirty="0" err="1"/>
              <a:t>Documenta</a:t>
            </a:r>
            <a:r>
              <a:rPr lang="ro-RO" dirty="0"/>
              <a:t>ție și biblioteci pentru diverse limbaje: </a:t>
            </a:r>
            <a:r>
              <a:rPr lang="en-US" dirty="0">
                <a:hlinkClick r:id="rId2"/>
              </a:rPr>
              <a:t>https://www.json.org/</a:t>
            </a:r>
            <a:endParaRPr lang="ro-RO" dirty="0"/>
          </a:p>
          <a:p>
            <a:endParaRPr lang="ro-RO" dirty="0"/>
          </a:p>
          <a:p>
            <a:r>
              <a:rPr lang="ro-RO" dirty="0"/>
              <a:t>Exemplu de bibliotecă JSON pentru Java: </a:t>
            </a:r>
            <a:r>
              <a:rPr lang="ro-RO" dirty="0">
                <a:hlinkClick r:id="rId3"/>
              </a:rPr>
              <a:t>https://github.com/stleary/JSON-java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05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18953</TotalTime>
  <Words>1171</Words>
  <Application>Microsoft Office PowerPoint</Application>
  <PresentationFormat>Widescreen</PresentationFormat>
  <Paragraphs>131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Retrospect</vt:lpstr>
      <vt:lpstr>Programare multiparadigmă JAVA</vt:lpstr>
      <vt:lpstr>XML – Extensible Markup Language</vt:lpstr>
      <vt:lpstr>DOM – Document Object Model</vt:lpstr>
      <vt:lpstr>DOM – Document Object Model</vt:lpstr>
      <vt:lpstr>JAXP: Java API for XML </vt:lpstr>
      <vt:lpstr>JAXP: Java API for XML </vt:lpstr>
      <vt:lpstr>JAXP: Java API for XML </vt:lpstr>
      <vt:lpstr>JAXP: Java API for XML </vt:lpstr>
      <vt:lpstr>JSON - JavaScript Object Notation</vt:lpstr>
      <vt:lpstr>Biblioteca JSON-Java</vt:lpstr>
      <vt:lpstr>Biblioteca JSON-Java</vt:lpstr>
      <vt:lpstr>Biblioteca JSON-Java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Ioniță</dc:creator>
  <cp:lastModifiedBy>Cristian Ioniță</cp:lastModifiedBy>
  <cp:revision>318</cp:revision>
  <cp:lastPrinted>2020-03-03T10:30:51Z</cp:lastPrinted>
  <dcterms:created xsi:type="dcterms:W3CDTF">2020-02-12T19:18:10Z</dcterms:created>
  <dcterms:modified xsi:type="dcterms:W3CDTF">2020-05-12T13:02:09Z</dcterms:modified>
</cp:coreProperties>
</file>