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67" r:id="rId4"/>
    <p:sldId id="268" r:id="rId5"/>
    <p:sldId id="269" r:id="rId6"/>
    <p:sldId id="270" r:id="rId7"/>
    <p:sldId id="273" r:id="rId8"/>
    <p:sldId id="274" r:id="rId9"/>
    <p:sldId id="272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82" r:id="rId1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50" d="100"/>
          <a:sy n="150" d="100"/>
        </p:scale>
        <p:origin x="5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9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800" dirty="0"/>
              <a:t>De precizat regulile de organizare a fișierelor sursă:</a:t>
            </a:r>
          </a:p>
          <a:p>
            <a:pPr marL="171450" indent="-171450">
              <a:buFontTx/>
              <a:buChar char="-"/>
            </a:pPr>
            <a:r>
              <a:rPr lang="ro-RO" sz="1800" dirty="0"/>
              <a:t>Un fișier poate conține un singur tip public cu același nume</a:t>
            </a:r>
          </a:p>
          <a:p>
            <a:pPr marL="171450" indent="-171450">
              <a:buFontTx/>
              <a:buChar char="-"/>
            </a:pPr>
            <a:r>
              <a:rPr lang="ro-RO" sz="1800" dirty="0"/>
              <a:t>Calea trebuie să corespundă cu pachetul din care face parte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ro.ase.Persoana</a:t>
            </a:r>
            <a:r>
              <a:rPr lang="ro-RO" dirty="0"/>
              <a:t> (</a:t>
            </a:r>
            <a:r>
              <a:rPr lang="ro-RO" dirty="0" err="1"/>
              <a:t>int</a:t>
            </a:r>
            <a:r>
              <a:rPr lang="ro-RO" dirty="0"/>
              <a:t> cod, </a:t>
            </a:r>
            <a:r>
              <a:rPr lang="ro-RO" dirty="0" err="1"/>
              <a:t>string</a:t>
            </a:r>
            <a:r>
              <a:rPr lang="ro-RO" dirty="0"/>
              <a:t> nume)</a:t>
            </a:r>
            <a:r>
              <a:rPr lang="en-US" dirty="0"/>
              <a:t> + program cu main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getteri</a:t>
            </a:r>
            <a:r>
              <a:rPr lang="en-US" dirty="0"/>
              <a:t> / setter, constructor,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Exemplu: modificare câmp cod să fie final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Exemplu: alocare automată a codului în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student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afisare</a:t>
            </a:r>
            <a:r>
              <a:rPr lang="en-US" dirty="0"/>
              <a:t> (</a:t>
            </a:r>
            <a:r>
              <a:rPr lang="en-US" dirty="0" err="1"/>
              <a:t>virtuala</a:t>
            </a:r>
            <a:r>
              <a:rPr lang="en-US" dirty="0"/>
              <a:t> / </a:t>
            </a:r>
            <a:r>
              <a:rPr lang="en-US" dirty="0" err="1"/>
              <a:t>abstracta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3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modificatori</a:t>
            </a:r>
            <a:r>
              <a:rPr lang="en-US" dirty="0"/>
              <a:t> de access</a:t>
            </a:r>
          </a:p>
          <a:p>
            <a:r>
              <a:rPr lang="en-US" dirty="0" err="1"/>
              <a:t>Vezi</a:t>
            </a:r>
            <a:r>
              <a:rPr lang="en-US" dirty="0"/>
              <a:t> Effective Java, Item #24</a:t>
            </a:r>
          </a:p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+ anonymous inner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A76D-F4C4-4977-8EB6-C8695011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dirty="0" err="1"/>
              <a:t>System.lang.Object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6FFA-35D8-44DE-8161-18BE66B9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String</a:t>
            </a:r>
            <a:r>
              <a:rPr lang="ro-RO" i="1" dirty="0"/>
              <a:t> </a:t>
            </a:r>
            <a:r>
              <a:rPr lang="en-US" b="1" i="1" dirty="0" err="1"/>
              <a:t>toString</a:t>
            </a:r>
            <a:r>
              <a:rPr lang="en-US" i="1" dirty="0"/>
              <a:t>()</a:t>
            </a:r>
            <a:r>
              <a:rPr lang="ro-RO" dirty="0"/>
              <a:t> – permite conversia către </a:t>
            </a:r>
            <a:r>
              <a:rPr lang="ro-RO" i="1" dirty="0" err="1"/>
              <a:t>String</a:t>
            </a:r>
            <a:r>
              <a:rPr lang="ro-RO" dirty="0"/>
              <a:t> a oricărui obiect</a:t>
            </a:r>
            <a:endParaRPr lang="en-US" dirty="0"/>
          </a:p>
          <a:p>
            <a:r>
              <a:rPr lang="en-US" i="1" dirty="0"/>
              <a:t>protected void </a:t>
            </a:r>
            <a:r>
              <a:rPr lang="en-US" b="1" i="1" dirty="0"/>
              <a:t>finalize</a:t>
            </a:r>
            <a:r>
              <a:rPr lang="en-US" i="1" dirty="0"/>
              <a:t>()</a:t>
            </a:r>
            <a:r>
              <a:rPr lang="ro-RO" dirty="0"/>
              <a:t> – apelat de JVM înaintea </a:t>
            </a:r>
            <a:r>
              <a:rPr lang="en-US" dirty="0" err="1"/>
              <a:t>distrugerii</a:t>
            </a:r>
            <a:r>
              <a:rPr lang="en-US" dirty="0"/>
              <a:t> </a:t>
            </a:r>
            <a:r>
              <a:rPr lang="en-US" dirty="0" err="1"/>
              <a:t>obiectului</a:t>
            </a:r>
            <a:endParaRPr lang="en-US" dirty="0"/>
          </a:p>
          <a:p>
            <a:r>
              <a:rPr lang="en-US" i="1" dirty="0"/>
              <a:t>Class&lt;?&gt; </a:t>
            </a:r>
            <a:r>
              <a:rPr lang="en-US" b="1" i="1" dirty="0" err="1"/>
              <a:t>getClass</a:t>
            </a:r>
            <a:r>
              <a:rPr lang="en-US" i="1" dirty="0"/>
              <a:t>()</a:t>
            </a:r>
            <a:r>
              <a:rPr lang="ro-RO" i="1" dirty="0"/>
              <a:t> </a:t>
            </a:r>
            <a:r>
              <a:rPr lang="ro-RO" dirty="0"/>
              <a:t>– permiterea obținerii obiectului </a:t>
            </a:r>
            <a:r>
              <a:rPr lang="ro-RO" i="1" dirty="0" err="1"/>
              <a:t>Class</a:t>
            </a:r>
            <a:r>
              <a:rPr lang="ro-RO" dirty="0"/>
              <a:t> asociat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protected Object </a:t>
            </a:r>
            <a:r>
              <a:rPr lang="en-US" b="1" i="1" dirty="0"/>
              <a:t>clone</a:t>
            </a:r>
            <a:r>
              <a:rPr lang="en-US" i="1" dirty="0"/>
              <a:t>()</a:t>
            </a:r>
            <a:r>
              <a:rPr lang="ro-RO" i="1" dirty="0"/>
              <a:t> </a:t>
            </a:r>
            <a:r>
              <a:rPr lang="ro-RO" dirty="0"/>
              <a:t>– produce o copie a obiectului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b="1" i="1" dirty="0"/>
              <a:t>equals</a:t>
            </a:r>
            <a:r>
              <a:rPr lang="en-US" i="1" dirty="0"/>
              <a:t>(Object obj)</a:t>
            </a:r>
            <a:r>
              <a:rPr lang="ro-RO" dirty="0"/>
              <a:t> – permite compararea valorilor a două obiecte </a:t>
            </a:r>
            <a:endParaRPr lang="en-US" dirty="0"/>
          </a:p>
          <a:p>
            <a:r>
              <a:rPr lang="en-US" i="1" dirty="0"/>
              <a:t>int </a:t>
            </a:r>
            <a:r>
              <a:rPr lang="en-US" b="1" i="1" dirty="0" err="1"/>
              <a:t>hashCode</a:t>
            </a:r>
            <a:r>
              <a:rPr lang="en-US" i="1" dirty="0"/>
              <a:t>()</a:t>
            </a:r>
            <a:r>
              <a:rPr lang="ro-RO" dirty="0"/>
              <a:t> – produce codul </a:t>
            </a:r>
            <a:r>
              <a:rPr lang="ro-RO" dirty="0" err="1"/>
              <a:t>hash</a:t>
            </a:r>
            <a:r>
              <a:rPr lang="ro-RO" dirty="0"/>
              <a:t> asociat instanței; utilizat în special pentru tabele de dispersie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notify, </a:t>
            </a:r>
            <a:r>
              <a:rPr lang="en-US" i="1" dirty="0" err="1"/>
              <a:t>notifyAll</a:t>
            </a:r>
            <a:r>
              <a:rPr lang="en-US" i="1" dirty="0"/>
              <a:t>, wait</a:t>
            </a:r>
            <a:r>
              <a:rPr lang="en-US" dirty="0"/>
              <a:t> -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fire de </a:t>
            </a:r>
            <a:r>
              <a:rPr lang="en-US" dirty="0" err="1"/>
              <a:t>execuție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3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C39F-9209-437A-A4A8-C39E45AC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equals</a:t>
            </a:r>
            <a:r>
              <a:rPr lang="ro-RO" dirty="0"/>
              <a:t> și </a:t>
            </a:r>
            <a:r>
              <a:rPr lang="ro-RO" dirty="0" err="1"/>
              <a:t>hashCode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D45B-2120-4840-AA75-7BC0EFF9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436042" cy="4401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Reguli:</a:t>
            </a:r>
          </a:p>
          <a:p>
            <a:pPr lvl="1"/>
            <a:r>
              <a:rPr lang="en-US" dirty="0" err="1"/>
              <a:t>Dac</a:t>
            </a:r>
            <a:r>
              <a:rPr lang="ro-RO" dirty="0"/>
              <a:t>ă două obiecte sunt egale conform </a:t>
            </a:r>
            <a:r>
              <a:rPr lang="ro-RO" i="1" dirty="0" err="1"/>
              <a:t>equals</a:t>
            </a:r>
            <a:r>
              <a:rPr lang="ro-RO" dirty="0"/>
              <a:t>, atunci </a:t>
            </a:r>
            <a:r>
              <a:rPr lang="ro-RO" dirty="0" err="1"/>
              <a:t>obigatoriu</a:t>
            </a:r>
            <a:r>
              <a:rPr lang="ro-RO" dirty="0"/>
              <a:t> </a:t>
            </a:r>
            <a:r>
              <a:rPr lang="ro-RO" i="1" dirty="0" err="1"/>
              <a:t>hashCode</a:t>
            </a:r>
            <a:r>
              <a:rPr lang="ro-RO" i="1" dirty="0"/>
              <a:t> </a:t>
            </a:r>
            <a:r>
              <a:rPr lang="ro-RO" dirty="0"/>
              <a:t>trebuie să întoarcă aceeași valoare</a:t>
            </a:r>
          </a:p>
          <a:p>
            <a:pPr lvl="1"/>
            <a:r>
              <a:rPr lang="ro-RO" dirty="0"/>
              <a:t>Dacă două obiecte nu sunt egale conform </a:t>
            </a:r>
            <a:r>
              <a:rPr lang="ro-RO" i="1" dirty="0" err="1"/>
              <a:t>equals</a:t>
            </a:r>
            <a:r>
              <a:rPr lang="ro-RO" dirty="0"/>
              <a:t> valorile obținute prin </a:t>
            </a:r>
            <a:r>
              <a:rPr lang="ro-RO" i="1" dirty="0" err="1"/>
              <a:t>hashCode</a:t>
            </a:r>
            <a:r>
              <a:rPr lang="ro-RO" dirty="0"/>
              <a:t> pot fi egale sau diferite</a:t>
            </a:r>
          </a:p>
          <a:p>
            <a:pPr lvl="1"/>
            <a:r>
              <a:rPr lang="ro-RO" i="1" dirty="0" err="1"/>
              <a:t>hashCode</a:t>
            </a:r>
            <a:r>
              <a:rPr lang="ro-RO" dirty="0"/>
              <a:t> trebuie să rămână neschimbat atât timp cât valorile folosite pentru </a:t>
            </a:r>
            <a:r>
              <a:rPr lang="ro-RO" i="1" dirty="0" err="1"/>
              <a:t>equals</a:t>
            </a:r>
            <a:r>
              <a:rPr lang="ro-RO" dirty="0"/>
              <a:t> rămân neschimbate</a:t>
            </a:r>
          </a:p>
          <a:p>
            <a:r>
              <a:rPr lang="ro-RO" dirty="0"/>
              <a:t>Comportament </a:t>
            </a:r>
            <a:r>
              <a:rPr lang="ro-RO" dirty="0" err="1"/>
              <a:t>impl</a:t>
            </a:r>
            <a:r>
              <a:rPr lang="en-US" dirty="0" err="1"/>
              <a:t>i</a:t>
            </a:r>
            <a:r>
              <a:rPr lang="ro-RO" dirty="0"/>
              <a:t>cit:</a:t>
            </a:r>
          </a:p>
          <a:p>
            <a:pPr lvl="1"/>
            <a:r>
              <a:rPr lang="ro-RO" i="1" dirty="0" err="1"/>
              <a:t>equals</a:t>
            </a:r>
            <a:r>
              <a:rPr lang="ro-RO" dirty="0"/>
              <a:t> – </a:t>
            </a:r>
            <a:r>
              <a:rPr lang="ro-RO" dirty="0" err="1"/>
              <a:t>true</a:t>
            </a:r>
            <a:r>
              <a:rPr lang="ro-RO" dirty="0"/>
              <a:t> dacă referințele sunt egale</a:t>
            </a:r>
          </a:p>
          <a:p>
            <a:pPr lvl="1"/>
            <a:r>
              <a:rPr lang="ro-RO" i="1" dirty="0"/>
              <a:t>hashCode</a:t>
            </a:r>
            <a:r>
              <a:rPr lang="ro-RO" dirty="0"/>
              <a:t> – adresa obiectului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Arrays.equals</a:t>
            </a:r>
            <a:r>
              <a:rPr lang="en-US" i="1" dirty="0"/>
              <a:t> / </a:t>
            </a:r>
            <a:r>
              <a:rPr lang="en-US" i="1" dirty="0" err="1"/>
              <a:t>Arrays.hashCode</a:t>
            </a:r>
            <a:endParaRPr lang="en-US" i="1" dirty="0"/>
          </a:p>
          <a:p>
            <a:pPr lvl="1"/>
            <a:r>
              <a:rPr lang="en-US" i="1" dirty="0" err="1"/>
              <a:t>Objects.hash</a:t>
            </a:r>
            <a:endParaRPr lang="en-US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4BBF46-C99F-4A8E-BD5A-ACBC23E2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322" y="1833725"/>
            <a:ext cx="5532284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ro-RO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descriere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equals(Object o)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o)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1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B2D5-59A9-4F20-A7AC-75D8870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clone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50D2-0ADA-47B8-B54E-63B3235D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Tipuri de copiere:</a:t>
            </a:r>
          </a:p>
          <a:p>
            <a:pPr lvl="1"/>
            <a:r>
              <a:rPr lang="ro-RO" dirty="0"/>
              <a:t>Atribuire simplă între referințe</a:t>
            </a:r>
          </a:p>
          <a:p>
            <a:pPr lvl="1"/>
            <a:r>
              <a:rPr lang="ro-RO" i="1" dirty="0" err="1"/>
              <a:t>Shallow</a:t>
            </a:r>
            <a:r>
              <a:rPr lang="ro-RO" i="1" dirty="0"/>
              <a:t> </a:t>
            </a:r>
            <a:r>
              <a:rPr lang="ro-RO" i="1" dirty="0" err="1"/>
              <a:t>copy</a:t>
            </a:r>
            <a:endParaRPr lang="ro-RO" i="1" dirty="0"/>
          </a:p>
          <a:p>
            <a:pPr lvl="1"/>
            <a:r>
              <a:rPr lang="ro-RO" i="1" dirty="0"/>
              <a:t>Deep </a:t>
            </a:r>
            <a:r>
              <a:rPr lang="ro-RO" i="1" dirty="0" err="1"/>
              <a:t>copy</a:t>
            </a:r>
            <a:endParaRPr lang="ro-RO" i="1" dirty="0"/>
          </a:p>
          <a:p>
            <a:pPr marL="201168" lvl="1" indent="0">
              <a:buNone/>
            </a:pPr>
            <a:endParaRPr lang="ro-RO" i="1" dirty="0"/>
          </a:p>
          <a:p>
            <a:r>
              <a:rPr lang="ro-RO" dirty="0"/>
              <a:t>Reguli pentru suprascriere </a:t>
            </a:r>
            <a:r>
              <a:rPr lang="ro-RO" b="1" i="1" dirty="0"/>
              <a:t>clone</a:t>
            </a:r>
            <a:r>
              <a:rPr lang="ro-RO" dirty="0"/>
              <a:t> pentru </a:t>
            </a:r>
            <a:r>
              <a:rPr lang="ro-RO" dirty="0" err="1"/>
              <a:t>deep</a:t>
            </a:r>
            <a:r>
              <a:rPr lang="ro-RO" dirty="0"/>
              <a:t> </a:t>
            </a:r>
            <a:r>
              <a:rPr lang="ro-RO" dirty="0" err="1"/>
              <a:t>copy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Implementare i</a:t>
            </a:r>
            <a:r>
              <a:rPr lang="en-US" dirty="0" err="1"/>
              <a:t>nterfa</a:t>
            </a:r>
            <a:r>
              <a:rPr lang="ro-RO" dirty="0" err="1"/>
              <a:t>ță</a:t>
            </a:r>
            <a:r>
              <a:rPr lang="ro-RO" dirty="0"/>
              <a:t> </a:t>
            </a:r>
            <a:r>
              <a:rPr lang="ro-RO" b="1" dirty="0" err="1"/>
              <a:t>Cloneable</a:t>
            </a:r>
            <a:endParaRPr lang="ro-RO" b="1" dirty="0"/>
          </a:p>
          <a:p>
            <a:pPr lvl="1"/>
            <a:r>
              <a:rPr lang="ro-RO" dirty="0"/>
              <a:t>Suprascriere publică metodă </a:t>
            </a:r>
            <a:r>
              <a:rPr lang="ro-RO" i="1" dirty="0"/>
              <a:t>clone</a:t>
            </a:r>
            <a:endParaRPr lang="ro-RO" dirty="0"/>
          </a:p>
          <a:p>
            <a:pPr lvl="1"/>
            <a:r>
              <a:rPr lang="ro-RO" dirty="0"/>
              <a:t>Utilizare </a:t>
            </a:r>
            <a:r>
              <a:rPr lang="ro-RO" i="1" dirty="0" err="1"/>
              <a:t>super.clone</a:t>
            </a:r>
            <a:r>
              <a:rPr lang="ro-RO" i="1" dirty="0"/>
              <a:t>()</a:t>
            </a:r>
            <a:r>
              <a:rPr lang="ro-RO" dirty="0"/>
              <a:t> în interiorul metodei pentru a obține o copie </a:t>
            </a:r>
            <a:r>
              <a:rPr lang="ro-RO" dirty="0" err="1"/>
              <a:t>shallow</a:t>
            </a:r>
            <a:r>
              <a:rPr lang="ro-RO" dirty="0"/>
              <a:t> a obiectului curent</a:t>
            </a:r>
          </a:p>
          <a:p>
            <a:pPr lvl="1"/>
            <a:r>
              <a:rPr lang="ro-RO" dirty="0"/>
              <a:t>Construire copii pentru toate obiectele referite (câmpuri de tip </a:t>
            </a:r>
            <a:r>
              <a:rPr lang="ro-RO" dirty="0" err="1"/>
              <a:t>reference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Tratare excepție </a:t>
            </a:r>
            <a:r>
              <a:rPr lang="ro-RO" dirty="0" err="1"/>
              <a:t>CloneNotSupportedException</a:t>
            </a:r>
            <a:endParaRPr lang="ro-RO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229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2611-0A10-4203-BBCB-C0594C3D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Obiecte / clase imutabile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6D3F-C972-42FB-8BF4-F2C3A47D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86007" cy="4023360"/>
          </a:xfrm>
        </p:spPr>
        <p:txBody>
          <a:bodyPr/>
          <a:lstStyle/>
          <a:p>
            <a:r>
              <a:rPr lang="ro-RO" dirty="0"/>
              <a:t>Valorile stocate în obiectele clasei nu pot fi modificate după execuția constructorului</a:t>
            </a:r>
          </a:p>
          <a:p>
            <a:r>
              <a:rPr lang="ro-RO" dirty="0"/>
              <a:t>Reguli:</a:t>
            </a:r>
          </a:p>
          <a:p>
            <a:pPr lvl="1"/>
            <a:r>
              <a:rPr lang="ro-RO" dirty="0"/>
              <a:t>Clasa este marcată cu modificatorul </a:t>
            </a:r>
            <a:r>
              <a:rPr lang="ro-RO" i="1" dirty="0"/>
              <a:t>final</a:t>
            </a:r>
            <a:endParaRPr lang="ro-RO" dirty="0"/>
          </a:p>
          <a:p>
            <a:pPr lvl="1"/>
            <a:r>
              <a:rPr lang="ro-RO" dirty="0"/>
              <a:t>Câmpurile sunt marcate ca </a:t>
            </a:r>
            <a:r>
              <a:rPr lang="ro-RO" i="1" dirty="0"/>
              <a:t>private</a:t>
            </a:r>
            <a:r>
              <a:rPr lang="ro-RO" dirty="0"/>
              <a:t> și </a:t>
            </a:r>
            <a:r>
              <a:rPr lang="ro-RO" i="1" dirty="0"/>
              <a:t>final</a:t>
            </a:r>
            <a:endParaRPr lang="ro-RO" dirty="0"/>
          </a:p>
          <a:p>
            <a:pPr lvl="1"/>
            <a:r>
              <a:rPr lang="ro-RO" dirty="0"/>
              <a:t>Câmpurile de tip referință sunt către obiecte imutabile</a:t>
            </a:r>
          </a:p>
          <a:p>
            <a:pPr lvl="1"/>
            <a:r>
              <a:rPr lang="ro-RO" dirty="0"/>
              <a:t>Oferă doar metode de tip </a:t>
            </a:r>
            <a:r>
              <a:rPr lang="ro-RO" i="1" dirty="0"/>
              <a:t>getter</a:t>
            </a:r>
          </a:p>
          <a:p>
            <a:r>
              <a:rPr lang="ro-RO" dirty="0"/>
              <a:t>Exemple</a:t>
            </a:r>
          </a:p>
          <a:p>
            <a:pPr lvl="1"/>
            <a:r>
              <a:rPr lang="ro-RO" dirty="0"/>
              <a:t>Clasa </a:t>
            </a:r>
            <a:r>
              <a:rPr lang="ro-RO" i="1" dirty="0" err="1"/>
              <a:t>String</a:t>
            </a:r>
            <a:endParaRPr lang="ro-RO" i="1" dirty="0"/>
          </a:p>
          <a:p>
            <a:pPr lvl="1"/>
            <a:r>
              <a:rPr lang="ro-RO" dirty="0"/>
              <a:t>Clasele </a:t>
            </a:r>
            <a:r>
              <a:rPr lang="ro-RO" i="1" dirty="0" err="1"/>
              <a:t>wrapper</a:t>
            </a:r>
            <a:r>
              <a:rPr lang="ro-RO" dirty="0"/>
              <a:t> pentru tipurile fundamentale: </a:t>
            </a:r>
            <a:r>
              <a:rPr lang="en-US" i="1" dirty="0"/>
              <a:t>Integer, Long, Short, Double, Float, Character, Byte, Boolean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2CAF9B-5DD8-4756-A7EB-5D21A50E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844" y="1845734"/>
            <a:ext cx="445827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cod;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1F1E-D599-436A-8A22-5EE65A92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Enumerații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7542-ED3E-4706-8CF5-CAAF473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Clase speciale derivate din </a:t>
            </a:r>
            <a:r>
              <a:rPr lang="ro-RO" i="1" dirty="0" err="1"/>
              <a:t>java.lang.</a:t>
            </a:r>
            <a:r>
              <a:rPr lang="ro-RO" b="1" i="1" dirty="0" err="1"/>
              <a:t>Enum</a:t>
            </a:r>
            <a:r>
              <a:rPr lang="ro-RO" dirty="0"/>
              <a:t> ale cărei câmpuri sunt obligatoriu constante 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A1F280-6C5F-4B58-973D-C0EFACA5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13" y="2653481"/>
            <a:ext cx="4557658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LUNI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MARTI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MIERCURI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Zi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LUNI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ziCurenta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ziCurenta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ziCurenta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5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A7AA-91D6-480D-88B9-A249AD86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Tratarea excepțiilor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E42B-3076-4B92-A0B8-E0E50FCE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2168"/>
          </a:xfrm>
        </p:spPr>
        <p:txBody>
          <a:bodyPr/>
          <a:lstStyle/>
          <a:p>
            <a:r>
              <a:rPr lang="ro-RO" dirty="0"/>
              <a:t>Toate obiectele de tip excepție sunt derivate direct sau indirect din </a:t>
            </a:r>
            <a:r>
              <a:rPr lang="ro-RO" b="1" i="1" dirty="0" err="1"/>
              <a:t>Throwable</a:t>
            </a:r>
            <a:endParaRPr lang="ro-RO" b="1" i="1" dirty="0"/>
          </a:p>
          <a:p>
            <a:r>
              <a:rPr lang="ro-RO" dirty="0"/>
              <a:t>Tipuri:</a:t>
            </a:r>
          </a:p>
          <a:p>
            <a:pPr lvl="1"/>
            <a:r>
              <a:rPr lang="ro-RO" b="1" dirty="0" err="1"/>
              <a:t>Checked</a:t>
            </a:r>
            <a:r>
              <a:rPr lang="ro-RO" dirty="0"/>
              <a:t> – trebuie tratate printr-un bloc </a:t>
            </a:r>
            <a:r>
              <a:rPr lang="ro-RO" i="1" dirty="0" err="1"/>
              <a:t>try</a:t>
            </a:r>
            <a:r>
              <a:rPr lang="ro-RO" i="1" dirty="0"/>
              <a:t> / catch</a:t>
            </a:r>
            <a:r>
              <a:rPr lang="ro-RO" dirty="0"/>
              <a:t> sau specificate prin clauza </a:t>
            </a:r>
            <a:r>
              <a:rPr lang="ro-RO" b="1" i="1" dirty="0" err="1"/>
              <a:t>throws</a:t>
            </a:r>
            <a:endParaRPr lang="ro-RO" b="1" i="1" dirty="0"/>
          </a:p>
          <a:p>
            <a:pPr lvl="1"/>
            <a:r>
              <a:rPr lang="ro-RO" b="1" dirty="0" err="1"/>
              <a:t>Unchecked</a:t>
            </a:r>
            <a:r>
              <a:rPr lang="ro-RO" dirty="0"/>
              <a:t> – derivate din </a:t>
            </a:r>
            <a:r>
              <a:rPr lang="ro-RO" i="1" dirty="0" err="1"/>
              <a:t>Error</a:t>
            </a:r>
            <a:r>
              <a:rPr lang="ro-RO" dirty="0"/>
              <a:t> sau </a:t>
            </a:r>
            <a:r>
              <a:rPr lang="ro-RO" i="1" dirty="0" err="1"/>
              <a:t>RuntimeException</a:t>
            </a:r>
            <a:r>
              <a:rPr lang="ro-RO" dirty="0"/>
              <a:t> și nu este obligatorie tratarea sau raportarea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8BC31-267C-475F-8038-2DEF9367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0" y="3557902"/>
            <a:ext cx="9701500" cy="27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12D8-50E3-4227-94A5-4FBC9695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b="1" dirty="0"/>
              <a:t>Throwable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85C9-3C6D-4674-BDC9-45451951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Throwable() - constructor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en-US" dirty="0"/>
              <a:t>Throwable(String message) - </a:t>
            </a:r>
            <a:r>
              <a:rPr lang="en-US" dirty="0" err="1"/>
              <a:t>primește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de </a:t>
            </a:r>
            <a:r>
              <a:rPr lang="en-US" dirty="0" err="1"/>
              <a:t>eroare</a:t>
            </a:r>
            <a:endParaRPr lang="en-US" dirty="0"/>
          </a:p>
          <a:p>
            <a:r>
              <a:rPr lang="en-US" dirty="0"/>
              <a:t>Throwable(String message, Throwable cause) - </a:t>
            </a:r>
            <a:r>
              <a:rPr lang="en-US" dirty="0" err="1"/>
              <a:t>primește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inițială</a:t>
            </a:r>
            <a:endParaRPr lang="ro-RO" dirty="0"/>
          </a:p>
          <a:p>
            <a:endParaRPr lang="ro-RO" dirty="0"/>
          </a:p>
          <a:p>
            <a:r>
              <a:rPr lang="en-US" dirty="0"/>
              <a:t>String </a:t>
            </a:r>
            <a:r>
              <a:rPr lang="en-US" dirty="0" err="1"/>
              <a:t>getMessage</a:t>
            </a:r>
            <a:r>
              <a:rPr lang="en-US" dirty="0"/>
              <a:t>() -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de tip String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erorii</a:t>
            </a:r>
            <a:endParaRPr lang="en-US" dirty="0"/>
          </a:p>
          <a:p>
            <a:r>
              <a:rPr lang="en-US" dirty="0"/>
              <a:t>Throwable </a:t>
            </a:r>
            <a:r>
              <a:rPr lang="en-US" dirty="0" err="1"/>
              <a:t>getCause</a:t>
            </a:r>
            <a:r>
              <a:rPr lang="en-US" dirty="0"/>
              <a:t>() -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cauza</a:t>
            </a:r>
            <a:r>
              <a:rPr lang="en-US" dirty="0"/>
              <a:t> care a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excepția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provocata</a:t>
            </a:r>
            <a:r>
              <a:rPr lang="en-US" dirty="0"/>
              <a:t> de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eroare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printStackTrace</a:t>
            </a:r>
            <a:r>
              <a:rPr lang="en-US" dirty="0"/>
              <a:t>() -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complete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eroare</a:t>
            </a:r>
            <a:endParaRPr lang="en-US" dirty="0"/>
          </a:p>
          <a:p>
            <a:r>
              <a:rPr lang="en-US" dirty="0" err="1"/>
              <a:t>StackTraceElement</a:t>
            </a:r>
            <a:r>
              <a:rPr lang="en-US" dirty="0"/>
              <a:t>[] </a:t>
            </a:r>
            <a:r>
              <a:rPr lang="en-US" dirty="0" err="1"/>
              <a:t>getStackTrace</a:t>
            </a:r>
            <a:r>
              <a:rPr lang="en-US" dirty="0"/>
              <a:t>() -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complete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eroare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-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DBD-4FC3-4D15-8E4E-1CC3CE6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Tratarea excepțiilor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7A3C-0D27-4A2E-B143-275FEE6F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Sintaxa</a:t>
            </a:r>
            <a:r>
              <a:rPr lang="en-US" dirty="0"/>
              <a:t> </a:t>
            </a:r>
            <a:r>
              <a:rPr lang="en-US" i="1" dirty="0"/>
              <a:t>try/catch/throw</a:t>
            </a:r>
            <a:r>
              <a:rPr lang="ro-RO" i="1" dirty="0"/>
              <a:t>/</a:t>
            </a:r>
            <a:r>
              <a:rPr lang="ro-RO" i="1" dirty="0" err="1"/>
              <a:t>finally</a:t>
            </a:r>
            <a:r>
              <a:rPr lang="en-US" dirty="0"/>
              <a:t> </a:t>
            </a:r>
            <a:r>
              <a:rPr lang="ro-RO" dirty="0"/>
              <a:t>și declarare clasă excepție: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397D96-CF89-4A6D-A324-02AB5767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42331"/>
            <a:ext cx="61964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secvența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cod</a:t>
            </a:r>
            <a:endParaRPr kumimoji="0" lang="ro-RO" altLang="en-US" sz="16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   // 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eventual </a:t>
            </a:r>
            <a:r>
              <a:rPr lang="ro-RO" altLang="en-US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throw</a:t>
            </a:r>
            <a:r>
              <a:rPr lang="ro-RO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o-RO" altLang="en-US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new</a:t>
            </a:r>
            <a:r>
              <a:rPr lang="ro-RO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Exceptie1(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mesaj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eroare</a:t>
            </a:r>
            <a:r>
              <a:rPr lang="en-US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”</a:t>
            </a:r>
            <a:r>
              <a:rPr lang="ro-RO" altLang="en-US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(Exceptie1 e1)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tratare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Exceptie1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(Exceptie2 e2)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tratare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Exceptie2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 de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executat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 final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DED277-3668-494A-8CF7-EDDB32B6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725" y="3272638"/>
            <a:ext cx="386195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Exceptie1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Exceptie1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3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DB68-1E94-49FF-B482-32638506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Pachete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EB96-07E6-40F2-BBA4-D8D0344A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89553"/>
          </a:xfrm>
        </p:spPr>
        <p:txBody>
          <a:bodyPr/>
          <a:lstStyle/>
          <a:p>
            <a:r>
              <a:rPr lang="ro-RO" dirty="0"/>
              <a:t>Tipurile de date (</a:t>
            </a:r>
            <a:r>
              <a:rPr lang="ro-RO" i="1" dirty="0" err="1"/>
              <a:t>class</a:t>
            </a:r>
            <a:r>
              <a:rPr lang="ro-RO" i="1" dirty="0"/>
              <a:t>, </a:t>
            </a:r>
            <a:r>
              <a:rPr lang="ro-RO" i="1" dirty="0" err="1"/>
              <a:t>enum</a:t>
            </a:r>
            <a:r>
              <a:rPr lang="ro-RO" i="1" dirty="0"/>
              <a:t>, </a:t>
            </a:r>
            <a:r>
              <a:rPr lang="ro-RO" i="1" dirty="0" err="1"/>
              <a:t>interface</a:t>
            </a:r>
            <a:r>
              <a:rPr lang="ro-RO" dirty="0"/>
              <a:t>) care compun un program Java sunt organizate într-o structură ierarhică de spații de nume denumite </a:t>
            </a:r>
            <a:r>
              <a:rPr lang="ro-RO" b="1" i="1" dirty="0" err="1"/>
              <a:t>package</a:t>
            </a:r>
            <a:endParaRPr lang="ro-RO" b="1" i="1" dirty="0"/>
          </a:p>
          <a:p>
            <a:r>
              <a:rPr lang="ro-RO" dirty="0"/>
              <a:t>O definiție de tip este inclusă într-un pachet prin declarația </a:t>
            </a:r>
            <a:r>
              <a:rPr lang="ro-RO" b="1" i="1" dirty="0" err="1"/>
              <a:t>package</a:t>
            </a:r>
            <a:r>
              <a:rPr lang="ro-RO" b="1" i="1" dirty="0"/>
              <a:t> </a:t>
            </a:r>
            <a:r>
              <a:rPr lang="ro-RO" i="1" dirty="0"/>
              <a:t>nume;</a:t>
            </a:r>
            <a:r>
              <a:rPr lang="ro-RO" dirty="0"/>
              <a:t> prezentă ca primă instrucțiune în codul sursă.</a:t>
            </a:r>
          </a:p>
          <a:p>
            <a:r>
              <a:rPr lang="ro-RO" dirty="0"/>
              <a:t>Tipurile pot fi referite din exteriorul pachetului folosind denumirea completă (</a:t>
            </a:r>
            <a:r>
              <a:rPr lang="ro-RO" i="1" dirty="0" err="1"/>
              <a:t>NumePachet.NumeClasă</a:t>
            </a:r>
            <a:r>
              <a:rPr lang="ro-RO" dirty="0"/>
              <a:t>) sau folosind instrucțiunea </a:t>
            </a:r>
            <a:r>
              <a:rPr lang="ro-RO" b="1" i="1" dirty="0"/>
              <a:t>import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9E1ACC-F90C-4F0C-B53C-27AA44A33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035287"/>
            <a:ext cx="247054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PachetClase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294A7-74B1-4E55-9349-B1E0B343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556" y="4035287"/>
            <a:ext cx="45576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ProgramPersoane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PachetClase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dacă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nu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folosim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import: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PachetClase.Persoana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 =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B84-E468-4B50-A8E2-ACD24509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– Elemente de bază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485-2BF1-4AEC-BB74-DC309ADF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ro-RO" dirty="0"/>
              <a:t>Declarare clasă</a:t>
            </a:r>
            <a:endParaRPr lang="en-US" dirty="0"/>
          </a:p>
          <a:p>
            <a:endParaRPr lang="ro-RO" dirty="0"/>
          </a:p>
          <a:p>
            <a:r>
              <a:rPr lang="ro-RO" dirty="0"/>
              <a:t>Declarare </a:t>
            </a:r>
            <a:r>
              <a:rPr lang="en-US" dirty="0"/>
              <a:t>c</a:t>
            </a:r>
            <a:r>
              <a:rPr lang="ro-RO" dirty="0" err="1"/>
              <a:t>âmpuri</a:t>
            </a:r>
            <a:r>
              <a:rPr lang="ro-RO" dirty="0"/>
              <a:t>, constructori și metode:</a:t>
            </a:r>
          </a:p>
          <a:p>
            <a:pPr lvl="1"/>
            <a:r>
              <a:rPr lang="ro-RO" dirty="0"/>
              <a:t>Similar cu C++</a:t>
            </a:r>
          </a:p>
          <a:p>
            <a:pPr lvl="1"/>
            <a:r>
              <a:rPr lang="ro-RO" dirty="0"/>
              <a:t>Modificatorii de acces se adaugă la fiecare declarație</a:t>
            </a:r>
          </a:p>
          <a:p>
            <a:pPr lvl="1"/>
            <a:r>
              <a:rPr lang="ro-RO" dirty="0"/>
              <a:t>Constructori:</a:t>
            </a:r>
          </a:p>
          <a:p>
            <a:pPr lvl="2"/>
            <a:r>
              <a:rPr lang="ro-RO" dirty="0"/>
              <a:t>fără listă de inițializare</a:t>
            </a:r>
          </a:p>
          <a:p>
            <a:pPr lvl="2"/>
            <a:r>
              <a:rPr lang="ro-RO" dirty="0"/>
              <a:t>Apel alți constructori din clasă prin </a:t>
            </a:r>
            <a:r>
              <a:rPr lang="ro-RO" b="1" i="1" dirty="0" err="1"/>
              <a:t>this</a:t>
            </a:r>
            <a:r>
              <a:rPr lang="ro-RO" i="1" dirty="0"/>
              <a:t>(parametri);</a:t>
            </a:r>
            <a:r>
              <a:rPr lang="ro-RO" dirty="0"/>
              <a:t> sau din clasa de bază prin </a:t>
            </a:r>
            <a:r>
              <a:rPr lang="ro-RO" b="1" i="1" dirty="0"/>
              <a:t>super</a:t>
            </a:r>
            <a:r>
              <a:rPr lang="ro-RO" i="1" dirty="0"/>
              <a:t>(parametri);</a:t>
            </a:r>
            <a:endParaRPr lang="en-US" i="1" dirty="0"/>
          </a:p>
          <a:p>
            <a:pPr lvl="1"/>
            <a:r>
              <a:rPr lang="ro-RO" dirty="0"/>
              <a:t>Referire câmpuri prin </a:t>
            </a:r>
            <a:r>
              <a:rPr lang="en-US" dirty="0" err="1"/>
              <a:t>referin</a:t>
            </a:r>
            <a:r>
              <a:rPr lang="ro-RO" dirty="0"/>
              <a:t>ța </a:t>
            </a:r>
            <a:r>
              <a:rPr lang="ro-RO" b="1" i="1" dirty="0" err="1"/>
              <a:t>this</a:t>
            </a:r>
            <a:r>
              <a:rPr lang="ro-RO" b="1" dirty="0"/>
              <a:t> </a:t>
            </a:r>
            <a:r>
              <a:rPr lang="ro-RO" dirty="0"/>
              <a:t> (sau </a:t>
            </a:r>
            <a:r>
              <a:rPr lang="ro-RO" b="1" i="1" dirty="0"/>
              <a:t>super</a:t>
            </a:r>
            <a:r>
              <a:rPr lang="ro-RO" dirty="0"/>
              <a:t> pentru clasa de bază)</a:t>
            </a:r>
            <a:endParaRPr lang="en-US" dirty="0"/>
          </a:p>
          <a:p>
            <a:r>
              <a:rPr lang="ro-RO" dirty="0" err="1"/>
              <a:t>Instanțiere</a:t>
            </a:r>
            <a:r>
              <a:rPr lang="ro-RO" dirty="0"/>
              <a:t> clasă – folosind operatorul </a:t>
            </a:r>
            <a:r>
              <a:rPr lang="ro-RO" b="1" i="1" dirty="0" err="1"/>
              <a:t>new</a:t>
            </a:r>
            <a:r>
              <a:rPr lang="ro-RO" dirty="0"/>
              <a:t>:</a:t>
            </a:r>
          </a:p>
          <a:p>
            <a:pPr lvl="1"/>
            <a:r>
              <a:rPr lang="ro-RO" b="1" i="1" dirty="0" err="1"/>
              <a:t>new</a:t>
            </a:r>
            <a:r>
              <a:rPr lang="ro-RO" b="1" i="1" dirty="0"/>
              <a:t> </a:t>
            </a:r>
            <a:r>
              <a:rPr lang="ro-RO" i="1" dirty="0" err="1"/>
              <a:t>denumire_clasa</a:t>
            </a:r>
            <a:r>
              <a:rPr lang="ro-RO" i="1" dirty="0"/>
              <a:t>(parametri);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FD2155-9239-436C-8145-FFA9BC42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39915"/>
            <a:ext cx="10560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o-RO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modificator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o-RO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denumire_clasa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extends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ro-RO" altLang="en-US" sz="1600" i="1" dirty="0">
                <a:latin typeface="Arial Unicode MS"/>
              </a:rPr>
              <a:t>clasă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implements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ro-RO" altLang="en-US" sz="1600" i="1" dirty="0" err="1">
                <a:latin typeface="Arial Unicode MS"/>
              </a:rPr>
              <a:t>lista_interfețe</a:t>
            </a:r>
            <a:r>
              <a:rPr lang="ro-RO" altLang="en-US" sz="1600" dirty="0"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/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declarații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câmpuri, metode, ... */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68E-08EA-49CA-9183-9FDFB38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Modificatori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238CF-9F02-46C3-A286-4FDD2939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648696"/>
              </p:ext>
            </p:extLst>
          </p:nvPr>
        </p:nvGraphicFramePr>
        <p:xfrm>
          <a:off x="1036320" y="4032872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431373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03789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4036128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3366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0750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Modificator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curent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Pachet curent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Clase derivate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Exterior pachet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5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(doar derivate)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3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(doar din pachet)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4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CDBB38-5886-4CCD-9C13-8836F3820116}"/>
              </a:ext>
            </a:extLst>
          </p:cNvPr>
          <p:cNvSpPr txBox="1"/>
          <p:nvPr/>
        </p:nvSpPr>
        <p:spPr>
          <a:xfrm>
            <a:off x="1036320" y="2027583"/>
            <a:ext cx="1011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La nivelul clasei:</a:t>
            </a:r>
          </a:p>
          <a:p>
            <a:r>
              <a:rPr lang="ro-RO" dirty="0"/>
              <a:t>	</a:t>
            </a:r>
            <a:r>
              <a:rPr lang="ro-RO" b="1" i="1" dirty="0"/>
              <a:t>public</a:t>
            </a:r>
            <a:r>
              <a:rPr lang="ro-RO" dirty="0"/>
              <a:t> – clasa este vizibilă în interiorul și în exteriorul pachetului</a:t>
            </a:r>
          </a:p>
          <a:p>
            <a:r>
              <a:rPr lang="ro-RO" dirty="0"/>
              <a:t>  	implicit (fără modificator) este vizibilă doar în interiorul pachetului curent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La nivel de membru în clasă: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5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C9B2-D813-4B61-8616-A4E48EB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Modificatorul </a:t>
            </a:r>
            <a:r>
              <a:rPr lang="ro-RO" b="1" i="1" dirty="0"/>
              <a:t>final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5D-D898-49C9-997D-4BE63CD6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Clase </a:t>
            </a:r>
            <a:r>
              <a:rPr lang="ro-RO" dirty="0">
                <a:sym typeface="Wingdings" panose="05000000000000000000" pitchFamily="2" charset="2"/>
              </a:rPr>
              <a:t> nu pot fi definite clase derivate</a:t>
            </a:r>
          </a:p>
          <a:p>
            <a:endParaRPr lang="ro-RO" dirty="0">
              <a:sym typeface="Wingdings" panose="05000000000000000000" pitchFamily="2" charset="2"/>
            </a:endParaRPr>
          </a:p>
          <a:p>
            <a:r>
              <a:rPr lang="ro-RO" dirty="0">
                <a:sym typeface="Wingdings" panose="05000000000000000000" pitchFamily="2" charset="2"/>
              </a:rPr>
              <a:t>Metode  metoda nu poate fi suprascrisă / ascunsă în clasele derivate</a:t>
            </a:r>
          </a:p>
          <a:p>
            <a:endParaRPr lang="ro-RO" dirty="0"/>
          </a:p>
          <a:p>
            <a:r>
              <a:rPr lang="ro-RO" dirty="0"/>
              <a:t>Variabile sau câmpuri:</a:t>
            </a:r>
          </a:p>
          <a:p>
            <a:pPr lvl="1"/>
            <a:r>
              <a:rPr lang="ro-RO" dirty="0"/>
              <a:t>Conținutul nu poate fi modificat după inițializare</a:t>
            </a:r>
          </a:p>
          <a:p>
            <a:pPr lvl="1"/>
            <a:r>
              <a:rPr lang="ro-RO" dirty="0"/>
              <a:t>Dacă variabila este de tip referință atunci:</a:t>
            </a:r>
          </a:p>
          <a:p>
            <a:pPr lvl="2"/>
            <a:r>
              <a:rPr lang="ro-RO" dirty="0"/>
              <a:t>va referi mereu același obiect</a:t>
            </a:r>
          </a:p>
          <a:p>
            <a:pPr lvl="2"/>
            <a:r>
              <a:rPr lang="ro-RO" dirty="0"/>
              <a:t>valorile din interiorul obiectului </a:t>
            </a:r>
            <a:r>
              <a:rPr lang="ro-RO" i="1" dirty="0"/>
              <a:t>pot fi modificate</a:t>
            </a:r>
            <a:endParaRPr lang="en-US" i="1" dirty="0"/>
          </a:p>
          <a:p>
            <a:pPr lvl="1"/>
            <a:r>
              <a:rPr lang="en-US" dirty="0" err="1"/>
              <a:t>Ini</a:t>
            </a:r>
            <a:r>
              <a:rPr lang="ro-RO" dirty="0" err="1"/>
              <a:t>țializarea</a:t>
            </a:r>
            <a:r>
              <a:rPr lang="ro-RO" dirty="0"/>
              <a:t> poate surveni ulterior declarării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4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602-5329-4DAD-AAF2-30C2B98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Modificatorul </a:t>
            </a:r>
            <a:r>
              <a:rPr lang="ro-RO" b="1" i="1" dirty="0"/>
              <a:t>static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79D7-B654-4A76-A4EF-3AD6899E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Poate fi aplicat atât metodelor cât și câmpurilor</a:t>
            </a:r>
          </a:p>
          <a:p>
            <a:r>
              <a:rPr lang="ro-RO" dirty="0"/>
              <a:t>Comportament similar cu C++:</a:t>
            </a:r>
          </a:p>
          <a:p>
            <a:pPr lvl="1"/>
            <a:r>
              <a:rPr lang="ro-RO" dirty="0"/>
              <a:t>Membrii statici pot fi accesați prin denumirea clasei și nu necesită o instanță</a:t>
            </a:r>
          </a:p>
          <a:p>
            <a:pPr lvl="1"/>
            <a:r>
              <a:rPr lang="ro-RO" dirty="0"/>
              <a:t>Câmpurile statice sunt partajate de către toate obiectele clasei</a:t>
            </a:r>
          </a:p>
          <a:p>
            <a:pPr lvl="1"/>
            <a:r>
              <a:rPr lang="ro-RO" dirty="0"/>
              <a:t>Metodele statice nu primesc referința </a:t>
            </a:r>
            <a:r>
              <a:rPr lang="ro-RO" i="1" dirty="0" err="1"/>
              <a:t>this</a:t>
            </a:r>
            <a:endParaRPr lang="ro-RO" i="1" dirty="0"/>
          </a:p>
          <a:p>
            <a:r>
              <a:rPr lang="ro-RO" dirty="0"/>
              <a:t>Limbajul suportă blocuri statice de inițializare: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141936-7394-45B2-AE5E-23617ED5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212700"/>
            <a:ext cx="366318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int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bloc de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inițializare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static: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8C9-D4BA-48D1-96FB-AE24C7BF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ro-RO" dirty="0" err="1"/>
              <a:t>ștenire</a:t>
            </a:r>
            <a:r>
              <a:rPr lang="ro-RO" dirty="0"/>
              <a:t> și clase abstracte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3A13-BEDC-4A70-9010-8A2E133E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permisă doar moștenirea simplă – toate clasele cu excepția </a:t>
            </a:r>
            <a:r>
              <a:rPr lang="ro-RO" i="1" dirty="0" err="1"/>
              <a:t>Object</a:t>
            </a:r>
            <a:r>
              <a:rPr lang="ro-RO" dirty="0"/>
              <a:t> au exact o clasă de bază</a:t>
            </a:r>
          </a:p>
          <a:p>
            <a:r>
              <a:rPr lang="ro-RO" dirty="0"/>
              <a:t>Constructorii și alți membri ai clasei de bază sunt accesați prin referința </a:t>
            </a:r>
            <a:r>
              <a:rPr lang="ro-RO" b="1" i="1" dirty="0"/>
              <a:t>super</a:t>
            </a:r>
          </a:p>
          <a:p>
            <a:r>
              <a:rPr lang="ro-RO" dirty="0"/>
              <a:t>Toate metodele care nu sunt </a:t>
            </a:r>
            <a:r>
              <a:rPr lang="ro-RO" i="1" dirty="0"/>
              <a:t>static</a:t>
            </a:r>
            <a:r>
              <a:rPr lang="ro-RO" dirty="0"/>
              <a:t> sau </a:t>
            </a:r>
            <a:r>
              <a:rPr lang="ro-RO" i="1" dirty="0"/>
              <a:t>final</a:t>
            </a:r>
            <a:r>
              <a:rPr lang="ro-RO" dirty="0"/>
              <a:t> sunt implicit virtuale</a:t>
            </a:r>
          </a:p>
          <a:p>
            <a:r>
              <a:rPr lang="ro-RO" dirty="0"/>
              <a:t>Metodele care nu sunt marcate ca </a:t>
            </a:r>
            <a:r>
              <a:rPr lang="ro-RO" i="1" dirty="0"/>
              <a:t>final </a:t>
            </a:r>
            <a:r>
              <a:rPr lang="ro-RO" dirty="0"/>
              <a:t>pot fi suprascrise:</a:t>
            </a:r>
          </a:p>
          <a:p>
            <a:pPr lvl="1"/>
            <a:r>
              <a:rPr lang="ro-RO" dirty="0"/>
              <a:t>Metode statice: metoda din clasa de bază este ascunsă</a:t>
            </a:r>
          </a:p>
          <a:p>
            <a:pPr lvl="1"/>
            <a:r>
              <a:rPr lang="ro-RO" dirty="0"/>
              <a:t>Metode simple: metoda din clasa de bază este suprascrisă</a:t>
            </a:r>
          </a:p>
          <a:p>
            <a:pPr lvl="1"/>
            <a:endParaRPr lang="ro-RO" dirty="0"/>
          </a:p>
          <a:p>
            <a:r>
              <a:rPr lang="ro-RO" b="1" dirty="0"/>
              <a:t>Clase abstracte</a:t>
            </a:r>
          </a:p>
          <a:p>
            <a:pPr lvl="1"/>
            <a:r>
              <a:rPr lang="ro-RO" dirty="0"/>
              <a:t>Declarate folosind modificatorul </a:t>
            </a:r>
            <a:r>
              <a:rPr lang="ro-RO" b="1" i="1" dirty="0"/>
              <a:t>abstract</a:t>
            </a:r>
          </a:p>
          <a:p>
            <a:pPr lvl="1"/>
            <a:r>
              <a:rPr lang="ro-RO" dirty="0"/>
              <a:t>Metodele fără implementare trebuie să fie marcate cu modificatorul </a:t>
            </a:r>
            <a:r>
              <a:rPr lang="ro-RO" i="1" dirty="0"/>
              <a:t>abstract</a:t>
            </a:r>
          </a:p>
          <a:p>
            <a:endParaRPr lang="ro-RO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49FF-DF09-4CA2-B77F-5C9175C3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Interfețe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5016-0E99-4C3D-8335-5E884D34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Similare cu o clasă abstractă</a:t>
            </a:r>
          </a:p>
          <a:p>
            <a:r>
              <a:rPr lang="ro-RO" dirty="0"/>
              <a:t>Poate conține doar:</a:t>
            </a:r>
          </a:p>
          <a:p>
            <a:pPr lvl="1"/>
            <a:r>
              <a:rPr lang="ro-RO" dirty="0"/>
              <a:t>Constante – implicit statice, finale și publice</a:t>
            </a:r>
          </a:p>
          <a:p>
            <a:pPr lvl="1"/>
            <a:r>
              <a:rPr lang="ro-RO" dirty="0"/>
              <a:t>Metode fără implementare – implicit publice</a:t>
            </a:r>
          </a:p>
          <a:p>
            <a:pPr lvl="1"/>
            <a:r>
              <a:rPr lang="ro-RO" dirty="0"/>
              <a:t>Clase interne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</a:t>
            </a:r>
            <a:r>
              <a:rPr lang="ro-RO" dirty="0"/>
              <a:t>ă poate implementa un număr nelimitat de interfețe</a:t>
            </a:r>
          </a:p>
          <a:p>
            <a:r>
              <a:rPr lang="ro-RO" dirty="0"/>
              <a:t>O interfață poate extinde alte interfețe</a:t>
            </a:r>
          </a:p>
          <a:p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i="1" dirty="0"/>
              <a:t>Comparable, Comparer</a:t>
            </a:r>
            <a:endParaRPr lang="ro-RO" i="1" dirty="0"/>
          </a:p>
          <a:p>
            <a:r>
              <a:rPr lang="ro-RO" dirty="0"/>
              <a:t>Java 8 </a:t>
            </a:r>
            <a:r>
              <a:rPr lang="ro-RO" dirty="0">
                <a:sym typeface="Wingdings" panose="05000000000000000000" pitchFamily="2" charset="2"/>
              </a:rPr>
              <a:t> interfețele pot conține și:</a:t>
            </a:r>
          </a:p>
          <a:p>
            <a:pPr lvl="1"/>
            <a:r>
              <a:rPr lang="ro-RO" dirty="0">
                <a:sym typeface="Wingdings" panose="05000000000000000000" pitchFamily="2" charset="2"/>
              </a:rPr>
              <a:t>metode de extensie, marcate ca </a:t>
            </a:r>
            <a:r>
              <a:rPr lang="ro-RO" i="1" dirty="0" err="1">
                <a:sym typeface="Wingdings" panose="05000000000000000000" pitchFamily="2" charset="2"/>
              </a:rPr>
              <a:t>default</a:t>
            </a:r>
            <a:r>
              <a:rPr lang="ro-RO" dirty="0">
                <a:sym typeface="Wingdings" panose="05000000000000000000" pitchFamily="2" charset="2"/>
              </a:rPr>
              <a:t>, care au și implementare</a:t>
            </a:r>
          </a:p>
          <a:p>
            <a:pPr lvl="1"/>
            <a:r>
              <a:rPr lang="ro-RO" dirty="0">
                <a:sym typeface="Wingdings" panose="05000000000000000000" pitchFamily="2" charset="2"/>
              </a:rPr>
              <a:t>metode statice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4278-CDB0-4A6B-A313-54C44501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interne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C504-A140-4D28-87F5-D914DD33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Tipuri:</a:t>
            </a:r>
          </a:p>
          <a:p>
            <a:pPr lvl="1"/>
            <a:r>
              <a:rPr lang="ro-RO" i="1" dirty="0"/>
              <a:t>static </a:t>
            </a:r>
            <a:r>
              <a:rPr lang="en-US" i="1" dirty="0"/>
              <a:t>nested</a:t>
            </a:r>
            <a:r>
              <a:rPr lang="ro-RO" i="1" dirty="0"/>
              <a:t> </a:t>
            </a:r>
            <a:r>
              <a:rPr lang="ro-RO" i="1" dirty="0" err="1"/>
              <a:t>class</a:t>
            </a:r>
            <a:endParaRPr lang="en-US" i="1" dirty="0"/>
          </a:p>
          <a:p>
            <a:pPr lvl="2"/>
            <a:r>
              <a:rPr lang="en-US" dirty="0" err="1"/>
              <a:t>Similare</a:t>
            </a:r>
            <a:r>
              <a:rPr lang="en-US" dirty="0"/>
              <a:t> cu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normale</a:t>
            </a:r>
            <a:endParaRPr lang="en-US" dirty="0"/>
          </a:p>
          <a:p>
            <a:pPr lvl="1"/>
            <a:r>
              <a:rPr lang="en-US" sz="1200" i="1" dirty="0"/>
              <a:t>inner class</a:t>
            </a:r>
          </a:p>
          <a:p>
            <a:pPr lvl="2"/>
            <a:r>
              <a:rPr lang="en-US" sz="1050" dirty="0"/>
              <a:t>Con</a:t>
            </a:r>
            <a:r>
              <a:rPr lang="ro-RO" sz="1050" dirty="0"/>
              <a:t>țin o referință la obiectul părinte</a:t>
            </a:r>
          </a:p>
          <a:p>
            <a:pPr lvl="1"/>
            <a:r>
              <a:rPr lang="ro-RO" i="1" dirty="0"/>
              <a:t>local </a:t>
            </a:r>
            <a:r>
              <a:rPr lang="ro-RO" i="1" dirty="0" err="1"/>
              <a:t>inner</a:t>
            </a:r>
            <a:r>
              <a:rPr lang="ro-RO" i="1" dirty="0"/>
              <a:t> </a:t>
            </a:r>
            <a:r>
              <a:rPr lang="ro-RO" i="1" dirty="0" err="1"/>
              <a:t>class</a:t>
            </a:r>
            <a:endParaRPr lang="ro-RO" i="1" dirty="0"/>
          </a:p>
          <a:p>
            <a:pPr lvl="2"/>
            <a:r>
              <a:rPr lang="ro-RO" dirty="0"/>
              <a:t>Definite în cadrul unui bloc și accesibile doar din interiorul acestuia</a:t>
            </a:r>
          </a:p>
          <a:p>
            <a:pPr lvl="1"/>
            <a:r>
              <a:rPr lang="ro-RO" i="1" dirty="0" err="1"/>
              <a:t>anonymous</a:t>
            </a:r>
            <a:r>
              <a:rPr lang="ro-RO" i="1" dirty="0"/>
              <a:t> </a:t>
            </a:r>
            <a:r>
              <a:rPr lang="ro-RO" i="1" dirty="0" err="1"/>
              <a:t>inner</a:t>
            </a:r>
            <a:r>
              <a:rPr lang="ro-RO" i="1" dirty="0"/>
              <a:t> </a:t>
            </a:r>
            <a:r>
              <a:rPr lang="ro-RO" i="1" dirty="0" err="1"/>
              <a:t>class</a:t>
            </a:r>
            <a:endParaRPr lang="ro-RO" i="1" dirty="0"/>
          </a:p>
          <a:p>
            <a:pPr lvl="2"/>
            <a:r>
              <a:rPr lang="ro-RO" dirty="0"/>
              <a:t>Expresii care declară o clasă și construiesc un obiect</a:t>
            </a:r>
          </a:p>
          <a:p>
            <a:pPr lvl="2"/>
            <a:r>
              <a:rPr lang="ro-RO" dirty="0"/>
              <a:t>Pe baza unei interfețe</a:t>
            </a:r>
            <a:r>
              <a:rPr lang="en-US" dirty="0"/>
              <a:t> /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2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15640</TotalTime>
  <Words>1674</Words>
  <Application>Microsoft Office PowerPoint</Application>
  <PresentationFormat>Widescreen</PresentationFormat>
  <Paragraphs>198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Retrospect</vt:lpstr>
      <vt:lpstr>Programare multiparadigmă JAVA</vt:lpstr>
      <vt:lpstr>Pachete</vt:lpstr>
      <vt:lpstr>Clase – Elemente de bază</vt:lpstr>
      <vt:lpstr>Modificatori de acces</vt:lpstr>
      <vt:lpstr>Modificatorul final</vt:lpstr>
      <vt:lpstr>Modificatorul static</vt:lpstr>
      <vt:lpstr>Moștenire și clase abstracte</vt:lpstr>
      <vt:lpstr>Interfețe</vt:lpstr>
      <vt:lpstr>Clase interne</vt:lpstr>
      <vt:lpstr>Clasa System.lang.Object</vt:lpstr>
      <vt:lpstr>Implementare equals și hashCode</vt:lpstr>
      <vt:lpstr>Implementare clone</vt:lpstr>
      <vt:lpstr>Obiecte / clase imutabile</vt:lpstr>
      <vt:lpstr>Enumerații</vt:lpstr>
      <vt:lpstr>Tratarea excepțiilor</vt:lpstr>
      <vt:lpstr>Clasa Throwable</vt:lpstr>
      <vt:lpstr>Tratarea excepțiilor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127</cp:revision>
  <cp:lastPrinted>2020-02-25T10:34:00Z</cp:lastPrinted>
  <dcterms:created xsi:type="dcterms:W3CDTF">2020-02-12T19:18:10Z</dcterms:created>
  <dcterms:modified xsi:type="dcterms:W3CDTF">2021-03-03T09:07:54Z</dcterms:modified>
</cp:coreProperties>
</file>