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89" r:id="rId3"/>
    <p:sldId id="272" r:id="rId4"/>
    <p:sldId id="273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8" r:id="rId1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44" d="100"/>
          <a:sy n="144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5b_IO.html#jdk7i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Exemplu clasa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Vezi </a:t>
            </a:r>
            <a:r>
              <a:rPr lang="en-US" dirty="0">
                <a:hlinkClick r:id="rId3"/>
              </a:rPr>
              <a:t>https://www3.ntu.edu.sg/home/ehchua/programming/java/J5b_IO.html#jdk7io</a:t>
            </a:r>
            <a:endParaRPr lang="ro-RO" dirty="0"/>
          </a:p>
          <a:p>
            <a:endParaRPr lang="ro-RO" dirty="0"/>
          </a:p>
          <a:p>
            <a:r>
              <a:rPr lang="ro-RO" dirty="0"/>
              <a:t>Exemple de alte tipuri de fluxuri:</a:t>
            </a:r>
          </a:p>
          <a:p>
            <a:pPr lvl="1"/>
            <a:r>
              <a:rPr lang="en-US" dirty="0" err="1"/>
              <a:t>ByteArrayInputStream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ByteArrayOutputStream</a:t>
            </a:r>
            <a:r>
              <a:rPr lang="en-US" dirty="0"/>
              <a:t>: </a:t>
            </a:r>
            <a:r>
              <a:rPr lang="en-US" dirty="0" err="1"/>
              <a:t>utilizare</a:t>
            </a:r>
            <a:r>
              <a:rPr lang="en-US" dirty="0"/>
              <a:t> vector de </a:t>
            </a:r>
            <a:r>
              <a:rPr lang="en-US" dirty="0" err="1"/>
              <a:t>octeți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scriere</a:t>
            </a:r>
            <a:endParaRPr lang="en-US" dirty="0"/>
          </a:p>
          <a:p>
            <a:pPr lvl="1"/>
            <a:r>
              <a:rPr lang="en-US" dirty="0" err="1"/>
              <a:t>PipedInputStream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PipedOutputStream</a:t>
            </a:r>
            <a:r>
              <a:rPr lang="en-US" dirty="0"/>
              <a:t>: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fire de </a:t>
            </a:r>
            <a:r>
              <a:rPr lang="en-US" dirty="0" err="1"/>
              <a:t>execuție</a:t>
            </a:r>
            <a:endParaRPr lang="en-US" dirty="0"/>
          </a:p>
          <a:p>
            <a:pPr lvl="1"/>
            <a:r>
              <a:rPr lang="en-US" dirty="0" err="1"/>
              <a:t>ZipInputStream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ZipOutputStream</a:t>
            </a:r>
            <a:r>
              <a:rPr lang="en-US" dirty="0"/>
              <a:t>: </a:t>
            </a:r>
            <a:r>
              <a:rPr lang="en-US" dirty="0" err="1"/>
              <a:t>arhivare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dezarhivare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format ZIP</a:t>
            </a:r>
          </a:p>
          <a:p>
            <a:pPr lvl="1"/>
            <a:r>
              <a:rPr lang="en-US" dirty="0" err="1"/>
              <a:t>CipherInputStream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CipherOutputStream</a:t>
            </a:r>
            <a:r>
              <a:rPr lang="en-US" dirty="0"/>
              <a:t>: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criptare</a:t>
            </a:r>
            <a:r>
              <a:rPr lang="en-US" dirty="0"/>
              <a:t> / </a:t>
            </a:r>
            <a:r>
              <a:rPr lang="en-US" dirty="0" err="1"/>
              <a:t>decriptare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B4C1-C506-4977-AA0A-EEDA116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Fișiere binare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C764-D16E-4756-859D-C97F115A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Clasa </a:t>
            </a:r>
            <a:r>
              <a:rPr lang="ro-RO" b="1" i="1" dirty="0" err="1"/>
              <a:t>DataInputStream</a:t>
            </a:r>
            <a:endParaRPr lang="ro-RO" dirty="0"/>
          </a:p>
          <a:p>
            <a:pPr lvl="1"/>
            <a:r>
              <a:rPr lang="ro-RO" dirty="0"/>
              <a:t>Constructor pe bază de </a:t>
            </a:r>
            <a:r>
              <a:rPr lang="ro-RO" i="1" dirty="0" err="1"/>
              <a:t>InputStream</a:t>
            </a:r>
            <a:endParaRPr lang="ro-RO" i="1" dirty="0"/>
          </a:p>
          <a:p>
            <a:pPr lvl="1"/>
            <a:r>
              <a:rPr lang="ro-RO" dirty="0"/>
              <a:t>Permite citirea de tipuri </a:t>
            </a:r>
            <a:r>
              <a:rPr lang="en-US" dirty="0"/>
              <a:t>de </a:t>
            </a:r>
            <a:r>
              <a:rPr lang="en-US" dirty="0" err="1"/>
              <a:t>baz</a:t>
            </a:r>
            <a:r>
              <a:rPr lang="ro-RO" dirty="0"/>
              <a:t>ă dintr-un </a:t>
            </a:r>
            <a:r>
              <a:rPr lang="ro-RO" i="1" dirty="0" err="1"/>
              <a:t>stream</a:t>
            </a:r>
            <a:r>
              <a:rPr lang="ro-RO" dirty="0"/>
              <a:t> binar (exemplu </a:t>
            </a:r>
            <a:r>
              <a:rPr lang="ro-RO" i="1" dirty="0" err="1"/>
              <a:t>FileInputStream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Metode de forma </a:t>
            </a:r>
            <a:r>
              <a:rPr lang="ro-RO" i="1" dirty="0" err="1"/>
              <a:t>double</a:t>
            </a:r>
            <a:r>
              <a:rPr lang="ro-RO" i="1" dirty="0"/>
              <a:t> </a:t>
            </a:r>
            <a:r>
              <a:rPr lang="ro-RO" i="1" dirty="0" err="1"/>
              <a:t>readDouble</a:t>
            </a:r>
            <a:r>
              <a:rPr lang="ro-RO" i="1" dirty="0"/>
              <a:t>(), </a:t>
            </a:r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i="1" dirty="0" err="1"/>
              <a:t>readInt</a:t>
            </a:r>
            <a:r>
              <a:rPr lang="ro-RO" i="1" dirty="0"/>
              <a:t>(),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readUTF</a:t>
            </a:r>
            <a:r>
              <a:rPr lang="ro-RO" i="1" dirty="0"/>
              <a:t>(), ...</a:t>
            </a:r>
          </a:p>
          <a:p>
            <a:pPr lvl="1"/>
            <a:endParaRPr lang="ro-RO" dirty="0"/>
          </a:p>
          <a:p>
            <a:endParaRPr lang="ro-RO" dirty="0"/>
          </a:p>
          <a:p>
            <a:r>
              <a:rPr lang="ro-RO" dirty="0"/>
              <a:t>Clasa </a:t>
            </a:r>
            <a:r>
              <a:rPr lang="ro-RO" b="1" i="1" dirty="0"/>
              <a:t>Data</a:t>
            </a:r>
            <a:r>
              <a:rPr lang="en-US" b="1" i="1" dirty="0"/>
              <a:t>Out</a:t>
            </a:r>
            <a:r>
              <a:rPr lang="ro-RO" b="1" i="1" dirty="0" err="1"/>
              <a:t>putStream</a:t>
            </a:r>
            <a:endParaRPr lang="ro-RO" b="1" i="1" dirty="0"/>
          </a:p>
          <a:p>
            <a:pPr lvl="1"/>
            <a:r>
              <a:rPr lang="ro-RO" dirty="0"/>
              <a:t>Constructor pe bază de </a:t>
            </a:r>
            <a:r>
              <a:rPr lang="ro-RO" i="1" dirty="0" err="1"/>
              <a:t>OutputStream</a:t>
            </a:r>
            <a:endParaRPr lang="ro-RO" i="1" dirty="0"/>
          </a:p>
          <a:p>
            <a:pPr lvl="1"/>
            <a:r>
              <a:rPr lang="ro-RO" dirty="0"/>
              <a:t>Permite scrierea de tipuri </a:t>
            </a:r>
            <a:r>
              <a:rPr lang="en-US" dirty="0"/>
              <a:t>de </a:t>
            </a:r>
            <a:r>
              <a:rPr lang="en-US" dirty="0" err="1"/>
              <a:t>baz</a:t>
            </a:r>
            <a:r>
              <a:rPr lang="ro-RO" dirty="0"/>
              <a:t>ă într-un </a:t>
            </a:r>
            <a:r>
              <a:rPr lang="ro-RO" i="1" dirty="0" err="1"/>
              <a:t>stream</a:t>
            </a:r>
            <a:r>
              <a:rPr lang="ro-RO" dirty="0"/>
              <a:t> binar (exemplu </a:t>
            </a:r>
            <a:r>
              <a:rPr lang="ro-RO" i="1" dirty="0" err="1"/>
              <a:t>FileOutputStream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Metode de forma </a:t>
            </a:r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writeDouble</a:t>
            </a:r>
            <a:r>
              <a:rPr lang="ro-RO" i="1" dirty="0"/>
              <a:t>(</a:t>
            </a:r>
            <a:r>
              <a:rPr lang="ro-RO" i="1" dirty="0" err="1"/>
              <a:t>double</a:t>
            </a:r>
            <a:r>
              <a:rPr lang="ro-RO" i="1" dirty="0"/>
              <a:t>), </a:t>
            </a:r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writeInt</a:t>
            </a:r>
            <a:r>
              <a:rPr lang="ro-RO" i="1" dirty="0"/>
              <a:t>(</a:t>
            </a:r>
            <a:r>
              <a:rPr lang="ro-RO" i="1" dirty="0" err="1"/>
              <a:t>int</a:t>
            </a:r>
            <a:r>
              <a:rPr lang="ro-RO" i="1" dirty="0"/>
              <a:t>), </a:t>
            </a:r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writeUTF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), ...</a:t>
            </a:r>
          </a:p>
        </p:txBody>
      </p:sp>
    </p:spTree>
    <p:extLst>
      <p:ext uri="{BB962C8B-B14F-4D97-AF65-F5344CB8AC3E}">
        <p14:creationId xmlns:p14="http://schemas.microsoft.com/office/powerpoint/2010/main" val="429177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4949-2F18-4291-88FA-1AB8850B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Serializarea</a:t>
            </a:r>
            <a:r>
              <a:rPr lang="ro-RO" dirty="0"/>
              <a:t> obiectelor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C0B7-0949-4BDC-85F2-F44C1EBC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transformare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ro-RO" dirty="0"/>
              <a:t>într-un șir de octeți</a:t>
            </a:r>
            <a:endParaRPr lang="en-US" dirty="0"/>
          </a:p>
          <a:p>
            <a:endParaRPr lang="ro-RO" dirty="0"/>
          </a:p>
          <a:p>
            <a:r>
              <a:rPr lang="ro-RO" dirty="0"/>
              <a:t>Interfața de marcaj </a:t>
            </a:r>
            <a:r>
              <a:rPr lang="ro-RO" b="1" i="1" dirty="0" err="1"/>
              <a:t>Serializable</a:t>
            </a:r>
            <a:r>
              <a:rPr lang="ro-RO" dirty="0"/>
              <a:t> – </a:t>
            </a:r>
            <a:r>
              <a:rPr lang="ro-RO" dirty="0" err="1"/>
              <a:t>serializare</a:t>
            </a:r>
            <a:r>
              <a:rPr lang="ro-RO" dirty="0"/>
              <a:t> implicită</a:t>
            </a:r>
          </a:p>
          <a:p>
            <a:pPr lvl="1"/>
            <a:r>
              <a:rPr lang="ro-RO" dirty="0"/>
              <a:t>Poate fi ajustată prin intermediul metodelor </a:t>
            </a:r>
            <a:r>
              <a:rPr lang="ro-RO" i="1" dirty="0" err="1"/>
              <a:t>writeObject</a:t>
            </a:r>
            <a:r>
              <a:rPr lang="ro-RO" dirty="0"/>
              <a:t> și </a:t>
            </a:r>
            <a:r>
              <a:rPr lang="ro-RO" i="1" dirty="0" err="1"/>
              <a:t>readObject</a:t>
            </a:r>
            <a:endParaRPr lang="ro-RO" i="1" dirty="0"/>
          </a:p>
          <a:p>
            <a:endParaRPr lang="ro-RO" dirty="0"/>
          </a:p>
          <a:p>
            <a:r>
              <a:rPr lang="ro-RO" dirty="0"/>
              <a:t>Interfața </a:t>
            </a:r>
            <a:r>
              <a:rPr lang="ro-RO" b="1" i="1" dirty="0" err="1"/>
              <a:t>Externalizable</a:t>
            </a:r>
            <a:r>
              <a:rPr lang="ro-RO" dirty="0"/>
              <a:t> – controlul </a:t>
            </a:r>
            <a:r>
              <a:rPr lang="ro-RO" dirty="0" err="1"/>
              <a:t>serializării</a:t>
            </a:r>
            <a:r>
              <a:rPr lang="ro-RO" dirty="0"/>
              <a:t> prin metodele</a:t>
            </a:r>
          </a:p>
          <a:p>
            <a:pPr lvl="1"/>
            <a:r>
              <a:rPr lang="en-US" i="1" dirty="0"/>
              <a:t>void </a:t>
            </a:r>
            <a:r>
              <a:rPr lang="en-US" b="1" i="1" dirty="0" err="1"/>
              <a:t>writeExternal</a:t>
            </a:r>
            <a:r>
              <a:rPr lang="en-US" i="1" dirty="0"/>
              <a:t>(</a:t>
            </a:r>
            <a:r>
              <a:rPr lang="en-US" i="1" dirty="0" err="1"/>
              <a:t>ObjectOutput</a:t>
            </a:r>
            <a:r>
              <a:rPr lang="en-US" i="1" dirty="0"/>
              <a:t> out) throws </a:t>
            </a:r>
            <a:r>
              <a:rPr lang="en-US" i="1" dirty="0" err="1"/>
              <a:t>IOException</a:t>
            </a:r>
            <a:endParaRPr lang="en-US" i="1" dirty="0"/>
          </a:p>
          <a:p>
            <a:pPr lvl="1"/>
            <a:r>
              <a:rPr lang="en-US" i="1" dirty="0"/>
              <a:t>void </a:t>
            </a:r>
            <a:r>
              <a:rPr lang="en-US" b="1" i="1" dirty="0" err="1"/>
              <a:t>readExternal</a:t>
            </a:r>
            <a:r>
              <a:rPr lang="en-US" i="1" dirty="0"/>
              <a:t>(</a:t>
            </a:r>
            <a:r>
              <a:rPr lang="en-US" i="1" dirty="0" err="1"/>
              <a:t>ObjectInput</a:t>
            </a:r>
            <a:r>
              <a:rPr lang="en-US" i="1" dirty="0"/>
              <a:t> in) throws </a:t>
            </a:r>
            <a:r>
              <a:rPr lang="en-US" i="1" dirty="0" err="1"/>
              <a:t>IOException</a:t>
            </a:r>
            <a:r>
              <a:rPr lang="en-US" i="1" dirty="0"/>
              <a:t>, </a:t>
            </a:r>
            <a:r>
              <a:rPr lang="en-US" i="1" dirty="0" err="1"/>
              <a:t>ClassNotFoundException</a:t>
            </a:r>
            <a:endParaRPr lang="ro-RO" i="1" dirty="0"/>
          </a:p>
          <a:p>
            <a:endParaRPr lang="ro-RO" dirty="0"/>
          </a:p>
          <a:p>
            <a:r>
              <a:rPr lang="ro-RO" dirty="0"/>
              <a:t>Pentru scrierea și citirea din fișier se utilizează clasele </a:t>
            </a:r>
            <a:r>
              <a:rPr lang="ro-RO" b="1" i="1" dirty="0" err="1"/>
              <a:t>ObjectOutputStream</a:t>
            </a:r>
            <a:r>
              <a:rPr lang="ro-RO" dirty="0"/>
              <a:t> și </a:t>
            </a:r>
            <a:r>
              <a:rPr lang="ro-RO" b="1" i="1" dirty="0" err="1"/>
              <a:t>ObjectInputStream</a:t>
            </a:r>
            <a:r>
              <a:rPr lang="ro-RO" dirty="0"/>
              <a:t> cu metodele </a:t>
            </a:r>
            <a:r>
              <a:rPr lang="ro-RO" b="1" i="1" dirty="0" err="1"/>
              <a:t>writeObject</a:t>
            </a:r>
            <a:r>
              <a:rPr lang="ro-RO" dirty="0"/>
              <a:t> și </a:t>
            </a:r>
            <a:r>
              <a:rPr lang="ro-RO" b="1" i="1" dirty="0" err="1"/>
              <a:t>readObject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67028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5956-8170-413B-A358-0BAD3A5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Fișiere cu acces direct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8996-B754-4763-987E-52A30E68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Clasa </a:t>
            </a:r>
            <a:r>
              <a:rPr lang="ro-RO" b="1" dirty="0" err="1"/>
              <a:t>RandomAccessFile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Permite acces bidirecțional (citire și scriere) și poziționare în cadrul fluxului</a:t>
            </a:r>
            <a:endParaRPr lang="en-US" dirty="0"/>
          </a:p>
          <a:p>
            <a:pPr lvl="1"/>
            <a:r>
              <a:rPr lang="ro-RO" dirty="0"/>
              <a:t>Constructori pe bază de obiect </a:t>
            </a:r>
            <a:r>
              <a:rPr lang="ro-RO" i="1" dirty="0"/>
              <a:t>File</a:t>
            </a:r>
            <a:r>
              <a:rPr lang="ro-RO" dirty="0"/>
              <a:t> sau </a:t>
            </a:r>
            <a:r>
              <a:rPr lang="ro-RO" i="1" dirty="0" err="1"/>
              <a:t>string</a:t>
            </a:r>
            <a:r>
              <a:rPr lang="ro-RO" i="1" dirty="0"/>
              <a:t> cale</a:t>
            </a:r>
            <a:r>
              <a:rPr lang="ro-RO" dirty="0"/>
              <a:t> și </a:t>
            </a:r>
            <a:r>
              <a:rPr lang="ro-RO" i="1" dirty="0" err="1"/>
              <a:t>String</a:t>
            </a:r>
            <a:r>
              <a:rPr lang="ro-RO" i="1" dirty="0"/>
              <a:t> mode </a:t>
            </a:r>
            <a:r>
              <a:rPr lang="ro-RO" dirty="0"/>
              <a:t>("r", "</a:t>
            </a:r>
            <a:r>
              <a:rPr lang="ro-RO" dirty="0" err="1"/>
              <a:t>rw</a:t>
            </a:r>
            <a:r>
              <a:rPr lang="ro-RO" dirty="0"/>
              <a:t>"</a:t>
            </a:r>
            <a:r>
              <a:rPr lang="en-US" dirty="0"/>
              <a:t>, …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ro-RO" dirty="0"/>
              <a:t>Metode de poziționare</a:t>
            </a:r>
          </a:p>
          <a:p>
            <a:pPr lvl="2"/>
            <a:r>
              <a:rPr lang="ro-RO" dirty="0" err="1"/>
              <a:t>void</a:t>
            </a:r>
            <a:r>
              <a:rPr lang="ro-RO" dirty="0"/>
              <a:t> </a:t>
            </a:r>
            <a:r>
              <a:rPr lang="ro-RO" dirty="0" err="1"/>
              <a:t>seek</a:t>
            </a:r>
            <a:r>
              <a:rPr lang="ro-RO" dirty="0"/>
              <a:t>(</a:t>
            </a:r>
            <a:r>
              <a:rPr lang="ro-RO" dirty="0" err="1"/>
              <a:t>long</a:t>
            </a:r>
            <a:r>
              <a:rPr lang="ro-RO" dirty="0"/>
              <a:t> </a:t>
            </a:r>
            <a:r>
              <a:rPr lang="ro-RO" dirty="0" err="1"/>
              <a:t>pos</a:t>
            </a:r>
            <a:r>
              <a:rPr lang="ro-RO" dirty="0"/>
              <a:t>)</a:t>
            </a:r>
          </a:p>
          <a:p>
            <a:pPr lvl="2"/>
            <a:r>
              <a:rPr lang="ro-RO" dirty="0" err="1"/>
              <a:t>int</a:t>
            </a:r>
            <a:r>
              <a:rPr lang="ro-RO" dirty="0"/>
              <a:t> </a:t>
            </a:r>
            <a:r>
              <a:rPr lang="ro-RO" dirty="0" err="1"/>
              <a:t>skipBytes</a:t>
            </a:r>
            <a:r>
              <a:rPr lang="ro-RO" dirty="0"/>
              <a:t>(</a:t>
            </a:r>
            <a:r>
              <a:rPr lang="ro-RO" dirty="0" err="1"/>
              <a:t>int</a:t>
            </a:r>
            <a:r>
              <a:rPr lang="ro-RO" dirty="0"/>
              <a:t> </a:t>
            </a:r>
            <a:r>
              <a:rPr lang="ro-RO" dirty="0" err="1"/>
              <a:t>numBytes</a:t>
            </a:r>
            <a:r>
              <a:rPr lang="ro-RO" dirty="0"/>
              <a:t>)</a:t>
            </a:r>
          </a:p>
          <a:p>
            <a:pPr lvl="2"/>
            <a:r>
              <a:rPr lang="ro-RO" dirty="0" err="1"/>
              <a:t>long</a:t>
            </a:r>
            <a:r>
              <a:rPr lang="ro-RO" dirty="0"/>
              <a:t> </a:t>
            </a:r>
            <a:r>
              <a:rPr lang="ro-RO" dirty="0" err="1"/>
              <a:t>getFilePointer</a:t>
            </a:r>
            <a:r>
              <a:rPr lang="ro-RO" dirty="0"/>
              <a:t>()</a:t>
            </a:r>
          </a:p>
          <a:p>
            <a:pPr lvl="2"/>
            <a:r>
              <a:rPr lang="ro-RO" dirty="0" err="1"/>
              <a:t>long</a:t>
            </a:r>
            <a:r>
              <a:rPr lang="ro-RO" dirty="0"/>
              <a:t> </a:t>
            </a:r>
            <a:r>
              <a:rPr lang="ro-RO" dirty="0" err="1"/>
              <a:t>length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Metode de citire și scriere la nivel de octet similare cu </a:t>
            </a:r>
            <a:r>
              <a:rPr lang="ro-RO" i="1" dirty="0" err="1"/>
              <a:t>InputStream</a:t>
            </a:r>
            <a:r>
              <a:rPr lang="ro-RO" dirty="0"/>
              <a:t> și </a:t>
            </a:r>
            <a:r>
              <a:rPr lang="ro-RO" i="1" dirty="0" err="1"/>
              <a:t>OutputStream</a:t>
            </a:r>
            <a:endParaRPr lang="ro-RO" i="1" dirty="0"/>
          </a:p>
          <a:p>
            <a:pPr lvl="1"/>
            <a:r>
              <a:rPr lang="ro-RO" dirty="0"/>
              <a:t>Metode de citire și scriere pentru tipuri de bază conform interfețelor </a:t>
            </a:r>
            <a:r>
              <a:rPr lang="ro-RO" i="1" dirty="0" err="1"/>
              <a:t>DataInputStream</a:t>
            </a:r>
            <a:r>
              <a:rPr lang="ro-RO" dirty="0"/>
              <a:t> și </a:t>
            </a:r>
            <a:r>
              <a:rPr lang="ro-RO" i="1" dirty="0" err="1"/>
              <a:t>DataOutputStream</a:t>
            </a:r>
            <a:endParaRPr lang="ro-RO" i="1" dirty="0"/>
          </a:p>
          <a:p>
            <a:pPr lvl="2"/>
            <a:endParaRPr lang="ro-RO" dirty="0"/>
          </a:p>
          <a:p>
            <a:pPr lvl="2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70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8F22-18A0-4D60-AD0E-9AB02466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o-RO" dirty="0"/>
              <a:t>Standard </a:t>
            </a:r>
            <a:r>
              <a:rPr lang="en-US" i="1" dirty="0"/>
              <a:t>I</a:t>
            </a:r>
            <a:r>
              <a:rPr lang="ro-RO" i="1" dirty="0"/>
              <a:t>/</a:t>
            </a:r>
            <a:r>
              <a:rPr lang="en-US" i="1" dirty="0"/>
              <a:t>O (java.io)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3EAA-9429-4546-B487-4A199406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Clasele care implementează operațiile de intrare / ieșire sunt grupate în două pachete</a:t>
            </a:r>
          </a:p>
          <a:p>
            <a:pPr lvl="1"/>
            <a:r>
              <a:rPr lang="ro-RO" b="1" i="1" dirty="0"/>
              <a:t>java.io </a:t>
            </a:r>
            <a:r>
              <a:rPr lang="ro-RO" dirty="0"/>
              <a:t>– Standard I/O: conține clasele de bază pentru intrare / </a:t>
            </a:r>
            <a:r>
              <a:rPr lang="ro-RO" dirty="0" err="1"/>
              <a:t>ieșiere</a:t>
            </a:r>
            <a:r>
              <a:rPr lang="ro-RO" dirty="0"/>
              <a:t> bazate pe obiecte </a:t>
            </a:r>
            <a:r>
              <a:rPr lang="ro-RO" dirty="0" err="1"/>
              <a:t>stream</a:t>
            </a:r>
            <a:endParaRPr lang="ro-RO" dirty="0"/>
          </a:p>
          <a:p>
            <a:pPr lvl="1"/>
            <a:r>
              <a:rPr lang="ro-RO" b="1" i="1" dirty="0" err="1"/>
              <a:t>java.nio</a:t>
            </a:r>
            <a:r>
              <a:rPr lang="ro-RO" dirty="0"/>
              <a:t> – Non-</a:t>
            </a:r>
            <a:r>
              <a:rPr lang="ro-RO" dirty="0" err="1"/>
              <a:t>blocking</a:t>
            </a:r>
            <a:r>
              <a:rPr lang="ro-RO" dirty="0"/>
              <a:t> I/O: adaugă suport pentru facilități avansate de intrare / ieșire</a:t>
            </a:r>
          </a:p>
          <a:p>
            <a:endParaRPr lang="ro-RO" dirty="0"/>
          </a:p>
          <a:p>
            <a:r>
              <a:rPr lang="ro-RO" dirty="0"/>
              <a:t>Principalele funcționalități implementate în </a:t>
            </a:r>
            <a:r>
              <a:rPr lang="ro-RO" b="1" i="1" dirty="0"/>
              <a:t>java.io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Accesul la sistemul de fișiere (creare, citire proprietăți, verificare existență, ...) pentru fișiere și directoare</a:t>
            </a:r>
          </a:p>
          <a:p>
            <a:pPr lvl="1"/>
            <a:r>
              <a:rPr lang="ro-RO" dirty="0"/>
              <a:t>Accesul secvențial pentru citire și scriere la conținutul diverselor surse de date</a:t>
            </a:r>
          </a:p>
          <a:p>
            <a:pPr lvl="1"/>
            <a:r>
              <a:rPr lang="ro-RO" dirty="0"/>
              <a:t>Procesarea datelor (decodificare caractere, compresie, ...)</a:t>
            </a:r>
          </a:p>
          <a:p>
            <a:pPr lvl="1"/>
            <a:r>
              <a:rPr lang="ro-RO" dirty="0" err="1"/>
              <a:t>Serializarea</a:t>
            </a:r>
            <a:r>
              <a:rPr lang="ro-RO" dirty="0"/>
              <a:t> și </a:t>
            </a:r>
            <a:r>
              <a:rPr lang="ro-RO" dirty="0" err="1"/>
              <a:t>deserializarea</a:t>
            </a:r>
            <a:r>
              <a:rPr lang="ro-RO" dirty="0"/>
              <a:t> obiectelor</a:t>
            </a:r>
          </a:p>
          <a:p>
            <a:pPr lvl="1"/>
            <a:r>
              <a:rPr lang="ro-RO" dirty="0"/>
              <a:t>Acces </a:t>
            </a:r>
            <a:r>
              <a:rPr lang="ro-RO" dirty="0" err="1"/>
              <a:t>aleator</a:t>
            </a:r>
            <a:r>
              <a:rPr lang="ro-RO" dirty="0"/>
              <a:t> la datele din fișiere binare</a:t>
            </a:r>
          </a:p>
        </p:txBody>
      </p:sp>
    </p:spTree>
    <p:extLst>
      <p:ext uri="{BB962C8B-B14F-4D97-AF65-F5344CB8AC3E}">
        <p14:creationId xmlns:p14="http://schemas.microsoft.com/office/powerpoint/2010/main" val="364248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E0B5-B595-4EB1-A72B-2103D1D2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Manipulare</a:t>
            </a:r>
            <a:r>
              <a:rPr lang="en-US" dirty="0"/>
              <a:t> fi</a:t>
            </a:r>
            <a:r>
              <a:rPr lang="ro-RO" dirty="0" err="1"/>
              <a:t>șiere</a:t>
            </a:r>
            <a:r>
              <a:rPr lang="ro-RO" dirty="0"/>
              <a:t> și directoare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E573-3D2A-4BB0-B7B1-9F1B48DB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Se realizează prin intermediul obiectelor de tip </a:t>
            </a:r>
            <a:r>
              <a:rPr lang="ro-RO" b="1" i="1" dirty="0"/>
              <a:t>File</a:t>
            </a:r>
            <a:r>
              <a:rPr lang="ro-RO" i="1" dirty="0"/>
              <a:t> </a:t>
            </a:r>
            <a:r>
              <a:rPr lang="ro-RO" dirty="0"/>
              <a:t>care:</a:t>
            </a:r>
          </a:p>
          <a:p>
            <a:pPr lvl="1"/>
            <a:r>
              <a:rPr lang="ro-RO" dirty="0"/>
              <a:t>Reprezintă o cale către un fișier sau director</a:t>
            </a:r>
          </a:p>
          <a:p>
            <a:pPr lvl="1"/>
            <a:r>
              <a:rPr lang="ro-RO" dirty="0"/>
              <a:t>Permite manipularea fișierelor și directoarelor, dar nu și a conținutului</a:t>
            </a:r>
          </a:p>
          <a:p>
            <a:r>
              <a:rPr lang="ro-RO" dirty="0"/>
              <a:t>Principalele operații disponibile sunt:</a:t>
            </a:r>
          </a:p>
          <a:p>
            <a:pPr lvl="1"/>
            <a:r>
              <a:rPr lang="ro-RO" b="1" i="1" dirty="0" err="1"/>
              <a:t>isFile</a:t>
            </a:r>
            <a:r>
              <a:rPr lang="ro-RO" i="1" dirty="0"/>
              <a:t>() / </a:t>
            </a:r>
            <a:r>
              <a:rPr lang="ro-RO" b="1" i="1" dirty="0" err="1"/>
              <a:t>isDirectory</a:t>
            </a:r>
            <a:r>
              <a:rPr lang="ro-RO" i="1" dirty="0"/>
              <a:t>()</a:t>
            </a:r>
            <a:r>
              <a:rPr lang="ro-RO" dirty="0"/>
              <a:t>: determinarea tipului căii</a:t>
            </a:r>
          </a:p>
          <a:p>
            <a:pPr lvl="1"/>
            <a:r>
              <a:rPr lang="ro-RO" b="1" i="1" dirty="0" err="1"/>
              <a:t>exists</a:t>
            </a:r>
            <a:r>
              <a:rPr lang="ro-RO" i="1" dirty="0"/>
              <a:t>()</a:t>
            </a:r>
            <a:r>
              <a:rPr lang="ro-RO" dirty="0"/>
              <a:t>: determinare existență fișier sau director</a:t>
            </a:r>
          </a:p>
          <a:p>
            <a:pPr lvl="1"/>
            <a:r>
              <a:rPr lang="ro-RO" b="1" i="1" dirty="0" err="1"/>
              <a:t>length</a:t>
            </a:r>
            <a:r>
              <a:rPr lang="ro-RO" dirty="0"/>
              <a:t>(): determinare </a:t>
            </a:r>
            <a:r>
              <a:rPr lang="ro-RO" dirty="0" err="1"/>
              <a:t>dimeniune</a:t>
            </a:r>
            <a:r>
              <a:rPr lang="ro-RO" dirty="0"/>
              <a:t> în </a:t>
            </a:r>
            <a:r>
              <a:rPr lang="ro-RO" dirty="0" err="1"/>
              <a:t>bytes</a:t>
            </a:r>
            <a:r>
              <a:rPr lang="ro-RO" dirty="0"/>
              <a:t> pentru un fișier </a:t>
            </a:r>
          </a:p>
          <a:p>
            <a:pPr lvl="1"/>
            <a:r>
              <a:rPr lang="ro-RO" i="1" dirty="0"/>
              <a:t>File</a:t>
            </a:r>
            <a:r>
              <a:rPr lang="en-US" i="1" dirty="0"/>
              <a:t>[] </a:t>
            </a:r>
            <a:r>
              <a:rPr lang="ro-RO" b="1" i="1" dirty="0" err="1"/>
              <a:t>listFiles</a:t>
            </a:r>
            <a:r>
              <a:rPr lang="ro-RO" i="1" dirty="0"/>
              <a:t>()</a:t>
            </a:r>
            <a:r>
              <a:rPr lang="en-US" dirty="0"/>
              <a:t>: </a:t>
            </a:r>
            <a:r>
              <a:rPr lang="en-US" dirty="0" err="1"/>
              <a:t>ob</a:t>
            </a:r>
            <a:r>
              <a:rPr lang="ro-RO" dirty="0"/>
              <a:t>ține obiectele descendent (fișiere și directoare); </a:t>
            </a:r>
            <a:r>
              <a:rPr lang="ro-RO" i="1" dirty="0"/>
              <a:t>File </a:t>
            </a:r>
            <a:r>
              <a:rPr lang="ro-RO" b="1" i="1" dirty="0" err="1"/>
              <a:t>getParentFile</a:t>
            </a:r>
            <a:r>
              <a:rPr lang="ro-RO" i="1" dirty="0"/>
              <a:t>()</a:t>
            </a:r>
            <a:r>
              <a:rPr lang="ro-RO" dirty="0"/>
              <a:t>: obține părinte</a:t>
            </a:r>
          </a:p>
          <a:p>
            <a:pPr lvl="1"/>
            <a:r>
              <a:rPr lang="ro-RO" b="1" i="1" dirty="0" err="1"/>
              <a:t>mkDir</a:t>
            </a:r>
            <a:r>
              <a:rPr lang="ro-RO" i="1" dirty="0"/>
              <a:t>() </a:t>
            </a:r>
            <a:r>
              <a:rPr lang="ro-RO" dirty="0"/>
              <a:t>/ </a:t>
            </a:r>
            <a:r>
              <a:rPr lang="ro-RO" b="1" i="1" dirty="0" err="1"/>
              <a:t>mkDirs</a:t>
            </a:r>
            <a:r>
              <a:rPr lang="ro-RO" i="1" dirty="0"/>
              <a:t>()</a:t>
            </a:r>
            <a:r>
              <a:rPr lang="ro-RO" dirty="0"/>
              <a:t> sau </a:t>
            </a:r>
            <a:r>
              <a:rPr lang="ro-RO" b="1" i="1" dirty="0" err="1"/>
              <a:t>createNewFile</a:t>
            </a:r>
            <a:r>
              <a:rPr lang="ro-RO" i="1" dirty="0"/>
              <a:t>()</a:t>
            </a:r>
            <a:r>
              <a:rPr lang="ro-RO" dirty="0"/>
              <a:t>: construire directoare sau fișier gol</a:t>
            </a:r>
          </a:p>
          <a:p>
            <a:pPr lvl="1"/>
            <a:r>
              <a:rPr lang="ro-RO" b="1" i="1" dirty="0" err="1"/>
              <a:t>renameTo</a:t>
            </a:r>
            <a:r>
              <a:rPr lang="ro-RO" i="1" dirty="0"/>
              <a:t>​(File </a:t>
            </a:r>
            <a:r>
              <a:rPr lang="ro-RO" i="1" dirty="0" err="1"/>
              <a:t>dest</a:t>
            </a:r>
            <a:r>
              <a:rPr lang="ro-RO" i="1" dirty="0"/>
              <a:t>)</a:t>
            </a:r>
            <a:r>
              <a:rPr lang="ro-RO" dirty="0"/>
              <a:t>: redenumește fișierul sau directorul</a:t>
            </a:r>
          </a:p>
          <a:p>
            <a:pPr lvl="1"/>
            <a:r>
              <a:rPr lang="ro-RO" b="1" i="1" dirty="0" err="1"/>
              <a:t>delete</a:t>
            </a:r>
            <a:r>
              <a:rPr lang="ro-RO" i="1" dirty="0"/>
              <a:t>()</a:t>
            </a:r>
            <a:r>
              <a:rPr lang="ro-RO" dirty="0"/>
              <a:t>: șterge fișierul sau directorul</a:t>
            </a:r>
          </a:p>
          <a:p>
            <a:pPr lvl="1"/>
            <a:r>
              <a:rPr lang="ro-RO" b="1" i="1" dirty="0" err="1"/>
              <a:t>canRead</a:t>
            </a:r>
            <a:r>
              <a:rPr lang="ro-RO" i="1" dirty="0"/>
              <a:t>() / </a:t>
            </a:r>
            <a:r>
              <a:rPr lang="ro-RO" b="1" i="1" dirty="0" err="1"/>
              <a:t>canWrite</a:t>
            </a:r>
            <a:r>
              <a:rPr lang="ro-RO" i="1" dirty="0"/>
              <a:t>() / </a:t>
            </a:r>
            <a:r>
              <a:rPr lang="ro-RO" b="1" i="1" dirty="0" err="1"/>
              <a:t>canExecute</a:t>
            </a:r>
            <a:r>
              <a:rPr lang="ro-RO" i="1" dirty="0"/>
              <a:t>()</a:t>
            </a:r>
            <a:r>
              <a:rPr lang="ro-RO" dirty="0"/>
              <a:t>: verificare permisiuni</a:t>
            </a:r>
          </a:p>
        </p:txBody>
      </p:sp>
    </p:spTree>
    <p:extLst>
      <p:ext uri="{BB962C8B-B14F-4D97-AF65-F5344CB8AC3E}">
        <p14:creationId xmlns:p14="http://schemas.microsoft.com/office/powerpoint/2010/main" val="21321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807-F121-4447-AB24-F05B37A3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Manipularea conținutului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6DA4-4A20-4E95-97D7-23F98F15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89359" cy="4023360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Se bazează pe obiecte de tip </a:t>
            </a:r>
            <a:r>
              <a:rPr lang="ro-RO" b="1" i="1" dirty="0" err="1"/>
              <a:t>stream</a:t>
            </a:r>
            <a:r>
              <a:rPr lang="ro-RO" b="1" i="1" dirty="0"/>
              <a:t> </a:t>
            </a:r>
            <a:r>
              <a:rPr lang="ro-RO" dirty="0"/>
              <a:t>care reprezintă o sursă (</a:t>
            </a:r>
            <a:r>
              <a:rPr lang="ro-RO" i="1" dirty="0"/>
              <a:t>input </a:t>
            </a:r>
            <a:r>
              <a:rPr lang="ro-RO" i="1" dirty="0" err="1"/>
              <a:t>stream</a:t>
            </a:r>
            <a:r>
              <a:rPr lang="ro-RO" dirty="0"/>
              <a:t>) sau o destinație (</a:t>
            </a:r>
            <a:r>
              <a:rPr lang="ro-RO" i="1" dirty="0"/>
              <a:t>output </a:t>
            </a:r>
            <a:r>
              <a:rPr lang="ro-RO" i="1" dirty="0" err="1"/>
              <a:t>stream</a:t>
            </a:r>
            <a:r>
              <a:rPr lang="ro-RO" dirty="0"/>
              <a:t>) pentru datele manipulate de către program.</a:t>
            </a:r>
          </a:p>
          <a:p>
            <a:r>
              <a:rPr lang="ro-RO" dirty="0"/>
              <a:t>Permit accesul secvențial la date</a:t>
            </a:r>
          </a:p>
          <a:p>
            <a:r>
              <a:rPr lang="ro-RO" dirty="0"/>
              <a:t>Pot fi înlănțuite – </a:t>
            </a:r>
            <a:r>
              <a:rPr lang="ro-RO" i="1" dirty="0"/>
              <a:t>decorator design pattern</a:t>
            </a:r>
          </a:p>
          <a:p>
            <a:r>
              <a:rPr lang="ro-RO" dirty="0"/>
              <a:t>În funcție de tipul de date manipulate se clasifică în </a:t>
            </a:r>
            <a:r>
              <a:rPr lang="ro-RO" i="1" dirty="0"/>
              <a:t>byte </a:t>
            </a:r>
            <a:r>
              <a:rPr lang="ro-RO" i="1" dirty="0" err="1"/>
              <a:t>streams</a:t>
            </a:r>
            <a:r>
              <a:rPr lang="ro-RO" dirty="0"/>
              <a:t> și </a:t>
            </a:r>
            <a:r>
              <a:rPr lang="ro-RO" i="1" dirty="0" err="1"/>
              <a:t>character</a:t>
            </a:r>
            <a:r>
              <a:rPr lang="ro-RO" i="1" dirty="0"/>
              <a:t> </a:t>
            </a:r>
            <a:r>
              <a:rPr lang="ro-RO" i="1" dirty="0" err="1"/>
              <a:t>streams</a:t>
            </a:r>
            <a:endParaRPr lang="ro-RO" i="1" dirty="0"/>
          </a:p>
          <a:p>
            <a:r>
              <a:rPr lang="ro-RO" dirty="0"/>
              <a:t>Există obiecte </a:t>
            </a:r>
            <a:r>
              <a:rPr lang="ro-RO" dirty="0" err="1"/>
              <a:t>stream</a:t>
            </a:r>
            <a:r>
              <a:rPr lang="ro-RO" dirty="0"/>
              <a:t> care permit accesul la o multitudine de surse de date (fișiere, rețea, </a:t>
            </a:r>
            <a:r>
              <a:rPr lang="ro-RO" dirty="0" err="1"/>
              <a:t>memory</a:t>
            </a:r>
            <a:r>
              <a:rPr lang="ro-RO" dirty="0"/>
              <a:t> </a:t>
            </a:r>
            <a:r>
              <a:rPr lang="ro-RO" dirty="0" err="1"/>
              <a:t>pipes</a:t>
            </a:r>
            <a:r>
              <a:rPr lang="ro-RO" dirty="0"/>
              <a:t>, ...)</a:t>
            </a:r>
            <a:endParaRPr lang="en-US" dirty="0"/>
          </a:p>
          <a:p>
            <a:endParaRPr lang="ro-RO" dirty="0"/>
          </a:p>
          <a:p>
            <a:r>
              <a:rPr lang="ro-RO" dirty="0"/>
              <a:t>Pentru că obiectele de tip </a:t>
            </a:r>
            <a:r>
              <a:rPr lang="ro-RO" dirty="0" err="1"/>
              <a:t>stream</a:t>
            </a:r>
            <a:r>
              <a:rPr lang="ro-RO" dirty="0"/>
              <a:t> gestionează resurse externe se recomandă folosirea construcțiilor de tip </a:t>
            </a:r>
            <a:r>
              <a:rPr lang="ro-RO" b="1" i="1" dirty="0" err="1"/>
              <a:t>try</a:t>
            </a:r>
            <a:r>
              <a:rPr lang="en-US" b="1" i="1" dirty="0"/>
              <a:t>-</a:t>
            </a:r>
            <a:r>
              <a:rPr lang="ro-RO" b="1" i="1" dirty="0" err="1"/>
              <a:t>with</a:t>
            </a:r>
            <a:r>
              <a:rPr lang="en-US" b="1" i="1" dirty="0"/>
              <a:t>-</a:t>
            </a:r>
            <a:r>
              <a:rPr lang="ro-RO" b="1" i="1" dirty="0" err="1"/>
              <a:t>resourc</a:t>
            </a:r>
            <a:r>
              <a:rPr lang="en-US" b="1" i="1" dirty="0"/>
              <a:t>es</a:t>
            </a:r>
            <a:r>
              <a:rPr lang="ro-RO" dirty="0"/>
              <a:t> pentru gestionarea acestora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F718B-C32F-450E-AA87-88F33963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9" y="1892568"/>
            <a:ext cx="4311398" cy="19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F3E7E6-B8CA-4994-87E5-444399C88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4813876"/>
            <a:ext cx="465704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stream =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"date.txt"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utilizare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obiect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stream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închidere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automată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părăsirea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blocului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1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DDE5-3A40-484E-94CE-5A63A2B9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Structura de clase - Citire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374A2-76EF-4384-8901-63934341E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127" y="1803620"/>
            <a:ext cx="8867746" cy="4548873"/>
          </a:xfrm>
        </p:spPr>
      </p:pic>
    </p:spTree>
    <p:extLst>
      <p:ext uri="{BB962C8B-B14F-4D97-AF65-F5344CB8AC3E}">
        <p14:creationId xmlns:p14="http://schemas.microsoft.com/office/powerpoint/2010/main" val="35736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91D4-4C30-464C-8865-D98EBC74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Structura de clase - Scriere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CA5D5-3065-4C9F-937D-7BB11DBB2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537" y="1819759"/>
            <a:ext cx="8938926" cy="4598266"/>
          </a:xfrm>
        </p:spPr>
      </p:pic>
    </p:spTree>
    <p:extLst>
      <p:ext uri="{BB962C8B-B14F-4D97-AF65-F5344CB8AC3E}">
        <p14:creationId xmlns:p14="http://schemas.microsoft.com/office/powerpoint/2010/main" val="6695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28F2-BED7-48B6-A917-68F1F336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Citirea / scrierea la nivel de octet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45EF-49F1-4E99-B1FE-D9B45526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Clasa abstractă </a:t>
            </a:r>
            <a:r>
              <a:rPr lang="ro-RO" b="1" i="1" dirty="0" err="1"/>
              <a:t>InputStream</a:t>
            </a:r>
            <a:r>
              <a:rPr lang="ro-RO" dirty="0"/>
              <a:t> – permite citirea de octeți din sursa de date</a:t>
            </a:r>
          </a:p>
          <a:p>
            <a:r>
              <a:rPr lang="ro-RO" dirty="0"/>
              <a:t>Metoda principală este </a:t>
            </a:r>
            <a:r>
              <a:rPr lang="en-US" i="1" dirty="0"/>
              <a:t>public abstract int </a:t>
            </a:r>
            <a:r>
              <a:rPr lang="en-US" b="1" i="1" dirty="0"/>
              <a:t>read()</a:t>
            </a:r>
            <a:r>
              <a:rPr lang="en-US" i="1" dirty="0"/>
              <a:t> throws </a:t>
            </a:r>
            <a:r>
              <a:rPr lang="en-US" i="1" dirty="0" err="1"/>
              <a:t>IOException</a:t>
            </a:r>
            <a:r>
              <a:rPr lang="ro-RO" dirty="0"/>
              <a:t> care:</a:t>
            </a:r>
          </a:p>
          <a:p>
            <a:pPr lvl="1"/>
            <a:r>
              <a:rPr lang="ro-RO" dirty="0"/>
              <a:t>Întoarce octetul citit – o valoare de la </a:t>
            </a:r>
            <a:r>
              <a:rPr lang="ro-RO" b="1" dirty="0"/>
              <a:t>0</a:t>
            </a:r>
            <a:r>
              <a:rPr lang="ro-RO" dirty="0"/>
              <a:t> la </a:t>
            </a:r>
            <a:r>
              <a:rPr lang="ro-RO" b="1" dirty="0"/>
              <a:t>255</a:t>
            </a:r>
            <a:r>
              <a:rPr lang="ro-RO" dirty="0"/>
              <a:t> în caz de succes</a:t>
            </a:r>
          </a:p>
          <a:p>
            <a:pPr lvl="1"/>
            <a:r>
              <a:rPr lang="ro-RO" dirty="0"/>
              <a:t>Valoarea </a:t>
            </a:r>
            <a:r>
              <a:rPr lang="ro-RO" b="1" i="1" dirty="0"/>
              <a:t>-1</a:t>
            </a:r>
            <a:r>
              <a:rPr lang="ro-RO" dirty="0"/>
              <a:t> dacă sursa de date a fost epuizată (de exemplu sfârșit de fișier)</a:t>
            </a:r>
          </a:p>
          <a:p>
            <a:pPr lvl="1"/>
            <a:r>
              <a:rPr lang="ro-RO" dirty="0"/>
              <a:t>Aruncă o excepție în cazul unei erori de citire</a:t>
            </a:r>
          </a:p>
          <a:p>
            <a:pPr lvl="1"/>
            <a:r>
              <a:rPr lang="ro-RO" b="1" dirty="0"/>
              <a:t>Blochează execuția</a:t>
            </a:r>
            <a:r>
              <a:rPr lang="ro-RO" dirty="0"/>
              <a:t> până la apariția unuia dintre cele trei cazuri de mai sus</a:t>
            </a:r>
          </a:p>
          <a:p>
            <a:r>
              <a:rPr lang="ro-RO" dirty="0"/>
              <a:t>Clasa abstractă </a:t>
            </a:r>
            <a:r>
              <a:rPr lang="ro-RO" b="1" i="1" dirty="0" err="1"/>
              <a:t>OutputStream</a:t>
            </a:r>
            <a:r>
              <a:rPr lang="ro-RO" dirty="0"/>
              <a:t> – permite scrierea de octeți în destinație</a:t>
            </a:r>
          </a:p>
          <a:p>
            <a:r>
              <a:rPr lang="ro-RO" dirty="0"/>
              <a:t>Implementări concrete pentru fișiere:</a:t>
            </a:r>
          </a:p>
          <a:p>
            <a:pPr lvl="1"/>
            <a:r>
              <a:rPr lang="ro-RO" b="1" i="1" dirty="0" err="1"/>
              <a:t>FileInputStream</a:t>
            </a:r>
            <a:r>
              <a:rPr lang="ro-RO" i="1" dirty="0"/>
              <a:t>(File </a:t>
            </a:r>
            <a:r>
              <a:rPr lang="ro-RO" i="1" dirty="0" err="1"/>
              <a:t>fisier</a:t>
            </a:r>
            <a:r>
              <a:rPr lang="ro-RO" i="1" dirty="0"/>
              <a:t> / </a:t>
            </a:r>
            <a:r>
              <a:rPr lang="ro-RO" i="1" dirty="0" err="1"/>
              <a:t>string</a:t>
            </a:r>
            <a:r>
              <a:rPr lang="ro-RO" i="1" dirty="0"/>
              <a:t> cale) </a:t>
            </a:r>
            <a:r>
              <a:rPr lang="ro-RO" dirty="0"/>
              <a:t>– citire din fișier</a:t>
            </a:r>
          </a:p>
          <a:p>
            <a:pPr lvl="1"/>
            <a:r>
              <a:rPr lang="ro-RO" b="1" i="1" dirty="0" err="1"/>
              <a:t>FileOutputStream</a:t>
            </a:r>
            <a:r>
              <a:rPr lang="ro-RO" i="1" dirty="0"/>
              <a:t>(File </a:t>
            </a:r>
            <a:r>
              <a:rPr lang="ro-RO" i="1" dirty="0" err="1"/>
              <a:t>fisier</a:t>
            </a:r>
            <a:r>
              <a:rPr lang="ro-RO" i="1" dirty="0"/>
              <a:t> / </a:t>
            </a:r>
            <a:r>
              <a:rPr lang="ro-RO" i="1" dirty="0" err="1"/>
              <a:t>string</a:t>
            </a:r>
            <a:r>
              <a:rPr lang="ro-RO" i="1" dirty="0"/>
              <a:t> cale</a:t>
            </a:r>
            <a:r>
              <a:rPr lang="en-US" i="1" dirty="0"/>
              <a:t>[</a:t>
            </a:r>
            <a:r>
              <a:rPr lang="ro-RO" i="1" dirty="0"/>
              <a:t>, </a:t>
            </a:r>
            <a:r>
              <a:rPr lang="en-US" i="1" dirty="0" err="1"/>
              <a:t>boolean</a:t>
            </a:r>
            <a:r>
              <a:rPr lang="en-US" i="1" dirty="0"/>
              <a:t> append]</a:t>
            </a:r>
            <a:r>
              <a:rPr lang="ro-RO" i="1" dirty="0"/>
              <a:t>)</a:t>
            </a:r>
            <a:r>
              <a:rPr lang="ro-RO" dirty="0"/>
              <a:t> – </a:t>
            </a:r>
            <a:r>
              <a:rPr lang="en-US" dirty="0" err="1"/>
              <a:t>scriere</a:t>
            </a:r>
            <a:r>
              <a:rPr lang="en-US" dirty="0"/>
              <a:t> </a:t>
            </a:r>
            <a:r>
              <a:rPr lang="ro-RO" dirty="0"/>
              <a:t>în fișier</a:t>
            </a:r>
          </a:p>
          <a:p>
            <a:r>
              <a:rPr lang="ro-RO" b="1" i="1" dirty="0" err="1"/>
              <a:t>BufferedInputStream</a:t>
            </a:r>
            <a:r>
              <a:rPr lang="ro-RO" b="1" i="1" dirty="0"/>
              <a:t> </a:t>
            </a:r>
            <a:r>
              <a:rPr lang="ro-RO" dirty="0"/>
              <a:t>și</a:t>
            </a:r>
            <a:r>
              <a:rPr lang="ro-RO" b="1" i="1" dirty="0"/>
              <a:t> </a:t>
            </a:r>
            <a:r>
              <a:rPr lang="ro-RO" b="1" i="1" dirty="0" err="1"/>
              <a:t>BufferedOutputStream</a:t>
            </a:r>
            <a:r>
              <a:rPr lang="ro-RO" dirty="0"/>
              <a:t> – decoratori care implementează citirea (dintr-un </a:t>
            </a:r>
            <a:r>
              <a:rPr lang="ro-RO" i="1" dirty="0" err="1"/>
              <a:t>InputStream</a:t>
            </a:r>
            <a:r>
              <a:rPr lang="ro-RO" dirty="0"/>
              <a:t>) și scrierea (într-un </a:t>
            </a:r>
            <a:r>
              <a:rPr lang="ro-RO" i="1" dirty="0" err="1"/>
              <a:t>OutputStream</a:t>
            </a:r>
            <a:r>
              <a:rPr lang="ro-RO" dirty="0"/>
              <a:t>) folosind zone tampon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3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6B9-3719-4894-9661-6E84AE76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Citirea / scrierea la nivel de caracter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3529-2104-428C-BEF7-C20EF46C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6405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Clasa abstractă </a:t>
            </a:r>
            <a:r>
              <a:rPr lang="ro-RO" b="1" i="1" dirty="0"/>
              <a:t>Reader</a:t>
            </a:r>
            <a:r>
              <a:rPr lang="en-US" dirty="0"/>
              <a:t> </a:t>
            </a:r>
            <a:r>
              <a:rPr lang="ro-RO" dirty="0"/>
              <a:t>– permite citirea de </a:t>
            </a:r>
            <a:r>
              <a:rPr lang="en-US" dirty="0" err="1"/>
              <a:t>caractere</a:t>
            </a:r>
            <a:r>
              <a:rPr lang="ro-RO" dirty="0"/>
              <a:t> din sursa de date</a:t>
            </a:r>
            <a:endParaRPr lang="en-US" dirty="0"/>
          </a:p>
          <a:p>
            <a:r>
              <a:rPr lang="ro-RO" dirty="0"/>
              <a:t>Metoda principală este </a:t>
            </a:r>
            <a:r>
              <a:rPr lang="en-US" i="1" dirty="0"/>
              <a:t>public abstract int </a:t>
            </a:r>
            <a:r>
              <a:rPr lang="en-US" b="1" i="1" dirty="0"/>
              <a:t>read()</a:t>
            </a:r>
            <a:r>
              <a:rPr lang="en-US" i="1" dirty="0"/>
              <a:t> throws </a:t>
            </a:r>
            <a:r>
              <a:rPr lang="en-US" i="1" dirty="0" err="1"/>
              <a:t>IOException</a:t>
            </a:r>
            <a:r>
              <a:rPr lang="ro-RO" i="1" dirty="0"/>
              <a:t> </a:t>
            </a:r>
            <a:r>
              <a:rPr lang="ro-RO" dirty="0"/>
              <a:t>care:</a:t>
            </a:r>
          </a:p>
          <a:p>
            <a:pPr lvl="1"/>
            <a:r>
              <a:rPr lang="en-US" dirty="0" err="1"/>
              <a:t>Func</a:t>
            </a:r>
            <a:r>
              <a:rPr lang="ro-RO" dirty="0" err="1"/>
              <a:t>ționează</a:t>
            </a:r>
            <a:r>
              <a:rPr lang="ro-RO" dirty="0"/>
              <a:t> similar cu metoda </a:t>
            </a:r>
            <a:r>
              <a:rPr lang="ro-RO" dirty="0" err="1"/>
              <a:t>read</a:t>
            </a:r>
            <a:r>
              <a:rPr lang="ro-RO" dirty="0"/>
              <a:t> din </a:t>
            </a:r>
            <a:r>
              <a:rPr lang="ro-RO" dirty="0" err="1"/>
              <a:t>InputStream</a:t>
            </a:r>
            <a:endParaRPr lang="en-US" dirty="0"/>
          </a:p>
          <a:p>
            <a:pPr lvl="1"/>
            <a:r>
              <a:rPr lang="ro-RO" dirty="0"/>
              <a:t>Întoarce </a:t>
            </a:r>
            <a:r>
              <a:rPr lang="en-US" dirty="0" err="1"/>
              <a:t>caracterul</a:t>
            </a:r>
            <a:r>
              <a:rPr lang="ro-RO" dirty="0"/>
              <a:t> citit – o valoare de la </a:t>
            </a:r>
            <a:r>
              <a:rPr lang="ro-RO" b="1" dirty="0"/>
              <a:t>0</a:t>
            </a:r>
            <a:r>
              <a:rPr lang="ro-RO" dirty="0"/>
              <a:t> la </a:t>
            </a:r>
            <a:r>
              <a:rPr lang="en-US" b="1" dirty="0"/>
              <a:t>65535</a:t>
            </a:r>
            <a:r>
              <a:rPr lang="ro-RO" dirty="0"/>
              <a:t> în caz de succes</a:t>
            </a:r>
          </a:p>
          <a:p>
            <a:r>
              <a:rPr lang="ro-RO" dirty="0"/>
              <a:t>Clasa abstractă </a:t>
            </a:r>
            <a:r>
              <a:rPr lang="ro-RO" b="1" i="1" dirty="0" err="1"/>
              <a:t>Writer</a:t>
            </a:r>
            <a:r>
              <a:rPr lang="ro-RO" dirty="0"/>
              <a:t> – permite scrierea de caractere în destinație</a:t>
            </a:r>
          </a:p>
          <a:p>
            <a:r>
              <a:rPr lang="ro-RO" dirty="0"/>
              <a:t>Legătura se realizează prin intermediul clasei </a:t>
            </a:r>
            <a:r>
              <a:rPr lang="ro-RO" b="1" i="1" dirty="0" err="1"/>
              <a:t>InputStreamReader</a:t>
            </a:r>
            <a:r>
              <a:rPr lang="ro-RO" i="1" dirty="0"/>
              <a:t>(</a:t>
            </a:r>
            <a:r>
              <a:rPr lang="ro-RO" i="1" dirty="0" err="1"/>
              <a:t>InputStream</a:t>
            </a:r>
            <a:r>
              <a:rPr lang="ro-RO" i="1" dirty="0"/>
              <a:t>[, </a:t>
            </a:r>
            <a:r>
              <a:rPr lang="ro-RO" i="1" dirty="0" err="1"/>
              <a:t>Charset</a:t>
            </a:r>
            <a:r>
              <a:rPr lang="ro-RO" i="1" dirty="0"/>
              <a:t>])</a:t>
            </a:r>
            <a:endParaRPr lang="ro-RO" b="1" i="1" dirty="0"/>
          </a:p>
          <a:p>
            <a:r>
              <a:rPr lang="ro-RO" dirty="0"/>
              <a:t>Implementări concrete pentru fișiere:</a:t>
            </a:r>
          </a:p>
          <a:p>
            <a:pPr lvl="1"/>
            <a:r>
              <a:rPr lang="ro-RO" b="1" i="1" dirty="0" err="1"/>
              <a:t>FileReader</a:t>
            </a:r>
            <a:r>
              <a:rPr lang="ro-RO" i="1" dirty="0"/>
              <a:t>(File </a:t>
            </a:r>
            <a:r>
              <a:rPr lang="ro-RO" i="1" dirty="0" err="1"/>
              <a:t>fisier</a:t>
            </a:r>
            <a:r>
              <a:rPr lang="ro-RO" i="1" dirty="0"/>
              <a:t> / </a:t>
            </a:r>
            <a:r>
              <a:rPr lang="ro-RO" i="1" dirty="0" err="1"/>
              <a:t>string</a:t>
            </a:r>
            <a:r>
              <a:rPr lang="ro-RO" i="1" dirty="0"/>
              <a:t> cale[, </a:t>
            </a:r>
            <a:r>
              <a:rPr lang="ro-RO" i="1" dirty="0" err="1"/>
              <a:t>Charset</a:t>
            </a:r>
            <a:r>
              <a:rPr lang="ro-RO" i="1" dirty="0"/>
              <a:t>]) </a:t>
            </a:r>
            <a:r>
              <a:rPr lang="ro-RO" dirty="0"/>
              <a:t>– citire din fișier</a:t>
            </a:r>
          </a:p>
          <a:p>
            <a:pPr lvl="1"/>
            <a:r>
              <a:rPr lang="ro-RO" b="1" i="1" dirty="0" err="1"/>
              <a:t>FileWriter</a:t>
            </a:r>
            <a:r>
              <a:rPr lang="ro-RO" i="1" dirty="0"/>
              <a:t>(File </a:t>
            </a:r>
            <a:r>
              <a:rPr lang="ro-RO" i="1" dirty="0" err="1"/>
              <a:t>fisier</a:t>
            </a:r>
            <a:r>
              <a:rPr lang="ro-RO" i="1" dirty="0"/>
              <a:t> / </a:t>
            </a:r>
            <a:r>
              <a:rPr lang="ro-RO" i="1" dirty="0" err="1"/>
              <a:t>string</a:t>
            </a:r>
            <a:r>
              <a:rPr lang="ro-RO" i="1" dirty="0"/>
              <a:t> cale</a:t>
            </a:r>
            <a:r>
              <a:rPr lang="en-US" i="1" dirty="0"/>
              <a:t>[</a:t>
            </a:r>
            <a:r>
              <a:rPr lang="ro-RO" i="1" dirty="0"/>
              <a:t>, </a:t>
            </a:r>
            <a:r>
              <a:rPr lang="ro-RO" i="1" dirty="0" err="1"/>
              <a:t>Charset</a:t>
            </a:r>
            <a:r>
              <a:rPr lang="ro-RO" i="1" dirty="0"/>
              <a:t>, </a:t>
            </a:r>
            <a:r>
              <a:rPr lang="en-US" i="1" dirty="0" err="1"/>
              <a:t>boolean</a:t>
            </a:r>
            <a:r>
              <a:rPr lang="en-US" i="1" dirty="0"/>
              <a:t> append]</a:t>
            </a:r>
            <a:r>
              <a:rPr lang="ro-RO" i="1" dirty="0"/>
              <a:t>)</a:t>
            </a:r>
            <a:r>
              <a:rPr lang="ro-RO" dirty="0"/>
              <a:t> – </a:t>
            </a:r>
            <a:r>
              <a:rPr lang="en-US" dirty="0" err="1"/>
              <a:t>scriere</a:t>
            </a:r>
            <a:r>
              <a:rPr lang="en-US" dirty="0"/>
              <a:t> </a:t>
            </a:r>
            <a:r>
              <a:rPr lang="ro-RO" dirty="0"/>
              <a:t>în fișier</a:t>
            </a:r>
          </a:p>
          <a:p>
            <a:r>
              <a:rPr lang="ro-RO" b="1" i="1" dirty="0" err="1"/>
              <a:t>BufferedReader</a:t>
            </a:r>
            <a:r>
              <a:rPr lang="ro-RO" b="1" i="1" dirty="0"/>
              <a:t> </a:t>
            </a:r>
            <a:r>
              <a:rPr lang="ro-RO" dirty="0"/>
              <a:t>și</a:t>
            </a:r>
            <a:r>
              <a:rPr lang="ro-RO" b="1" i="1" dirty="0"/>
              <a:t> </a:t>
            </a:r>
            <a:r>
              <a:rPr lang="ro-RO" b="1" i="1" dirty="0" err="1"/>
              <a:t>BufferedWriter</a:t>
            </a:r>
            <a:r>
              <a:rPr lang="ro-RO" dirty="0"/>
              <a:t> – decoratori care implementează citirea (dintr-un </a:t>
            </a:r>
            <a:r>
              <a:rPr lang="ro-RO" i="1" dirty="0" err="1"/>
              <a:t>InputStream</a:t>
            </a:r>
            <a:r>
              <a:rPr lang="ro-RO" dirty="0"/>
              <a:t>) și scrierea (într-un </a:t>
            </a:r>
            <a:r>
              <a:rPr lang="ro-RO" i="1" dirty="0" err="1"/>
              <a:t>OutputStream</a:t>
            </a:r>
            <a:r>
              <a:rPr lang="ro-RO" dirty="0"/>
              <a:t>) folosind zone tampon </a:t>
            </a:r>
          </a:p>
          <a:p>
            <a:pPr lvl="1"/>
            <a:r>
              <a:rPr lang="ro-RO" i="1" dirty="0" err="1"/>
              <a:t>BufferedReader</a:t>
            </a:r>
            <a:r>
              <a:rPr lang="ro-RO" dirty="0"/>
              <a:t> permite citirea de linii prin intermediul metodei </a:t>
            </a:r>
            <a:r>
              <a:rPr lang="ro-RO" b="1" i="1" dirty="0" err="1"/>
              <a:t>ReadLine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D0D6-9388-4E68-B3D9-59E31C7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Fișiere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251-166D-46F3-A1B2-BE4AC486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ro-RO" dirty="0"/>
              <a:t>Clasa </a:t>
            </a:r>
            <a:r>
              <a:rPr lang="ro-RO" i="1" dirty="0" err="1"/>
              <a:t>java.util.</a:t>
            </a:r>
            <a:r>
              <a:rPr lang="ro-RO" b="1" i="1" dirty="0" err="1"/>
              <a:t>Scanner</a:t>
            </a:r>
            <a:endParaRPr lang="ro-RO" dirty="0"/>
          </a:p>
          <a:p>
            <a:pPr lvl="1"/>
            <a:r>
              <a:rPr lang="ro-RO" dirty="0"/>
              <a:t>Constructor pe bază de </a:t>
            </a:r>
            <a:r>
              <a:rPr lang="ro-RO" i="1" dirty="0"/>
              <a:t>File</a:t>
            </a:r>
            <a:r>
              <a:rPr lang="ro-RO" dirty="0"/>
              <a:t> sau </a:t>
            </a:r>
            <a:r>
              <a:rPr lang="ro-RO" i="1" dirty="0" err="1"/>
              <a:t>InputStream</a:t>
            </a:r>
            <a:r>
              <a:rPr lang="ro-RO" dirty="0"/>
              <a:t> sau </a:t>
            </a:r>
            <a:r>
              <a:rPr lang="ro-RO" i="1" dirty="0"/>
              <a:t>Reader</a:t>
            </a:r>
          </a:p>
          <a:p>
            <a:pPr lvl="1"/>
            <a:r>
              <a:rPr lang="ro-RO" dirty="0"/>
              <a:t>Permite citirea de tipuri de bază sau linii de text </a:t>
            </a:r>
          </a:p>
          <a:p>
            <a:pPr lvl="1"/>
            <a:endParaRPr lang="ro-RO" dirty="0"/>
          </a:p>
          <a:p>
            <a:pPr lvl="1"/>
            <a:endParaRPr lang="ro-RO" dirty="0"/>
          </a:p>
          <a:p>
            <a:r>
              <a:rPr lang="ro-RO" dirty="0"/>
              <a:t>Clasa </a:t>
            </a:r>
            <a:r>
              <a:rPr lang="ro-RO" b="1" i="1" dirty="0" err="1"/>
              <a:t>PrintWriter</a:t>
            </a:r>
            <a:endParaRPr lang="ro-RO" b="1" i="1" dirty="0"/>
          </a:p>
          <a:p>
            <a:pPr lvl="1"/>
            <a:r>
              <a:rPr lang="ro-RO" dirty="0"/>
              <a:t>Constructor pe bază de </a:t>
            </a:r>
            <a:r>
              <a:rPr lang="ro-RO" i="1" dirty="0"/>
              <a:t>File</a:t>
            </a:r>
            <a:r>
              <a:rPr lang="ro-RO" dirty="0"/>
              <a:t> sau </a:t>
            </a:r>
            <a:r>
              <a:rPr lang="ro-RO" i="1" dirty="0" err="1"/>
              <a:t>OutputStream</a:t>
            </a:r>
            <a:r>
              <a:rPr lang="ro-RO" dirty="0"/>
              <a:t> sau </a:t>
            </a:r>
            <a:r>
              <a:rPr lang="ro-RO" i="1" dirty="0" err="1"/>
              <a:t>Writer</a:t>
            </a:r>
            <a:endParaRPr lang="ro-RO" i="1" dirty="0"/>
          </a:p>
          <a:p>
            <a:pPr lvl="1"/>
            <a:r>
              <a:rPr lang="ro-RO" dirty="0"/>
              <a:t>Supraîncărcări pentru metoda </a:t>
            </a:r>
            <a:r>
              <a:rPr lang="ro-RO" i="1" dirty="0"/>
              <a:t>print</a:t>
            </a:r>
            <a:r>
              <a:rPr lang="ro-RO" dirty="0"/>
              <a:t> pentru scrierea tipurilor fundamentale</a:t>
            </a:r>
          </a:p>
          <a:p>
            <a:pPr lvl="1"/>
            <a:r>
              <a:rPr lang="ro-RO" dirty="0"/>
              <a:t>Metoda </a:t>
            </a:r>
            <a:r>
              <a:rPr lang="ro-RO" i="1" dirty="0" err="1"/>
              <a:t>printf</a:t>
            </a:r>
            <a:r>
              <a:rPr lang="ro-RO" dirty="0"/>
              <a:t> pentru scriere cu formatare</a:t>
            </a:r>
          </a:p>
          <a:p>
            <a:pPr lvl="1"/>
            <a:endParaRPr lang="ro-RO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53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14578</TotalTime>
  <Words>1043</Words>
  <Application>Microsoft Office PowerPoint</Application>
  <PresentationFormat>Widescreen</PresentationFormat>
  <Paragraphs>118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Retrospect</vt:lpstr>
      <vt:lpstr>Programare multiparadigmă JAVA</vt:lpstr>
      <vt:lpstr>Java Standard I/O (java.io)</vt:lpstr>
      <vt:lpstr>Manipulare fișiere și directoare</vt:lpstr>
      <vt:lpstr>Manipularea conținutului</vt:lpstr>
      <vt:lpstr>Structura de clase - Citire</vt:lpstr>
      <vt:lpstr>Structura de clase - Scriere</vt:lpstr>
      <vt:lpstr>Citirea / scrierea la nivel de octet</vt:lpstr>
      <vt:lpstr>Citirea / scrierea la nivel de caracter</vt:lpstr>
      <vt:lpstr>Fișiere text</vt:lpstr>
      <vt:lpstr>Fișiere binare</vt:lpstr>
      <vt:lpstr>Serializarea obiectelor</vt:lpstr>
      <vt:lpstr>Fișiere cu acces direct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171</cp:revision>
  <cp:lastPrinted>2020-03-03T10:30:51Z</cp:lastPrinted>
  <dcterms:created xsi:type="dcterms:W3CDTF">2020-02-12T19:18:10Z</dcterms:created>
  <dcterms:modified xsi:type="dcterms:W3CDTF">2020-03-10T00:43:23Z</dcterms:modified>
</cp:coreProperties>
</file>