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90" r:id="rId3"/>
    <p:sldId id="289" r:id="rId4"/>
    <p:sldId id="291" r:id="rId5"/>
    <p:sldId id="292" r:id="rId6"/>
    <p:sldId id="293" r:id="rId7"/>
    <p:sldId id="294" r:id="rId8"/>
    <p:sldId id="295" r:id="rId9"/>
    <p:sldId id="296" r:id="rId10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837" autoAdjust="0"/>
  </p:normalViewPr>
  <p:slideViewPr>
    <p:cSldViewPr snapToGrid="0">
      <p:cViewPr varScale="1">
        <p:scale>
          <a:sx n="146" d="100"/>
          <a:sy n="146" d="100"/>
        </p:scale>
        <p:origin x="71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59464-0106-4FC7-AFE7-9A20F6F5238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41EF2-279C-47A0-A220-62897DD2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0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8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876E-59AD-4A05-A9C1-2C2299507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7200" dirty="0"/>
              <a:t>Programare </a:t>
            </a:r>
            <a:r>
              <a:rPr lang="ro-RO" sz="7200" dirty="0" err="1"/>
              <a:t>multiparadigmă</a:t>
            </a:r>
            <a:br>
              <a:rPr lang="ro-RO" dirty="0"/>
            </a:br>
            <a:r>
              <a:rPr lang="ro-RO" b="1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83D47-5F33-40BF-B4A9-30FAFC730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cap="none" dirty="0"/>
              <a:t>conf. dr. </a:t>
            </a:r>
            <a:r>
              <a:rPr lang="ro-RO" b="1" cap="none" dirty="0"/>
              <a:t>Cristian IONIȚĂ</a:t>
            </a:r>
          </a:p>
          <a:p>
            <a:r>
              <a:rPr lang="ro-RO" i="1" cap="none" dirty="0"/>
              <a:t>cristian.ionita@ase.ro</a:t>
            </a:r>
            <a:endParaRPr lang="en-US" i="1" cap="none" dirty="0"/>
          </a:p>
        </p:txBody>
      </p:sp>
    </p:spTree>
    <p:extLst>
      <p:ext uri="{BB962C8B-B14F-4D97-AF65-F5344CB8AC3E}">
        <p14:creationId xmlns:p14="http://schemas.microsoft.com/office/powerpoint/2010/main" val="204568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0FDD-3697-44C6-9431-C6B1A40E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Interfe</a:t>
            </a:r>
            <a:r>
              <a:rPr lang="ro-RO" dirty="0" err="1"/>
              <a:t>țe</a:t>
            </a:r>
            <a:r>
              <a:rPr lang="ro-RO" dirty="0"/>
              <a:t> – Metode </a:t>
            </a:r>
            <a:r>
              <a:rPr lang="ro-RO" i="1" dirty="0" err="1"/>
              <a:t>default</a:t>
            </a:r>
            <a:r>
              <a:rPr lang="ro-RO" dirty="0"/>
              <a:t> și </a:t>
            </a:r>
            <a:r>
              <a:rPr lang="ro-RO" i="1" dirty="0"/>
              <a:t>static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9C350-7B99-405A-8F7C-36D0F3FF3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Metodele </a:t>
            </a:r>
            <a:r>
              <a:rPr lang="ro-RO" b="1" i="1" dirty="0" err="1"/>
              <a:t>default</a:t>
            </a:r>
            <a:r>
              <a:rPr lang="ro-RO" dirty="0"/>
              <a:t> în cadrul unei interfețe:</a:t>
            </a:r>
          </a:p>
          <a:p>
            <a:pPr lvl="1"/>
            <a:r>
              <a:rPr lang="ro-RO" dirty="0"/>
              <a:t>Sunt precedate de modificatorul </a:t>
            </a:r>
            <a:r>
              <a:rPr lang="ro-RO" i="1" dirty="0" err="1"/>
              <a:t>default</a:t>
            </a:r>
            <a:endParaRPr lang="ro-RO" i="1" dirty="0"/>
          </a:p>
          <a:p>
            <a:pPr lvl="1"/>
            <a:r>
              <a:rPr lang="ro-RO" dirty="0"/>
              <a:t>Furnizează obligatoriu o implementare pe baza metodelor existente în interfață</a:t>
            </a:r>
          </a:p>
          <a:p>
            <a:pPr lvl="1"/>
            <a:r>
              <a:rPr lang="ro-RO" dirty="0"/>
              <a:t>Pot fi suprascrise de către clasele care implementează interfața (dar nu este obligatoriu)</a:t>
            </a:r>
          </a:p>
          <a:p>
            <a:pPr lvl="1"/>
            <a:r>
              <a:rPr lang="ro-RO" dirty="0"/>
              <a:t>Sunt utilizate în special pentru extinderea interfețelor existente</a:t>
            </a:r>
          </a:p>
          <a:p>
            <a:endParaRPr lang="ro-RO" dirty="0"/>
          </a:p>
          <a:p>
            <a:r>
              <a:rPr lang="ro-RO" dirty="0"/>
              <a:t>Metodele </a:t>
            </a:r>
            <a:r>
              <a:rPr lang="ro-RO" b="1" i="1" dirty="0"/>
              <a:t>static</a:t>
            </a:r>
            <a:r>
              <a:rPr lang="ro-RO" dirty="0"/>
              <a:t> în cadrul unei interfețe:</a:t>
            </a:r>
            <a:endParaRPr lang="en-US" dirty="0"/>
          </a:p>
          <a:p>
            <a:pPr lvl="1"/>
            <a:r>
              <a:rPr lang="ro-RO" dirty="0"/>
              <a:t>Sunt precedate de modificatorul </a:t>
            </a:r>
            <a:r>
              <a:rPr lang="en-US" i="1" dirty="0"/>
              <a:t>static </a:t>
            </a:r>
            <a:endParaRPr lang="ro-RO" i="1" dirty="0"/>
          </a:p>
          <a:p>
            <a:pPr lvl="1"/>
            <a:r>
              <a:rPr lang="ro-RO" dirty="0"/>
              <a:t>furnizează obligatoriu o implementare pe baza metodelor </a:t>
            </a:r>
            <a:r>
              <a:rPr lang="ro-RO" i="1" dirty="0"/>
              <a:t>statice</a:t>
            </a:r>
            <a:r>
              <a:rPr lang="ro-RO" dirty="0"/>
              <a:t> existente</a:t>
            </a:r>
          </a:p>
          <a:p>
            <a:pPr lvl="1"/>
            <a:r>
              <a:rPr lang="ro-RO" dirty="0"/>
              <a:t>Se accesează folosind </a:t>
            </a:r>
            <a:r>
              <a:rPr lang="ro-RO" i="1" dirty="0" err="1"/>
              <a:t>NumeInterfata.NumeMetodaStatica</a:t>
            </a:r>
            <a:endParaRPr lang="ro-RO" i="1" dirty="0"/>
          </a:p>
          <a:p>
            <a:pPr lvl="1"/>
            <a:r>
              <a:rPr lang="ro-RO" dirty="0"/>
              <a:t>Nu pot fi suprascrise în clasele care implementează interfața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9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8F22-18A0-4D60-AD0E-9AB02466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Interfețe funcționale și expresii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3EAA-9429-4546-B487-4A1994061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O </a:t>
            </a:r>
            <a:r>
              <a:rPr lang="ro-RO" b="1" i="1" dirty="0"/>
              <a:t>interfață funcțională </a:t>
            </a:r>
            <a:r>
              <a:rPr lang="ro-RO" dirty="0"/>
              <a:t>este o interfață care conține</a:t>
            </a:r>
            <a:r>
              <a:rPr lang="ro-RO" b="1" i="1" dirty="0"/>
              <a:t>:</a:t>
            </a:r>
          </a:p>
          <a:p>
            <a:pPr lvl="1"/>
            <a:r>
              <a:rPr lang="ro-RO" dirty="0"/>
              <a:t>Exact o metodă abstractă</a:t>
            </a:r>
          </a:p>
          <a:p>
            <a:pPr lvl="1"/>
            <a:r>
              <a:rPr lang="ro-RO" dirty="0"/>
              <a:t>Zero sau mai multe metode </a:t>
            </a:r>
            <a:r>
              <a:rPr lang="ro-RO" i="1" dirty="0" err="1"/>
              <a:t>default</a:t>
            </a:r>
            <a:endParaRPr lang="ro-RO" i="1" dirty="0"/>
          </a:p>
          <a:p>
            <a:pPr lvl="1"/>
            <a:r>
              <a:rPr lang="ro-RO" dirty="0"/>
              <a:t>Zero sau mai multe metode </a:t>
            </a:r>
            <a:r>
              <a:rPr lang="ro-RO" i="1" dirty="0"/>
              <a:t>statice</a:t>
            </a:r>
          </a:p>
          <a:p>
            <a:r>
              <a:rPr lang="ro-RO" dirty="0"/>
              <a:t>Interfețele funcționale pot fi implementate folosind expresii lambda (similar claselor anonime):</a:t>
            </a:r>
          </a:p>
          <a:p>
            <a:endParaRPr lang="ro-RO" dirty="0"/>
          </a:p>
          <a:p>
            <a:pPr lvl="1"/>
            <a:r>
              <a:rPr lang="ro-RO" dirty="0"/>
              <a:t>Valoarea unei expresii lambda este o referință la o clasă anonimă care implementează o interfață funcțională</a:t>
            </a:r>
          </a:p>
          <a:p>
            <a:pPr lvl="1"/>
            <a:r>
              <a:rPr lang="ro-RO" dirty="0"/>
              <a:t>Interfața funcțională implementată este stabilită prin context</a:t>
            </a:r>
          </a:p>
          <a:p>
            <a:pPr lvl="1"/>
            <a:r>
              <a:rPr lang="ro-RO" dirty="0"/>
              <a:t>Semnătura din expresia lambda trebuie să corespundă semnăturii unicei metode abstracte din interfață</a:t>
            </a:r>
          </a:p>
          <a:p>
            <a:pPr lvl="1"/>
            <a:r>
              <a:rPr lang="ro-RO" dirty="0"/>
              <a:t>Dacă body constă într-o singură instrucțiune de forma </a:t>
            </a:r>
            <a:r>
              <a:rPr lang="en-US" i="1" dirty="0"/>
              <a:t>{ </a:t>
            </a:r>
            <a:r>
              <a:rPr lang="ro-RO" i="1" dirty="0" err="1"/>
              <a:t>return</a:t>
            </a:r>
            <a:r>
              <a:rPr lang="ro-RO" i="1" dirty="0"/>
              <a:t> </a:t>
            </a:r>
            <a:r>
              <a:rPr lang="ro-RO" i="1" dirty="0" err="1"/>
              <a:t>expresi</a:t>
            </a:r>
            <a:r>
              <a:rPr lang="en-US" i="1" dirty="0"/>
              <a:t>e</a:t>
            </a:r>
            <a:r>
              <a:rPr lang="ro-RO" i="1" dirty="0"/>
              <a:t>;</a:t>
            </a:r>
            <a:r>
              <a:rPr lang="en-US" i="1" dirty="0"/>
              <a:t> }</a:t>
            </a:r>
            <a:r>
              <a:rPr lang="ro-RO" dirty="0"/>
              <a:t> atunci secțiunea  poate fi înlocuită cu </a:t>
            </a:r>
            <a:r>
              <a:rPr lang="ro-RO" i="1" dirty="0"/>
              <a:t>expresie </a:t>
            </a:r>
            <a:r>
              <a:rPr lang="ro-RO" dirty="0"/>
              <a:t>( </a:t>
            </a:r>
            <a:r>
              <a:rPr lang="ro-RO" dirty="0">
                <a:latin typeface="Consolas" panose="020B0609020204030204" pitchFamily="49" charset="0"/>
              </a:rPr>
              <a:t>(a,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o-RO" dirty="0">
                <a:latin typeface="Consolas" panose="020B0609020204030204" pitchFamily="49" charset="0"/>
              </a:rPr>
              <a:t>b) -&gt; </a:t>
            </a:r>
            <a:r>
              <a:rPr lang="en-US" dirty="0">
                <a:latin typeface="Consolas" panose="020B0609020204030204" pitchFamily="49" charset="0"/>
              </a:rPr>
              <a:t>{ return a + b; }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echivalent</a:t>
            </a:r>
            <a:r>
              <a:rPr lang="en-US" dirty="0"/>
              <a:t> cu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) -&gt; a + b</a:t>
            </a:r>
            <a:r>
              <a:rPr lang="ro-RO" dirty="0"/>
              <a:t>)</a:t>
            </a:r>
            <a:endParaRPr lang="en-US" dirty="0"/>
          </a:p>
          <a:p>
            <a:pPr lvl="1"/>
            <a:r>
              <a:rPr lang="ro-RO" dirty="0"/>
              <a:t>D</a:t>
            </a:r>
            <a:r>
              <a:rPr lang="en-US" dirty="0"/>
              <a:t>ac</a:t>
            </a:r>
            <a:r>
              <a:rPr lang="ro-RO" dirty="0"/>
              <a:t>ă există un singur parametru, atunci parantezele rotunde pot lipsi</a:t>
            </a:r>
          </a:p>
          <a:p>
            <a:pPr lvl="1"/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F5F53B-7974-42AC-8B9D-BB9DDF984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8715" y="3457304"/>
            <a:ext cx="427552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(args1, args2, …) -&gt; { body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8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39C6-14F7-4868-88C9-1C41F5DB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Expresii lambda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031E-55CC-40F8-A8D8-7D6ED31E8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ro-RO" dirty="0"/>
              <a:t>Accesarea variabilelor locale se face în aceleași condiții ca la clasele locale sau anonime: variabilele locale utilizate în expresia lambda trebuie să fie finale sau efectiv finale (nu se modifică după inițializare)</a:t>
            </a:r>
          </a:p>
          <a:p>
            <a:r>
              <a:rPr lang="ro-RO" dirty="0"/>
              <a:t>Variabilele locale nu pot fi mascate in expresiile lambda - expresiile lambda nu creează un nou nivel de domeniu de vizibilitate</a:t>
            </a:r>
          </a:p>
          <a:p>
            <a:r>
              <a:rPr lang="ro-RO" dirty="0"/>
              <a:t>Referința </a:t>
            </a:r>
            <a:r>
              <a:rPr lang="ro-RO" i="1" dirty="0" err="1"/>
              <a:t>this</a:t>
            </a:r>
            <a:r>
              <a:rPr lang="ro-RO" dirty="0"/>
              <a:t> se referă la clasa care conține expresia și nu la expresie in sine</a:t>
            </a:r>
          </a:p>
          <a:p>
            <a:endParaRPr lang="ro-RO" dirty="0"/>
          </a:p>
          <a:p>
            <a:r>
              <a:rPr lang="ro-RO" dirty="0"/>
              <a:t>O referință la o interfață funcțională poate fi inițializată prin intermediul unei </a:t>
            </a:r>
            <a:r>
              <a:rPr lang="ro-RO" b="1" dirty="0"/>
              <a:t>referințe</a:t>
            </a:r>
            <a:r>
              <a:rPr lang="ro-RO" dirty="0"/>
              <a:t> la o </a:t>
            </a:r>
            <a:r>
              <a:rPr lang="ro-RO" b="1" dirty="0"/>
              <a:t>metodă</a:t>
            </a:r>
            <a:r>
              <a:rPr lang="ro-RO" dirty="0"/>
              <a:t> existentă într-o clasă în forma </a:t>
            </a:r>
            <a:r>
              <a:rPr lang="ro-RO" i="1" dirty="0" err="1">
                <a:latin typeface="Consolas" panose="020B0609020204030204" pitchFamily="49" charset="0"/>
              </a:rPr>
              <a:t>NumeClasă</a:t>
            </a:r>
            <a:r>
              <a:rPr lang="ro-RO" i="1" dirty="0">
                <a:latin typeface="Consolas" panose="020B0609020204030204" pitchFamily="49" charset="0"/>
              </a:rPr>
              <a:t>::</a:t>
            </a:r>
            <a:r>
              <a:rPr lang="ro-RO" i="1" dirty="0" err="1">
                <a:latin typeface="Consolas" panose="020B0609020204030204" pitchFamily="49" charset="0"/>
              </a:rPr>
              <a:t>NumeMetoda</a:t>
            </a:r>
            <a:r>
              <a:rPr lang="ro-RO" i="1" dirty="0">
                <a:latin typeface="Consolas" panose="020B0609020204030204" pitchFamily="49" charset="0"/>
              </a:rPr>
              <a:t>, </a:t>
            </a:r>
            <a:r>
              <a:rPr lang="ro-RO" i="1" dirty="0" err="1">
                <a:latin typeface="Consolas" panose="020B0609020204030204" pitchFamily="49" charset="0"/>
              </a:rPr>
              <a:t>numeObiect</a:t>
            </a:r>
            <a:r>
              <a:rPr lang="ro-RO" i="1" dirty="0">
                <a:latin typeface="Consolas" panose="020B0609020204030204" pitchFamily="49" charset="0"/>
              </a:rPr>
              <a:t>::</a:t>
            </a:r>
            <a:r>
              <a:rPr lang="ro-RO" i="1" dirty="0" err="1">
                <a:latin typeface="Consolas" panose="020B0609020204030204" pitchFamily="49" charset="0"/>
              </a:rPr>
              <a:t>NumeMetodă</a:t>
            </a:r>
            <a:r>
              <a:rPr lang="ro-RO" i="1" dirty="0">
                <a:latin typeface="Consolas" panose="020B0609020204030204" pitchFamily="49" charset="0"/>
              </a:rPr>
              <a:t> </a:t>
            </a:r>
            <a:r>
              <a:rPr lang="ro-RO" dirty="0">
                <a:latin typeface="Consolas" panose="020B0609020204030204" pitchFamily="49" charset="0"/>
              </a:rPr>
              <a:t>sau </a:t>
            </a:r>
            <a:r>
              <a:rPr lang="ro-RO" i="1" dirty="0" err="1">
                <a:latin typeface="Consolas" panose="020B0609020204030204" pitchFamily="49" charset="0"/>
              </a:rPr>
              <a:t>NumeClasă</a:t>
            </a:r>
            <a:r>
              <a:rPr lang="ro-RO" i="1" dirty="0">
                <a:latin typeface="Consolas" panose="020B0609020204030204" pitchFamily="49" charset="0"/>
              </a:rPr>
              <a:t>::</a:t>
            </a:r>
            <a:r>
              <a:rPr lang="ro-RO" i="1" dirty="0" err="1">
                <a:latin typeface="Consolas" panose="020B0609020204030204" pitchFamily="49" charset="0"/>
              </a:rPr>
              <a:t>new</a:t>
            </a:r>
            <a:r>
              <a:rPr lang="ro-RO" i="1" dirty="0">
                <a:latin typeface="Consolas" panose="020B0609020204030204" pitchFamily="49" charset="0"/>
              </a:rPr>
              <a:t> </a:t>
            </a:r>
            <a:r>
              <a:rPr lang="ro-RO" dirty="0">
                <a:latin typeface="Consolas" panose="020B0609020204030204" pitchFamily="49" charset="0"/>
              </a:rPr>
              <a:t>pentru constructor</a:t>
            </a:r>
            <a:r>
              <a:rPr lang="ro-RO" i="1" dirty="0">
                <a:latin typeface="Consolas" panose="020B0609020204030204" pitchFamily="49" charset="0"/>
              </a:rPr>
              <a:t>.</a:t>
            </a:r>
            <a:endParaRPr lang="ro-RO" dirty="0"/>
          </a:p>
          <a:p>
            <a:endParaRPr lang="ro-RO" dirty="0"/>
          </a:p>
          <a:p>
            <a:r>
              <a:rPr lang="ro-RO" b="1" dirty="0"/>
              <a:t>Exemplu</a:t>
            </a:r>
            <a:r>
              <a:rPr lang="ro-RO" dirty="0"/>
              <a:t>: Program01_InterfeteFunctionaleLambda.java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3767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3641-9E03-4954-96E0-493305C4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Interfețe funcționale standard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81FA0-56B6-431D-97C9-76367585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i="1" dirty="0" err="1"/>
              <a:t>Function</a:t>
            </a:r>
            <a:r>
              <a:rPr lang="en-US" b="1" i="1" dirty="0"/>
              <a:t>&lt;T,R&gt;</a:t>
            </a:r>
            <a:r>
              <a:rPr lang="ro-RO" dirty="0"/>
              <a:t> - </a:t>
            </a:r>
            <a:r>
              <a:rPr lang="en-US" dirty="0" err="1"/>
              <a:t>func</a:t>
            </a:r>
            <a:r>
              <a:rPr lang="ro-RO" dirty="0"/>
              <a:t>ție </a:t>
            </a:r>
            <a:r>
              <a:rPr lang="ro-RO" i="1" dirty="0" err="1"/>
              <a:t>apply</a:t>
            </a:r>
            <a:r>
              <a:rPr lang="ro-RO" dirty="0"/>
              <a:t> care primește un parametru de tip T și întoarce o valoare de tip R</a:t>
            </a:r>
          </a:p>
          <a:p>
            <a:r>
              <a:rPr lang="ro-RO" b="1" i="1" dirty="0"/>
              <a:t>Predicate&lt;T&gt;</a:t>
            </a:r>
            <a:r>
              <a:rPr lang="ro-RO" dirty="0"/>
              <a:t> - funcție </a:t>
            </a:r>
            <a:r>
              <a:rPr lang="ro-RO" i="1" dirty="0"/>
              <a:t>test</a:t>
            </a:r>
            <a:r>
              <a:rPr lang="ro-RO" dirty="0"/>
              <a:t> care primește un parametru de tip T  și întoarce o valoare booleană</a:t>
            </a:r>
          </a:p>
          <a:p>
            <a:r>
              <a:rPr lang="ro-RO" b="1" i="1" dirty="0" err="1"/>
              <a:t>UnaryOperator</a:t>
            </a:r>
            <a:r>
              <a:rPr lang="ro-RO" b="1" i="1" dirty="0"/>
              <a:t>&lt;T&gt;</a:t>
            </a:r>
            <a:r>
              <a:rPr lang="ro-RO" dirty="0"/>
              <a:t> - funcție </a:t>
            </a:r>
            <a:r>
              <a:rPr lang="ro-RO" i="1" dirty="0" err="1"/>
              <a:t>apply</a:t>
            </a:r>
            <a:r>
              <a:rPr lang="ro-RO" dirty="0"/>
              <a:t> care primește un parametru de tip T și întoarce o valoare de tip T</a:t>
            </a:r>
          </a:p>
          <a:p>
            <a:r>
              <a:rPr lang="ro-RO" b="1" i="1" dirty="0" err="1"/>
              <a:t>BinaryOperator</a:t>
            </a:r>
            <a:r>
              <a:rPr lang="ro-RO" b="1" i="1" dirty="0"/>
              <a:t>&lt;T&gt;</a:t>
            </a:r>
            <a:r>
              <a:rPr lang="ro-RO" dirty="0"/>
              <a:t> - funcție </a:t>
            </a:r>
            <a:r>
              <a:rPr lang="ro-RO" i="1" dirty="0" err="1"/>
              <a:t>apply</a:t>
            </a:r>
            <a:r>
              <a:rPr lang="ro-RO" dirty="0"/>
              <a:t> care primește doi parametri de tip T și întoarce o valoare de tip T</a:t>
            </a:r>
          </a:p>
          <a:p>
            <a:r>
              <a:rPr lang="ro-RO" b="1" i="1" dirty="0" err="1"/>
              <a:t>Consumer</a:t>
            </a:r>
            <a:r>
              <a:rPr lang="ro-RO" b="1" i="1" dirty="0"/>
              <a:t>&lt;T&gt;</a:t>
            </a:r>
            <a:r>
              <a:rPr lang="ro-RO" dirty="0"/>
              <a:t> - funcție </a:t>
            </a:r>
            <a:r>
              <a:rPr lang="ro-RO" i="1" dirty="0"/>
              <a:t>accept</a:t>
            </a:r>
            <a:r>
              <a:rPr lang="ro-RO" dirty="0"/>
              <a:t> care primește un parametru de tip T și consumă valoarea fără a întoarce un rezultat</a:t>
            </a:r>
          </a:p>
          <a:p>
            <a:r>
              <a:rPr lang="ro-RO" b="1" i="1" dirty="0" err="1"/>
              <a:t>Supplier</a:t>
            </a:r>
            <a:r>
              <a:rPr lang="ro-RO" b="1" i="1" dirty="0"/>
              <a:t>&lt;T&gt;</a:t>
            </a:r>
            <a:r>
              <a:rPr lang="ro-RO" dirty="0"/>
              <a:t> - funcție </a:t>
            </a:r>
            <a:r>
              <a:rPr lang="ro-RO" i="1" dirty="0"/>
              <a:t>get</a:t>
            </a:r>
            <a:r>
              <a:rPr lang="ro-RO" dirty="0"/>
              <a:t> care nu primește un parametri și generează un rezultat de tip T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4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1C99-468B-4ED0-86CA-4D4A3D8A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Compunere interfețe funcționale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579E-8F7D-476F-A39A-891CE1AD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/>
              <a:t>Operația de compunere presupune combinarea mai multor funcții într-una singură care utilizează intern funcțiile componente</a:t>
            </a:r>
          </a:p>
          <a:p>
            <a:r>
              <a:rPr lang="ro-RO" b="1" dirty="0"/>
              <a:t>Compunerea funcțiilor </a:t>
            </a:r>
            <a:r>
              <a:rPr lang="ro-RO" dirty="0"/>
              <a:t>(</a:t>
            </a:r>
            <a:r>
              <a:rPr lang="ro-RO" dirty="0" err="1"/>
              <a:t>Function</a:t>
            </a:r>
            <a:r>
              <a:rPr lang="ro-RO" dirty="0"/>
              <a:t>&lt;T,R&gt;)</a:t>
            </a:r>
          </a:p>
          <a:p>
            <a:pPr lvl="1"/>
            <a:r>
              <a:rPr lang="ro-RO" i="1" dirty="0"/>
              <a:t>h = </a:t>
            </a:r>
            <a:r>
              <a:rPr lang="ro-RO" i="1" dirty="0" err="1"/>
              <a:t>f.</a:t>
            </a:r>
            <a:r>
              <a:rPr lang="ro-RO" b="1" i="1" dirty="0" err="1"/>
              <a:t>compose</a:t>
            </a:r>
            <a:r>
              <a:rPr lang="ro-RO" i="1" dirty="0"/>
              <a:t>(g)</a:t>
            </a:r>
            <a:r>
              <a:rPr lang="ro-RO" dirty="0"/>
              <a:t>: funcția </a:t>
            </a:r>
            <a:r>
              <a:rPr lang="ro-RO" i="1" dirty="0"/>
              <a:t>h</a:t>
            </a:r>
            <a:r>
              <a:rPr lang="ro-RO" dirty="0"/>
              <a:t> va calcula valoarea finală aplicând întâi funcția </a:t>
            </a:r>
            <a:r>
              <a:rPr lang="ro-RO" i="1" dirty="0"/>
              <a:t>g</a:t>
            </a:r>
            <a:r>
              <a:rPr lang="ro-RO" dirty="0"/>
              <a:t> asupra parametrului, după care funcția </a:t>
            </a:r>
            <a:r>
              <a:rPr lang="ro-RO" i="1" dirty="0"/>
              <a:t>f</a:t>
            </a:r>
            <a:r>
              <a:rPr lang="ro-RO" dirty="0"/>
              <a:t> pe rezultatul întors de </a:t>
            </a:r>
            <a:r>
              <a:rPr lang="ro-RO" i="1" dirty="0"/>
              <a:t>g</a:t>
            </a:r>
            <a:r>
              <a:rPr lang="ro-RO" dirty="0"/>
              <a:t>;</a:t>
            </a:r>
          </a:p>
          <a:p>
            <a:pPr lvl="1"/>
            <a:r>
              <a:rPr lang="ro-RO" i="1" dirty="0"/>
              <a:t>h = </a:t>
            </a:r>
            <a:r>
              <a:rPr lang="ro-RO" i="1" dirty="0" err="1"/>
              <a:t>f.</a:t>
            </a:r>
            <a:r>
              <a:rPr lang="ro-RO" b="1" i="1" dirty="0" err="1"/>
              <a:t>andThen</a:t>
            </a:r>
            <a:r>
              <a:rPr lang="ro-RO" i="1" dirty="0"/>
              <a:t>(g)</a:t>
            </a:r>
            <a:r>
              <a:rPr lang="ro-RO" dirty="0"/>
              <a:t>: similar cu </a:t>
            </a:r>
            <a:r>
              <a:rPr lang="ro-RO" i="1" dirty="0" err="1"/>
              <a:t>compose</a:t>
            </a:r>
            <a:r>
              <a:rPr lang="ro-RO" dirty="0"/>
              <a:t>, dar ordinea de aplicare va fi inversată (întâi </a:t>
            </a:r>
            <a:r>
              <a:rPr lang="ro-RO" i="1" dirty="0"/>
              <a:t>f</a:t>
            </a:r>
            <a:r>
              <a:rPr lang="ro-RO" dirty="0"/>
              <a:t>, după care </a:t>
            </a:r>
            <a:r>
              <a:rPr lang="ro-RO" i="1" dirty="0"/>
              <a:t>g</a:t>
            </a:r>
            <a:r>
              <a:rPr lang="ro-RO" dirty="0"/>
              <a:t>)</a:t>
            </a:r>
          </a:p>
          <a:p>
            <a:r>
              <a:rPr lang="ro-RO" b="1" dirty="0"/>
              <a:t>Compunerea predicatelor</a:t>
            </a:r>
            <a:r>
              <a:rPr lang="ro-RO" dirty="0"/>
              <a:t> (Predicate&lt;T&gt;)</a:t>
            </a:r>
          </a:p>
          <a:p>
            <a:pPr lvl="1"/>
            <a:r>
              <a:rPr lang="ro-RO" dirty="0"/>
              <a:t> </a:t>
            </a:r>
            <a:r>
              <a:rPr lang="ro-RO" i="1" dirty="0"/>
              <a:t>h = </a:t>
            </a:r>
            <a:r>
              <a:rPr lang="ro-RO" i="1" dirty="0" err="1"/>
              <a:t>f.</a:t>
            </a:r>
            <a:r>
              <a:rPr lang="ro-RO" b="1" i="1" dirty="0" err="1"/>
              <a:t>or</a:t>
            </a:r>
            <a:r>
              <a:rPr lang="ro-RO" i="1" dirty="0"/>
              <a:t>(g)</a:t>
            </a:r>
            <a:r>
              <a:rPr lang="ro-RO" dirty="0"/>
              <a:t>: funcția </a:t>
            </a:r>
            <a:r>
              <a:rPr lang="ro-RO" i="1" dirty="0"/>
              <a:t>h</a:t>
            </a:r>
            <a:r>
              <a:rPr lang="ro-RO" dirty="0"/>
              <a:t> va aplica funcțiile </a:t>
            </a:r>
            <a:r>
              <a:rPr lang="ro-RO" i="1" dirty="0"/>
              <a:t>f</a:t>
            </a:r>
            <a:r>
              <a:rPr lang="ro-RO" dirty="0"/>
              <a:t> și </a:t>
            </a:r>
            <a:r>
              <a:rPr lang="ro-RO" i="1" dirty="0"/>
              <a:t>g</a:t>
            </a:r>
            <a:r>
              <a:rPr lang="ro-RO" dirty="0"/>
              <a:t> pe valoarea primită și va întoarce rezultatele combinate prin intermediul operatorului logic OR</a:t>
            </a:r>
          </a:p>
          <a:p>
            <a:pPr lvl="1"/>
            <a:r>
              <a:rPr lang="ro-RO" i="1" dirty="0"/>
              <a:t>h = </a:t>
            </a:r>
            <a:r>
              <a:rPr lang="ro-RO" i="1" dirty="0" err="1"/>
              <a:t>f.</a:t>
            </a:r>
            <a:r>
              <a:rPr lang="ro-RO" b="1" i="1" dirty="0" err="1"/>
              <a:t>and</a:t>
            </a:r>
            <a:r>
              <a:rPr lang="ro-RO" i="1" dirty="0"/>
              <a:t>(g)</a:t>
            </a:r>
            <a:r>
              <a:rPr lang="ro-RO" dirty="0"/>
              <a:t>: funcția </a:t>
            </a:r>
            <a:r>
              <a:rPr lang="ro-RO" i="1" dirty="0"/>
              <a:t>h</a:t>
            </a:r>
            <a:r>
              <a:rPr lang="ro-RO" dirty="0"/>
              <a:t> va aplica funcțiile </a:t>
            </a:r>
            <a:r>
              <a:rPr lang="ro-RO" i="1" dirty="0"/>
              <a:t>f</a:t>
            </a:r>
            <a:r>
              <a:rPr lang="ro-RO" dirty="0"/>
              <a:t> și </a:t>
            </a:r>
            <a:r>
              <a:rPr lang="ro-RO" i="1" dirty="0"/>
              <a:t>g</a:t>
            </a:r>
            <a:r>
              <a:rPr lang="ro-RO" dirty="0"/>
              <a:t> pe valoarea primită și va întoarce rezultatele combinate prin intermediul operatorului logic OR</a:t>
            </a:r>
          </a:p>
          <a:p>
            <a:endParaRPr lang="ro-RO" b="1" dirty="0"/>
          </a:p>
          <a:p>
            <a:r>
              <a:rPr lang="ro-RO" b="1" dirty="0"/>
              <a:t>Exemplu</a:t>
            </a:r>
            <a:r>
              <a:rPr lang="ro-RO" dirty="0"/>
              <a:t>: Program02_InterfeteStandard.java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2EE2-D381-4428-BE3E-4F340F58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Stream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725B-134E-4A22-9261-398406B9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Definit</a:t>
            </a:r>
            <a:r>
              <a:rPr lang="en-US" dirty="0"/>
              <a:t> </a:t>
            </a:r>
            <a:r>
              <a:rPr lang="ro-RO" dirty="0"/>
              <a:t>în pachetul </a:t>
            </a:r>
            <a:r>
              <a:rPr lang="en-US" i="1" dirty="0" err="1"/>
              <a:t>java.util.stream</a:t>
            </a:r>
            <a:r>
              <a:rPr lang="ro-RO" i="1" dirty="0"/>
              <a:t> </a:t>
            </a:r>
            <a:r>
              <a:rPr lang="ro-RO" dirty="0"/>
              <a:t>– permite manipularea în stil funcțional pentru colecții</a:t>
            </a:r>
          </a:p>
          <a:p>
            <a:r>
              <a:rPr lang="ro-RO" dirty="0"/>
              <a:t>Un </a:t>
            </a:r>
            <a:r>
              <a:rPr lang="ro-RO" i="1" dirty="0" err="1"/>
              <a:t>stream</a:t>
            </a:r>
            <a:r>
              <a:rPr lang="ro-RO" dirty="0"/>
              <a:t> este un obiect care poate parcurge și procesa, secvențial sau paralel, o colecție și implementează interfața </a:t>
            </a:r>
            <a:r>
              <a:rPr lang="en-US" b="1" i="1" dirty="0" err="1"/>
              <a:t>BaseStream</a:t>
            </a:r>
            <a:r>
              <a:rPr lang="en-US" i="1" dirty="0"/>
              <a:t>&lt;T,S extends </a:t>
            </a:r>
            <a:r>
              <a:rPr lang="en-US" i="1" dirty="0" err="1"/>
              <a:t>BaseStream</a:t>
            </a:r>
            <a:r>
              <a:rPr lang="en-US" i="1" dirty="0"/>
              <a:t>&lt;T,S&gt;&gt;</a:t>
            </a:r>
            <a:endParaRPr lang="ro-RO" i="1" dirty="0"/>
          </a:p>
          <a:p>
            <a:r>
              <a:rPr lang="ro-RO" dirty="0"/>
              <a:t>Caracteristici:</a:t>
            </a:r>
          </a:p>
          <a:p>
            <a:pPr lvl="1"/>
            <a:r>
              <a:rPr lang="ro-RO" dirty="0"/>
              <a:t>Nu este o structură de date; dale propriu-zise se află într-un vector, colecție, canal IO, ...</a:t>
            </a:r>
          </a:p>
          <a:p>
            <a:pPr lvl="1"/>
            <a:r>
              <a:rPr lang="ro-RO" dirty="0"/>
              <a:t>Nu modifică structura de date (nu pot adăuga / șterge elemente)</a:t>
            </a:r>
          </a:p>
          <a:p>
            <a:pPr lvl="1"/>
            <a:r>
              <a:rPr lang="ro-RO" dirty="0"/>
              <a:t>Operațiile specificate se execută doar la finalul procesării (la întâlnirea unei operații terminale)</a:t>
            </a:r>
          </a:p>
          <a:p>
            <a:r>
              <a:rPr lang="ro-RO" dirty="0"/>
              <a:t>Metode de obținere:</a:t>
            </a:r>
          </a:p>
          <a:p>
            <a:pPr lvl="1"/>
            <a:r>
              <a:rPr lang="ro-RO" dirty="0"/>
              <a:t>Metoda </a:t>
            </a:r>
            <a:r>
              <a:rPr lang="ro-RO" i="1" dirty="0" err="1"/>
              <a:t>stream</a:t>
            </a:r>
            <a:r>
              <a:rPr lang="ro-RO" i="1" dirty="0"/>
              <a:t>()</a:t>
            </a:r>
            <a:r>
              <a:rPr lang="ro-RO" dirty="0"/>
              <a:t> disponibilă în clasele colecție</a:t>
            </a:r>
          </a:p>
          <a:p>
            <a:pPr lvl="1"/>
            <a:r>
              <a:rPr lang="ro-RO" dirty="0"/>
              <a:t>Metoda </a:t>
            </a:r>
            <a:r>
              <a:rPr lang="ro-RO" i="1" dirty="0" err="1"/>
              <a:t>lines</a:t>
            </a:r>
            <a:r>
              <a:rPr lang="ro-RO" i="1" dirty="0"/>
              <a:t>() </a:t>
            </a:r>
            <a:r>
              <a:rPr lang="ro-RO" dirty="0"/>
              <a:t>din clasa </a:t>
            </a:r>
            <a:r>
              <a:rPr lang="ro-RO" i="1" dirty="0" err="1"/>
              <a:t>BufferedReader</a:t>
            </a:r>
            <a:endParaRPr lang="ro-RO" i="1" dirty="0"/>
          </a:p>
          <a:p>
            <a:pPr lvl="1"/>
            <a:r>
              <a:rPr lang="ro-RO" dirty="0"/>
              <a:t>Metoda statică </a:t>
            </a:r>
            <a:r>
              <a:rPr lang="ro-RO" i="1" dirty="0"/>
              <a:t>of</a:t>
            </a:r>
            <a:r>
              <a:rPr lang="ro-RO" dirty="0"/>
              <a:t> din clasa </a:t>
            </a:r>
            <a:r>
              <a:rPr lang="ro-RO" i="1" dirty="0" err="1"/>
              <a:t>Stream</a:t>
            </a:r>
            <a:endParaRPr lang="ro-RO" dirty="0"/>
          </a:p>
          <a:p>
            <a:pPr lvl="1"/>
            <a:r>
              <a:rPr lang="ro-RO" dirty="0"/>
              <a:t>Metoda statică </a:t>
            </a:r>
            <a:r>
              <a:rPr lang="ro-RO" i="1" dirty="0" err="1"/>
              <a:t>stream</a:t>
            </a:r>
            <a:r>
              <a:rPr lang="ro-RO" i="1" dirty="0"/>
              <a:t>()</a:t>
            </a:r>
            <a:r>
              <a:rPr lang="ro-RO" dirty="0"/>
              <a:t> din clasa </a:t>
            </a:r>
            <a:r>
              <a:rPr lang="ro-RO" i="1" dirty="0" err="1"/>
              <a:t>Arrays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9463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26BD-CA63-48D6-93D2-F813D13E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Java </a:t>
            </a:r>
            <a:r>
              <a:rPr lang="ro-RO" dirty="0" err="1"/>
              <a:t>Stream</a:t>
            </a:r>
            <a:r>
              <a:rPr lang="ro-RO" dirty="0"/>
              <a:t>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4F03-8EA5-4654-AE1C-036954859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/>
              <a:t>Operații intermediare</a:t>
            </a:r>
            <a:r>
              <a:rPr lang="ro-RO" dirty="0"/>
              <a:t> – au ca rezultat un alt obiect </a:t>
            </a:r>
            <a:r>
              <a:rPr lang="ro-RO" i="1" dirty="0" err="1"/>
              <a:t>stream</a:t>
            </a:r>
            <a:r>
              <a:rPr lang="ro-RO" i="1" dirty="0"/>
              <a:t> </a:t>
            </a:r>
            <a:r>
              <a:rPr lang="ro-RO" dirty="0"/>
              <a:t>și pot fi înlănțuite:</a:t>
            </a:r>
          </a:p>
          <a:p>
            <a:pPr lvl="1"/>
            <a:r>
              <a:rPr lang="ro-RO" i="1" dirty="0" err="1"/>
              <a:t>map</a:t>
            </a:r>
            <a:r>
              <a:rPr lang="ro-RO" i="1" dirty="0"/>
              <a:t>(</a:t>
            </a:r>
            <a:r>
              <a:rPr lang="ro-RO" i="1" dirty="0" err="1"/>
              <a:t>Function</a:t>
            </a:r>
            <a:r>
              <a:rPr lang="ro-RO" i="1" dirty="0"/>
              <a:t>)</a:t>
            </a:r>
            <a:r>
              <a:rPr lang="ro-RO" dirty="0"/>
              <a:t> – rezultatul aplicării funcției pe elementele colecției originale; rezultatul va avea același număr de elemente, dar cu tip și / sau valori diferite</a:t>
            </a:r>
          </a:p>
          <a:p>
            <a:pPr lvl="1"/>
            <a:r>
              <a:rPr lang="ro-RO" i="1" dirty="0" err="1"/>
              <a:t>filter</a:t>
            </a:r>
            <a:r>
              <a:rPr lang="ro-RO" i="1" dirty="0"/>
              <a:t>(Predicate)</a:t>
            </a:r>
            <a:r>
              <a:rPr lang="ro-RO" dirty="0"/>
              <a:t> – un </a:t>
            </a:r>
            <a:r>
              <a:rPr lang="ro-RO" i="1" dirty="0" err="1"/>
              <a:t>stream</a:t>
            </a:r>
            <a:r>
              <a:rPr lang="ro-RO" i="1" dirty="0"/>
              <a:t> </a:t>
            </a:r>
            <a:r>
              <a:rPr lang="ro-RO" dirty="0"/>
              <a:t>cu un subset al elementelor colecției originale</a:t>
            </a:r>
          </a:p>
          <a:p>
            <a:pPr lvl="1"/>
            <a:r>
              <a:rPr lang="ro-RO" i="1" dirty="0"/>
              <a:t>distinct()</a:t>
            </a:r>
            <a:r>
              <a:rPr lang="ro-RO" dirty="0"/>
              <a:t> – un </a:t>
            </a:r>
            <a:r>
              <a:rPr lang="ro-RO" i="1" dirty="0" err="1"/>
              <a:t>stream</a:t>
            </a:r>
            <a:r>
              <a:rPr lang="ro-RO" i="1" dirty="0"/>
              <a:t> </a:t>
            </a:r>
            <a:r>
              <a:rPr lang="ro-RO" dirty="0"/>
              <a:t>cu elementele distincte din colecția originală</a:t>
            </a:r>
          </a:p>
          <a:p>
            <a:pPr lvl="1"/>
            <a:r>
              <a:rPr lang="ro-RO" i="1" dirty="0" err="1"/>
              <a:t>sorted</a:t>
            </a:r>
            <a:r>
              <a:rPr lang="ro-RO" i="1" dirty="0"/>
              <a:t>(Comparator)</a:t>
            </a:r>
            <a:r>
              <a:rPr lang="ro-RO" dirty="0"/>
              <a:t> – un </a:t>
            </a:r>
            <a:r>
              <a:rPr lang="ro-RO" dirty="0" err="1"/>
              <a:t>stream</a:t>
            </a:r>
            <a:r>
              <a:rPr lang="ro-RO" dirty="0"/>
              <a:t> cu elementele originale sortate în funcție de comparatorul furnizat</a:t>
            </a:r>
          </a:p>
          <a:p>
            <a:pPr lvl="1"/>
            <a:r>
              <a:rPr lang="ro-RO" i="1" dirty="0" err="1"/>
              <a:t>flatMap</a:t>
            </a:r>
            <a:r>
              <a:rPr lang="ro-RO" i="1" dirty="0"/>
              <a:t>(</a:t>
            </a:r>
            <a:r>
              <a:rPr lang="ro-RO" i="1" dirty="0" err="1"/>
              <a:t>Function</a:t>
            </a:r>
            <a:r>
              <a:rPr lang="ro-RO" i="1" dirty="0"/>
              <a:t>)</a:t>
            </a:r>
            <a:r>
              <a:rPr lang="ro-RO" dirty="0"/>
              <a:t> – produce un </a:t>
            </a:r>
            <a:r>
              <a:rPr lang="ro-RO" dirty="0" err="1"/>
              <a:t>stream</a:t>
            </a:r>
            <a:r>
              <a:rPr lang="ro-RO" dirty="0"/>
              <a:t> care conține concatenarea rezultatului aplicării funcției pe elementele colecției; funcția trebuie să întoarcă un </a:t>
            </a:r>
            <a:r>
              <a:rPr lang="ro-RO" i="1" dirty="0" err="1"/>
              <a:t>stream</a:t>
            </a:r>
            <a:r>
              <a:rPr lang="ro-RO" i="1" dirty="0"/>
              <a:t> </a:t>
            </a:r>
            <a:r>
              <a:rPr lang="ro-RO" dirty="0"/>
              <a:t>pentru fiecare element;</a:t>
            </a:r>
          </a:p>
          <a:p>
            <a:pPr lvl="1"/>
            <a:r>
              <a:rPr lang="ro-RO" i="1" dirty="0" err="1"/>
              <a:t>limit</a:t>
            </a:r>
            <a:r>
              <a:rPr lang="ro-RO" i="1" dirty="0"/>
              <a:t>(</a:t>
            </a:r>
            <a:r>
              <a:rPr lang="ro-RO" i="1" dirty="0" err="1"/>
              <a:t>int</a:t>
            </a:r>
            <a:r>
              <a:rPr lang="ro-RO" i="1" dirty="0"/>
              <a:t>)</a:t>
            </a:r>
            <a:r>
              <a:rPr lang="ro-RO" dirty="0"/>
              <a:t> – întoarce un </a:t>
            </a:r>
            <a:r>
              <a:rPr lang="ro-RO" dirty="0" err="1"/>
              <a:t>stream</a:t>
            </a:r>
            <a:r>
              <a:rPr lang="ro-RO" dirty="0"/>
              <a:t> care conține maxim numărul de elemente specificate</a:t>
            </a:r>
          </a:p>
          <a:p>
            <a:pPr marL="201168" lvl="1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8890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5737-5993-44CE-BB73-7A00DD03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Java </a:t>
            </a:r>
            <a:r>
              <a:rPr lang="ro-RO" dirty="0" err="1"/>
              <a:t>Stream</a:t>
            </a:r>
            <a:r>
              <a:rPr lang="ro-RO" dirty="0"/>
              <a:t>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31EB3-AF83-4B58-AD3A-034D33C35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b="1" dirty="0"/>
              <a:t>Operații terminale</a:t>
            </a:r>
            <a:r>
              <a:rPr lang="ro-RO" dirty="0"/>
              <a:t> – produc rezultatul final și declanșează procesarea:</a:t>
            </a:r>
          </a:p>
          <a:p>
            <a:pPr lvl="1"/>
            <a:r>
              <a:rPr lang="ro-RO" i="1" dirty="0" err="1"/>
              <a:t>collect</a:t>
            </a:r>
            <a:r>
              <a:rPr lang="ro-RO" i="1" dirty="0"/>
              <a:t> (</a:t>
            </a:r>
            <a:r>
              <a:rPr lang="ro-RO" i="1" dirty="0" err="1"/>
              <a:t>Collector</a:t>
            </a:r>
            <a:r>
              <a:rPr lang="ro-RO" i="1" dirty="0"/>
              <a:t>)</a:t>
            </a:r>
            <a:r>
              <a:rPr lang="ro-RO" dirty="0"/>
              <a:t> – furnizează elementele procesate într-o colecție</a:t>
            </a:r>
          </a:p>
          <a:p>
            <a:pPr lvl="1"/>
            <a:r>
              <a:rPr lang="ro-RO" i="1" dirty="0" err="1"/>
              <a:t>toArray</a:t>
            </a:r>
            <a:r>
              <a:rPr lang="ro-RO" i="1" dirty="0"/>
              <a:t>()</a:t>
            </a:r>
            <a:r>
              <a:rPr lang="ro-RO" dirty="0"/>
              <a:t> – furnizează elementele procesate într-un vector</a:t>
            </a:r>
            <a:endParaRPr lang="en-US" i="1" dirty="0"/>
          </a:p>
          <a:p>
            <a:pPr lvl="1"/>
            <a:r>
              <a:rPr lang="ro-RO" i="1" dirty="0" err="1"/>
              <a:t>count</a:t>
            </a:r>
            <a:r>
              <a:rPr lang="ro-RO" i="1" dirty="0"/>
              <a:t>() </a:t>
            </a:r>
            <a:r>
              <a:rPr lang="ro-RO" dirty="0"/>
              <a:t>– returnează numărul de elemente din colecția procesată</a:t>
            </a:r>
          </a:p>
          <a:p>
            <a:pPr lvl="1"/>
            <a:r>
              <a:rPr lang="ro-RO" i="1" dirty="0" err="1"/>
              <a:t>anyMatch</a:t>
            </a:r>
            <a:r>
              <a:rPr lang="ro-RO" i="1" dirty="0"/>
              <a:t>/</a:t>
            </a:r>
            <a:r>
              <a:rPr lang="ro-RO" i="1" dirty="0" err="1"/>
              <a:t>allMatch</a:t>
            </a:r>
            <a:r>
              <a:rPr lang="ro-RO" i="1" dirty="0"/>
              <a:t>/</a:t>
            </a:r>
            <a:r>
              <a:rPr lang="ro-RO" i="1" dirty="0" err="1"/>
              <a:t>noneMatch</a:t>
            </a:r>
            <a:r>
              <a:rPr lang="ro-RO" i="1" dirty="0"/>
              <a:t>(Predicate)</a:t>
            </a:r>
            <a:r>
              <a:rPr lang="ro-RO" dirty="0"/>
              <a:t> – întorc o valoare booleană</a:t>
            </a:r>
          </a:p>
          <a:p>
            <a:pPr lvl="1"/>
            <a:r>
              <a:rPr lang="ro-RO" i="1" dirty="0" err="1"/>
              <a:t>forEach</a:t>
            </a:r>
            <a:r>
              <a:rPr lang="ro-RO" i="1" dirty="0"/>
              <a:t>(</a:t>
            </a:r>
            <a:r>
              <a:rPr lang="ro-RO" i="1" dirty="0" err="1"/>
              <a:t>Consumer</a:t>
            </a:r>
            <a:r>
              <a:rPr lang="ro-RO" i="1" dirty="0"/>
              <a:t>)</a:t>
            </a:r>
            <a:r>
              <a:rPr lang="ro-RO" dirty="0"/>
              <a:t> – aplică funcția furnizată pentru fiecare element din </a:t>
            </a:r>
            <a:r>
              <a:rPr lang="ro-RO" i="1" dirty="0" err="1"/>
              <a:t>stream</a:t>
            </a:r>
            <a:endParaRPr lang="ro-RO" i="1" dirty="0"/>
          </a:p>
          <a:p>
            <a:pPr lvl="1"/>
            <a:r>
              <a:rPr lang="ro-RO" i="1" dirty="0"/>
              <a:t>reduce(T, </a:t>
            </a:r>
            <a:r>
              <a:rPr lang="ro-RO" i="1" dirty="0" err="1"/>
              <a:t>BinaryOperator</a:t>
            </a:r>
            <a:r>
              <a:rPr lang="ro-RO" i="1" dirty="0"/>
              <a:t>&lt;T&gt;) </a:t>
            </a:r>
            <a:r>
              <a:rPr lang="ro-RO" dirty="0"/>
              <a:t>– agregă elementele din </a:t>
            </a:r>
            <a:r>
              <a:rPr lang="ro-RO" i="1" dirty="0" err="1"/>
              <a:t>stream</a:t>
            </a:r>
            <a:r>
              <a:rPr lang="ro-RO" i="1" dirty="0"/>
              <a:t> </a:t>
            </a:r>
            <a:r>
              <a:rPr lang="ro-RO" dirty="0"/>
              <a:t>pe baza funcției asociative furnizate</a:t>
            </a:r>
          </a:p>
          <a:p>
            <a:endParaRPr lang="ro-RO" dirty="0"/>
          </a:p>
          <a:p>
            <a:r>
              <a:rPr lang="ro-RO" dirty="0"/>
              <a:t>Operațiile pe obiecte </a:t>
            </a:r>
            <a:r>
              <a:rPr lang="ro-RO" dirty="0" err="1"/>
              <a:t>stream</a:t>
            </a:r>
            <a:r>
              <a:rPr lang="ro-RO" dirty="0"/>
              <a:t> se pot executa concurent folosind operația intermediară </a:t>
            </a:r>
            <a:r>
              <a:rPr lang="ro-RO" i="1" dirty="0" err="1"/>
              <a:t>parallel</a:t>
            </a:r>
            <a:r>
              <a:rPr lang="ro-RO" i="1" dirty="0"/>
              <a:t>()</a:t>
            </a:r>
          </a:p>
          <a:p>
            <a:endParaRPr lang="ro-RO" i="1" dirty="0"/>
          </a:p>
          <a:p>
            <a:r>
              <a:rPr lang="ro-RO" b="1" dirty="0"/>
              <a:t>Exemplu</a:t>
            </a:r>
            <a:r>
              <a:rPr lang="ro-RO" dirty="0"/>
              <a:t>: Program03_Streams.java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39375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15745</TotalTime>
  <Words>1023</Words>
  <Application>Microsoft Office PowerPoint</Application>
  <PresentationFormat>Widescreen</PresentationFormat>
  <Paragraphs>89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Retrospect</vt:lpstr>
      <vt:lpstr>Programare multiparadigmă JAVA</vt:lpstr>
      <vt:lpstr>Interfețe – Metode default și static</vt:lpstr>
      <vt:lpstr>Interfețe funcționale și expresii lambda</vt:lpstr>
      <vt:lpstr>Expresii lambda</vt:lpstr>
      <vt:lpstr>Interfețe funcționale standard</vt:lpstr>
      <vt:lpstr>Compunere interfețe funcționale</vt:lpstr>
      <vt:lpstr>Java Stream API</vt:lpstr>
      <vt:lpstr>Java Stream API</vt:lpstr>
      <vt:lpstr>Java Stream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Ioniță</dc:creator>
  <cp:lastModifiedBy>Cristian Ioniță</cp:lastModifiedBy>
  <cp:revision>221</cp:revision>
  <cp:lastPrinted>2020-03-03T10:30:51Z</cp:lastPrinted>
  <dcterms:created xsi:type="dcterms:W3CDTF">2020-02-12T19:18:10Z</dcterms:created>
  <dcterms:modified xsi:type="dcterms:W3CDTF">2020-04-07T00:45:12Z</dcterms:modified>
</cp:coreProperties>
</file>