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305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2" r:id="rId12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837" autoAdjust="0"/>
  </p:normalViewPr>
  <p:slideViewPr>
    <p:cSldViewPr snapToGrid="0">
      <p:cViewPr varScale="1">
        <p:scale>
          <a:sx n="150" d="100"/>
          <a:sy n="150" d="100"/>
        </p:scale>
        <p:origin x="5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8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200" dirty="0"/>
              <a:t>Programare </a:t>
            </a:r>
            <a:r>
              <a:rPr lang="ro-RO" sz="7200" dirty="0" err="1"/>
              <a:t>multiparadigmă</a:t>
            </a:r>
            <a:br>
              <a:rPr lang="ro-RO" dirty="0"/>
            </a:br>
            <a:r>
              <a:rPr lang="ro-RO" b="1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/>
              <a:t>conf. dr. </a:t>
            </a:r>
            <a:r>
              <a:rPr lang="ro-RO" b="1" cap="none" dirty="0"/>
              <a:t>Cristian IONIȚĂ</a:t>
            </a:r>
          </a:p>
          <a:p>
            <a:r>
              <a:rPr lang="ro-RO" i="1" cap="none" dirty="0"/>
              <a:t>cristian.ionita@ase.ro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0456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AC3-D217-4286-A18A-D32CABC6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Fork</a:t>
            </a:r>
            <a:r>
              <a:rPr lang="ro-RO" dirty="0"/>
              <a:t> / </a:t>
            </a:r>
            <a:r>
              <a:rPr lang="ro-RO" dirty="0" err="1"/>
              <a:t>Join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52164-16CF-4684-8076-AED8B341E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Presupune descompunerea problemei în subprobleme independente care se pot rezolva în paralel și combinarea ulterioară a rezultatelor</a:t>
            </a:r>
          </a:p>
          <a:p>
            <a:r>
              <a:rPr lang="ro-RO" dirty="0"/>
              <a:t>Utilizare:</a:t>
            </a:r>
          </a:p>
          <a:p>
            <a:pPr lvl="1"/>
            <a:r>
              <a:rPr lang="ro-RO" dirty="0"/>
              <a:t>Se construiește o clasă derivată din </a:t>
            </a:r>
            <a:r>
              <a:rPr lang="ro-RO" b="1" i="1" dirty="0" err="1"/>
              <a:t>RecursiveTask</a:t>
            </a:r>
            <a:r>
              <a:rPr lang="en-US" b="1" i="1" dirty="0"/>
              <a:t>&lt;T&gt;</a:t>
            </a:r>
            <a:r>
              <a:rPr lang="en-US" dirty="0"/>
              <a:t> (</a:t>
            </a:r>
            <a:r>
              <a:rPr lang="en-US" dirty="0" err="1"/>
              <a:t>unde</a:t>
            </a:r>
            <a:r>
              <a:rPr lang="en-US" dirty="0"/>
              <a:t> 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rezultatului</a:t>
            </a:r>
            <a:r>
              <a:rPr lang="en-US" dirty="0"/>
              <a:t>) / </a:t>
            </a:r>
            <a:r>
              <a:rPr lang="en-US" b="1" dirty="0" err="1"/>
              <a:t>RecursiveAction</a:t>
            </a:r>
            <a:endParaRPr lang="en-US" b="1" dirty="0"/>
          </a:p>
          <a:p>
            <a:pPr lvl="2"/>
            <a:r>
              <a:rPr lang="en-US" dirty="0"/>
              <a:t>Se </a:t>
            </a:r>
            <a:r>
              <a:rPr lang="en-US" dirty="0" err="1"/>
              <a:t>suprascrie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i="1" dirty="0"/>
              <a:t>compute()</a:t>
            </a:r>
            <a:endParaRPr lang="en-US" b="1" dirty="0"/>
          </a:p>
          <a:p>
            <a:pPr lvl="3"/>
            <a:r>
              <a:rPr lang="en-US" dirty="0" err="1"/>
              <a:t>Dac</a:t>
            </a:r>
            <a:r>
              <a:rPr lang="ro-RO" dirty="0"/>
              <a:t>ă dimensiunea problemei este suficient de mică se rezolvă direct</a:t>
            </a:r>
          </a:p>
          <a:p>
            <a:pPr lvl="3"/>
            <a:r>
              <a:rPr lang="ro-RO" dirty="0"/>
              <a:t>Altfel se împarte problema în subprobleme care</a:t>
            </a:r>
          </a:p>
          <a:p>
            <a:pPr lvl="4"/>
            <a:r>
              <a:rPr lang="ro-RO" dirty="0"/>
              <a:t>se </a:t>
            </a:r>
            <a:r>
              <a:rPr lang="ro-RO" i="1" dirty="0"/>
              <a:t>lansează în execuție </a:t>
            </a:r>
            <a:r>
              <a:rPr lang="ro-RO" dirty="0"/>
              <a:t>prin metoda </a:t>
            </a:r>
            <a:r>
              <a:rPr lang="ro-RO" b="1" dirty="0" err="1"/>
              <a:t>fork</a:t>
            </a:r>
            <a:endParaRPr lang="ro-RO" b="1" dirty="0"/>
          </a:p>
          <a:p>
            <a:pPr lvl="4"/>
            <a:r>
              <a:rPr lang="ro-RO" dirty="0"/>
              <a:t>se </a:t>
            </a:r>
            <a:r>
              <a:rPr lang="ro-RO" i="1" dirty="0"/>
              <a:t>obțin rezultatele</a:t>
            </a:r>
            <a:r>
              <a:rPr lang="ro-RO" dirty="0"/>
              <a:t> prin apelul metodei </a:t>
            </a:r>
            <a:r>
              <a:rPr lang="ro-RO" b="1" dirty="0" err="1"/>
              <a:t>join</a:t>
            </a:r>
            <a:endParaRPr lang="ro-RO" b="1" dirty="0"/>
          </a:p>
          <a:p>
            <a:pPr lvl="1"/>
            <a:r>
              <a:rPr lang="ro-RO" dirty="0"/>
              <a:t>Se construiește un obiect de tip </a:t>
            </a:r>
            <a:r>
              <a:rPr lang="ro-RO" b="1" i="1" dirty="0" err="1"/>
              <a:t>ForkJoinPool</a:t>
            </a:r>
            <a:endParaRPr lang="ro-RO" dirty="0"/>
          </a:p>
          <a:p>
            <a:pPr lvl="1"/>
            <a:r>
              <a:rPr lang="ro-RO" dirty="0"/>
              <a:t>Se construiește un obiect din clasa derivată și se lansează în execuție folosind metoda </a:t>
            </a:r>
            <a:r>
              <a:rPr lang="ro-RO" b="1" i="1" dirty="0" err="1"/>
              <a:t>invoke</a:t>
            </a:r>
            <a:endParaRPr lang="ro-RO" b="1" i="1" dirty="0"/>
          </a:p>
          <a:p>
            <a:pPr lvl="4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3294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BA7B-3CEA-4CF6-88EA-BD03E918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Utilizarea colecțiilor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D278-B8EB-44B9-B19E-7EAEBE22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Java </a:t>
            </a:r>
            <a:r>
              <a:rPr lang="ro-RO" dirty="0" err="1"/>
              <a:t>Collection</a:t>
            </a:r>
            <a:r>
              <a:rPr lang="ro-RO" dirty="0"/>
              <a:t> Framework</a:t>
            </a:r>
          </a:p>
          <a:p>
            <a:pPr lvl="1"/>
            <a:r>
              <a:rPr lang="ro-RO" dirty="0"/>
              <a:t>Clasele din JCF pot fi utilizate simultan din mai multe fire de execuție doar pentru citire</a:t>
            </a:r>
          </a:p>
          <a:p>
            <a:pPr lvl="1"/>
            <a:r>
              <a:rPr lang="ro-RO" dirty="0"/>
              <a:t>Soluții pentru scriere din mai multe fire de execuție:</a:t>
            </a:r>
          </a:p>
          <a:p>
            <a:pPr lvl="2"/>
            <a:r>
              <a:rPr lang="ro-RO" dirty="0"/>
              <a:t>Folosirea de secțiuni critice (blocuri </a:t>
            </a:r>
            <a:r>
              <a:rPr lang="ro-RO" i="1" dirty="0" err="1"/>
              <a:t>synchronized</a:t>
            </a:r>
            <a:r>
              <a:rPr lang="ro-RO" dirty="0"/>
              <a:t>) pentru </a:t>
            </a:r>
            <a:r>
              <a:rPr lang="ro-RO" dirty="0" err="1"/>
              <a:t>serializarea</a:t>
            </a:r>
            <a:r>
              <a:rPr lang="ro-RO" dirty="0"/>
              <a:t> accesului </a:t>
            </a:r>
          </a:p>
          <a:p>
            <a:pPr lvl="2"/>
            <a:r>
              <a:rPr lang="ro-RO" dirty="0"/>
              <a:t>Folosirea de colecții sincronizate – se pot obține pe baza unei colecții existente prin apelarea metodelor statice </a:t>
            </a:r>
            <a:r>
              <a:rPr lang="ro-RO" i="1" dirty="0" err="1"/>
              <a:t>synchronizedList</a:t>
            </a:r>
            <a:r>
              <a:rPr lang="ro-RO" i="1" dirty="0"/>
              <a:t> / </a:t>
            </a:r>
            <a:r>
              <a:rPr lang="ro-RO" i="1" dirty="0" err="1"/>
              <a:t>synchronizedMap</a:t>
            </a:r>
            <a:r>
              <a:rPr lang="ro-RO" i="1" dirty="0"/>
              <a:t> / </a:t>
            </a:r>
            <a:r>
              <a:rPr lang="ro-RO" i="1" dirty="0" err="1"/>
              <a:t>synchronizedSet</a:t>
            </a:r>
            <a:r>
              <a:rPr lang="ro-RO" dirty="0"/>
              <a:t> din clasa </a:t>
            </a:r>
            <a:r>
              <a:rPr lang="ro-RO" i="1" dirty="0" err="1"/>
              <a:t>java.util.Collections</a:t>
            </a:r>
            <a:endParaRPr lang="ro-RO" i="1" dirty="0"/>
          </a:p>
          <a:p>
            <a:pPr lvl="3"/>
            <a:r>
              <a:rPr lang="ro-RO" dirty="0"/>
              <a:t>Operațiile pe aceste obiecte sunt sincronizate automat; dacă un </a:t>
            </a:r>
            <a:r>
              <a:rPr lang="ro-RO" dirty="0" err="1"/>
              <a:t>thread</a:t>
            </a:r>
            <a:r>
              <a:rPr lang="ro-RO" dirty="0"/>
              <a:t> parcurge o colecție folosind un </a:t>
            </a:r>
            <a:r>
              <a:rPr lang="ro-RO" dirty="0" err="1"/>
              <a:t>iterator</a:t>
            </a:r>
            <a:r>
              <a:rPr lang="ro-RO" dirty="0"/>
              <a:t> și alt </a:t>
            </a:r>
            <a:r>
              <a:rPr lang="ro-RO" dirty="0" err="1"/>
              <a:t>thread</a:t>
            </a:r>
            <a:r>
              <a:rPr lang="ro-RO" dirty="0"/>
              <a:t> modifică structural colecția se va genera o excepție</a:t>
            </a:r>
          </a:p>
          <a:p>
            <a:r>
              <a:rPr lang="ro-RO" dirty="0" err="1"/>
              <a:t>Concurrent</a:t>
            </a:r>
            <a:r>
              <a:rPr lang="ro-RO" dirty="0"/>
              <a:t> </a:t>
            </a:r>
            <a:r>
              <a:rPr lang="ro-RO" dirty="0" err="1"/>
              <a:t>Collections</a:t>
            </a:r>
            <a:endParaRPr lang="ro-RO" dirty="0"/>
          </a:p>
          <a:p>
            <a:pPr lvl="1"/>
            <a:r>
              <a:rPr lang="ro-RO" dirty="0"/>
              <a:t>Se regăsesc în pachetul </a:t>
            </a:r>
            <a:r>
              <a:rPr lang="ro-RO" i="1" dirty="0" err="1"/>
              <a:t>java.util.concurrent</a:t>
            </a:r>
            <a:endParaRPr lang="ro-RO" dirty="0"/>
          </a:p>
          <a:p>
            <a:pPr lvl="1"/>
            <a:r>
              <a:rPr lang="ro-RO" dirty="0"/>
              <a:t>Permit manipularea din mai multe fire de execuție simultan</a:t>
            </a:r>
            <a:endParaRPr lang="ro-RO" i="1" dirty="0"/>
          </a:p>
          <a:p>
            <a:pPr lvl="1"/>
            <a:r>
              <a:rPr lang="ro-RO" dirty="0"/>
              <a:t>Oferă o performanță superioară față de colecțiile sincronizate</a:t>
            </a:r>
          </a:p>
          <a:p>
            <a:pPr lvl="1"/>
            <a:r>
              <a:rPr lang="ro-RO" dirty="0"/>
              <a:t>Exemple de interfețe / clase</a:t>
            </a:r>
            <a:r>
              <a:rPr lang="ro-RO" i="1" dirty="0"/>
              <a:t>: </a:t>
            </a:r>
            <a:r>
              <a:rPr lang="ro-RO" i="1" dirty="0" err="1"/>
              <a:t>BlockingQueue</a:t>
            </a:r>
            <a:r>
              <a:rPr lang="ro-RO" i="1" dirty="0"/>
              <a:t> / </a:t>
            </a:r>
            <a:r>
              <a:rPr lang="ro-RO" i="1" dirty="0" err="1"/>
              <a:t>ArrayBlockingQueue</a:t>
            </a:r>
            <a:r>
              <a:rPr lang="ro-RO" i="1" dirty="0"/>
              <a:t>, </a:t>
            </a:r>
            <a:r>
              <a:rPr lang="ro-RO" i="1" dirty="0" err="1"/>
              <a:t>ConcurrentMap</a:t>
            </a:r>
            <a:r>
              <a:rPr lang="ro-RO" i="1" dirty="0"/>
              <a:t> / </a:t>
            </a:r>
            <a:r>
              <a:rPr lang="ro-RO" i="1" dirty="0" err="1"/>
              <a:t>ConcurrentHashMap</a:t>
            </a:r>
            <a:endParaRPr lang="ro-RO" i="1" dirty="0"/>
          </a:p>
        </p:txBody>
      </p:sp>
    </p:spTree>
    <p:extLst>
      <p:ext uri="{BB962C8B-B14F-4D97-AF65-F5344CB8AC3E}">
        <p14:creationId xmlns:p14="http://schemas.microsoft.com/office/powerpoint/2010/main" val="337628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8F22-18A0-4D60-AD0E-9AB02466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de </a:t>
            </a:r>
            <a:r>
              <a:rPr lang="en-US" dirty="0" err="1"/>
              <a:t>execu</a:t>
            </a:r>
            <a:r>
              <a:rPr lang="ro-RO" dirty="0"/>
              <a:t>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3EAA-9429-4546-B487-4A199406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Un </a:t>
            </a:r>
            <a:r>
              <a:rPr lang="ro-RO" b="1" i="1" dirty="0"/>
              <a:t>fir de execuție</a:t>
            </a:r>
            <a:r>
              <a:rPr lang="ro-RO" dirty="0"/>
              <a:t> sau </a:t>
            </a:r>
            <a:r>
              <a:rPr lang="ro-RO" b="1" i="1" dirty="0" err="1"/>
              <a:t>thread</a:t>
            </a:r>
            <a:r>
              <a:rPr lang="ro-RO" b="1" i="1" dirty="0"/>
              <a:t> </a:t>
            </a:r>
          </a:p>
          <a:p>
            <a:pPr lvl="1"/>
            <a:r>
              <a:rPr lang="ro-RO" dirty="0"/>
              <a:t>specifică execuția secvențială a unui set de instrucțiuni</a:t>
            </a:r>
          </a:p>
          <a:p>
            <a:pPr lvl="1"/>
            <a:r>
              <a:rPr lang="ro-RO" dirty="0"/>
              <a:t>partajează același spațiu de adrese cu celelalte fire de execuție din cadrul procesului</a:t>
            </a:r>
          </a:p>
          <a:p>
            <a:r>
              <a:rPr lang="ro-RO" dirty="0"/>
              <a:t>Fiecare fir de execuție deține o stivă proprie. </a:t>
            </a:r>
          </a:p>
          <a:p>
            <a:r>
              <a:rPr lang="ro-RO" dirty="0"/>
              <a:t>Zona </a:t>
            </a:r>
            <a:r>
              <a:rPr lang="ro-RO" dirty="0" err="1"/>
              <a:t>heap</a:t>
            </a:r>
            <a:r>
              <a:rPr lang="ro-RO" dirty="0"/>
              <a:t> și zonele statice sunt partajate de către </a:t>
            </a:r>
            <a:r>
              <a:rPr lang="ro-RO" b="1" dirty="0"/>
              <a:t>toate</a:t>
            </a:r>
            <a:r>
              <a:rPr lang="ro-RO" dirty="0"/>
              <a:t> firele de execuție din cadrul procesului</a:t>
            </a:r>
          </a:p>
          <a:p>
            <a:endParaRPr lang="ro-RO" dirty="0"/>
          </a:p>
          <a:p>
            <a:r>
              <a:rPr lang="ro-RO" dirty="0"/>
              <a:t>Orice program Java are cel puțin un fir de execuție (și stiva asociată)</a:t>
            </a:r>
          </a:p>
          <a:p>
            <a:pPr lvl="1"/>
            <a:r>
              <a:rPr lang="ro-RO" dirty="0"/>
              <a:t>Metoda </a:t>
            </a:r>
            <a:r>
              <a:rPr lang="ro-RO" i="1" dirty="0" err="1"/>
              <a:t>main</a:t>
            </a:r>
            <a:r>
              <a:rPr lang="ro-RO" dirty="0"/>
              <a:t> este punctul de plecare pentru firul de execuție implicit</a:t>
            </a:r>
          </a:p>
          <a:p>
            <a:r>
              <a:rPr lang="ro-RO" dirty="0"/>
              <a:t>Firele de execuție </a:t>
            </a:r>
            <a:r>
              <a:rPr lang="en-US" dirty="0" err="1"/>
              <a:t>adi</a:t>
            </a:r>
            <a:r>
              <a:rPr lang="ro-RO" dirty="0" err="1"/>
              <a:t>ționale</a:t>
            </a:r>
            <a:r>
              <a:rPr lang="ro-RO" dirty="0"/>
              <a:t> sunt create explicit prin intermediul clasei </a:t>
            </a:r>
            <a:r>
              <a:rPr lang="ro-RO" i="1" dirty="0" err="1"/>
              <a:t>java.lang.</a:t>
            </a:r>
            <a:r>
              <a:rPr lang="ro-RO" b="1" i="1" dirty="0" err="1"/>
              <a:t>Thread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364248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103C-19DC-4125-A621-83B2B506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firelor de execuție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2A01F-21A9-456B-95E4-8DEA4BBD7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o-RO" dirty="0"/>
              <a:t>Varianta 1: Prin </a:t>
            </a:r>
            <a:r>
              <a:rPr lang="ro-RO" b="1" dirty="0"/>
              <a:t>derivare</a:t>
            </a:r>
            <a:r>
              <a:rPr lang="ro-RO" dirty="0"/>
              <a:t> din clasa </a:t>
            </a:r>
            <a:r>
              <a:rPr lang="ro-RO" b="1" i="1" dirty="0" err="1"/>
              <a:t>Thread</a:t>
            </a:r>
            <a:r>
              <a:rPr lang="ro-RO" dirty="0"/>
              <a:t> și suprascrierea metodei </a:t>
            </a:r>
            <a:r>
              <a:rPr lang="ro-RO" b="1" i="1" dirty="0" err="1"/>
              <a:t>run</a:t>
            </a:r>
            <a:endParaRPr lang="ro-RO" b="1" i="1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62EF6-6FDE-4594-A1D8-677BF96410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Varianta 2: Prin implementarea interfeței </a:t>
            </a:r>
            <a:r>
              <a:rPr lang="ro-RO" b="1" i="1" dirty="0" err="1"/>
              <a:t>Runnable</a:t>
            </a:r>
            <a:r>
              <a:rPr lang="ro-RO" dirty="0"/>
              <a:t> și utilizarea unui obiect de tip </a:t>
            </a:r>
            <a:r>
              <a:rPr lang="ro-RO" i="1" dirty="0" err="1"/>
              <a:t>Thread</a:t>
            </a:r>
            <a:endParaRPr lang="ro-RO" i="1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901354-BD58-4B29-A3ED-1ADB1AD29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51" y="2733065"/>
            <a:ext cx="4855816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ThreadVarianta1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 fir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execuție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Scratchpad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Thread thread1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ThreadVarianta1();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thread1.start();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E264B7D-0F5F-40D5-ADDD-0A173CAAB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0" y="2733065"/>
            <a:ext cx="604845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ThreadVarianta2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Runnable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cod fir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execuție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Scratchpad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Thread thread2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ThreadVarianta2());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thread2.start();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1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1071-E0FB-47FC-99A9-0F62C440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Stări și operații de bază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DB9C-6BD5-4AD6-A1BF-F3A0168D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B2DBFD-D499-4548-8682-F384B9242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1845734"/>
            <a:ext cx="10907486" cy="45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1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FBC6-A0AF-439A-BB6D-23D581E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Operații de bază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0C96-9470-48E7-B7AC-4DB0994D3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b="1" i="1" dirty="0"/>
              <a:t>start</a:t>
            </a:r>
            <a:r>
              <a:rPr lang="ro-RO" i="1" dirty="0"/>
              <a:t>() – </a:t>
            </a:r>
            <a:r>
              <a:rPr lang="ro-RO" dirty="0"/>
              <a:t>pornește firul de execuție; se va executa metoda </a:t>
            </a:r>
            <a:r>
              <a:rPr lang="ro-RO" b="1" i="1" dirty="0" err="1"/>
              <a:t>run</a:t>
            </a:r>
            <a:r>
              <a:rPr lang="ro-RO" dirty="0"/>
              <a:t> din firul de execuție specificat în paralel cu firul de execuție curent</a:t>
            </a:r>
          </a:p>
          <a:p>
            <a:endParaRPr lang="ro-RO" i="1" dirty="0"/>
          </a:p>
          <a:p>
            <a:r>
              <a:rPr lang="en-US" b="1" i="1" dirty="0"/>
              <a:t>static</a:t>
            </a:r>
            <a:r>
              <a:rPr lang="en-US" i="1" dirty="0"/>
              <a:t> void </a:t>
            </a:r>
            <a:r>
              <a:rPr lang="en-US" b="1" i="1" dirty="0"/>
              <a:t>sleep</a:t>
            </a:r>
            <a:r>
              <a:rPr lang="en-US" i="1" dirty="0"/>
              <a:t>​(long </a:t>
            </a:r>
            <a:r>
              <a:rPr lang="en-US" i="1" dirty="0" err="1"/>
              <a:t>millis</a:t>
            </a:r>
            <a:r>
              <a:rPr lang="en-US" i="1" dirty="0"/>
              <a:t>)</a:t>
            </a:r>
            <a:r>
              <a:rPr lang="ro-RO" dirty="0"/>
              <a:t> – oprește execuția firului de execuție </a:t>
            </a:r>
            <a:r>
              <a:rPr lang="ro-RO" b="1" i="1" dirty="0"/>
              <a:t>curent</a:t>
            </a:r>
            <a:r>
              <a:rPr lang="ro-RO" dirty="0"/>
              <a:t> până la expirarea intervalului de timp specificat sau până când este întrerupt</a:t>
            </a:r>
          </a:p>
          <a:p>
            <a:r>
              <a:rPr lang="en-US" i="1" dirty="0"/>
              <a:t>void </a:t>
            </a:r>
            <a:r>
              <a:rPr lang="en-US" b="1" i="1" dirty="0"/>
              <a:t>interrupt</a:t>
            </a:r>
            <a:r>
              <a:rPr lang="en-US" i="1" dirty="0"/>
              <a:t>()</a:t>
            </a:r>
            <a:r>
              <a:rPr lang="ro-RO" dirty="0"/>
              <a:t> – întrerupe firul de execuție </a:t>
            </a:r>
            <a:r>
              <a:rPr lang="ro-RO" b="1" i="1" dirty="0"/>
              <a:t>specificat</a:t>
            </a:r>
            <a:r>
              <a:rPr lang="ro-RO" dirty="0"/>
              <a:t>; generează </a:t>
            </a:r>
            <a:r>
              <a:rPr lang="ro-RO" i="1" dirty="0" err="1"/>
              <a:t>InterruptedException</a:t>
            </a:r>
            <a:r>
              <a:rPr lang="ro-RO" dirty="0"/>
              <a:t> în firul de execuție specificat dacă firul acesta este în așteptare (apel </a:t>
            </a:r>
            <a:r>
              <a:rPr lang="ro-RO" i="1" dirty="0" err="1"/>
              <a:t>sleep</a:t>
            </a:r>
            <a:r>
              <a:rPr lang="ro-RO" i="1" dirty="0"/>
              <a:t> / </a:t>
            </a:r>
            <a:r>
              <a:rPr lang="ro-RO" i="1" dirty="0" err="1"/>
              <a:t>wait</a:t>
            </a:r>
            <a:r>
              <a:rPr lang="ro-RO" i="1" dirty="0"/>
              <a:t> / </a:t>
            </a:r>
            <a:r>
              <a:rPr lang="ro-RO" i="1" dirty="0" err="1"/>
              <a:t>join</a:t>
            </a:r>
            <a:r>
              <a:rPr lang="ro-RO" dirty="0"/>
              <a:t>)</a:t>
            </a:r>
          </a:p>
          <a:p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b="1" i="1" dirty="0" err="1"/>
              <a:t>join</a:t>
            </a:r>
            <a:r>
              <a:rPr lang="ro-RO" i="1" dirty="0"/>
              <a:t>() – oprește execuția firului de execuție </a:t>
            </a:r>
            <a:r>
              <a:rPr lang="ro-RO" b="1" i="1" dirty="0"/>
              <a:t>curent</a:t>
            </a:r>
            <a:r>
              <a:rPr lang="ro-RO" i="1" dirty="0"/>
              <a:t> până la terminarea execuției firului de execuție specificat</a:t>
            </a:r>
          </a:p>
          <a:p>
            <a:r>
              <a:rPr lang="en-US" b="1" i="1" dirty="0"/>
              <a:t>static</a:t>
            </a:r>
            <a:r>
              <a:rPr lang="en-US" i="1" dirty="0"/>
              <a:t> void </a:t>
            </a:r>
            <a:r>
              <a:rPr lang="en-US" b="1" i="1" dirty="0"/>
              <a:t>yield</a:t>
            </a:r>
            <a:r>
              <a:rPr lang="en-US" i="1" dirty="0"/>
              <a:t>()</a:t>
            </a:r>
            <a:r>
              <a:rPr lang="ro-RO" i="1" dirty="0"/>
              <a:t> </a:t>
            </a:r>
            <a:r>
              <a:rPr lang="ro-RO" dirty="0"/>
              <a:t>– transmite planificatorului că firul de execuție </a:t>
            </a:r>
            <a:r>
              <a:rPr lang="ro-RO" b="1" i="1" dirty="0"/>
              <a:t>curent</a:t>
            </a:r>
            <a:r>
              <a:rPr lang="ro-RO" dirty="0"/>
              <a:t> este dispus să renunțe la timpul său de procesor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0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3060-2814-4660-B136-DDD57871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Sincronizare acces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3938-3B47-4A27-9A28-C495D0411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717177" cy="4420083"/>
          </a:xfrm>
        </p:spPr>
        <p:txBody>
          <a:bodyPr>
            <a:normAutofit lnSpcReduction="10000"/>
          </a:bodyPr>
          <a:lstStyle/>
          <a:p>
            <a:r>
              <a:rPr lang="ro-RO" b="1" i="1" dirty="0" err="1"/>
              <a:t>Race</a:t>
            </a:r>
            <a:r>
              <a:rPr lang="ro-RO" b="1" i="1" dirty="0"/>
              <a:t> </a:t>
            </a:r>
            <a:r>
              <a:rPr lang="ro-RO" b="1" i="1" dirty="0" err="1"/>
              <a:t>condition</a:t>
            </a:r>
            <a:r>
              <a:rPr lang="ro-RO" dirty="0"/>
              <a:t> – mai multe fire de execuție:</a:t>
            </a:r>
          </a:p>
          <a:p>
            <a:pPr lvl="1"/>
            <a:r>
              <a:rPr lang="ro-RO" dirty="0"/>
              <a:t>accesează o resursă comună</a:t>
            </a:r>
          </a:p>
          <a:p>
            <a:pPr lvl="1"/>
            <a:r>
              <a:rPr lang="ro-RO" dirty="0"/>
              <a:t>rezultatul depinde de ordinea execuției </a:t>
            </a:r>
          </a:p>
          <a:p>
            <a:r>
              <a:rPr lang="ro-RO" dirty="0"/>
              <a:t>Mecanisme de sincronizare:</a:t>
            </a:r>
          </a:p>
          <a:p>
            <a:pPr lvl="1"/>
            <a:r>
              <a:rPr lang="ro-RO" dirty="0"/>
              <a:t>Pentru citiri și scrieri </a:t>
            </a:r>
            <a:r>
              <a:rPr lang="ro-RO" i="1" dirty="0"/>
              <a:t>individuale</a:t>
            </a:r>
            <a:r>
              <a:rPr lang="ro-RO" dirty="0"/>
              <a:t> pentru tipuri fundamentale se poate utiliza </a:t>
            </a:r>
            <a:r>
              <a:rPr lang="ro-RO" b="1" i="1" dirty="0"/>
              <a:t>volatile</a:t>
            </a:r>
            <a:endParaRPr lang="en-US" b="1" i="1" dirty="0"/>
          </a:p>
          <a:p>
            <a:pPr lvl="1"/>
            <a:r>
              <a:rPr lang="ro-RO" i="1" dirty="0"/>
              <a:t>Blocuri </a:t>
            </a:r>
            <a:r>
              <a:rPr lang="ro-RO" b="1" i="1" dirty="0" err="1"/>
              <a:t>synchronized</a:t>
            </a:r>
            <a:r>
              <a:rPr lang="en-US" i="1" dirty="0"/>
              <a:t> </a:t>
            </a:r>
            <a:r>
              <a:rPr lang="ro-RO" i="1" dirty="0"/>
              <a:t>(obiect)</a:t>
            </a:r>
            <a:r>
              <a:rPr lang="ro-RO" dirty="0"/>
              <a:t> {...cod...} </a:t>
            </a:r>
            <a:r>
              <a:rPr lang="en-US" dirty="0"/>
              <a:t>–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execu</a:t>
            </a:r>
            <a:r>
              <a:rPr lang="ro-RO" dirty="0" err="1"/>
              <a:t>ția</a:t>
            </a:r>
            <a:r>
              <a:rPr lang="ro-RO" dirty="0"/>
              <a:t> codului doar de către firul care deține controlul obiectului; un fir preia controlul la intrarea în bloc (dacă obiectul este liber) și îl cedează la ieșirea din bloc; dacă obiectul nu este liber firul de execuție este blocat până la eliberarea acestuia</a:t>
            </a:r>
          </a:p>
          <a:p>
            <a:pPr lvl="1"/>
            <a:r>
              <a:rPr lang="en-US" i="1" dirty="0" err="1"/>
              <a:t>Modificatorul</a:t>
            </a:r>
            <a:r>
              <a:rPr lang="en-US" i="1" dirty="0"/>
              <a:t> </a:t>
            </a:r>
            <a:r>
              <a:rPr lang="en-US" b="1" i="1" dirty="0"/>
              <a:t>synchronized </a:t>
            </a:r>
            <a:r>
              <a:rPr lang="ro-RO" dirty="0"/>
              <a:t>la nivel de </a:t>
            </a:r>
            <a:r>
              <a:rPr lang="ro-RO" b="1" i="1" dirty="0"/>
              <a:t>metodă </a:t>
            </a:r>
            <a:r>
              <a:rPr lang="ro-RO" dirty="0"/>
              <a:t>– permite execuția oricărei metode </a:t>
            </a:r>
            <a:r>
              <a:rPr lang="ro-RO" b="1" i="1" dirty="0" err="1"/>
              <a:t>synchronized</a:t>
            </a:r>
            <a:r>
              <a:rPr lang="ro-RO" dirty="0"/>
              <a:t> doar de către un fir de execuție la un moment dat; similar cu includerea codului metodei într-un bloc </a:t>
            </a:r>
            <a:r>
              <a:rPr lang="ro-RO" i="1" dirty="0" err="1"/>
              <a:t>synchronized</a:t>
            </a:r>
            <a:r>
              <a:rPr lang="ro-RO" i="1" dirty="0"/>
              <a:t>(</a:t>
            </a:r>
            <a:r>
              <a:rPr lang="ro-RO" i="1" dirty="0" err="1"/>
              <a:t>this</a:t>
            </a:r>
            <a:r>
              <a:rPr lang="ro-RO" i="1" dirty="0"/>
              <a:t>) {}</a:t>
            </a:r>
          </a:p>
          <a:p>
            <a:pPr lvl="1"/>
            <a:endParaRPr lang="en-US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075BC1-3CB3-4399-A175-0C81B9B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43" y="1759130"/>
            <a:ext cx="4254137" cy="2362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4886BD-F897-4583-9AAA-939C0428E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174" y="4156428"/>
            <a:ext cx="4255505" cy="21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15D7-EE63-4244-9035-08F41674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Sincronizare acces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D5B30-EB7B-4774-BACD-E0C43058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Problema principală – </a:t>
            </a:r>
            <a:r>
              <a:rPr lang="ro-RO" b="1" i="1" dirty="0" err="1"/>
              <a:t>deadlock</a:t>
            </a:r>
            <a:r>
              <a:rPr lang="ro-RO" dirty="0"/>
              <a:t>: fiecare membru al unui grup de fire de execuție așteaptă după o resursă blocată de alt membru din grup</a:t>
            </a:r>
          </a:p>
          <a:p>
            <a:r>
              <a:rPr lang="ro-RO" dirty="0"/>
              <a:t>Condiții necesare și suficiente - </a:t>
            </a:r>
            <a:r>
              <a:rPr lang="ro-RO" dirty="0" err="1"/>
              <a:t>Coffman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Mutual </a:t>
            </a:r>
            <a:r>
              <a:rPr lang="ro-RO" dirty="0" err="1"/>
              <a:t>exclusion</a:t>
            </a:r>
            <a:r>
              <a:rPr lang="ro-RO" dirty="0"/>
              <a:t> – resursele implicate nu sunt partajabile</a:t>
            </a:r>
          </a:p>
          <a:p>
            <a:pPr lvl="1"/>
            <a:r>
              <a:rPr lang="ro-RO" dirty="0" err="1"/>
              <a:t>Hold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wait</a:t>
            </a:r>
            <a:r>
              <a:rPr lang="ro-RO" dirty="0"/>
              <a:t> – un fir deține controlul asupra unei resurse și cere controlul asupra alteia</a:t>
            </a:r>
          </a:p>
          <a:p>
            <a:pPr lvl="1"/>
            <a:r>
              <a:rPr lang="ro-RO" dirty="0"/>
              <a:t>No </a:t>
            </a:r>
            <a:r>
              <a:rPr lang="ro-RO" dirty="0" err="1"/>
              <a:t>preemption</a:t>
            </a:r>
            <a:r>
              <a:rPr lang="ro-RO" dirty="0"/>
              <a:t> – resursele pot fi eliberate doar de către firele care le dețin</a:t>
            </a:r>
          </a:p>
          <a:p>
            <a:pPr lvl="1"/>
            <a:r>
              <a:rPr lang="ro-RO" dirty="0"/>
              <a:t>Circular </a:t>
            </a:r>
            <a:r>
              <a:rPr lang="ro-RO" dirty="0" err="1"/>
              <a:t>wait</a:t>
            </a:r>
            <a:r>
              <a:rPr lang="ro-RO" dirty="0"/>
              <a:t> – fiecare fir așteaptă o resursă care este deținută de către alt fir</a:t>
            </a:r>
          </a:p>
          <a:p>
            <a:pPr lvl="1"/>
            <a:endParaRPr lang="ro-RO" dirty="0"/>
          </a:p>
          <a:p>
            <a:r>
              <a:rPr lang="ro-RO" dirty="0"/>
              <a:t>Soluții:</a:t>
            </a:r>
          </a:p>
          <a:p>
            <a:pPr lvl="1"/>
            <a:r>
              <a:rPr lang="ro-RO" dirty="0"/>
              <a:t>Blocarea resurselor într-o ordine prestabilită la începutul tuturor operațiilor</a:t>
            </a:r>
          </a:p>
          <a:p>
            <a:pPr lvl="1"/>
            <a:r>
              <a:rPr lang="ro-RO" dirty="0"/>
              <a:t>Introducerea unui obiect arbitru (centralizarea cererilor de blocare)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9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E9AD-AC30-477E-AFC9-780370F4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Metodele </a:t>
            </a:r>
            <a:r>
              <a:rPr lang="ro-RO" i="1" dirty="0" err="1"/>
              <a:t>wait</a:t>
            </a:r>
            <a:r>
              <a:rPr lang="ro-RO" i="1" dirty="0"/>
              <a:t> / </a:t>
            </a:r>
            <a:r>
              <a:rPr lang="ro-RO" i="1" dirty="0" err="1"/>
              <a:t>notify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01AB-F22A-4E27-8B47-070E5B72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Clasa </a:t>
            </a:r>
            <a:r>
              <a:rPr lang="ro-RO" i="1" dirty="0" err="1"/>
              <a:t>Object</a:t>
            </a:r>
            <a:r>
              <a:rPr lang="ro-RO" dirty="0"/>
              <a:t> conține metode pentru facilitarea comunicării între fire de execuție:</a:t>
            </a:r>
          </a:p>
          <a:p>
            <a:r>
              <a:rPr lang="en-US" i="1" dirty="0"/>
              <a:t>void </a:t>
            </a:r>
            <a:r>
              <a:rPr lang="en-US" b="1" i="1" dirty="0"/>
              <a:t>wait​</a:t>
            </a:r>
            <a:r>
              <a:rPr lang="en-US" i="1" dirty="0"/>
              <a:t>(</a:t>
            </a:r>
            <a:r>
              <a:rPr lang="ro-RO" i="1" dirty="0"/>
              <a:t>)</a:t>
            </a:r>
            <a:r>
              <a:rPr lang="ro-RO" dirty="0"/>
              <a:t> – pune firul curent în așteptare până la primirea unei notificări sau întreruperi</a:t>
            </a:r>
          </a:p>
          <a:p>
            <a:pPr lvl="1"/>
            <a:r>
              <a:rPr lang="ro-RO" dirty="0"/>
              <a:t>Obligatoriu, firul curent trebuie să aibă controlul asupra obiectului (prin </a:t>
            </a:r>
            <a:r>
              <a:rPr lang="ro-RO" i="1" dirty="0" err="1"/>
              <a:t>synchronized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Firul curent cedează controlul obiectului pe durata suspendării</a:t>
            </a:r>
          </a:p>
          <a:p>
            <a:pPr lvl="1"/>
            <a:r>
              <a:rPr lang="ro-RO" dirty="0"/>
              <a:t>La primirea notificării execuția continuă doar după ce obiectul a recâștigat controlul</a:t>
            </a:r>
          </a:p>
          <a:p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b="1" i="1" dirty="0" err="1"/>
              <a:t>notifyAll</a:t>
            </a:r>
            <a:r>
              <a:rPr lang="ro-RO" i="1" dirty="0"/>
              <a:t>()</a:t>
            </a:r>
            <a:r>
              <a:rPr lang="ro-RO" dirty="0"/>
              <a:t> – notifică toate firele blocate de către un apel </a:t>
            </a:r>
            <a:r>
              <a:rPr lang="ro-RO" i="1" dirty="0" err="1"/>
              <a:t>wait</a:t>
            </a:r>
            <a:r>
              <a:rPr lang="ro-RO" dirty="0"/>
              <a:t> pe obiectul curent</a:t>
            </a:r>
          </a:p>
          <a:p>
            <a:pPr lvl="1"/>
            <a:r>
              <a:rPr lang="ro-RO" dirty="0"/>
              <a:t>Obligatoriu, firul curent trebuie să aibă controlul asupra obiectului (prin </a:t>
            </a:r>
            <a:r>
              <a:rPr lang="ro-RO" i="1" dirty="0" err="1"/>
              <a:t>synchronized</a:t>
            </a:r>
            <a:r>
              <a:rPr lang="ro-RO" dirty="0"/>
              <a:t>)</a:t>
            </a:r>
          </a:p>
          <a:p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i="1" dirty="0" err="1"/>
              <a:t>notify</a:t>
            </a:r>
            <a:r>
              <a:rPr lang="ro-RO" i="1" dirty="0"/>
              <a:t>()</a:t>
            </a:r>
            <a:r>
              <a:rPr lang="ro-RO" dirty="0"/>
              <a:t> – notifică </a:t>
            </a:r>
            <a:r>
              <a:rPr lang="ro-RO" dirty="0" err="1"/>
              <a:t>aleator</a:t>
            </a:r>
            <a:r>
              <a:rPr lang="ro-RO" dirty="0"/>
              <a:t> unul dintre firele blocate de către un apel </a:t>
            </a:r>
            <a:r>
              <a:rPr lang="ro-RO" i="1" dirty="0" err="1"/>
              <a:t>wait</a:t>
            </a:r>
            <a:r>
              <a:rPr lang="ro-RO" dirty="0"/>
              <a:t> pe obiectul curent</a:t>
            </a:r>
          </a:p>
          <a:p>
            <a:pPr lvl="1"/>
            <a:r>
              <a:rPr lang="ro-RO" dirty="0"/>
              <a:t>Obligatoriu, firul curent trebuie să aibă controlul asupra obiectului (prin </a:t>
            </a:r>
            <a:r>
              <a:rPr lang="ro-RO" i="1" dirty="0" err="1"/>
              <a:t>synchronized</a:t>
            </a:r>
            <a:r>
              <a:rPr lang="ro-RO" dirty="0"/>
              <a:t>)</a:t>
            </a:r>
          </a:p>
          <a:p>
            <a:r>
              <a:rPr lang="ro-RO" dirty="0"/>
              <a:t>Exemplu de utilizare: scenariul producător - consumator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6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F7AD-53F2-4CD5-9C0D-28A2065B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Executors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8924-19B8-4B8F-82E9-C044E0FEA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Permit </a:t>
            </a:r>
            <a:r>
              <a:rPr lang="en-US" dirty="0" err="1"/>
              <a:t>separarea</a:t>
            </a:r>
            <a:r>
              <a:rPr lang="en-US" dirty="0"/>
              <a:t> </a:t>
            </a:r>
            <a:r>
              <a:rPr lang="en-US" dirty="0" err="1"/>
              <a:t>logicii</a:t>
            </a:r>
            <a:r>
              <a:rPr lang="en-US" dirty="0"/>
              <a:t> de </a:t>
            </a:r>
            <a:r>
              <a:rPr lang="en-US" dirty="0" err="1"/>
              <a:t>execu</a:t>
            </a:r>
            <a:r>
              <a:rPr lang="ro-RO" dirty="0"/>
              <a:t>ție de codul care implementează sarcina</a:t>
            </a:r>
          </a:p>
          <a:p>
            <a:r>
              <a:rPr lang="ro-RO" dirty="0"/>
              <a:t>Principalele interfețe:</a:t>
            </a:r>
          </a:p>
          <a:p>
            <a:r>
              <a:rPr lang="ro-RO" i="1" dirty="0" err="1"/>
              <a:t>java.util.concurrent.</a:t>
            </a:r>
            <a:r>
              <a:rPr lang="ro-RO" b="1" dirty="0" err="1"/>
              <a:t>Executor</a:t>
            </a:r>
            <a:endParaRPr lang="ro-RO" b="1" dirty="0"/>
          </a:p>
          <a:p>
            <a:pPr lvl="1"/>
            <a:r>
              <a:rPr lang="ro-RO" i="1" dirty="0" err="1"/>
              <a:t>void</a:t>
            </a:r>
            <a:r>
              <a:rPr lang="ro-RO" i="1" dirty="0"/>
              <a:t> </a:t>
            </a:r>
            <a:r>
              <a:rPr lang="ro-RO" b="1" i="1" dirty="0"/>
              <a:t>execute</a:t>
            </a:r>
            <a:r>
              <a:rPr lang="ro-RO" i="1" dirty="0"/>
              <a:t>(</a:t>
            </a:r>
            <a:r>
              <a:rPr lang="ro-RO" i="1" dirty="0" err="1"/>
              <a:t>Runnable</a:t>
            </a:r>
            <a:r>
              <a:rPr lang="ro-RO" i="1" dirty="0"/>
              <a:t> </a:t>
            </a:r>
            <a:r>
              <a:rPr lang="ro-RO" i="1" dirty="0" err="1"/>
              <a:t>command</a:t>
            </a:r>
            <a:r>
              <a:rPr lang="ro-RO" i="1" dirty="0"/>
              <a:t>)</a:t>
            </a:r>
            <a:r>
              <a:rPr lang="ro-RO" dirty="0"/>
              <a:t>: execută un task la un moment de timp din viitor</a:t>
            </a:r>
          </a:p>
          <a:p>
            <a:r>
              <a:rPr lang="ro-RO" i="1" dirty="0" err="1"/>
              <a:t>java.util.concurrent.</a:t>
            </a:r>
            <a:r>
              <a:rPr lang="ro-RO" b="1" dirty="0" err="1"/>
              <a:t>ExecutorService</a:t>
            </a:r>
            <a:endParaRPr lang="ro-RO" b="1" dirty="0"/>
          </a:p>
          <a:p>
            <a:pPr lvl="1"/>
            <a:r>
              <a:rPr lang="ro-RO" dirty="0" err="1"/>
              <a:t>Future</a:t>
            </a:r>
            <a:r>
              <a:rPr lang="ro-RO" dirty="0"/>
              <a:t>&lt;?&gt; </a:t>
            </a:r>
            <a:r>
              <a:rPr lang="ro-RO" dirty="0" err="1"/>
              <a:t>submit</a:t>
            </a:r>
            <a:r>
              <a:rPr lang="ro-RO" dirty="0"/>
              <a:t>(</a:t>
            </a:r>
            <a:r>
              <a:rPr lang="ro-RO" dirty="0" err="1"/>
              <a:t>Runnable</a:t>
            </a:r>
            <a:r>
              <a:rPr lang="ro-RO" dirty="0"/>
              <a:t> task) / </a:t>
            </a:r>
            <a:r>
              <a:rPr lang="fr-FR" dirty="0"/>
              <a:t>Future&lt;T&gt; </a:t>
            </a:r>
            <a:r>
              <a:rPr lang="fr-FR" dirty="0" err="1"/>
              <a:t>submit</a:t>
            </a:r>
            <a:r>
              <a:rPr lang="fr-FR" dirty="0"/>
              <a:t>(</a:t>
            </a:r>
            <a:r>
              <a:rPr lang="fr-FR" dirty="0" err="1"/>
              <a:t>Callable</a:t>
            </a:r>
            <a:r>
              <a:rPr lang="fr-FR" dirty="0"/>
              <a:t>&lt;T&gt; </a:t>
            </a:r>
            <a:r>
              <a:rPr lang="fr-FR" dirty="0" err="1"/>
              <a:t>task</a:t>
            </a:r>
            <a:r>
              <a:rPr lang="fr-FR" dirty="0"/>
              <a:t>)</a:t>
            </a:r>
            <a:r>
              <a:rPr lang="ro-RO" dirty="0"/>
              <a:t>: execută un task la un moment de timp din viitor și permite obținerea valorii rezultate, anularea task-ului și verificarea stării acestuia</a:t>
            </a:r>
          </a:p>
          <a:p>
            <a:pPr lvl="1"/>
            <a:r>
              <a:rPr lang="ro-RO" dirty="0" err="1"/>
              <a:t>void</a:t>
            </a:r>
            <a:r>
              <a:rPr lang="ro-RO" dirty="0"/>
              <a:t> </a:t>
            </a:r>
            <a:r>
              <a:rPr lang="ro-RO" dirty="0" err="1"/>
              <a:t>shutdown</a:t>
            </a:r>
            <a:r>
              <a:rPr lang="ro-RO" dirty="0"/>
              <a:t>(): oprește execuția (nu mai permite executarea de task-uri noi</a:t>
            </a:r>
            <a:r>
              <a:rPr lang="en-US" dirty="0"/>
              <a:t>;</a:t>
            </a:r>
            <a:r>
              <a:rPr lang="ro-RO" dirty="0"/>
              <a:t> </a:t>
            </a:r>
            <a:r>
              <a:rPr lang="en-US" dirty="0"/>
              <a:t>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ro-RO" dirty="0" err="1"/>
              <a:t>așteapt</a:t>
            </a:r>
            <a:r>
              <a:rPr lang="en-US" dirty="0"/>
              <a:t>a</a:t>
            </a:r>
            <a:r>
              <a:rPr lang="ro-RO" dirty="0"/>
              <a:t> finalizarea celor existente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i="1" dirty="0" err="1"/>
              <a:t>awaitTermination</a:t>
            </a:r>
            <a:r>
              <a:rPr lang="ro-RO" dirty="0"/>
              <a:t>)</a:t>
            </a:r>
          </a:p>
          <a:p>
            <a:r>
              <a:rPr lang="ro-RO" dirty="0"/>
              <a:t>Construire obiecte: prin intermediul metodelor statice din clasa </a:t>
            </a:r>
            <a:r>
              <a:rPr lang="ro-RO" i="1" dirty="0" err="1"/>
              <a:t>java.util.concurrent.</a:t>
            </a:r>
            <a:r>
              <a:rPr lang="ro-RO" b="1" i="1" dirty="0" err="1"/>
              <a:t>Executors</a:t>
            </a:r>
            <a:r>
              <a:rPr lang="ro-RO" dirty="0"/>
              <a:t> (</a:t>
            </a:r>
            <a:r>
              <a:rPr lang="ro-RO" i="1" dirty="0" err="1"/>
              <a:t>newCachedThreadPool</a:t>
            </a:r>
            <a:r>
              <a:rPr lang="ro-RO" i="1" dirty="0"/>
              <a:t>(), </a:t>
            </a:r>
            <a:r>
              <a:rPr lang="ro-RO" b="1" i="1" dirty="0" err="1"/>
              <a:t>newFixedThreadPool</a:t>
            </a:r>
            <a:r>
              <a:rPr lang="ro-RO" b="1" i="1" dirty="0"/>
              <a:t>(n)</a:t>
            </a:r>
            <a:r>
              <a:rPr lang="ro-RO" i="1" dirty="0"/>
              <a:t>, </a:t>
            </a:r>
            <a:r>
              <a:rPr lang="ro-RO" i="1" dirty="0" err="1"/>
              <a:t>newSingleThreadExecutor</a:t>
            </a:r>
            <a:r>
              <a:rPr lang="ro-RO" i="1" dirty="0"/>
              <a:t>()</a:t>
            </a:r>
            <a:r>
              <a:rPr lang="ro-RO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2296651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15880</TotalTime>
  <Words>1163</Words>
  <Application>Microsoft Office PowerPoint</Application>
  <PresentationFormat>Widescreen</PresentationFormat>
  <Paragraphs>91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Retrospect</vt:lpstr>
      <vt:lpstr>Programare multiparadigmă JAVA</vt:lpstr>
      <vt:lpstr>Fire de execuție</vt:lpstr>
      <vt:lpstr>Crearea firelor de execuție</vt:lpstr>
      <vt:lpstr>Stări și operații de bază</vt:lpstr>
      <vt:lpstr>Operații de bază</vt:lpstr>
      <vt:lpstr>Sincronizare acces</vt:lpstr>
      <vt:lpstr>Sincronizare acces</vt:lpstr>
      <vt:lpstr>Metodele wait / notify</vt:lpstr>
      <vt:lpstr>Executors</vt:lpstr>
      <vt:lpstr>Fork / Join</vt:lpstr>
      <vt:lpstr>Utilizarea colecțiilor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218</cp:revision>
  <cp:lastPrinted>2020-03-03T10:30:51Z</cp:lastPrinted>
  <dcterms:created xsi:type="dcterms:W3CDTF">2020-02-12T19:18:10Z</dcterms:created>
  <dcterms:modified xsi:type="dcterms:W3CDTF">2021-04-06T12:11:24Z</dcterms:modified>
</cp:coreProperties>
</file>