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89" r:id="rId3"/>
    <p:sldId id="290" r:id="rId4"/>
    <p:sldId id="291" r:id="rId5"/>
    <p:sldId id="292" r:id="rId6"/>
    <p:sldId id="294" r:id="rId7"/>
    <p:sldId id="296" r:id="rId8"/>
    <p:sldId id="298" r:id="rId9"/>
    <p:sldId id="299" r:id="rId10"/>
    <p:sldId id="300" r:id="rId11"/>
    <p:sldId id="302" r:id="rId12"/>
    <p:sldId id="303" r:id="rId13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837" autoAdjust="0"/>
  </p:normalViewPr>
  <p:slideViewPr>
    <p:cSldViewPr snapToGrid="0">
      <p:cViewPr varScale="1">
        <p:scale>
          <a:sx n="146" d="100"/>
          <a:sy n="146" d="100"/>
        </p:scale>
        <p:origin x="7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59464-0106-4FC7-AFE7-9A20F6F5238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1EF2-279C-47A0-A220-62897DD2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6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876E-59AD-4A05-A9C1-2C2299507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7200" dirty="0"/>
              <a:t>Programare </a:t>
            </a:r>
            <a:r>
              <a:rPr lang="ro-RO" sz="7200" dirty="0" err="1"/>
              <a:t>multiparadigmă</a:t>
            </a:r>
            <a:br>
              <a:rPr lang="ro-RO" dirty="0"/>
            </a:br>
            <a:r>
              <a:rPr lang="ro-RO" b="1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83D47-5F33-40BF-B4A9-30FAFC730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cap="none" dirty="0"/>
              <a:t>conf. dr. </a:t>
            </a:r>
            <a:r>
              <a:rPr lang="ro-RO" b="1" cap="none" dirty="0"/>
              <a:t>Cristian IONIȚĂ</a:t>
            </a:r>
          </a:p>
          <a:p>
            <a:r>
              <a:rPr lang="ro-RO" i="1" cap="none" dirty="0"/>
              <a:t>cristian.ionita@ase.ro</a:t>
            </a:r>
            <a:endParaRPr lang="en-US" i="1" cap="none" dirty="0"/>
          </a:p>
        </p:txBody>
      </p:sp>
    </p:spTree>
    <p:extLst>
      <p:ext uri="{BB962C8B-B14F-4D97-AF65-F5344CB8AC3E}">
        <p14:creationId xmlns:p14="http://schemas.microsoft.com/office/powerpoint/2010/main" val="20456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8F47-2BF3-4632-81B4-EC9DDF6A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/>
              <a:t>Adnotări - </a:t>
            </a:r>
            <a:r>
              <a:rPr lang="ro-RO" dirty="0"/>
              <a:t>Declarare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8596-2194-4BCA-AA22-BC2D7D39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Se realizează similar cu interfețele folosind cuvântul cheie </a:t>
            </a:r>
            <a:r>
              <a:rPr lang="ro-RO" b="1" i="1" dirty="0"/>
              <a:t>@</a:t>
            </a:r>
            <a:r>
              <a:rPr lang="ro-RO" b="1" i="1" dirty="0" err="1"/>
              <a:t>interface</a:t>
            </a:r>
            <a:endParaRPr lang="ro-RO" b="1" i="1" dirty="0"/>
          </a:p>
          <a:p>
            <a:r>
              <a:rPr lang="ro-RO" dirty="0"/>
              <a:t>Tipuri de adnotări:</a:t>
            </a:r>
          </a:p>
          <a:p>
            <a:pPr lvl="1"/>
            <a:r>
              <a:rPr lang="ro-RO" dirty="0"/>
              <a:t>Simple – nu conțin informații (doar pentru marcaj)</a:t>
            </a:r>
          </a:p>
          <a:p>
            <a:pPr marL="201168" lvl="1" indent="0">
              <a:buNone/>
            </a:pPr>
            <a:r>
              <a:rPr lang="ro-RO" i="1" dirty="0"/>
              <a:t>public @</a:t>
            </a:r>
            <a:r>
              <a:rPr lang="ro-RO" i="1" dirty="0" err="1"/>
              <a:t>interface</a:t>
            </a:r>
            <a:r>
              <a:rPr lang="ro-RO" i="1" dirty="0"/>
              <a:t> </a:t>
            </a:r>
            <a:r>
              <a:rPr lang="ro-RO" i="1" dirty="0" err="1"/>
              <a:t>AdnotareSimpla</a:t>
            </a:r>
            <a:r>
              <a:rPr lang="ro-RO" i="1" dirty="0"/>
              <a:t> {}</a:t>
            </a:r>
          </a:p>
          <a:p>
            <a:pPr marL="201168" lvl="1" indent="0">
              <a:buNone/>
            </a:pPr>
            <a:endParaRPr lang="ro-RO" i="1" dirty="0"/>
          </a:p>
          <a:p>
            <a:pPr lvl="1"/>
            <a:r>
              <a:rPr lang="ro-RO" dirty="0"/>
              <a:t>Single Element – conțin exact o valoare</a:t>
            </a:r>
          </a:p>
          <a:p>
            <a:pPr marL="201168" lvl="1" indent="0">
              <a:buNone/>
            </a:pPr>
            <a:r>
              <a:rPr lang="ro-RO" i="1" dirty="0"/>
              <a:t>public @</a:t>
            </a:r>
            <a:r>
              <a:rPr lang="ro-RO" i="1" dirty="0" err="1"/>
              <a:t>interface</a:t>
            </a:r>
            <a:r>
              <a:rPr lang="ro-RO" i="1" dirty="0"/>
              <a:t> </a:t>
            </a:r>
            <a:r>
              <a:rPr lang="ro-RO" i="1" dirty="0" err="1"/>
              <a:t>AdnotareValoare</a:t>
            </a:r>
            <a:r>
              <a:rPr lang="ro-RO" i="1" dirty="0"/>
              <a:t> {	</a:t>
            </a:r>
            <a:r>
              <a:rPr lang="ro-RO" i="1" dirty="0" err="1"/>
              <a:t>String</a:t>
            </a:r>
            <a:r>
              <a:rPr lang="ro-RO" i="1" dirty="0"/>
              <a:t> </a:t>
            </a:r>
            <a:r>
              <a:rPr lang="en-US" b="1" i="1" dirty="0"/>
              <a:t>value</a:t>
            </a:r>
            <a:r>
              <a:rPr lang="ro-RO" i="1" dirty="0"/>
              <a:t>(); }</a:t>
            </a:r>
          </a:p>
          <a:p>
            <a:pPr marL="201168" lvl="1" indent="0">
              <a:buNone/>
            </a:pPr>
            <a:endParaRPr lang="ro-RO" dirty="0"/>
          </a:p>
          <a:p>
            <a:pPr lvl="1"/>
            <a:r>
              <a:rPr lang="ro-RO" dirty="0" err="1"/>
              <a:t>Multi-value</a:t>
            </a:r>
            <a:r>
              <a:rPr lang="ro-RO" dirty="0"/>
              <a:t> – pot conține mai multe valori</a:t>
            </a:r>
          </a:p>
          <a:p>
            <a:r>
              <a:rPr lang="ro-RO" i="1" dirty="0"/>
              <a:t>public @</a:t>
            </a:r>
            <a:r>
              <a:rPr lang="ro-RO" i="1" dirty="0" err="1"/>
              <a:t>interface</a:t>
            </a:r>
            <a:r>
              <a:rPr lang="ro-RO" i="1" dirty="0"/>
              <a:t> </a:t>
            </a:r>
            <a:r>
              <a:rPr lang="ro-RO" i="1" dirty="0" err="1"/>
              <a:t>AdnotareValori</a:t>
            </a:r>
            <a:r>
              <a:rPr lang="ro-RO" i="1" dirty="0"/>
              <a:t> {	</a:t>
            </a:r>
            <a:r>
              <a:rPr lang="ro-RO" i="1" dirty="0" err="1"/>
              <a:t>String</a:t>
            </a:r>
            <a:r>
              <a:rPr lang="ro-RO" i="1" dirty="0"/>
              <a:t> mesaj();  </a:t>
            </a:r>
            <a:r>
              <a:rPr lang="ro-RO" i="1" dirty="0" err="1"/>
              <a:t>int</a:t>
            </a:r>
            <a:r>
              <a:rPr lang="ro-RO" i="1" dirty="0"/>
              <a:t> </a:t>
            </a:r>
            <a:r>
              <a:rPr lang="ro-RO" i="1" dirty="0" err="1"/>
              <a:t>repetari</a:t>
            </a:r>
            <a:r>
              <a:rPr lang="ro-RO" i="1" dirty="0"/>
              <a:t>();}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3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8F47-2BF3-4632-81B4-EC9DDF6A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/>
              <a:t>Adnotări - </a:t>
            </a:r>
            <a:r>
              <a:rPr lang="en-US" dirty="0" err="1"/>
              <a:t>Aplicare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8596-2194-4BCA-AA22-BC2D7D39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Adnot</a:t>
            </a:r>
            <a:r>
              <a:rPr lang="ro-RO" dirty="0" err="1"/>
              <a:t>ările</a:t>
            </a:r>
            <a:r>
              <a:rPr lang="ro-RO" dirty="0"/>
              <a:t> pot fi aplicate:</a:t>
            </a:r>
          </a:p>
          <a:p>
            <a:pPr lvl="1"/>
            <a:r>
              <a:rPr lang="ro-RO" dirty="0"/>
              <a:t>Declarațiilor: clase, câmpuri, metode, ...</a:t>
            </a:r>
          </a:p>
          <a:p>
            <a:pPr lvl="1"/>
            <a:r>
              <a:rPr lang="ro-RO" dirty="0"/>
              <a:t>La utilizarea tipurilor: creare de obiecte, operații de cast, ...</a:t>
            </a:r>
          </a:p>
          <a:p>
            <a:pPr lvl="1"/>
            <a:endParaRPr lang="ro-RO" dirty="0"/>
          </a:p>
          <a:p>
            <a:r>
              <a:rPr lang="ro-RO" dirty="0"/>
              <a:t>Exemplu:</a:t>
            </a:r>
          </a:p>
          <a:p>
            <a:endParaRPr lang="ro-RO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5F6890-B8C5-4157-8DFF-2EAC37B6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39" y="3702207"/>
            <a:ext cx="4756430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AdnotareSimpla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AdnotareValoare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AdnotareValori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mesaj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repetari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AdnotareSimpla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numar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42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8F47-2BF3-4632-81B4-EC9DDF6A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/>
              <a:t>Adnotări - </a:t>
            </a:r>
            <a:r>
              <a:rPr lang="en-US" dirty="0" err="1"/>
              <a:t>Utilizare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8596-2194-4BCA-AA22-BC2D7D39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Utilizarea adnotărilor și a valorilor conținute se realizează prin introspecție folosind clasele care implementează interfața </a:t>
            </a:r>
            <a:r>
              <a:rPr lang="en-US" i="1" dirty="0" err="1"/>
              <a:t>AnnotatedElement</a:t>
            </a:r>
            <a:r>
              <a:rPr lang="ro-RO" i="1" dirty="0"/>
              <a:t> (</a:t>
            </a:r>
            <a:r>
              <a:rPr lang="en-US" i="1" dirty="0"/>
              <a:t>Class, Constructor</a:t>
            </a:r>
            <a:r>
              <a:rPr lang="en-US" i="1"/>
              <a:t>, Field, </a:t>
            </a:r>
            <a:r>
              <a:rPr lang="en-US" i="1" dirty="0"/>
              <a:t>Method, Package, Parameter</a:t>
            </a:r>
            <a:r>
              <a:rPr lang="ro-RO" dirty="0"/>
              <a:t>)</a:t>
            </a:r>
          </a:p>
          <a:p>
            <a:r>
              <a:rPr lang="ro-RO" dirty="0"/>
              <a:t>Principalele metode disponibile sunt:</a:t>
            </a:r>
          </a:p>
          <a:p>
            <a:pPr lvl="1"/>
            <a:r>
              <a:rPr lang="ro-RO" i="1" dirty="0"/>
              <a:t>T </a:t>
            </a:r>
            <a:r>
              <a:rPr lang="ro-RO" i="1" dirty="0" err="1"/>
              <a:t>getAnnotation</a:t>
            </a:r>
            <a:r>
              <a:rPr lang="ro-RO" i="1" dirty="0"/>
              <a:t>(</a:t>
            </a:r>
            <a:r>
              <a:rPr lang="ro-RO" i="1" dirty="0" err="1"/>
              <a:t>Class</a:t>
            </a:r>
            <a:r>
              <a:rPr lang="ro-RO" i="1" dirty="0"/>
              <a:t>&lt;T&gt;)</a:t>
            </a:r>
            <a:r>
              <a:rPr lang="ro-RO" dirty="0"/>
              <a:t>: permite obținerea adnotării de tipul specificat dacă adnotarea este prezentă direct sau într-o clasă de bază (dacă adnotarea este declarată ca moștenibilă)</a:t>
            </a:r>
          </a:p>
          <a:p>
            <a:pPr lvl="1"/>
            <a:r>
              <a:rPr lang="ro-RO" i="1" dirty="0" err="1"/>
              <a:t>Annotation</a:t>
            </a:r>
            <a:r>
              <a:rPr lang="ro-RO" i="1" dirty="0"/>
              <a:t>[] </a:t>
            </a:r>
            <a:r>
              <a:rPr lang="ro-RO" i="1" dirty="0" err="1"/>
              <a:t>getAnnotations</a:t>
            </a:r>
            <a:r>
              <a:rPr lang="ro-RO" i="1" dirty="0"/>
              <a:t>()</a:t>
            </a:r>
            <a:r>
              <a:rPr lang="ro-RO" dirty="0"/>
              <a:t>: permite obținerea tuturor adnotărilor care sunt aplicate direct sau într-o clasă de bază (dacă adnotarea este declarată ca moștenibilă)</a:t>
            </a:r>
          </a:p>
          <a:p>
            <a:pPr lvl="1"/>
            <a:r>
              <a:rPr lang="ro-RO" i="1" dirty="0"/>
              <a:t>T[] </a:t>
            </a:r>
            <a:r>
              <a:rPr lang="ro-RO" i="1" dirty="0" err="1"/>
              <a:t>getAnnotationsByType</a:t>
            </a:r>
            <a:r>
              <a:rPr lang="ro-RO" i="1" dirty="0"/>
              <a:t>(</a:t>
            </a:r>
            <a:r>
              <a:rPr lang="ro-RO" i="1" dirty="0" err="1"/>
              <a:t>Class</a:t>
            </a:r>
            <a:r>
              <a:rPr lang="ro-RO" i="1" dirty="0"/>
              <a:t>&lt;T&gt;)</a:t>
            </a:r>
            <a:r>
              <a:rPr lang="ro-RO" dirty="0"/>
              <a:t>: permite obținerea tuturor adnotărilor de tipul specificat care sunt aplicate direct sau într-o clasă de bază (dacă adnotarea este declarată ca moștenibilă)</a:t>
            </a:r>
          </a:p>
          <a:p>
            <a:r>
              <a:rPr lang="ro-RO" dirty="0"/>
              <a:t>Similar există și </a:t>
            </a:r>
            <a:r>
              <a:rPr lang="ro-RO" i="1" dirty="0" err="1"/>
              <a:t>getDeclaredAnnotation</a:t>
            </a:r>
            <a:r>
              <a:rPr lang="ro-RO" i="1" dirty="0"/>
              <a:t>, </a:t>
            </a:r>
            <a:r>
              <a:rPr lang="ro-RO" i="1" dirty="0" err="1"/>
              <a:t>getDeclaredAnnotations</a:t>
            </a:r>
            <a:r>
              <a:rPr lang="ro-RO" i="1" dirty="0"/>
              <a:t> </a:t>
            </a:r>
            <a:r>
              <a:rPr lang="ro-RO" dirty="0"/>
              <a:t>și </a:t>
            </a:r>
            <a:r>
              <a:rPr lang="ro-RO" i="1" dirty="0" err="1"/>
              <a:t>getDeclaredAnnotationsByType</a:t>
            </a:r>
            <a:r>
              <a:rPr lang="ro-RO" i="1" dirty="0"/>
              <a:t> </a:t>
            </a:r>
            <a:r>
              <a:rPr lang="ro-RO" dirty="0"/>
              <a:t>care furnizează doar adnotările aplicate direct (fără cele moștenite)</a:t>
            </a:r>
            <a:endParaRPr lang="en-US" dirty="0"/>
          </a:p>
          <a:p>
            <a:endParaRPr lang="ro-RO" dirty="0"/>
          </a:p>
          <a:p>
            <a:r>
              <a:rPr lang="en-US" dirty="0" err="1"/>
              <a:t>Adnot</a:t>
            </a:r>
            <a:r>
              <a:rPr lang="ro-RO" dirty="0" err="1"/>
              <a:t>ările</a:t>
            </a:r>
            <a:r>
              <a:rPr lang="ro-RO" dirty="0"/>
              <a:t> utilizate la rulare trebuie marcate cu </a:t>
            </a:r>
            <a:r>
              <a:rPr lang="ro-RO" i="1" dirty="0"/>
              <a:t>@Retention(RetentionPolicy.</a:t>
            </a:r>
            <a:r>
              <a:rPr lang="ro-RO" b="1" i="1" dirty="0"/>
              <a:t>RUNTIME</a:t>
            </a:r>
            <a:r>
              <a:rPr lang="ro-RO" i="1" dirty="0"/>
              <a:t>)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2400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8F22-18A0-4D60-AD0E-9AB02466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b="1" i="1" dirty="0"/>
              <a:t>Reflection</a:t>
            </a:r>
            <a:r>
              <a:rPr lang="en-US" dirty="0"/>
              <a:t> (</a:t>
            </a:r>
            <a:r>
              <a:rPr lang="en-US" dirty="0" err="1"/>
              <a:t>introspec</a:t>
            </a:r>
            <a:r>
              <a:rPr lang="ro-RO" dirty="0"/>
              <a:t>ție)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3EAA-9429-4546-B487-4A1994061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Permite unui program în execuție operații de tipul:</a:t>
            </a:r>
          </a:p>
          <a:p>
            <a:pPr lvl="1"/>
            <a:r>
              <a:rPr lang="ro-RO" dirty="0"/>
              <a:t>Examineze on obiect oarecare pentru a determina clasa din care face parte</a:t>
            </a:r>
          </a:p>
          <a:p>
            <a:pPr lvl="1"/>
            <a:r>
              <a:rPr lang="ro-RO" dirty="0"/>
              <a:t>Să obțină informații despre membrii unei clase (câmpuri, constructori, metode...)</a:t>
            </a:r>
          </a:p>
          <a:p>
            <a:pPr lvl="1"/>
            <a:r>
              <a:rPr lang="ro-RO" dirty="0"/>
              <a:t>Să invoce dinamic metode</a:t>
            </a:r>
          </a:p>
          <a:p>
            <a:pPr lvl="1"/>
            <a:r>
              <a:rPr lang="ro-RO" dirty="0"/>
              <a:t>Să manipuleze informațiile stocate în câmpurile unui obiect</a:t>
            </a:r>
          </a:p>
          <a:p>
            <a:pPr lvl="1"/>
            <a:r>
              <a:rPr lang="ro-RO" dirty="0"/>
              <a:t>Să citească </a:t>
            </a:r>
            <a:r>
              <a:rPr lang="ro-RO" dirty="0" err="1"/>
              <a:t>metadatele</a:t>
            </a:r>
            <a:r>
              <a:rPr lang="ro-RO" dirty="0"/>
              <a:t> (adnotările) asociate unei clase sau membru al acesteia</a:t>
            </a:r>
          </a:p>
          <a:p>
            <a:pPr marL="201168" lvl="1" indent="0">
              <a:buNone/>
            </a:pPr>
            <a:endParaRPr lang="ro-RO" dirty="0"/>
          </a:p>
          <a:p>
            <a:r>
              <a:rPr lang="ro-RO" dirty="0"/>
              <a:t>Implementarea sistemului de introspecție în Java este realizat în principal prin:</a:t>
            </a:r>
          </a:p>
          <a:p>
            <a:pPr lvl="1"/>
            <a:r>
              <a:rPr lang="ro-RO" dirty="0"/>
              <a:t>Clasa </a:t>
            </a:r>
            <a:r>
              <a:rPr lang="ro-RO" i="1" dirty="0" err="1"/>
              <a:t>java.lang.</a:t>
            </a:r>
            <a:r>
              <a:rPr lang="ro-RO" b="1" i="1" dirty="0" err="1"/>
              <a:t>Class</a:t>
            </a:r>
            <a:endParaRPr lang="ro-RO" b="1" i="1" dirty="0"/>
          </a:p>
          <a:p>
            <a:pPr lvl="1"/>
            <a:r>
              <a:rPr lang="ro-RO" dirty="0"/>
              <a:t>Clasele grupate în pachetul </a:t>
            </a:r>
            <a:r>
              <a:rPr lang="ro-RO" b="1" i="1" dirty="0" err="1"/>
              <a:t>java.lang.reflect</a:t>
            </a:r>
            <a:endParaRPr lang="ro-RO" b="1" i="1" dirty="0"/>
          </a:p>
        </p:txBody>
      </p:sp>
    </p:spTree>
    <p:extLst>
      <p:ext uri="{BB962C8B-B14F-4D97-AF65-F5344CB8AC3E}">
        <p14:creationId xmlns:p14="http://schemas.microsoft.com/office/powerpoint/2010/main" val="364248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53C3-1A80-4AF1-8234-5F72B2D3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b="1" i="1" dirty="0"/>
              <a:t>Reflection</a:t>
            </a:r>
            <a:r>
              <a:rPr lang="ro-RO" b="1" i="1" dirty="0"/>
              <a:t> </a:t>
            </a:r>
            <a:r>
              <a:rPr lang="ro-RO" b="1" dirty="0"/>
              <a:t>- Utilizare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4889-1D3F-448A-9A39-DAC73E65D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Exemple de scenarii de utilizare pentru introspecție:</a:t>
            </a:r>
          </a:p>
          <a:p>
            <a:pPr lvl="1"/>
            <a:r>
              <a:rPr lang="ro-RO" dirty="0" err="1"/>
              <a:t>Serializare</a:t>
            </a:r>
            <a:endParaRPr lang="ro-RO" dirty="0"/>
          </a:p>
          <a:p>
            <a:pPr lvl="1"/>
            <a:r>
              <a:rPr lang="ro-RO" dirty="0"/>
              <a:t>Testare automată</a:t>
            </a:r>
          </a:p>
          <a:p>
            <a:pPr lvl="1"/>
            <a:r>
              <a:rPr lang="ro-RO" dirty="0"/>
              <a:t>Vizualizarea datelor în </a:t>
            </a:r>
            <a:r>
              <a:rPr lang="ro-RO" i="1" dirty="0" err="1"/>
              <a:t>debugger</a:t>
            </a:r>
            <a:endParaRPr lang="ro-RO" dirty="0"/>
          </a:p>
          <a:p>
            <a:pPr lvl="1"/>
            <a:r>
              <a:rPr lang="ro-RO" dirty="0"/>
              <a:t>Generare automată pentru interfețe grafice</a:t>
            </a:r>
          </a:p>
          <a:p>
            <a:pPr lvl="1"/>
            <a:r>
              <a:rPr lang="ro-RO" dirty="0"/>
              <a:t>Editare vizuală pentru interfețe grafice</a:t>
            </a:r>
          </a:p>
          <a:p>
            <a:r>
              <a:rPr lang="ro-RO" dirty="0"/>
              <a:t>Toate scenariile de mai sus au în comun elemente precum:</a:t>
            </a:r>
          </a:p>
          <a:p>
            <a:pPr lvl="1"/>
            <a:r>
              <a:rPr lang="ro-RO" dirty="0"/>
              <a:t>Lucrează cu obiecte din clase necunoscute la momentul dezvoltării instrumentului</a:t>
            </a:r>
          </a:p>
          <a:p>
            <a:pPr lvl="1"/>
            <a:r>
              <a:rPr lang="ro-RO" dirty="0"/>
              <a:t>Nu se pot limita la o interfață comună care să specifice funcționalitățile obiectelor</a:t>
            </a:r>
          </a:p>
          <a:p>
            <a:pPr lvl="1"/>
            <a:r>
              <a:rPr lang="ro-RO" dirty="0"/>
              <a:t>Utilizează obiectele primite ca sursă de date</a:t>
            </a:r>
          </a:p>
          <a:p>
            <a:r>
              <a:rPr lang="ro-RO" dirty="0"/>
              <a:t>Dezavantaje principale:</a:t>
            </a:r>
          </a:p>
          <a:p>
            <a:pPr lvl="1"/>
            <a:r>
              <a:rPr lang="ro-RO" dirty="0"/>
              <a:t>Performanța (de exemplu citirea valorii unui câmp prin introspecție este mult mai lentă față de citirea directă)</a:t>
            </a:r>
          </a:p>
          <a:p>
            <a:pPr lvl="1"/>
            <a:r>
              <a:rPr lang="ro-RO" dirty="0"/>
              <a:t>Permite evitarea mecanismului de încapsulare</a:t>
            </a:r>
            <a:endParaRPr lang="en-US" dirty="0"/>
          </a:p>
          <a:p>
            <a:pPr lvl="1"/>
            <a:r>
              <a:rPr lang="en-US" dirty="0" err="1"/>
              <a:t>Limiteaz</a:t>
            </a:r>
            <a:r>
              <a:rPr lang="ro-RO" dirty="0"/>
              <a:t>ă eficiența mecanismelor de verificare statică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7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2189-A914-4EDF-86D5-BAD26E01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b="1" i="1" dirty="0"/>
              <a:t>Reflection</a:t>
            </a:r>
            <a:r>
              <a:rPr lang="ro-RO" b="1" i="1" dirty="0"/>
              <a:t> </a:t>
            </a:r>
            <a:r>
              <a:rPr lang="ro-RO" b="1" dirty="0"/>
              <a:t>- Clase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57E1-390E-43F6-A2AB-B735948E9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Toate obiectele și primitivele din Java au asociată o instanță imutabilă de obiect de tip </a:t>
            </a:r>
            <a:r>
              <a:rPr lang="ro-RO" i="1" dirty="0" err="1"/>
              <a:t>java.lang.</a:t>
            </a:r>
            <a:r>
              <a:rPr lang="ro-RO" b="1" i="1" dirty="0" err="1"/>
              <a:t>Class</a:t>
            </a:r>
            <a:r>
              <a:rPr lang="ro-RO" dirty="0"/>
              <a:t> care permite aplicației să examineze la execuție un obiect oarecare.</a:t>
            </a:r>
          </a:p>
          <a:p>
            <a:r>
              <a:rPr lang="ro-RO" dirty="0"/>
              <a:t>Metode de obținere pentru obiectul </a:t>
            </a:r>
            <a:r>
              <a:rPr lang="ro-RO" i="1" dirty="0" err="1"/>
              <a:t>Class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Metoda </a:t>
            </a:r>
            <a:r>
              <a:rPr lang="ro-RO" i="1" dirty="0"/>
              <a:t>final </a:t>
            </a:r>
            <a:r>
              <a:rPr lang="ro-RO" i="1" dirty="0" err="1"/>
              <a:t>Class</a:t>
            </a:r>
            <a:r>
              <a:rPr lang="ro-RO" i="1" dirty="0"/>
              <a:t>&lt;?&gt; </a:t>
            </a:r>
            <a:r>
              <a:rPr lang="ro-RO" i="1" dirty="0" err="1"/>
              <a:t>getClass</a:t>
            </a:r>
            <a:r>
              <a:rPr lang="ro-RO" i="1" dirty="0"/>
              <a:t>()</a:t>
            </a:r>
            <a:r>
              <a:rPr lang="ro-RO" dirty="0"/>
              <a:t> moștenită din clasa </a:t>
            </a:r>
            <a:r>
              <a:rPr lang="ro-RO" i="1" dirty="0" err="1"/>
              <a:t>Object</a:t>
            </a:r>
            <a:r>
              <a:rPr lang="ro-RO" i="1" dirty="0"/>
              <a:t> </a:t>
            </a:r>
            <a:r>
              <a:rPr lang="ro-RO" dirty="0"/>
              <a:t>pentru un obiect existent</a:t>
            </a:r>
          </a:p>
          <a:p>
            <a:pPr lvl="1"/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i="1" dirty="0" err="1"/>
              <a:t>denumireTip</a:t>
            </a:r>
            <a:r>
              <a:rPr lang="en-US" b="1" i="1" dirty="0" err="1"/>
              <a:t>.class</a:t>
            </a:r>
            <a:r>
              <a:rPr lang="en-US" b="1" i="1" dirty="0"/>
              <a:t> </a:t>
            </a:r>
            <a:r>
              <a:rPr lang="en-US" dirty="0"/>
              <a:t>(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i="1" dirty="0" err="1"/>
              <a:t>boolean.class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i="1" dirty="0" err="1"/>
              <a:t>Persoana.class</a:t>
            </a:r>
            <a:r>
              <a:rPr lang="en-US" dirty="0"/>
              <a:t>)</a:t>
            </a:r>
            <a:endParaRPr lang="ro-RO" dirty="0"/>
          </a:p>
          <a:p>
            <a:pPr lvl="1"/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static</a:t>
            </a:r>
            <a:r>
              <a:rPr lang="ro-RO" dirty="0"/>
              <a:t>ă </a:t>
            </a:r>
            <a:r>
              <a:rPr lang="en-US" i="1" dirty="0"/>
              <a:t>static Class&lt;?&gt; </a:t>
            </a:r>
            <a:r>
              <a:rPr lang="en-US" b="1" i="1" dirty="0" err="1"/>
              <a:t>forName</a:t>
            </a:r>
            <a:r>
              <a:rPr lang="en-US" i="1" dirty="0"/>
              <a:t>(String </a:t>
            </a:r>
            <a:r>
              <a:rPr lang="en-US" i="1" dirty="0" err="1"/>
              <a:t>className</a:t>
            </a:r>
            <a:r>
              <a:rPr lang="en-US" i="1" dirty="0"/>
              <a:t>)</a:t>
            </a:r>
            <a:r>
              <a:rPr lang="ro-RO" i="1" dirty="0"/>
              <a:t> </a:t>
            </a:r>
            <a:r>
              <a:rPr lang="ro-RO" dirty="0"/>
              <a:t>din clasa </a:t>
            </a:r>
            <a:r>
              <a:rPr lang="ro-RO" i="1" dirty="0" err="1"/>
              <a:t>Class</a:t>
            </a:r>
            <a:r>
              <a:rPr lang="ro-RO" i="1" dirty="0"/>
              <a:t> </a:t>
            </a:r>
            <a:r>
              <a:rPr lang="ro-RO" dirty="0"/>
              <a:t>(în cazul în care se cunoaște denumirea clasei)</a:t>
            </a:r>
          </a:p>
          <a:p>
            <a:pPr lvl="1"/>
            <a:r>
              <a:rPr lang="ro-RO" dirty="0"/>
              <a:t>Diverse alte metode disponibile în clasa </a:t>
            </a:r>
            <a:r>
              <a:rPr lang="ro-RO" i="1" dirty="0" err="1"/>
              <a:t>Class</a:t>
            </a:r>
            <a:r>
              <a:rPr lang="ro-RO" i="1" dirty="0"/>
              <a:t> (</a:t>
            </a:r>
            <a:r>
              <a:rPr lang="en-US" i="1" dirty="0" err="1"/>
              <a:t>getSuperclass</a:t>
            </a:r>
            <a:r>
              <a:rPr lang="ro-RO" i="1" dirty="0"/>
              <a:t>, </a:t>
            </a:r>
            <a:r>
              <a:rPr lang="en-US" i="1" dirty="0" err="1"/>
              <a:t>getClasses</a:t>
            </a:r>
            <a:r>
              <a:rPr lang="ro-RO" i="1" dirty="0"/>
              <a:t>, </a:t>
            </a:r>
            <a:r>
              <a:rPr lang="ro-RO" i="1" dirty="0" err="1"/>
              <a:t>getDeclaringClass</a:t>
            </a:r>
            <a:r>
              <a:rPr lang="ro-RO" dirty="0"/>
              <a:t>) sau în clasele asociate membrilor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3E1CDC-B74E-4F75-A7F1-EE140D78F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470" y="4781179"/>
            <a:ext cx="5849678" cy="1138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Persoana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ion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Persoana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Class&lt;?&gt; clasaPersoana1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ion.getClass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Class&lt;?&gt; clasaPersoana2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Persoana.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Class&lt;?&gt;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clasaString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java.lang.String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8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EB8F-B43F-4D52-99B0-2A626954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b="1" i="1" dirty="0"/>
              <a:t>Reflection</a:t>
            </a:r>
            <a:r>
              <a:rPr lang="ro-RO" b="1" i="1" dirty="0"/>
              <a:t> </a:t>
            </a:r>
            <a:r>
              <a:rPr lang="ro-RO" b="1" dirty="0"/>
              <a:t>- Clase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9B0F-09BC-4E92-8286-EA12438A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Principalele</a:t>
            </a:r>
            <a:r>
              <a:rPr lang="en-US" dirty="0"/>
              <a:t> opera</a:t>
            </a:r>
            <a:r>
              <a:rPr lang="ro-RO" dirty="0"/>
              <a:t>ții disponibile sunt:</a:t>
            </a:r>
          </a:p>
          <a:p>
            <a:r>
              <a:rPr lang="ro-RO" dirty="0"/>
              <a:t>1) Obținere informații generale despre clasă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ro-RO" dirty="0"/>
              <a:t>Modificatori aplicați clasei (public, final, abstract, ...)</a:t>
            </a:r>
            <a:r>
              <a:rPr lang="en-US" dirty="0"/>
              <a:t> – </a:t>
            </a:r>
            <a:r>
              <a:rPr lang="en-US" i="1" dirty="0" err="1"/>
              <a:t>getModifiers</a:t>
            </a:r>
            <a:r>
              <a:rPr lang="en-US" dirty="0"/>
              <a:t> </a:t>
            </a:r>
            <a:endParaRPr lang="ro-RO" dirty="0"/>
          </a:p>
          <a:p>
            <a:pPr lvl="1"/>
            <a:r>
              <a:rPr lang="en-US" dirty="0" err="1"/>
              <a:t>Adnot</a:t>
            </a:r>
            <a:r>
              <a:rPr lang="ro-RO" dirty="0" err="1"/>
              <a:t>ările</a:t>
            </a:r>
            <a:r>
              <a:rPr lang="ro-RO" dirty="0"/>
              <a:t> aplicate clasei – </a:t>
            </a:r>
            <a:r>
              <a:rPr lang="ro-RO" i="1" dirty="0" err="1"/>
              <a:t>getAnnotations</a:t>
            </a:r>
            <a:r>
              <a:rPr lang="ro-RO" dirty="0"/>
              <a:t> </a:t>
            </a:r>
          </a:p>
          <a:p>
            <a:pPr lvl="1"/>
            <a:r>
              <a:rPr lang="ro-RO" dirty="0"/>
              <a:t>Obținerea informațiilor despre clasa de bază și interfețele implementate</a:t>
            </a:r>
          </a:p>
          <a:p>
            <a:r>
              <a:rPr lang="ro-RO" dirty="0"/>
              <a:t>2) Obținere informații despre membrii clasei</a:t>
            </a:r>
          </a:p>
          <a:p>
            <a:pPr lvl="1"/>
            <a:r>
              <a:rPr lang="ro-RO" dirty="0"/>
              <a:t>Câmpuri: </a:t>
            </a:r>
            <a:r>
              <a:rPr lang="ro-RO" i="1" dirty="0" err="1"/>
              <a:t>getDeclaredField</a:t>
            </a:r>
            <a:r>
              <a:rPr lang="ro-RO" i="1" dirty="0"/>
              <a:t> / </a:t>
            </a:r>
            <a:r>
              <a:rPr lang="ro-RO" i="1" dirty="0" err="1"/>
              <a:t>getField</a:t>
            </a:r>
            <a:r>
              <a:rPr lang="ro-RO" i="1" dirty="0"/>
              <a:t> / </a:t>
            </a:r>
            <a:r>
              <a:rPr lang="ro-RO" i="1" dirty="0" err="1"/>
              <a:t>getDeclaredFields</a:t>
            </a:r>
            <a:r>
              <a:rPr lang="ro-RO" i="1" dirty="0"/>
              <a:t> / </a:t>
            </a:r>
            <a:r>
              <a:rPr lang="ro-RO" i="1" dirty="0" err="1"/>
              <a:t>getFields</a:t>
            </a:r>
            <a:endParaRPr lang="ro-RO" i="1" dirty="0"/>
          </a:p>
          <a:p>
            <a:pPr lvl="1"/>
            <a:r>
              <a:rPr lang="ro-RO" dirty="0"/>
              <a:t>Metode: </a:t>
            </a:r>
            <a:r>
              <a:rPr lang="ro-RO" i="1" dirty="0" err="1"/>
              <a:t>getDeclared</a:t>
            </a:r>
            <a:r>
              <a:rPr lang="en-US" i="1" dirty="0"/>
              <a:t>Method</a:t>
            </a:r>
            <a:r>
              <a:rPr lang="ro-RO" i="1" dirty="0"/>
              <a:t> / get</a:t>
            </a:r>
            <a:r>
              <a:rPr lang="en-US" i="1" dirty="0"/>
              <a:t>Method</a:t>
            </a:r>
            <a:r>
              <a:rPr lang="ro-RO" i="1" dirty="0"/>
              <a:t> / </a:t>
            </a:r>
            <a:r>
              <a:rPr lang="ro-RO" i="1" dirty="0" err="1"/>
              <a:t>getDeclared</a:t>
            </a:r>
            <a:r>
              <a:rPr lang="en-US" i="1" dirty="0"/>
              <a:t>Method</a:t>
            </a:r>
            <a:r>
              <a:rPr lang="ro-RO" i="1" dirty="0"/>
              <a:t>s / get</a:t>
            </a:r>
            <a:r>
              <a:rPr lang="en-US" i="1" dirty="0"/>
              <a:t>Method</a:t>
            </a:r>
            <a:r>
              <a:rPr lang="ro-RO" i="1" dirty="0"/>
              <a:t>s</a:t>
            </a:r>
          </a:p>
          <a:p>
            <a:pPr lvl="1"/>
            <a:r>
              <a:rPr lang="ro-RO" dirty="0"/>
              <a:t>Constructori: </a:t>
            </a:r>
            <a:r>
              <a:rPr lang="ro-RO" i="1" dirty="0" err="1"/>
              <a:t>getDeclaredConstructor</a:t>
            </a:r>
            <a:r>
              <a:rPr lang="ro-RO" i="1" dirty="0"/>
              <a:t> / </a:t>
            </a:r>
            <a:r>
              <a:rPr lang="ro-RO" i="1" dirty="0" err="1"/>
              <a:t>getConstructor</a:t>
            </a:r>
            <a:r>
              <a:rPr lang="ro-RO" i="1" dirty="0"/>
              <a:t> / </a:t>
            </a:r>
            <a:r>
              <a:rPr lang="ro-RO" i="1" dirty="0" err="1"/>
              <a:t>getDeclaredConstructors</a:t>
            </a:r>
            <a:r>
              <a:rPr lang="ro-RO" i="1" dirty="0"/>
              <a:t> / </a:t>
            </a:r>
            <a:r>
              <a:rPr lang="ro-RO" i="1" dirty="0" err="1"/>
              <a:t>getConstructors</a:t>
            </a:r>
            <a:endParaRPr lang="en-US" i="1" dirty="0"/>
          </a:p>
          <a:p>
            <a:r>
              <a:rPr lang="en-US" i="1" dirty="0" err="1"/>
              <a:t>getX</a:t>
            </a:r>
            <a:r>
              <a:rPr lang="en-US" i="1" dirty="0"/>
              <a:t> </a:t>
            </a:r>
            <a:r>
              <a:rPr lang="en-US" dirty="0"/>
              <a:t>– </a:t>
            </a:r>
            <a:r>
              <a:rPr lang="ro-RO" i="1" dirty="0"/>
              <a:t>toate</a:t>
            </a:r>
            <a:r>
              <a:rPr lang="ro-RO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declarate</a:t>
            </a:r>
            <a:r>
              <a:rPr lang="en-US" dirty="0"/>
              <a:t> </a:t>
            </a:r>
            <a:r>
              <a:rPr lang="ro-RO" dirty="0"/>
              <a:t>în </a:t>
            </a:r>
            <a:r>
              <a:rPr lang="ro-RO" i="1" dirty="0"/>
              <a:t>interiorul clasei</a:t>
            </a:r>
            <a:r>
              <a:rPr lang="ro-RO" dirty="0"/>
              <a:t> indiferent de modificatorii de acces aplicați</a:t>
            </a:r>
          </a:p>
          <a:p>
            <a:r>
              <a:rPr lang="ro-RO" i="1" dirty="0" err="1"/>
              <a:t>getDeclaredX</a:t>
            </a:r>
            <a:r>
              <a:rPr lang="ro-RO" i="1" dirty="0"/>
              <a:t> </a:t>
            </a:r>
            <a:r>
              <a:rPr lang="ro-RO" dirty="0"/>
              <a:t>– elementele </a:t>
            </a:r>
            <a:r>
              <a:rPr lang="ro-RO" b="1" dirty="0"/>
              <a:t>publice</a:t>
            </a:r>
            <a:r>
              <a:rPr lang="ro-RO" dirty="0"/>
              <a:t> declarate în clasă sau în clasele de bază</a:t>
            </a:r>
          </a:p>
          <a:p>
            <a:r>
              <a:rPr lang="ro-RO" dirty="0"/>
              <a:t>3) Construire obiecte folosind metoda </a:t>
            </a:r>
            <a:r>
              <a:rPr lang="ro-RO" i="1" dirty="0" err="1"/>
              <a:t>newInstance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4107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8C49-0CED-4BA5-97E6-8BA02E51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b="1" i="1" dirty="0"/>
              <a:t>Reflection</a:t>
            </a:r>
            <a:r>
              <a:rPr lang="ro-RO" b="1" i="1" dirty="0"/>
              <a:t> </a:t>
            </a:r>
            <a:r>
              <a:rPr lang="ro-RO" b="1" dirty="0"/>
              <a:t>– Câmpuri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90D2-BF6F-4193-8F37-1A149ACA5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Clasa </a:t>
            </a:r>
            <a:r>
              <a:rPr lang="ro-RO" i="1" dirty="0" err="1"/>
              <a:t>java.lang.reflect.</a:t>
            </a:r>
            <a:r>
              <a:rPr lang="ro-RO" b="1" i="1" dirty="0" err="1"/>
              <a:t>Field</a:t>
            </a:r>
            <a:r>
              <a:rPr lang="ro-RO" dirty="0"/>
              <a:t> conține informațiile referitoare la un câmp dintr-o clasă</a:t>
            </a:r>
          </a:p>
          <a:p>
            <a:r>
              <a:rPr lang="ro-RO" dirty="0"/>
              <a:t>Obținerea obiectelor asociate câmpurilor se realizează prin intermediul metodelor din </a:t>
            </a:r>
            <a:r>
              <a:rPr lang="ro-RO" dirty="0" err="1"/>
              <a:t>Class</a:t>
            </a:r>
            <a:r>
              <a:rPr lang="ro-RO" dirty="0"/>
              <a:t> </a:t>
            </a:r>
          </a:p>
          <a:p>
            <a:r>
              <a:rPr lang="ro-RO" dirty="0"/>
              <a:t>Operații de bază:</a:t>
            </a:r>
          </a:p>
          <a:p>
            <a:pPr lvl="1"/>
            <a:r>
              <a:rPr lang="ro-RO" dirty="0"/>
              <a:t>Determinarea tipului</a:t>
            </a:r>
          </a:p>
          <a:p>
            <a:pPr lvl="1"/>
            <a:r>
              <a:rPr lang="ro-RO" dirty="0"/>
              <a:t>Obținerea valorii</a:t>
            </a:r>
          </a:p>
          <a:p>
            <a:pPr lvl="1"/>
            <a:r>
              <a:rPr lang="ro-RO" dirty="0"/>
              <a:t>Modificarea valorii</a:t>
            </a:r>
          </a:p>
          <a:p>
            <a:r>
              <a:rPr lang="en-US" dirty="0" err="1"/>
              <a:t>Exemplu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DACA54-6B2E-48BC-8B01-E2E5799A6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4482381"/>
            <a:ext cx="753924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Persoana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ion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Persoana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Class&lt;?&gt;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clasaPersoana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ion.getClass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campCod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clasaPersoana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getDeclaredField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campCod.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"-"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campCod.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campCod.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(ion));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campCod.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(ion,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campCod.getInt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(ion));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3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8C49-0CED-4BA5-97E6-8BA02E51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b="1" i="1" dirty="0"/>
              <a:t>Reflection</a:t>
            </a:r>
            <a:r>
              <a:rPr lang="ro-RO" b="1" i="1" dirty="0"/>
              <a:t> </a:t>
            </a:r>
            <a:r>
              <a:rPr lang="ro-RO" b="1" dirty="0"/>
              <a:t>– </a:t>
            </a:r>
            <a:r>
              <a:rPr lang="en-US" b="1" dirty="0" err="1"/>
              <a:t>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90D2-BF6F-4193-8F37-1A149ACA5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Clasa </a:t>
            </a:r>
            <a:r>
              <a:rPr lang="ro-RO" i="1" dirty="0" err="1"/>
              <a:t>java.lang.reflect</a:t>
            </a:r>
            <a:r>
              <a:rPr lang="ro-RO" i="1" dirty="0"/>
              <a:t>.</a:t>
            </a:r>
            <a:r>
              <a:rPr lang="en-US" b="1" i="1" dirty="0"/>
              <a:t>Method</a:t>
            </a:r>
            <a:r>
              <a:rPr lang="ro-RO" dirty="0"/>
              <a:t> conține informațiile referitoare la </a:t>
            </a:r>
            <a:r>
              <a:rPr lang="en-US" dirty="0"/>
              <a:t>o </a:t>
            </a:r>
            <a:r>
              <a:rPr lang="en-US" dirty="0" err="1"/>
              <a:t>metod</a:t>
            </a:r>
            <a:r>
              <a:rPr lang="ro-RO" dirty="0"/>
              <a:t>ă dintr-o clasă</a:t>
            </a:r>
          </a:p>
          <a:p>
            <a:r>
              <a:rPr lang="ro-RO" dirty="0"/>
              <a:t>Obținerea obiectelor asociate metodelor se realizează prin intermediul metodelor din </a:t>
            </a:r>
            <a:r>
              <a:rPr lang="ro-RO" i="1" dirty="0" err="1"/>
              <a:t>Class</a:t>
            </a:r>
            <a:r>
              <a:rPr lang="ro-RO" dirty="0"/>
              <a:t> </a:t>
            </a:r>
          </a:p>
          <a:p>
            <a:r>
              <a:rPr lang="ro-RO" dirty="0"/>
              <a:t>Operații de bază:</a:t>
            </a:r>
          </a:p>
          <a:p>
            <a:pPr lvl="1"/>
            <a:r>
              <a:rPr lang="ro-RO" dirty="0"/>
              <a:t>Determinarea tipului returnat, precum și a tipului și denumirilor parametrilor</a:t>
            </a:r>
          </a:p>
          <a:p>
            <a:pPr lvl="1"/>
            <a:r>
              <a:rPr lang="ro-RO" dirty="0"/>
              <a:t>Determinarea modificatorilor aplicați metodei</a:t>
            </a:r>
          </a:p>
          <a:p>
            <a:pPr lvl="1"/>
            <a:r>
              <a:rPr lang="ro-RO" dirty="0"/>
              <a:t>Invocarea (apelul) metodei</a:t>
            </a:r>
          </a:p>
          <a:p>
            <a:r>
              <a:rPr lang="en-US" dirty="0" err="1"/>
              <a:t>Exemplu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D889D1-DAA3-443F-9D2D-0311635C7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592473"/>
            <a:ext cx="863249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(Method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metoda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clasaPersoana.getDeclaredMethods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metoda.getName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-&gt;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metoda.getReturnType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clasaPersoana.getDeclaredMethod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setNume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setNume.invoke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(ion,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"Ion"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60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8C49-0CED-4BA5-97E6-8BA02E51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b="1" i="1" dirty="0"/>
              <a:t>Reflection</a:t>
            </a:r>
            <a:r>
              <a:rPr lang="ro-RO" b="1" i="1" dirty="0"/>
              <a:t> </a:t>
            </a:r>
            <a:r>
              <a:rPr lang="ro-RO" b="1" dirty="0"/>
              <a:t>– </a:t>
            </a:r>
            <a:r>
              <a:rPr lang="en-US" b="1" dirty="0" err="1"/>
              <a:t>Constructori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90D2-BF6F-4193-8F37-1A149ACA5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Clasa </a:t>
            </a:r>
            <a:r>
              <a:rPr lang="ro-RO" i="1" dirty="0" err="1"/>
              <a:t>java.lang.reflect</a:t>
            </a:r>
            <a:r>
              <a:rPr lang="ro-RO" i="1" dirty="0"/>
              <a:t>.</a:t>
            </a:r>
            <a:r>
              <a:rPr lang="en-US" b="1" i="1" dirty="0"/>
              <a:t>Constructor</a:t>
            </a:r>
            <a:r>
              <a:rPr lang="ro-RO" dirty="0"/>
              <a:t> conține informațiile referitoare </a:t>
            </a:r>
            <a:r>
              <a:rPr lang="en-US" dirty="0" err="1"/>
              <a:t>constructorii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ro-RO" dirty="0"/>
              <a:t>clas</a:t>
            </a:r>
            <a:r>
              <a:rPr lang="en-US" dirty="0"/>
              <a:t>e</a:t>
            </a:r>
            <a:endParaRPr lang="ro-RO" dirty="0"/>
          </a:p>
          <a:p>
            <a:r>
              <a:rPr lang="ro-RO" dirty="0"/>
              <a:t>Obținerea obiectelor asociate </a:t>
            </a:r>
            <a:r>
              <a:rPr lang="en-US" dirty="0" err="1"/>
              <a:t>constructorilor</a:t>
            </a:r>
            <a:r>
              <a:rPr lang="ro-RO" dirty="0"/>
              <a:t> se realizează prin intermediul metodelor din </a:t>
            </a:r>
            <a:r>
              <a:rPr lang="ro-RO" i="1" dirty="0" err="1"/>
              <a:t>Class</a:t>
            </a:r>
            <a:r>
              <a:rPr lang="ro-RO" i="1" dirty="0"/>
              <a:t> </a:t>
            </a:r>
          </a:p>
          <a:p>
            <a:r>
              <a:rPr lang="ro-RO" dirty="0"/>
              <a:t>Operații de bază:</a:t>
            </a:r>
          </a:p>
          <a:p>
            <a:pPr lvl="1"/>
            <a:r>
              <a:rPr lang="ro-RO" dirty="0"/>
              <a:t>Determinarea </a:t>
            </a:r>
            <a:r>
              <a:rPr lang="en-US" dirty="0" err="1"/>
              <a:t>modificatorilor</a:t>
            </a:r>
            <a:r>
              <a:rPr lang="en-US" dirty="0"/>
              <a:t>, </a:t>
            </a:r>
            <a:r>
              <a:rPr lang="ro-RO" dirty="0"/>
              <a:t>tipului și denumirilor parametrilor</a:t>
            </a:r>
          </a:p>
          <a:p>
            <a:pPr lvl="1"/>
            <a:r>
              <a:rPr lang="ro-RO" dirty="0"/>
              <a:t>Invocarea (apelul) </a:t>
            </a:r>
            <a:r>
              <a:rPr lang="en-US" dirty="0" err="1"/>
              <a:t>constructorului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obiecte</a:t>
            </a:r>
            <a:endParaRPr lang="ro-RO" dirty="0"/>
          </a:p>
          <a:p>
            <a:r>
              <a:rPr lang="en-US" dirty="0" err="1"/>
              <a:t>Exemplu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CC42AC-8657-4347-AC0E-67D0DB5B8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164828"/>
            <a:ext cx="7491153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(Constructor&lt;?&gt; constructor 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clasaPersoana.getConstructors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"Constructor cu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parametrii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(Parameter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parametru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constructor.getParameters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parametru.getType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parametru.getName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constructor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clasaPersoana.getConstructor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Persoana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maria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Persoana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constructor.newInstance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"Maria"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maria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1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30EB-6DBB-4365-90F5-3C62E01A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Java – </a:t>
            </a:r>
            <a:r>
              <a:rPr lang="ro-RO" b="1" i="1" dirty="0"/>
              <a:t>Adnotări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4BD2-9F8C-48EA-9FAC-B7A27D7D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Reprezintă </a:t>
            </a:r>
            <a:r>
              <a:rPr lang="ro-RO" dirty="0" err="1"/>
              <a:t>metadate</a:t>
            </a:r>
            <a:r>
              <a:rPr lang="ro-RO" dirty="0"/>
              <a:t> asociate secțiunilor de program care pot fi utilizate ulterior:</a:t>
            </a:r>
          </a:p>
          <a:p>
            <a:pPr lvl="1"/>
            <a:r>
              <a:rPr lang="ro-RO" dirty="0"/>
              <a:t>La compilare – de către compilator pentru detectare de erori, suprimarea unor avertizări, </a:t>
            </a:r>
          </a:p>
          <a:p>
            <a:pPr lvl="1"/>
            <a:r>
              <a:rPr lang="ro-RO" dirty="0"/>
              <a:t>De către diverse instrumente – generarea automată de cod, documentație, fișiere de date, ...</a:t>
            </a:r>
          </a:p>
          <a:p>
            <a:pPr lvl="1"/>
            <a:r>
              <a:rPr lang="ro-RO" dirty="0"/>
              <a:t>La execuție – de către aplicație în combinație cu </a:t>
            </a:r>
            <a:r>
              <a:rPr lang="ro-RO" i="1" dirty="0" err="1"/>
              <a:t>Reflection</a:t>
            </a:r>
            <a:endParaRPr lang="ro-RO" i="1" dirty="0"/>
          </a:p>
          <a:p>
            <a:r>
              <a:rPr lang="ro-RO" dirty="0"/>
              <a:t>Adnotări predefinite:</a:t>
            </a:r>
          </a:p>
          <a:p>
            <a:pPr lvl="1"/>
            <a:r>
              <a:rPr lang="ro-RO" dirty="0"/>
              <a:t>@</a:t>
            </a:r>
            <a:r>
              <a:rPr lang="ro-RO" dirty="0" err="1"/>
              <a:t>Override</a:t>
            </a:r>
            <a:r>
              <a:rPr lang="ro-RO" dirty="0"/>
              <a:t> – indică compilatorului că se intenționează suprascrierea unei metode (va genera o eroare de compilare dacă nu există o metodă corespunzătoare pentru suprascriere)</a:t>
            </a:r>
          </a:p>
          <a:p>
            <a:pPr lvl="1"/>
            <a:r>
              <a:rPr lang="ro-RO" dirty="0"/>
              <a:t>@</a:t>
            </a:r>
            <a:r>
              <a:rPr lang="ro-RO" dirty="0" err="1"/>
              <a:t>SuppressWarnings</a:t>
            </a:r>
            <a:r>
              <a:rPr lang="ro-RO" dirty="0"/>
              <a:t> – permite dezactivarea selectivă de avertizări la compilare</a:t>
            </a:r>
          </a:p>
          <a:p>
            <a:pPr lvl="1"/>
            <a:r>
              <a:rPr lang="ro-RO" dirty="0"/>
              <a:t>@</a:t>
            </a:r>
            <a:r>
              <a:rPr lang="ro-RO" dirty="0" err="1"/>
              <a:t>Deprecated</a:t>
            </a:r>
            <a:r>
              <a:rPr lang="ro-RO" dirty="0"/>
              <a:t> – marchează o metodă ca fiind nerecomandată (va genera o avertizare la compilare în cazul în care este apelată)</a:t>
            </a:r>
          </a:p>
          <a:p>
            <a:pPr lvl="1"/>
            <a:r>
              <a:rPr lang="ro-RO" dirty="0"/>
              <a:t>@</a:t>
            </a:r>
            <a:r>
              <a:rPr lang="ro-RO" dirty="0" err="1"/>
              <a:t>FunctionalInterface</a:t>
            </a:r>
            <a:r>
              <a:rPr lang="ro-RO" dirty="0"/>
              <a:t> – marchează o interfață ca fiind de tip funcțional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591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14728</TotalTime>
  <Words>1316</Words>
  <Application>Microsoft Office PowerPoint</Application>
  <PresentationFormat>Widescreen</PresentationFormat>
  <Paragraphs>115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Retrospect</vt:lpstr>
      <vt:lpstr>Programare multiparadigmă JAVA</vt:lpstr>
      <vt:lpstr>Java Reflection (introspecție)</vt:lpstr>
      <vt:lpstr>Java Reflection - Utilizare</vt:lpstr>
      <vt:lpstr>Java Reflection - Clase</vt:lpstr>
      <vt:lpstr>Java Reflection - Clase</vt:lpstr>
      <vt:lpstr>Java Reflection – Câmpuri</vt:lpstr>
      <vt:lpstr>Java Reflection – Metode</vt:lpstr>
      <vt:lpstr>Java Reflection – Constructori</vt:lpstr>
      <vt:lpstr>Java – Adnotări</vt:lpstr>
      <vt:lpstr>Adnotări - Declarare</vt:lpstr>
      <vt:lpstr>Adnotări - Aplicare</vt:lpstr>
      <vt:lpstr>Adnotări - Utilizare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Ioniță</dc:creator>
  <cp:lastModifiedBy>Cristian Ioniță</cp:lastModifiedBy>
  <cp:revision>189</cp:revision>
  <cp:lastPrinted>2020-03-03T10:30:51Z</cp:lastPrinted>
  <dcterms:created xsi:type="dcterms:W3CDTF">2020-02-12T19:18:10Z</dcterms:created>
  <dcterms:modified xsi:type="dcterms:W3CDTF">2021-04-11T17:30:33Z</dcterms:modified>
</cp:coreProperties>
</file>