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90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</p:sldIdLst>
  <p:sldSz cx="12192000" cy="6858000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7837" autoAdjust="0"/>
  </p:normalViewPr>
  <p:slideViewPr>
    <p:cSldViewPr snapToGrid="0">
      <p:cViewPr varScale="1">
        <p:scale>
          <a:sx n="147" d="100"/>
          <a:sy n="147" d="100"/>
        </p:scale>
        <p:origin x="6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59464-0106-4FC7-AFE7-9A20F6F5238C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41EF2-279C-47A0-A220-62897DD22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05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1EF2-279C-47A0-A220-62897DD223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80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1EF2-279C-47A0-A220-62897DD223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95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1EF2-279C-47A0-A220-62897DD223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3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876E-59AD-4A05-A9C1-2C22995070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sz="7200" dirty="0"/>
              <a:t>Programare </a:t>
            </a:r>
            <a:r>
              <a:rPr lang="ro-RO" sz="7200" dirty="0" err="1"/>
              <a:t>multiparadigmă</a:t>
            </a:r>
            <a:br>
              <a:rPr lang="ro-RO" dirty="0"/>
            </a:br>
            <a:r>
              <a:rPr lang="ro-RO" b="1" dirty="0"/>
              <a:t>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83D47-5F33-40BF-B4A9-30FAFC7302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cap="none" dirty="0"/>
              <a:t>conf. dr. </a:t>
            </a:r>
            <a:r>
              <a:rPr lang="ro-RO" b="1" cap="none" dirty="0"/>
              <a:t>Cristian IONIȚĂ</a:t>
            </a:r>
          </a:p>
          <a:p>
            <a:r>
              <a:rPr lang="ro-RO" i="1" cap="none" dirty="0"/>
              <a:t>cristian.ionita@ase.ro</a:t>
            </a:r>
            <a:endParaRPr lang="en-US" i="1" cap="none" dirty="0"/>
          </a:p>
        </p:txBody>
      </p:sp>
    </p:spTree>
    <p:extLst>
      <p:ext uri="{BB962C8B-B14F-4D97-AF65-F5344CB8AC3E}">
        <p14:creationId xmlns:p14="http://schemas.microsoft.com/office/powerpoint/2010/main" val="2045683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48501-8595-44D2-B8D8-FA337BD6C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i="1" dirty="0"/>
              <a:t>JDBC</a:t>
            </a:r>
            <a:r>
              <a:rPr lang="ro-RO" dirty="0"/>
              <a:t> – Citirea datelor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D73C4-872B-4AED-B072-A772FDF84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Execuția unei comenzi SELECT și parcurgerea datelor:</a:t>
            </a:r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7FE9164-E944-4234-A10D-E34406AE9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2336469"/>
            <a:ext cx="8433719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1.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Declarare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listă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studenți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List&lt;Student&gt;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2.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Citire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listă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studenți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din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baza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de date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(Connection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DriverManager.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getConnection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PreparedStatement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statement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connection.prepareStatement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"SELECT Cod,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Nume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FROM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Studenti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WHERE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Nume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LIKE ? || '%'"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);) {        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statement.setString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"Pop"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ro-RO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1400" i="1" dirty="0">
                <a:solidFill>
                  <a:srgbClr val="808080"/>
                </a:solidFill>
                <a:latin typeface="Consolas" panose="020B0609020204030204" pitchFamily="49" charset="0"/>
              </a:rPr>
              <a:t>// </a:t>
            </a:r>
            <a:r>
              <a:rPr lang="en-US" altLang="en-US" sz="14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setare</a:t>
            </a:r>
            <a:r>
              <a:rPr lang="en-US" altLang="en-US" sz="1400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valoare</a:t>
            </a:r>
            <a:r>
              <a:rPr lang="en-US" altLang="en-US" sz="1400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parametru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date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statement.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executeQuery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trebuie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avansat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cursorul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până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la prima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înregistrare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studenti.add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sau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date.getInt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("Cod"),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date.getString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")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3.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Afișare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citită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studenti.stream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(student -&gt;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(student));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074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D36E-2AFC-462B-81BA-158E5F1E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i="1" dirty="0"/>
              <a:t>JDBC</a:t>
            </a:r>
            <a:r>
              <a:rPr lang="ro-RO" dirty="0"/>
              <a:t> – Gestiunea tranzacțiilor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68C05-5496-4632-A817-7FF1924DC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o-RO" dirty="0"/>
              <a:t>Tranzacția este o unitate logică de prelucrare a datelor unei baze de date cu următoarele caracteristici:</a:t>
            </a:r>
          </a:p>
          <a:p>
            <a:pPr lvl="1"/>
            <a:r>
              <a:rPr lang="ro-RO" i="1" dirty="0"/>
              <a:t>Atomicitate</a:t>
            </a:r>
            <a:r>
              <a:rPr lang="ro-RO" dirty="0"/>
              <a:t>: modificările executate în cadrul unei tranzacții sunt indivizibile (se execută toate sau niciuna)</a:t>
            </a:r>
          </a:p>
          <a:p>
            <a:pPr lvl="1"/>
            <a:r>
              <a:rPr lang="ro-RO" i="1" dirty="0"/>
              <a:t>Consistență</a:t>
            </a:r>
            <a:r>
              <a:rPr lang="ro-RO" dirty="0"/>
              <a:t>: o tranzacție transformă baza de date dintr-o stare consistentă în altă stare consistentă</a:t>
            </a:r>
          </a:p>
          <a:p>
            <a:pPr lvl="1"/>
            <a:r>
              <a:rPr lang="ro-RO" b="1" i="1" dirty="0"/>
              <a:t>Izolare</a:t>
            </a:r>
            <a:r>
              <a:rPr lang="ro-RO" dirty="0"/>
              <a:t>: un set de tranzacții executate concurent sau secvențial lasă baza de date în aceeași stare</a:t>
            </a:r>
          </a:p>
          <a:p>
            <a:pPr lvl="1"/>
            <a:r>
              <a:rPr lang="ro-RO" i="1" dirty="0"/>
              <a:t>Durabilitate</a:t>
            </a:r>
            <a:r>
              <a:rPr lang="ro-RO" dirty="0"/>
              <a:t>: dacă o tranzacție s-a încheiat cu succes atunci datele trebuie să rămână salvate chiar și în cazul apariției unei erori de sistem</a:t>
            </a:r>
          </a:p>
          <a:p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anomalii</a:t>
            </a:r>
            <a:r>
              <a:rPr lang="ro-RO" dirty="0"/>
              <a:t> (ANSI/ISO SQL):</a:t>
            </a:r>
          </a:p>
          <a:p>
            <a:pPr lvl="1"/>
            <a:r>
              <a:rPr lang="ro-RO" i="1" dirty="0" err="1"/>
              <a:t>dirty</a:t>
            </a:r>
            <a:r>
              <a:rPr lang="ro-RO" i="1" dirty="0"/>
              <a:t> </a:t>
            </a:r>
            <a:r>
              <a:rPr lang="ro-RO" i="1" dirty="0" err="1"/>
              <a:t>read</a:t>
            </a:r>
            <a:r>
              <a:rPr lang="ro-RO" dirty="0"/>
              <a:t>: o tranzacție poate citi datele intermediare generate de altă tranzacție</a:t>
            </a:r>
          </a:p>
          <a:p>
            <a:pPr lvl="1"/>
            <a:r>
              <a:rPr lang="ro-RO" i="1" dirty="0"/>
              <a:t>non-</a:t>
            </a:r>
            <a:r>
              <a:rPr lang="ro-RO" i="1" dirty="0" err="1"/>
              <a:t>repeatable</a:t>
            </a:r>
            <a:r>
              <a:rPr lang="ro-RO" i="1" dirty="0"/>
              <a:t> </a:t>
            </a:r>
            <a:r>
              <a:rPr lang="ro-RO" i="1" dirty="0" err="1"/>
              <a:t>read</a:t>
            </a:r>
            <a:r>
              <a:rPr lang="ro-RO" dirty="0"/>
              <a:t>: valorile citite dintr-o înregistrare sunt diferite pentru două citiri în cadrul aceleiași tranzacții</a:t>
            </a:r>
          </a:p>
          <a:p>
            <a:pPr lvl="1"/>
            <a:r>
              <a:rPr lang="ro-RO" i="1" dirty="0" err="1"/>
              <a:t>phantom-read</a:t>
            </a:r>
            <a:r>
              <a:rPr lang="ro-RO" dirty="0"/>
              <a:t>: similar cu non-</a:t>
            </a:r>
            <a:r>
              <a:rPr lang="ro-RO" dirty="0" err="1"/>
              <a:t>repeatable</a:t>
            </a:r>
            <a:r>
              <a:rPr lang="ro-RO" dirty="0"/>
              <a:t> </a:t>
            </a:r>
            <a:r>
              <a:rPr lang="ro-RO" dirty="0" err="1"/>
              <a:t>read</a:t>
            </a:r>
            <a:r>
              <a:rPr lang="ro-RO" dirty="0"/>
              <a:t>, dar pentru un set de înregistrări; setul de înregistrări obținut la două momente de timp în cadrul unei tranzacții diferă deși este utilizat același criteriu de selecție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474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C317A-4BA4-4C31-9CBD-E61C908C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i="1" dirty="0"/>
              <a:t>JDBC</a:t>
            </a:r>
            <a:r>
              <a:rPr lang="ro-RO" dirty="0"/>
              <a:t> – Gestiunea tranzacțiilor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2B987-D854-4E64-8D2A-295FAD646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o-RO" dirty="0"/>
              <a:t>Nivelurile de izolare a tranzacțiilor sunt definite sub formă de constante în interfața </a:t>
            </a:r>
            <a:r>
              <a:rPr lang="ro-RO" i="1" dirty="0" err="1"/>
              <a:t>Connection</a:t>
            </a:r>
            <a:r>
              <a:rPr lang="ro-RO" dirty="0"/>
              <a:t>:</a:t>
            </a:r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r>
              <a:rPr lang="ro-RO" dirty="0"/>
              <a:t>Metodele interfeței </a:t>
            </a:r>
            <a:r>
              <a:rPr lang="ro-RO" dirty="0" err="1"/>
              <a:t>Connection</a:t>
            </a:r>
            <a:r>
              <a:rPr lang="ro-RO" dirty="0"/>
              <a:t> utilizate pentru controlul nivelului de izolare:</a:t>
            </a:r>
          </a:p>
          <a:p>
            <a:pPr lvl="1"/>
            <a:r>
              <a:rPr lang="ro-RO" i="1" dirty="0" err="1"/>
              <a:t>void</a:t>
            </a:r>
            <a:r>
              <a:rPr lang="ro-RO" i="1" dirty="0"/>
              <a:t> </a:t>
            </a:r>
            <a:r>
              <a:rPr lang="ro-RO" b="1" i="1" dirty="0" err="1"/>
              <a:t>setTransactionIsolation</a:t>
            </a:r>
            <a:r>
              <a:rPr lang="ro-RO" i="1" dirty="0"/>
              <a:t>(</a:t>
            </a:r>
            <a:r>
              <a:rPr lang="ro-RO" i="1" dirty="0" err="1"/>
              <a:t>int</a:t>
            </a:r>
            <a:r>
              <a:rPr lang="ro-RO" i="1" dirty="0"/>
              <a:t> </a:t>
            </a:r>
            <a:r>
              <a:rPr lang="ro-RO" i="1" dirty="0" err="1"/>
              <a:t>level</a:t>
            </a:r>
            <a:r>
              <a:rPr lang="ro-RO" i="1" dirty="0"/>
              <a:t>) </a:t>
            </a:r>
            <a:r>
              <a:rPr lang="ro-RO" i="1" dirty="0" err="1"/>
              <a:t>throws</a:t>
            </a:r>
            <a:r>
              <a:rPr lang="ro-RO" i="1" dirty="0"/>
              <a:t> </a:t>
            </a:r>
            <a:r>
              <a:rPr lang="ro-RO" i="1" dirty="0" err="1"/>
              <a:t>SQLException</a:t>
            </a:r>
            <a:endParaRPr lang="ro-RO" i="1" dirty="0"/>
          </a:p>
          <a:p>
            <a:pPr lvl="1"/>
            <a:r>
              <a:rPr lang="ro-RO" i="1" dirty="0" err="1"/>
              <a:t>int</a:t>
            </a:r>
            <a:r>
              <a:rPr lang="ro-RO" i="1" dirty="0"/>
              <a:t> </a:t>
            </a:r>
            <a:r>
              <a:rPr lang="ro-RO" i="1" dirty="0" err="1"/>
              <a:t>getTransactionIsolation</a:t>
            </a:r>
            <a:r>
              <a:rPr lang="ro-RO" i="1" dirty="0"/>
              <a:t>() </a:t>
            </a:r>
            <a:r>
              <a:rPr lang="ro-RO" i="1" dirty="0" err="1"/>
              <a:t>throws</a:t>
            </a:r>
            <a:r>
              <a:rPr lang="ro-RO" i="1" dirty="0"/>
              <a:t> </a:t>
            </a:r>
            <a:r>
              <a:rPr lang="ro-RO" i="1" dirty="0" err="1"/>
              <a:t>SQLException</a:t>
            </a:r>
            <a:endParaRPr lang="ro-RO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7A3A90-0986-4B9A-AE62-43EC4F533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103443"/>
              </p:ext>
            </p:extLst>
          </p:nvPr>
        </p:nvGraphicFramePr>
        <p:xfrm>
          <a:off x="1188720" y="2181860"/>
          <a:ext cx="855110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024">
                  <a:extLst>
                    <a:ext uri="{9D8B030D-6E8A-4147-A177-3AD203B41FA5}">
                      <a16:colId xmlns:a16="http://schemas.microsoft.com/office/drawing/2014/main" val="1414889236"/>
                    </a:ext>
                  </a:extLst>
                </a:gridCol>
                <a:gridCol w="1111568">
                  <a:extLst>
                    <a:ext uri="{9D8B030D-6E8A-4147-A177-3AD203B41FA5}">
                      <a16:colId xmlns:a16="http://schemas.microsoft.com/office/drawing/2014/main" val="1757705086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792113552"/>
                    </a:ext>
                  </a:extLst>
                </a:gridCol>
                <a:gridCol w="1662430">
                  <a:extLst>
                    <a:ext uri="{9D8B030D-6E8A-4147-A177-3AD203B41FA5}">
                      <a16:colId xmlns:a16="http://schemas.microsoft.com/office/drawing/2014/main" val="3181691302"/>
                    </a:ext>
                  </a:extLst>
                </a:gridCol>
                <a:gridCol w="1150112">
                  <a:extLst>
                    <a:ext uri="{9D8B030D-6E8A-4147-A177-3AD203B41FA5}">
                      <a16:colId xmlns:a16="http://schemas.microsoft.com/office/drawing/2014/main" val="1755768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Constanta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Suportă </a:t>
                      </a:r>
                    </a:p>
                    <a:p>
                      <a:r>
                        <a:rPr lang="ro-RO" dirty="0"/>
                        <a:t>tranzacții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Dirty</a:t>
                      </a:r>
                      <a:r>
                        <a:rPr lang="ro-RO" dirty="0"/>
                        <a:t> </a:t>
                      </a:r>
                    </a:p>
                    <a:p>
                      <a:r>
                        <a:rPr lang="ro-RO" dirty="0" err="1"/>
                        <a:t>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Non-</a:t>
                      </a:r>
                      <a:r>
                        <a:rPr lang="ro-RO" dirty="0" err="1"/>
                        <a:t>repetable</a:t>
                      </a:r>
                      <a:r>
                        <a:rPr lang="ro-RO" dirty="0"/>
                        <a:t> </a:t>
                      </a:r>
                    </a:p>
                    <a:p>
                      <a:r>
                        <a:rPr lang="ro-RO" dirty="0" err="1"/>
                        <a:t>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Phantom</a:t>
                      </a:r>
                      <a:r>
                        <a:rPr lang="ro-RO" dirty="0"/>
                        <a:t> </a:t>
                      </a:r>
                    </a:p>
                    <a:p>
                      <a:r>
                        <a:rPr lang="ro-RO" dirty="0" err="1"/>
                        <a:t>Read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49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TRANSACTION_NONE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NU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708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TRANSACTION_READ_UNCOMMITTED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37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TRANSACTION_READ_COMMITTED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NU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449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TRANSACTION_REPEATABLE_READ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NU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NU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59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TRANSACTION_SERIALIZABLE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NU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NU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NU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157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942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002B-9D28-49AE-B045-577D39A6C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i="1" dirty="0"/>
              <a:t>JDBC</a:t>
            </a:r>
            <a:r>
              <a:rPr lang="ro-RO" dirty="0"/>
              <a:t> – Gestiunea tranzacțiilor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29F96-EC7F-4545-8831-4662CF71E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JDBC suportă două moduri de gestiune a tranzacțiilor:</a:t>
            </a:r>
          </a:p>
          <a:p>
            <a:pPr lvl="1"/>
            <a:r>
              <a:rPr lang="ro-RO" dirty="0"/>
              <a:t>Auto-</a:t>
            </a:r>
            <a:r>
              <a:rPr lang="ro-RO" dirty="0" err="1"/>
              <a:t>commit</a:t>
            </a:r>
            <a:r>
              <a:rPr lang="ro-RO" dirty="0"/>
              <a:t> (</a:t>
            </a:r>
            <a:r>
              <a:rPr lang="ro-RO" dirty="0" err="1"/>
              <a:t>default</a:t>
            </a:r>
            <a:r>
              <a:rPr lang="ro-RO" dirty="0"/>
              <a:t>): fiecare apel de metodă </a:t>
            </a:r>
            <a:r>
              <a:rPr lang="ro-RO" i="1" dirty="0"/>
              <a:t>execute</a:t>
            </a:r>
            <a:r>
              <a:rPr lang="ro-RO" dirty="0"/>
              <a:t> este considerat o tranzacție (se aplică automat COMMIT după fiecare apel)</a:t>
            </a:r>
          </a:p>
          <a:p>
            <a:pPr lvl="1"/>
            <a:r>
              <a:rPr lang="ro-RO" dirty="0"/>
              <a:t>Explicit: toate apelurile execute sunt considerate ca făcând parte din aceeași tranzacție până la întâlnirea unui apel </a:t>
            </a:r>
            <a:r>
              <a:rPr lang="ro-RO" i="1" dirty="0" err="1"/>
              <a:t>commit</a:t>
            </a:r>
            <a:r>
              <a:rPr lang="ro-RO" i="1" dirty="0"/>
              <a:t>()</a:t>
            </a:r>
            <a:r>
              <a:rPr lang="ro-RO" dirty="0"/>
              <a:t> sau </a:t>
            </a:r>
            <a:r>
              <a:rPr lang="ro-RO" i="1" dirty="0" err="1"/>
              <a:t>rollback</a:t>
            </a:r>
            <a:r>
              <a:rPr lang="ro-RO" i="1" dirty="0"/>
              <a:t>()</a:t>
            </a:r>
          </a:p>
          <a:p>
            <a:r>
              <a:rPr lang="ro-RO" dirty="0"/>
              <a:t>Metodele interfeței </a:t>
            </a:r>
            <a:r>
              <a:rPr lang="ro-RO" dirty="0" err="1"/>
              <a:t>Connection</a:t>
            </a:r>
            <a:r>
              <a:rPr lang="ro-RO" dirty="0"/>
              <a:t> utilizate pentru controlul tranzacțiilor:</a:t>
            </a:r>
          </a:p>
          <a:p>
            <a:pPr lvl="1"/>
            <a:r>
              <a:rPr lang="ro-RO" i="1" dirty="0" err="1"/>
              <a:t>void</a:t>
            </a:r>
            <a:r>
              <a:rPr lang="ro-RO" i="1" dirty="0"/>
              <a:t> </a:t>
            </a:r>
            <a:r>
              <a:rPr lang="ro-RO" i="1" dirty="0" err="1"/>
              <a:t>setAutoCommit</a:t>
            </a:r>
            <a:r>
              <a:rPr lang="ro-RO" i="1" dirty="0"/>
              <a:t>(boolean </a:t>
            </a:r>
            <a:r>
              <a:rPr lang="ro-RO" i="1" dirty="0" err="1"/>
              <a:t>autoCommit</a:t>
            </a:r>
            <a:r>
              <a:rPr lang="ro-RO" i="1" dirty="0"/>
              <a:t>)</a:t>
            </a:r>
            <a:r>
              <a:rPr lang="ro-RO" dirty="0"/>
              <a:t>: setează modul de gestiune (</a:t>
            </a:r>
            <a:r>
              <a:rPr lang="ro-RO" dirty="0" err="1"/>
              <a:t>true</a:t>
            </a:r>
            <a:r>
              <a:rPr lang="ro-RO" dirty="0"/>
              <a:t> pentru auto-</a:t>
            </a:r>
            <a:r>
              <a:rPr lang="ro-RO" dirty="0" err="1"/>
              <a:t>commit</a:t>
            </a:r>
            <a:r>
              <a:rPr lang="ro-RO" dirty="0"/>
              <a:t> sau false pentru control explicit)</a:t>
            </a:r>
          </a:p>
          <a:p>
            <a:pPr lvl="1"/>
            <a:r>
              <a:rPr lang="ro-RO" i="1" dirty="0"/>
              <a:t>boolean </a:t>
            </a:r>
            <a:r>
              <a:rPr lang="ro-RO" i="1" dirty="0" err="1"/>
              <a:t>getAutoCommit</a:t>
            </a:r>
            <a:r>
              <a:rPr lang="ro-RO" i="1" dirty="0"/>
              <a:t>()</a:t>
            </a:r>
            <a:r>
              <a:rPr lang="ro-RO" dirty="0"/>
              <a:t>: întoarce modul curent de gestiune</a:t>
            </a:r>
          </a:p>
          <a:p>
            <a:pPr lvl="1"/>
            <a:r>
              <a:rPr lang="ro-RO" i="1" dirty="0" err="1"/>
              <a:t>void</a:t>
            </a:r>
            <a:r>
              <a:rPr lang="ro-RO" i="1" dirty="0"/>
              <a:t> </a:t>
            </a:r>
            <a:r>
              <a:rPr lang="ro-RO" i="1" dirty="0" err="1"/>
              <a:t>commit</a:t>
            </a:r>
            <a:r>
              <a:rPr lang="ro-RO" i="1" dirty="0"/>
              <a:t>()</a:t>
            </a:r>
            <a:r>
              <a:rPr lang="ro-RO" dirty="0"/>
              <a:t>: salvează modificările efectuate de tranzacție în baza de date și încheie tranzacția curentă (doar pentru modul explicit)</a:t>
            </a:r>
          </a:p>
          <a:p>
            <a:pPr lvl="1"/>
            <a:r>
              <a:rPr lang="ro-RO" i="1" dirty="0" err="1"/>
              <a:t>void</a:t>
            </a:r>
            <a:r>
              <a:rPr lang="ro-RO" i="1" dirty="0"/>
              <a:t> </a:t>
            </a:r>
            <a:r>
              <a:rPr lang="ro-RO" i="1" dirty="0" err="1"/>
              <a:t>rollback</a:t>
            </a:r>
            <a:r>
              <a:rPr lang="ro-RO" i="1" dirty="0"/>
              <a:t>() </a:t>
            </a:r>
            <a:r>
              <a:rPr lang="ro-RO" dirty="0"/>
              <a:t>: anulează modificările efectuate de tranzacție și încheie tranzacția curentă (doar pentru modul explicit)</a:t>
            </a:r>
          </a:p>
        </p:txBody>
      </p:sp>
    </p:spTree>
    <p:extLst>
      <p:ext uri="{BB962C8B-B14F-4D97-AF65-F5344CB8AC3E}">
        <p14:creationId xmlns:p14="http://schemas.microsoft.com/office/powerpoint/2010/main" val="2866806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9EA0C-DEF0-448A-AEB8-AAAD12EE1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i="1" dirty="0"/>
              <a:t>JDBC</a:t>
            </a:r>
            <a:r>
              <a:rPr lang="ro-RO" dirty="0"/>
              <a:t> – Gestiunea tranzacțiilor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B4FD0-A8A2-42B3-A646-BD8A3DE46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Exemplu de utilizare tranzacție explicită: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C3D73B-FCB6-488D-B94F-00B1D91B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2144286"/>
            <a:ext cx="9321783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(Connection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DriverManager.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getConnection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connection.setAutoCommit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Operația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1: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Ștergem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datele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existente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deleteStatement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connection.createStatement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deleteStatement.executeUpdate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"DELETE FROM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Studenti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Operația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2: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Adăug</a:t>
            </a:r>
            <a:r>
              <a:rPr lang="ro-RO" altLang="en-US" sz="1300" i="1">
                <a:solidFill>
                  <a:srgbClr val="808080"/>
                </a:solidFill>
                <a:latin typeface="Consolas" panose="020B0609020204030204" pitchFamily="49" charset="0"/>
              </a:rPr>
              <a:t>ă</a:t>
            </a: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înregistrările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din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listă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insertStatement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connection.prepareStatement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"INSERT INTO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Studenti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(Cod,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Nume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 VALUES (?, ?)"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 :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insertStatement.setInt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student.getCod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insertStatement.setString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student.getNume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insertStatement.executeUpdate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}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connection.commit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(Exception e) {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connection.rollback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throw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e; }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277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A64DF-81FF-4974-AD4E-23337911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- </a:t>
            </a:r>
            <a:r>
              <a:rPr lang="en-US" dirty="0" err="1"/>
              <a:t>Metadate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29119-0A10-4FEE-B971-0F88B3E45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Interfa</a:t>
            </a:r>
            <a:r>
              <a:rPr lang="ro-RO" dirty="0"/>
              <a:t>ța </a:t>
            </a:r>
            <a:r>
              <a:rPr lang="ro-RO" i="1" dirty="0" err="1"/>
              <a:t>Connection</a:t>
            </a:r>
            <a:r>
              <a:rPr lang="ro-RO" dirty="0"/>
              <a:t> – furnizează informații despre baza de date (structura, tabele, catalog, ...):</a:t>
            </a:r>
          </a:p>
          <a:p>
            <a:pPr lvl="1"/>
            <a:r>
              <a:rPr lang="ro-RO" b="1" i="1" dirty="0" err="1"/>
              <a:t>DatabaseMetaData</a:t>
            </a:r>
            <a:r>
              <a:rPr lang="ro-RO" i="1" dirty="0"/>
              <a:t> </a:t>
            </a:r>
            <a:r>
              <a:rPr lang="ro-RO" i="1" dirty="0" err="1"/>
              <a:t>getMetaData</a:t>
            </a:r>
            <a:r>
              <a:rPr lang="ro-RO" i="1" dirty="0"/>
              <a:t>()</a:t>
            </a:r>
            <a:r>
              <a:rPr lang="ro-RO" dirty="0"/>
              <a:t> – informații despre baza de date curentă</a:t>
            </a:r>
          </a:p>
          <a:p>
            <a:pPr lvl="2"/>
            <a:r>
              <a:rPr lang="ro-RO" i="1" dirty="0" err="1"/>
              <a:t>ResultSet</a:t>
            </a:r>
            <a:r>
              <a:rPr lang="ro-RO" i="1" dirty="0"/>
              <a:t> </a:t>
            </a:r>
            <a:r>
              <a:rPr lang="ro-RO" i="1" dirty="0" err="1"/>
              <a:t>getTables</a:t>
            </a:r>
            <a:r>
              <a:rPr lang="ro-RO" i="1" dirty="0"/>
              <a:t>​(</a:t>
            </a:r>
            <a:r>
              <a:rPr lang="ro-RO" i="1" dirty="0" err="1"/>
              <a:t>String</a:t>
            </a:r>
            <a:r>
              <a:rPr lang="ro-RO" i="1" dirty="0"/>
              <a:t> catalog, </a:t>
            </a:r>
            <a:r>
              <a:rPr lang="ro-RO" i="1" dirty="0" err="1"/>
              <a:t>String</a:t>
            </a:r>
            <a:r>
              <a:rPr lang="ro-RO" i="1" dirty="0"/>
              <a:t> </a:t>
            </a:r>
            <a:r>
              <a:rPr lang="ro-RO" i="1" dirty="0" err="1"/>
              <a:t>schemaPattern</a:t>
            </a:r>
            <a:r>
              <a:rPr lang="ro-RO" i="1" dirty="0"/>
              <a:t>, </a:t>
            </a:r>
            <a:r>
              <a:rPr lang="ro-RO" i="1" dirty="0" err="1"/>
              <a:t>String</a:t>
            </a:r>
            <a:r>
              <a:rPr lang="ro-RO" i="1" dirty="0"/>
              <a:t> </a:t>
            </a:r>
            <a:r>
              <a:rPr lang="ro-RO" i="1" dirty="0" err="1"/>
              <a:t>tableNamePattern</a:t>
            </a:r>
            <a:r>
              <a:rPr lang="ro-RO" i="1" dirty="0"/>
              <a:t>, </a:t>
            </a:r>
            <a:r>
              <a:rPr lang="ro-RO" i="1" dirty="0" err="1"/>
              <a:t>String</a:t>
            </a:r>
            <a:r>
              <a:rPr lang="ro-RO" i="1" dirty="0"/>
              <a:t>[] </a:t>
            </a:r>
            <a:r>
              <a:rPr lang="ro-RO" i="1" dirty="0" err="1"/>
              <a:t>types</a:t>
            </a:r>
            <a:r>
              <a:rPr lang="ro-RO" i="1" dirty="0"/>
              <a:t>)</a:t>
            </a:r>
            <a:r>
              <a:rPr lang="ro-RO" dirty="0"/>
              <a:t> – lista de tabele filtrate în funcție de criteriile furnizate</a:t>
            </a:r>
          </a:p>
          <a:p>
            <a:pPr lvl="2"/>
            <a:r>
              <a:rPr lang="ro-RO" i="1" dirty="0" err="1"/>
              <a:t>ResultSet</a:t>
            </a:r>
            <a:r>
              <a:rPr lang="ro-RO" i="1" dirty="0"/>
              <a:t> </a:t>
            </a:r>
            <a:r>
              <a:rPr lang="ro-RO" i="1" dirty="0" err="1"/>
              <a:t>getColumns</a:t>
            </a:r>
            <a:r>
              <a:rPr lang="ro-RO" i="1" dirty="0"/>
              <a:t>​(</a:t>
            </a:r>
            <a:r>
              <a:rPr lang="ro-RO" i="1" dirty="0" err="1"/>
              <a:t>String</a:t>
            </a:r>
            <a:r>
              <a:rPr lang="ro-RO" i="1" dirty="0"/>
              <a:t> catalog, </a:t>
            </a:r>
            <a:r>
              <a:rPr lang="ro-RO" i="1" dirty="0" err="1"/>
              <a:t>String</a:t>
            </a:r>
            <a:r>
              <a:rPr lang="ro-RO" i="1" dirty="0"/>
              <a:t> </a:t>
            </a:r>
            <a:r>
              <a:rPr lang="ro-RO" i="1" dirty="0" err="1"/>
              <a:t>schemaPattern</a:t>
            </a:r>
            <a:r>
              <a:rPr lang="ro-RO" i="1" dirty="0"/>
              <a:t>, </a:t>
            </a:r>
            <a:r>
              <a:rPr lang="ro-RO" i="1" dirty="0" err="1"/>
              <a:t>String</a:t>
            </a:r>
            <a:r>
              <a:rPr lang="ro-RO" i="1" dirty="0"/>
              <a:t> </a:t>
            </a:r>
            <a:r>
              <a:rPr lang="ro-RO" i="1" dirty="0" err="1"/>
              <a:t>tableNamePattern</a:t>
            </a:r>
            <a:r>
              <a:rPr lang="ro-RO" i="1" dirty="0"/>
              <a:t>, </a:t>
            </a:r>
            <a:r>
              <a:rPr lang="ro-RO" i="1" dirty="0" err="1"/>
              <a:t>String</a:t>
            </a:r>
            <a:r>
              <a:rPr lang="ro-RO" i="1" dirty="0"/>
              <a:t> </a:t>
            </a:r>
            <a:r>
              <a:rPr lang="ro-RO" i="1" dirty="0" err="1"/>
              <a:t>columnNamePattern</a:t>
            </a:r>
            <a:r>
              <a:rPr lang="ro-RO" i="1" dirty="0"/>
              <a:t>)</a:t>
            </a:r>
            <a:r>
              <a:rPr lang="ro-RO" dirty="0"/>
              <a:t> – lista de coloane filtrate în funcție de criteriile furnizate</a:t>
            </a:r>
          </a:p>
          <a:p>
            <a:pPr lvl="2"/>
            <a:r>
              <a:rPr lang="en-US" i="1" dirty="0" err="1"/>
              <a:t>ResultSet</a:t>
            </a:r>
            <a:r>
              <a:rPr lang="en-US" i="1" dirty="0"/>
              <a:t> </a:t>
            </a:r>
            <a:r>
              <a:rPr lang="en-US" i="1" dirty="0" err="1"/>
              <a:t>getPrimaryKeys</a:t>
            </a:r>
            <a:r>
              <a:rPr lang="en-US" i="1" dirty="0"/>
              <a:t>​(String catalog, String schema, String table)</a:t>
            </a:r>
            <a:r>
              <a:rPr lang="ro-RO" dirty="0"/>
              <a:t> – lista de coloane care compun cheia primară în tabela specificată</a:t>
            </a:r>
            <a:endParaRPr lang="en-US" dirty="0"/>
          </a:p>
          <a:p>
            <a:pPr lvl="2"/>
            <a:endParaRPr lang="ro-RO" dirty="0"/>
          </a:p>
          <a:p>
            <a:r>
              <a:rPr lang="ro-RO" dirty="0"/>
              <a:t>Interfața </a:t>
            </a:r>
            <a:r>
              <a:rPr lang="ro-RO" dirty="0" err="1"/>
              <a:t>ResultSet</a:t>
            </a:r>
            <a:r>
              <a:rPr lang="ro-RO" dirty="0"/>
              <a:t> – furnizează informații despre rezultatul interogării (coloane, tipuri, ...):</a:t>
            </a:r>
          </a:p>
          <a:p>
            <a:pPr lvl="1"/>
            <a:r>
              <a:rPr lang="en-US" b="1" i="1" dirty="0" err="1"/>
              <a:t>ResultSetMetaData</a:t>
            </a:r>
            <a:r>
              <a:rPr lang="ro-RO" i="1" dirty="0"/>
              <a:t> </a:t>
            </a:r>
            <a:r>
              <a:rPr lang="en-US" i="1" dirty="0" err="1"/>
              <a:t>getMetaData</a:t>
            </a:r>
            <a:r>
              <a:rPr lang="en-US" i="1" dirty="0"/>
              <a:t>()</a:t>
            </a:r>
            <a:r>
              <a:rPr lang="ro-RO" dirty="0"/>
              <a:t> – informații despre interogarea curentă</a:t>
            </a:r>
            <a:endParaRPr lang="en-US" dirty="0"/>
          </a:p>
          <a:p>
            <a:pPr lvl="2"/>
            <a:r>
              <a:rPr lang="en-US" i="1" dirty="0"/>
              <a:t>int </a:t>
            </a:r>
            <a:r>
              <a:rPr lang="en-US" i="1" dirty="0" err="1"/>
              <a:t>getColumnCount</a:t>
            </a:r>
            <a:r>
              <a:rPr lang="en-US" i="1" dirty="0"/>
              <a:t>()</a:t>
            </a:r>
            <a:r>
              <a:rPr lang="ro-RO" dirty="0"/>
              <a:t> – numărul de coloane</a:t>
            </a:r>
            <a:endParaRPr lang="en-US" dirty="0"/>
          </a:p>
          <a:p>
            <a:pPr lvl="2"/>
            <a:r>
              <a:rPr lang="en-US" i="1" dirty="0"/>
              <a:t>String </a:t>
            </a:r>
            <a:r>
              <a:rPr lang="en-US" i="1" dirty="0" err="1"/>
              <a:t>getColumnName</a:t>
            </a:r>
            <a:r>
              <a:rPr lang="en-US" i="1" dirty="0"/>
              <a:t>(int</a:t>
            </a:r>
            <a:r>
              <a:rPr lang="ro-RO" i="1" dirty="0"/>
              <a:t> </a:t>
            </a:r>
            <a:r>
              <a:rPr lang="en-US" i="1" dirty="0"/>
              <a:t>column)</a:t>
            </a:r>
            <a:r>
              <a:rPr lang="ro-RO" dirty="0"/>
              <a:t> – denumirea coloanei</a:t>
            </a:r>
            <a:endParaRPr lang="en-US" dirty="0"/>
          </a:p>
          <a:p>
            <a:pPr lvl="2"/>
            <a:r>
              <a:rPr lang="en-US" i="1" dirty="0"/>
              <a:t>int </a:t>
            </a:r>
            <a:r>
              <a:rPr lang="en-US" i="1" dirty="0" err="1"/>
              <a:t>getColumnType</a:t>
            </a:r>
            <a:r>
              <a:rPr lang="en-US" i="1" dirty="0"/>
              <a:t>(int</a:t>
            </a:r>
            <a:r>
              <a:rPr lang="ro-RO" i="1" dirty="0"/>
              <a:t> </a:t>
            </a:r>
            <a:r>
              <a:rPr lang="en-US" i="1" dirty="0"/>
              <a:t>column)</a:t>
            </a:r>
            <a:r>
              <a:rPr lang="ro-RO" dirty="0"/>
              <a:t> – tipul coloanei</a:t>
            </a:r>
            <a:endParaRPr lang="en-US" dirty="0"/>
          </a:p>
          <a:p>
            <a:pPr lvl="2"/>
            <a:r>
              <a:rPr lang="en-US" i="1" dirty="0"/>
              <a:t>String </a:t>
            </a:r>
            <a:r>
              <a:rPr lang="en-US" i="1" dirty="0" err="1"/>
              <a:t>getColumnTypeName</a:t>
            </a:r>
            <a:r>
              <a:rPr lang="en-US" i="1" dirty="0"/>
              <a:t>(int</a:t>
            </a:r>
            <a:r>
              <a:rPr lang="ro-RO" i="1" dirty="0"/>
              <a:t> </a:t>
            </a:r>
            <a:r>
              <a:rPr lang="en-US" i="1" dirty="0"/>
              <a:t>column)</a:t>
            </a:r>
            <a:r>
              <a:rPr lang="ro-RO" dirty="0"/>
              <a:t> – denumirea tipului coloanei</a:t>
            </a:r>
            <a:endParaRPr lang="en-US" dirty="0"/>
          </a:p>
          <a:p>
            <a:pPr lvl="2"/>
            <a:r>
              <a:rPr lang="en-US" i="1" dirty="0"/>
              <a:t>int </a:t>
            </a:r>
            <a:r>
              <a:rPr lang="en-US" i="1" dirty="0" err="1"/>
              <a:t>getColumnDisplaySize</a:t>
            </a:r>
            <a:r>
              <a:rPr lang="en-US" i="1" dirty="0"/>
              <a:t>(int</a:t>
            </a:r>
            <a:r>
              <a:rPr lang="ro-RO" i="1" dirty="0"/>
              <a:t> </a:t>
            </a:r>
            <a:r>
              <a:rPr lang="en-US" i="1" dirty="0"/>
              <a:t>column)</a:t>
            </a:r>
            <a:r>
              <a:rPr lang="ro-RO" dirty="0"/>
              <a:t> – dimensiunea coloanei în </a:t>
            </a:r>
            <a:r>
              <a:rPr lang="ro-RO" dirty="0" err="1"/>
              <a:t>caracterer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868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00FDD-3697-44C6-9431-C6B1A40E2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Java Database Connectivity - </a:t>
            </a:r>
            <a:r>
              <a:rPr lang="en-US" b="1" i="1" dirty="0"/>
              <a:t>JDBC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9C350-7B99-405A-8F7C-36D0F3FF3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41706"/>
          </a:xfrm>
        </p:spPr>
        <p:txBody>
          <a:bodyPr>
            <a:normAutofit lnSpcReduction="10000"/>
          </a:bodyPr>
          <a:lstStyle/>
          <a:p>
            <a:r>
              <a:rPr lang="ro-RO" dirty="0"/>
              <a:t>Permite accesul la baze de date (citire și manipulare date) din aplicațiile Java</a:t>
            </a:r>
          </a:p>
          <a:p>
            <a:r>
              <a:rPr lang="ro-RO" dirty="0"/>
              <a:t>Arhitectura JDBC este compusă din două </a:t>
            </a:r>
            <a:r>
              <a:rPr lang="ro-RO" b="1" dirty="0"/>
              <a:t>componente</a:t>
            </a:r>
            <a:r>
              <a:rPr lang="ro-RO" dirty="0"/>
              <a:t>:</a:t>
            </a:r>
          </a:p>
          <a:p>
            <a:pPr lvl="1"/>
            <a:r>
              <a:rPr lang="ro-RO" b="1" i="1" dirty="0"/>
              <a:t>JDBC API</a:t>
            </a:r>
            <a:r>
              <a:rPr lang="ro-RO" dirty="0"/>
              <a:t> – independent de SGBD, utilizat de către aplicație pentru execuția operațiilor</a:t>
            </a:r>
          </a:p>
          <a:p>
            <a:pPr lvl="1"/>
            <a:r>
              <a:rPr lang="ro-RO" b="1" i="1" dirty="0"/>
              <a:t>Driver Manager</a:t>
            </a:r>
            <a:r>
              <a:rPr lang="ro-RO" dirty="0"/>
              <a:t> – componenta care gestionează driverele pentru fiecare SGBD / tehnologie de acces</a:t>
            </a:r>
          </a:p>
          <a:p>
            <a:r>
              <a:rPr lang="ro-RO" dirty="0"/>
              <a:t>Tipuri de drivere</a:t>
            </a:r>
          </a:p>
          <a:p>
            <a:pPr lvl="1"/>
            <a:r>
              <a:rPr lang="ro-RO" i="1" dirty="0"/>
              <a:t>Tip 1 – OBDC Bridge</a:t>
            </a:r>
            <a:r>
              <a:rPr lang="ro-RO" dirty="0"/>
              <a:t>: transformă apelurile JDBC în apeluri către altă bibliotecă generică de acces la baze de date (exemplu ODBC)</a:t>
            </a:r>
          </a:p>
          <a:p>
            <a:pPr lvl="1"/>
            <a:r>
              <a:rPr lang="ro-RO" i="1" dirty="0"/>
              <a:t>Tip 2 – Native API</a:t>
            </a:r>
            <a:r>
              <a:rPr lang="ro-RO" dirty="0"/>
              <a:t>: transformă apelurile JDBC în apeluri către bibliotecile native ale SGBD-ului (exemplu Oracle OCI)</a:t>
            </a:r>
          </a:p>
          <a:p>
            <a:pPr lvl="1"/>
            <a:r>
              <a:rPr lang="ro-RO" i="1" dirty="0"/>
              <a:t>Tip 3 - </a:t>
            </a:r>
            <a:r>
              <a:rPr lang="ro-RO" i="1" dirty="0" err="1"/>
              <a:t>Middleware</a:t>
            </a:r>
            <a:r>
              <a:rPr lang="ro-RO" dirty="0"/>
              <a:t>: utilizează doar cod Java pentru conectare la un server </a:t>
            </a:r>
            <a:r>
              <a:rPr lang="ro-RO" i="1" dirty="0" err="1"/>
              <a:t>middleware</a:t>
            </a:r>
            <a:r>
              <a:rPr lang="ro-RO" dirty="0"/>
              <a:t> generic care comunică mai departe cu SGBD-</a:t>
            </a:r>
            <a:r>
              <a:rPr lang="ro-RO" dirty="0" err="1"/>
              <a:t>ul</a:t>
            </a:r>
            <a:r>
              <a:rPr lang="ro-RO" dirty="0"/>
              <a:t> dorit</a:t>
            </a:r>
          </a:p>
          <a:p>
            <a:pPr lvl="1"/>
            <a:r>
              <a:rPr lang="ro-RO" i="1" dirty="0"/>
              <a:t>Tip 4 – Pure Java</a:t>
            </a:r>
            <a:r>
              <a:rPr lang="ro-RO" dirty="0"/>
              <a:t>: utilizează cod Java pentru implementarea protocolului de comunicație cu SGBD</a:t>
            </a:r>
          </a:p>
          <a:p>
            <a:r>
              <a:rPr lang="ro-RO" dirty="0"/>
              <a:t>Clasele utilizate se regăsesc în pachetul </a:t>
            </a:r>
            <a:r>
              <a:rPr lang="ro-RO" i="1" dirty="0" err="1"/>
              <a:t>java.sql</a:t>
            </a:r>
            <a:r>
              <a:rPr lang="ro-RO" dirty="0"/>
              <a:t>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5309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9354F-9832-46EB-9C47-4B37E2AD1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Java Database Connectivity - </a:t>
            </a:r>
            <a:r>
              <a:rPr lang="en-US" b="1" i="1" dirty="0"/>
              <a:t>JDBC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72C22-0AFD-4CF4-8D65-351C8317B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Etapele de bază pentru accesarea unei baze de date:</a:t>
            </a:r>
          </a:p>
          <a:p>
            <a:r>
              <a:rPr lang="ro-RO" dirty="0"/>
              <a:t>1. Utilizarea clasei </a:t>
            </a:r>
            <a:r>
              <a:rPr lang="ro-RO" b="1" i="1" dirty="0" err="1"/>
              <a:t>DriverManager</a:t>
            </a:r>
            <a:r>
              <a:rPr lang="ro-RO" dirty="0"/>
              <a:t> pentru obținerea unui obiect care implementează interfața </a:t>
            </a:r>
            <a:r>
              <a:rPr lang="ro-RO" b="1" i="1" dirty="0" err="1"/>
              <a:t>Connection</a:t>
            </a:r>
            <a:r>
              <a:rPr lang="ro-RO" dirty="0"/>
              <a:t> pe baza parametrilor de conectare</a:t>
            </a:r>
          </a:p>
          <a:p>
            <a:r>
              <a:rPr lang="ro-RO" dirty="0"/>
              <a:t>2. Utilizarea metodelor obiectului </a:t>
            </a:r>
            <a:r>
              <a:rPr lang="ro-RO" i="1" dirty="0" err="1"/>
              <a:t>Connection</a:t>
            </a:r>
            <a:r>
              <a:rPr lang="ro-RO" dirty="0"/>
              <a:t> pentru construirea unui obiect care </a:t>
            </a:r>
            <a:r>
              <a:rPr lang="ro-RO" dirty="0" err="1"/>
              <a:t>implemetează</a:t>
            </a:r>
            <a:r>
              <a:rPr lang="ro-RO" dirty="0"/>
              <a:t> interfața </a:t>
            </a:r>
            <a:r>
              <a:rPr lang="ro-RO" b="1" i="1" dirty="0" err="1"/>
              <a:t>Statement</a:t>
            </a:r>
            <a:r>
              <a:rPr lang="ro-RO" dirty="0"/>
              <a:t> (sau derivată) pe baza frazei SQL și a parametrilor</a:t>
            </a:r>
          </a:p>
          <a:p>
            <a:r>
              <a:rPr lang="ro-RO" dirty="0"/>
              <a:t>3. Executarea cererii utilizând metodele obiectului </a:t>
            </a:r>
            <a:r>
              <a:rPr lang="ro-RO" i="1" dirty="0" err="1"/>
              <a:t>Statement</a:t>
            </a:r>
            <a:endParaRPr lang="ro-RO" dirty="0"/>
          </a:p>
          <a:p>
            <a:r>
              <a:rPr lang="ro-RO" dirty="0"/>
              <a:t>4. În cazul frazelor SELECT, utilizarea obiectului </a:t>
            </a:r>
            <a:r>
              <a:rPr lang="ro-RO" b="1" i="1" dirty="0" err="1"/>
              <a:t>ResultSet</a:t>
            </a:r>
            <a:r>
              <a:rPr lang="ro-RO" dirty="0"/>
              <a:t> pentru parcurgerea datelor furnizate de către SGBD</a:t>
            </a:r>
            <a:endParaRPr lang="ro-RO" i="1" dirty="0"/>
          </a:p>
          <a:p>
            <a:r>
              <a:rPr lang="ro-RO" dirty="0"/>
              <a:t>5. Eliberarea resurselor utilizate de obiectele </a:t>
            </a:r>
            <a:r>
              <a:rPr lang="ro-RO" dirty="0" err="1"/>
              <a:t>Connection</a:t>
            </a:r>
            <a:r>
              <a:rPr lang="ro-RO" dirty="0"/>
              <a:t> / </a:t>
            </a:r>
            <a:r>
              <a:rPr lang="ro-RO" dirty="0" err="1"/>
              <a:t>Statement</a:t>
            </a:r>
            <a:r>
              <a:rPr lang="ro-RO" dirty="0"/>
              <a:t> / </a:t>
            </a:r>
            <a:r>
              <a:rPr lang="ro-RO" dirty="0" err="1"/>
              <a:t>ResultSet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27496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6F6B3-6B4A-4B93-8297-73958378D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i="1" dirty="0"/>
              <a:t>JDBC</a:t>
            </a:r>
            <a:r>
              <a:rPr lang="ro-RO" dirty="0"/>
              <a:t> – Deschiderea conexiunii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851EF-D8EE-4C1D-BE78-2D6BDBDAF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Referințele la conexiuni se obțin prin invocarea metodei statice </a:t>
            </a:r>
            <a:r>
              <a:rPr lang="ro-RO" b="1" i="1" dirty="0" err="1"/>
              <a:t>getConnection</a:t>
            </a:r>
            <a:r>
              <a:rPr lang="ro-RO" dirty="0"/>
              <a:t> din clasa </a:t>
            </a:r>
            <a:r>
              <a:rPr lang="ro-RO" b="1" i="1" dirty="0" err="1"/>
              <a:t>DriverManager</a:t>
            </a:r>
            <a:endParaRPr lang="ro-RO" b="1" dirty="0"/>
          </a:p>
          <a:p>
            <a:r>
              <a:rPr lang="ro-RO" dirty="0"/>
              <a:t>Metoda primește ca parametru un șir de caractere de forma </a:t>
            </a:r>
            <a:r>
              <a:rPr lang="ro-RO" i="1" dirty="0" err="1"/>
              <a:t>jdbc:subprotocol:subname</a:t>
            </a:r>
            <a:r>
              <a:rPr lang="ro-RO" i="1" dirty="0"/>
              <a:t> care </a:t>
            </a:r>
            <a:r>
              <a:rPr lang="ro-RO" dirty="0"/>
              <a:t>depinde de SGBD-</a:t>
            </a:r>
            <a:r>
              <a:rPr lang="ro-RO" dirty="0" err="1"/>
              <a:t>ul</a:t>
            </a:r>
            <a:r>
              <a:rPr lang="ro-RO" dirty="0"/>
              <a:t> și driver-</a:t>
            </a:r>
            <a:r>
              <a:rPr lang="ro-RO" dirty="0" err="1"/>
              <a:t>ul</a:t>
            </a:r>
            <a:r>
              <a:rPr lang="ro-RO" dirty="0"/>
              <a:t> utilizat</a:t>
            </a:r>
          </a:p>
          <a:p>
            <a:r>
              <a:rPr lang="ro-RO" dirty="0"/>
              <a:t>Exemple:</a:t>
            </a:r>
          </a:p>
          <a:p>
            <a:pPr lvl="1"/>
            <a:r>
              <a:rPr lang="ro-RO" dirty="0"/>
              <a:t>ODBC: </a:t>
            </a:r>
            <a:r>
              <a:rPr lang="en-US" i="1" dirty="0" err="1"/>
              <a:t>jdbc:odbc</a:t>
            </a:r>
            <a:r>
              <a:rPr lang="en-US" i="1" dirty="0"/>
              <a:t>:</a:t>
            </a:r>
            <a:r>
              <a:rPr lang="ro-RO" i="1" dirty="0" err="1"/>
              <a:t>denumire_DSN</a:t>
            </a:r>
            <a:endParaRPr lang="en-US" i="1" dirty="0"/>
          </a:p>
          <a:p>
            <a:pPr lvl="1"/>
            <a:r>
              <a:rPr lang="ro-RO" dirty="0"/>
              <a:t>SQL Server: </a:t>
            </a:r>
            <a:r>
              <a:rPr lang="en-US" i="1" dirty="0" err="1"/>
              <a:t>jdbc:sqlserver</a:t>
            </a:r>
            <a:r>
              <a:rPr lang="en-US" i="1" dirty="0"/>
              <a:t>://host\\server:1433;database=</a:t>
            </a:r>
            <a:r>
              <a:rPr lang="en-US" i="1" dirty="0" err="1"/>
              <a:t>baza;user</a:t>
            </a:r>
            <a:r>
              <a:rPr lang="en-US" i="1" dirty="0"/>
              <a:t>=</a:t>
            </a:r>
            <a:r>
              <a:rPr lang="en-US" i="1" dirty="0" err="1"/>
              <a:t>sa;password</a:t>
            </a:r>
            <a:r>
              <a:rPr lang="en-US" i="1" dirty="0"/>
              <a:t>=</a:t>
            </a:r>
            <a:r>
              <a:rPr lang="en-US" i="1" dirty="0" err="1"/>
              <a:t>parola</a:t>
            </a:r>
            <a:r>
              <a:rPr lang="ro-RO" i="1" dirty="0"/>
              <a:t>;</a:t>
            </a:r>
            <a:endParaRPr lang="en-US" i="1" dirty="0"/>
          </a:p>
          <a:p>
            <a:pPr lvl="1"/>
            <a:r>
              <a:rPr lang="ro-RO" dirty="0" err="1"/>
              <a:t>MySQL</a:t>
            </a:r>
            <a:r>
              <a:rPr lang="ro-RO" dirty="0"/>
              <a:t> </a:t>
            </a:r>
            <a:r>
              <a:rPr lang="en-US" i="1" dirty="0" err="1"/>
              <a:t>jdbc:mysql</a:t>
            </a:r>
            <a:r>
              <a:rPr lang="en-US" i="1" dirty="0"/>
              <a:t>://host:3306/</a:t>
            </a:r>
            <a:r>
              <a:rPr lang="en-US" i="1" dirty="0" err="1"/>
              <a:t>baza</a:t>
            </a:r>
            <a:endParaRPr lang="en-US" dirty="0"/>
          </a:p>
          <a:p>
            <a:pPr lvl="1"/>
            <a:r>
              <a:rPr lang="ro-RO" dirty="0"/>
              <a:t>Oracle: </a:t>
            </a:r>
            <a:r>
              <a:rPr lang="en-US" i="1" dirty="0" err="1"/>
              <a:t>jdbc:oracle:thin</a:t>
            </a:r>
            <a:r>
              <a:rPr lang="en-US" i="1" dirty="0"/>
              <a:t>:@ip-host:1521:instanta</a:t>
            </a:r>
          </a:p>
          <a:p>
            <a:pPr lvl="1"/>
            <a:r>
              <a:rPr lang="ro-RO" dirty="0" err="1"/>
              <a:t>SQLite</a:t>
            </a:r>
            <a:r>
              <a:rPr lang="ro-RO" dirty="0"/>
              <a:t>: </a:t>
            </a:r>
            <a:r>
              <a:rPr lang="ro-RO" i="1" dirty="0" err="1"/>
              <a:t>jdbc:sqlite:cale</a:t>
            </a:r>
            <a:r>
              <a:rPr lang="ro-RO" i="1" dirty="0"/>
              <a:t>\</a:t>
            </a:r>
            <a:r>
              <a:rPr lang="ro-RO" i="1" dirty="0" err="1"/>
              <a:t>fisier.db</a:t>
            </a:r>
            <a:endParaRPr lang="ro-RO" i="1" dirty="0"/>
          </a:p>
          <a:p>
            <a:pPr marL="201168" lvl="1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6296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BB8D-7C4E-4421-94FF-85BD7AF1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i="1" dirty="0"/>
              <a:t>JDBC</a:t>
            </a:r>
            <a:r>
              <a:rPr lang="ro-RO" dirty="0"/>
              <a:t> – Deschiderea conexiunii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D32BD-AA01-4669-845F-65483E1E3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Exemplu de cod pentru obținerea unei conexiuni la o bază de date </a:t>
            </a:r>
            <a:r>
              <a:rPr lang="ro-RO" dirty="0" err="1"/>
              <a:t>SQLite</a:t>
            </a:r>
            <a:r>
              <a:rPr lang="ro-RO" dirty="0"/>
              <a:t> denumită </a:t>
            </a:r>
            <a:r>
              <a:rPr lang="ro-RO" i="1" dirty="0" err="1"/>
              <a:t>studenti.db</a:t>
            </a:r>
            <a:r>
              <a:rPr lang="ro-RO" dirty="0"/>
              <a:t> care se află în subdirectorul </a:t>
            </a:r>
            <a:r>
              <a:rPr lang="ro-RO" i="1" dirty="0"/>
              <a:t>date</a:t>
            </a:r>
            <a:r>
              <a:rPr lang="ro-RO" dirty="0"/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o-RO" dirty="0"/>
          </a:p>
          <a:p>
            <a:r>
              <a:rPr lang="en-US" dirty="0" err="1"/>
              <a:t>Observa</a:t>
            </a:r>
            <a:r>
              <a:rPr lang="ro-RO" dirty="0"/>
              <a:t>ții:</a:t>
            </a:r>
          </a:p>
          <a:p>
            <a:pPr lvl="1"/>
            <a:r>
              <a:rPr lang="ro-RO" dirty="0"/>
              <a:t>Este obligatorie </a:t>
            </a:r>
            <a:r>
              <a:rPr lang="ro-RO" b="1" dirty="0"/>
              <a:t>eliberarea resurselor </a:t>
            </a:r>
            <a:r>
              <a:rPr lang="ro-RO" dirty="0"/>
              <a:t>prin utilizarea unei instrucțiuni de tip </a:t>
            </a:r>
            <a:r>
              <a:rPr lang="ro-RO" b="1" i="1" dirty="0" err="1"/>
              <a:t>try-with-resources</a:t>
            </a:r>
            <a:r>
              <a:rPr lang="ro-RO" i="1" dirty="0"/>
              <a:t> – </a:t>
            </a:r>
            <a:r>
              <a:rPr lang="ro-RO" dirty="0"/>
              <a:t>varianta</a:t>
            </a:r>
            <a:r>
              <a:rPr lang="ro-RO" i="1" dirty="0"/>
              <a:t> </a:t>
            </a:r>
            <a:r>
              <a:rPr lang="ro-RO" dirty="0"/>
              <a:t>recomandată</a:t>
            </a:r>
            <a:r>
              <a:rPr lang="ro-RO" i="1" dirty="0"/>
              <a:t> – </a:t>
            </a:r>
            <a:r>
              <a:rPr lang="ro-RO" dirty="0"/>
              <a:t>sau prin utilizarea metodei </a:t>
            </a:r>
            <a:r>
              <a:rPr lang="ro-RO" i="1" dirty="0" err="1"/>
              <a:t>close</a:t>
            </a:r>
            <a:r>
              <a:rPr lang="ro-RO" i="1" dirty="0"/>
              <a:t>() </a:t>
            </a:r>
            <a:r>
              <a:rPr lang="ro-RO" dirty="0"/>
              <a:t>într-un bloc </a:t>
            </a:r>
            <a:r>
              <a:rPr lang="ro-RO" i="1" dirty="0" err="1"/>
              <a:t>finally</a:t>
            </a:r>
            <a:endParaRPr lang="ro-RO" i="1" dirty="0"/>
          </a:p>
          <a:p>
            <a:pPr lvl="1"/>
            <a:r>
              <a:rPr lang="ro-RO" dirty="0"/>
              <a:t>Excepția </a:t>
            </a:r>
            <a:r>
              <a:rPr lang="ro-RO" i="1" dirty="0" err="1"/>
              <a:t>checked</a:t>
            </a:r>
            <a:r>
              <a:rPr lang="ro-RO" i="1" dirty="0"/>
              <a:t> </a:t>
            </a:r>
            <a:r>
              <a:rPr lang="ro-RO" i="1" dirty="0" err="1"/>
              <a:t>SQLException</a:t>
            </a:r>
            <a:r>
              <a:rPr lang="ro-RO" dirty="0"/>
              <a:t> trebuie declarată la nivel de metodă sau tratată într-un bloc </a:t>
            </a:r>
            <a:r>
              <a:rPr lang="ro-RO" i="1" dirty="0"/>
              <a:t>catch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41D45E-FCFC-4466-B9E3-37B4DCF40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2472419"/>
            <a:ext cx="4657044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jdbc:sqlite:date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studenti.db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(Connection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DriverManager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getConnection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utilizare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obiect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connection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940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2971-7373-48B7-A98A-364A6A48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i="1" dirty="0"/>
              <a:t>JDBC</a:t>
            </a:r>
            <a:r>
              <a:rPr lang="ro-RO" dirty="0"/>
              <a:t> – Construirea cererii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28C3D-1310-4EC5-BC97-4FF2E3F6E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/>
              <a:t>Cererile către SGBD sunt gestionate prin obiecte care implementează interfața </a:t>
            </a:r>
            <a:r>
              <a:rPr lang="ro-RO" b="1" i="1" dirty="0" err="1"/>
              <a:t>Statement</a:t>
            </a:r>
            <a:r>
              <a:rPr lang="ro-RO" dirty="0"/>
              <a:t> sau una dintre interfețele derivate:</a:t>
            </a:r>
          </a:p>
          <a:p>
            <a:pPr lvl="1"/>
            <a:r>
              <a:rPr lang="ro-RO" b="1" i="1" dirty="0" err="1"/>
              <a:t>PreparedStatement</a:t>
            </a:r>
            <a:r>
              <a:rPr lang="en-US" b="1" i="1" dirty="0"/>
              <a:t> </a:t>
            </a:r>
            <a:r>
              <a:rPr lang="en-US" dirty="0"/>
              <a:t>–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trimiterea</a:t>
            </a:r>
            <a:r>
              <a:rPr lang="en-US" dirty="0"/>
              <a:t> de </a:t>
            </a:r>
            <a:r>
              <a:rPr lang="en-US" dirty="0" err="1"/>
              <a:t>fraze</a:t>
            </a:r>
            <a:r>
              <a:rPr lang="en-US" dirty="0"/>
              <a:t> SQL </a:t>
            </a:r>
            <a:r>
              <a:rPr lang="en-US" dirty="0" err="1"/>
              <a:t>parametrizate</a:t>
            </a:r>
            <a:r>
              <a:rPr lang="en-US" dirty="0"/>
              <a:t> c</a:t>
            </a:r>
            <a:r>
              <a:rPr lang="ro-RO" dirty="0" err="1"/>
              <a:t>ătre</a:t>
            </a:r>
            <a:r>
              <a:rPr lang="ro-RO" dirty="0"/>
              <a:t> SGBD</a:t>
            </a:r>
          </a:p>
          <a:p>
            <a:pPr lvl="1"/>
            <a:r>
              <a:rPr lang="ro-RO" i="1" dirty="0" err="1"/>
              <a:t>CallableStatement</a:t>
            </a:r>
            <a:r>
              <a:rPr lang="ro-RO" i="1" dirty="0"/>
              <a:t> </a:t>
            </a:r>
            <a:r>
              <a:rPr lang="ro-RO" dirty="0"/>
              <a:t>– permite apelarea procedurilor stocate</a:t>
            </a:r>
          </a:p>
          <a:p>
            <a:r>
              <a:rPr lang="ro-RO" dirty="0"/>
              <a:t>Construirea unui obiect cerere se realizează prin apelul metodei </a:t>
            </a:r>
            <a:r>
              <a:rPr lang="ro-RO" b="1" i="1" dirty="0" err="1"/>
              <a:t>createStatement</a:t>
            </a:r>
            <a:r>
              <a:rPr lang="ro-RO" b="1" i="1" dirty="0"/>
              <a:t>()</a:t>
            </a:r>
            <a:r>
              <a:rPr lang="ro-RO" dirty="0"/>
              <a:t> (sau </a:t>
            </a:r>
            <a:r>
              <a:rPr lang="ro-RO" b="1" i="1" dirty="0" err="1"/>
              <a:t>prepareStatement</a:t>
            </a:r>
            <a:r>
              <a:rPr lang="ro-RO" b="1" i="1" dirty="0"/>
              <a:t>(</a:t>
            </a:r>
            <a:r>
              <a:rPr lang="ro-RO" b="1" i="1" dirty="0" err="1"/>
              <a:t>String</a:t>
            </a:r>
            <a:r>
              <a:rPr lang="ro-RO" b="1" i="1" dirty="0"/>
              <a:t> </a:t>
            </a:r>
            <a:r>
              <a:rPr lang="ro-RO" b="1" i="1" dirty="0" err="1"/>
              <a:t>sql</a:t>
            </a:r>
            <a:r>
              <a:rPr lang="ro-RO" b="1" i="1" dirty="0"/>
              <a:t>)</a:t>
            </a:r>
            <a:r>
              <a:rPr lang="ro-RO" dirty="0"/>
              <a:t> sau </a:t>
            </a:r>
            <a:r>
              <a:rPr lang="ro-RO" i="1" dirty="0" err="1"/>
              <a:t>prepareCall</a:t>
            </a:r>
            <a:r>
              <a:rPr lang="ro-RO" i="1" dirty="0"/>
              <a:t>(</a:t>
            </a:r>
            <a:r>
              <a:rPr lang="ro-RO" i="1" dirty="0" err="1"/>
              <a:t>String</a:t>
            </a:r>
            <a:r>
              <a:rPr lang="ro-RO" i="1" dirty="0"/>
              <a:t> </a:t>
            </a:r>
            <a:r>
              <a:rPr lang="ro-RO" i="1" dirty="0" err="1"/>
              <a:t>sql</a:t>
            </a:r>
            <a:r>
              <a:rPr lang="ro-RO" i="1" dirty="0"/>
              <a:t>)</a:t>
            </a:r>
            <a:r>
              <a:rPr lang="ro-RO" dirty="0"/>
              <a:t>) din obiectul conexiune. </a:t>
            </a:r>
          </a:p>
          <a:p>
            <a:r>
              <a:rPr lang="ro-RO" dirty="0"/>
              <a:t>În cazul apelului </a:t>
            </a:r>
            <a:r>
              <a:rPr lang="ro-RO" i="1" dirty="0" err="1"/>
              <a:t>createStatement</a:t>
            </a:r>
            <a:r>
              <a:rPr lang="ro-RO" i="1" dirty="0"/>
              <a:t>() </a:t>
            </a:r>
            <a:r>
              <a:rPr lang="ro-RO" dirty="0"/>
              <a:t>fraza SQL este furnizată la apelul metodei de execuție.</a:t>
            </a:r>
          </a:p>
          <a:p>
            <a:endParaRPr lang="ro-RO" dirty="0"/>
          </a:p>
          <a:p>
            <a:endParaRPr lang="ro-RO" dirty="0"/>
          </a:p>
          <a:p>
            <a:r>
              <a:rPr lang="ro-RO" dirty="0"/>
              <a:t>Este obligatorie </a:t>
            </a:r>
            <a:r>
              <a:rPr lang="ro-RO" b="1" dirty="0"/>
              <a:t>eliberarea resurselor </a:t>
            </a:r>
            <a:r>
              <a:rPr lang="ro-RO" dirty="0"/>
              <a:t>prin utilizarea unei instrucțiuni de tip </a:t>
            </a:r>
            <a:r>
              <a:rPr lang="ro-RO" b="1" i="1" dirty="0" err="1"/>
              <a:t>try-with-resources</a:t>
            </a:r>
            <a:r>
              <a:rPr lang="ro-RO" i="1" dirty="0"/>
              <a:t> – </a:t>
            </a:r>
            <a:r>
              <a:rPr lang="ro-RO" dirty="0"/>
              <a:t>varianta</a:t>
            </a:r>
            <a:r>
              <a:rPr lang="ro-RO" i="1" dirty="0"/>
              <a:t> </a:t>
            </a:r>
            <a:r>
              <a:rPr lang="ro-RO" dirty="0"/>
              <a:t>recomandată</a:t>
            </a:r>
            <a:r>
              <a:rPr lang="ro-RO" i="1" dirty="0"/>
              <a:t> – </a:t>
            </a:r>
            <a:r>
              <a:rPr lang="ro-RO" dirty="0"/>
              <a:t>sau prin utilizarea metodei </a:t>
            </a:r>
            <a:r>
              <a:rPr lang="ro-RO" i="1" dirty="0" err="1"/>
              <a:t>close</a:t>
            </a:r>
            <a:r>
              <a:rPr lang="ro-RO" i="1" dirty="0"/>
              <a:t>() </a:t>
            </a:r>
            <a:r>
              <a:rPr lang="ro-RO" dirty="0"/>
              <a:t>într-un bloc </a:t>
            </a:r>
            <a:r>
              <a:rPr lang="ro-RO" i="1" dirty="0" err="1"/>
              <a:t>finally</a:t>
            </a:r>
            <a:endParaRPr lang="ro-RO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027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61C34-F5FC-4D9F-A993-C316CC8A4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JDBC </a:t>
            </a:r>
            <a:r>
              <a:rPr lang="en-US" dirty="0"/>
              <a:t>– </a:t>
            </a:r>
            <a:r>
              <a:rPr lang="en-US" dirty="0" err="1"/>
              <a:t>Cereri</a:t>
            </a:r>
            <a:r>
              <a:rPr lang="en-US" dirty="0"/>
              <a:t> 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AD88-69CC-4893-80F7-E0925454B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Pentru fraze SQL care îndeplinesc simultan următoarele condiții:</a:t>
            </a:r>
          </a:p>
          <a:p>
            <a:pPr lvl="1"/>
            <a:r>
              <a:rPr lang="ro-RO" dirty="0"/>
              <a:t>Sunt fixe (nu sunt generate dinamic pe bază de date preluate din alte surse)</a:t>
            </a:r>
          </a:p>
          <a:p>
            <a:pPr lvl="1"/>
            <a:r>
              <a:rPr lang="ro-RO" dirty="0"/>
              <a:t>Nu întorc un rezultat (orice instrucțiune SQL cu excepția SELECT)</a:t>
            </a:r>
          </a:p>
          <a:p>
            <a:r>
              <a:rPr lang="ro-RO" dirty="0"/>
              <a:t>În această situație se utilizează obiecte de tip </a:t>
            </a:r>
            <a:r>
              <a:rPr lang="ro-RO" b="1" i="1" dirty="0" err="1"/>
              <a:t>Statement</a:t>
            </a:r>
            <a:r>
              <a:rPr lang="ro-RO" dirty="0"/>
              <a:t> și metoda </a:t>
            </a:r>
            <a:r>
              <a:rPr lang="ro-RO" b="1" i="1" dirty="0" err="1"/>
              <a:t>executeUpdate</a:t>
            </a:r>
            <a:endParaRPr lang="ro-RO" b="1" i="1" dirty="0"/>
          </a:p>
          <a:p>
            <a:pPr lvl="1"/>
            <a:r>
              <a:rPr lang="ro-RO" dirty="0"/>
              <a:t>Valoarea returnată reprezintă numărul de înregistrări procesate</a:t>
            </a:r>
          </a:p>
          <a:p>
            <a:endParaRPr lang="ro-RO" dirty="0"/>
          </a:p>
          <a:p>
            <a:pPr lvl="1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6C09B1-7F60-42B0-AAD8-A7FA922FA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3857414"/>
            <a:ext cx="8731878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jdbc:sqlite:date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studenti.db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(Connection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DriverManager.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getConnection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Statement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connection.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createStatement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numarRanduri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statement.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executeUpdate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"UPDATE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Studenti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SET Cod = Cod + 100"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"Au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fost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modificate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%d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înre</a:t>
            </a:r>
            <a:r>
              <a:rPr kumimoji="0" lang="ro-RO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istrări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.%n"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numarRanduri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145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3889-07DB-4F53-AD22-CC10E042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i="1" dirty="0"/>
              <a:t>JDBC</a:t>
            </a:r>
            <a:r>
              <a:rPr lang="ro-RO" dirty="0"/>
              <a:t> – Cereri cu parametri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42D52-280A-420D-886B-60EC1A209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Sunt utilizate atunci când cererea SQL trebuie să includă date care nu sunt constante</a:t>
            </a:r>
          </a:p>
          <a:p>
            <a:r>
              <a:rPr lang="ro-RO" dirty="0"/>
              <a:t>Se utilizează obiecte de tip </a:t>
            </a:r>
            <a:r>
              <a:rPr lang="ro-RO" b="1" i="1" dirty="0" err="1"/>
              <a:t>PreparedStatement</a:t>
            </a:r>
            <a:r>
              <a:rPr lang="ro-RO" dirty="0"/>
              <a:t>:</a:t>
            </a:r>
          </a:p>
          <a:p>
            <a:pPr lvl="1"/>
            <a:r>
              <a:rPr lang="ro-RO" dirty="0"/>
              <a:t>Fraza SQL este furnizată la construirea obiectului (metoda </a:t>
            </a:r>
            <a:r>
              <a:rPr lang="ro-RO" i="1" dirty="0" err="1"/>
              <a:t>prepareStatement</a:t>
            </a:r>
            <a:r>
              <a:rPr lang="ro-RO" dirty="0"/>
              <a:t>)</a:t>
            </a:r>
          </a:p>
          <a:p>
            <a:pPr lvl="1"/>
            <a:r>
              <a:rPr lang="ro-RO" dirty="0"/>
              <a:t>În interiorul frazei SQL se marchează folosind caracterul </a:t>
            </a:r>
            <a:r>
              <a:rPr lang="ro-RO" b="1" i="1" dirty="0"/>
              <a:t>?</a:t>
            </a:r>
            <a:r>
              <a:rPr lang="ro-RO" dirty="0"/>
              <a:t> locurile unde trebuie inserate valorile</a:t>
            </a:r>
          </a:p>
          <a:p>
            <a:pPr lvl="1"/>
            <a:r>
              <a:rPr lang="ro-RO" dirty="0"/>
              <a:t>Înainte de execuție se furnizează valorile pentru fiecare parametru prin intermediul metodelor </a:t>
            </a:r>
            <a:r>
              <a:rPr lang="ro-RO" i="1" dirty="0" err="1"/>
              <a:t>setTIP</a:t>
            </a:r>
            <a:r>
              <a:rPr lang="ro-RO" i="1" dirty="0"/>
              <a:t>(index, valoare)</a:t>
            </a:r>
          </a:p>
          <a:p>
            <a:endParaRPr lang="ro-RO" i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378D552-E09D-436F-8CB3-C99DF9CB7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3857414"/>
            <a:ext cx="9030036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"Popescu Maria"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"Marinescu Ion"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(Connection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DriverManager.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getConnection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PreparedStatement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statement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connection.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prepareStatement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"INSERT INTO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Studenti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(Cod,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Nume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 VALUES (?, ?)"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 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statement.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student.getCod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statement.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student.getNume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statement.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executeUpdate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296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77D0-3996-424F-B0C3-18743502D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i="1" dirty="0"/>
              <a:t>JDBC</a:t>
            </a:r>
            <a:r>
              <a:rPr lang="ro-RO" dirty="0"/>
              <a:t> – Citirea datelor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30004-A4E6-4B18-B996-D38C31BD8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Se realizează prin intermediul obiectelor de tip </a:t>
            </a:r>
            <a:r>
              <a:rPr lang="ro-RO" b="1" i="1" dirty="0" err="1"/>
              <a:t>ResultSet</a:t>
            </a:r>
            <a:r>
              <a:rPr lang="ro-RO" dirty="0"/>
              <a:t> obținute în urma execuției cererilor prin metoda </a:t>
            </a:r>
            <a:r>
              <a:rPr lang="ro-RO" i="1" dirty="0" err="1"/>
              <a:t>executeQuery</a:t>
            </a:r>
            <a:r>
              <a:rPr lang="ro-RO" dirty="0"/>
              <a:t> (valabil atât pentru </a:t>
            </a:r>
            <a:r>
              <a:rPr lang="ro-RO" i="1" dirty="0" err="1"/>
              <a:t>Statement</a:t>
            </a:r>
            <a:r>
              <a:rPr lang="ro-RO" dirty="0"/>
              <a:t>, cât și pentru </a:t>
            </a:r>
            <a:r>
              <a:rPr lang="ro-RO" i="1" dirty="0" err="1"/>
              <a:t>PreparedStatement</a:t>
            </a:r>
            <a:r>
              <a:rPr lang="ro-RO" dirty="0"/>
              <a:t>)</a:t>
            </a:r>
          </a:p>
          <a:p>
            <a:r>
              <a:rPr lang="ro-RO" dirty="0"/>
              <a:t>Un obiect </a:t>
            </a:r>
            <a:r>
              <a:rPr lang="ro-RO" b="1" i="1" dirty="0" err="1"/>
              <a:t>ResultSet</a:t>
            </a:r>
            <a:r>
              <a:rPr lang="ro-RO" b="1" i="1" dirty="0"/>
              <a:t> </a:t>
            </a:r>
            <a:r>
              <a:rPr lang="ro-RO" dirty="0"/>
              <a:t>încapsulează un pointer către înregistrarea curentă din setul de date generat de fraza SQL de tip SELECT. Poziția inițială este </a:t>
            </a:r>
            <a:r>
              <a:rPr lang="ro-RO" i="1" dirty="0"/>
              <a:t>înainte</a:t>
            </a:r>
            <a:r>
              <a:rPr lang="ro-RO" dirty="0"/>
              <a:t> de prima înregistrare.</a:t>
            </a:r>
          </a:p>
          <a:p>
            <a:r>
              <a:rPr lang="ro-RO" dirty="0"/>
              <a:t>Principalele metode disponibile:</a:t>
            </a:r>
          </a:p>
          <a:p>
            <a:pPr lvl="1"/>
            <a:r>
              <a:rPr lang="ro-RO" i="1" dirty="0" err="1"/>
              <a:t>bool</a:t>
            </a:r>
            <a:r>
              <a:rPr lang="ro-RO" i="1" dirty="0"/>
              <a:t> </a:t>
            </a:r>
            <a:r>
              <a:rPr lang="ro-RO" b="1" i="1" dirty="0" err="1"/>
              <a:t>next</a:t>
            </a:r>
            <a:r>
              <a:rPr lang="ro-RO" i="1" dirty="0"/>
              <a:t>()</a:t>
            </a:r>
            <a:r>
              <a:rPr lang="ro-RO" dirty="0"/>
              <a:t>: avansează la </a:t>
            </a:r>
            <a:r>
              <a:rPr lang="ro-RO" dirty="0" err="1"/>
              <a:t>întrgistrarea</a:t>
            </a:r>
            <a:r>
              <a:rPr lang="ro-RO" dirty="0"/>
              <a:t> următoare și întoarce </a:t>
            </a:r>
            <a:r>
              <a:rPr lang="ro-RO" i="1" dirty="0" err="1"/>
              <a:t>true</a:t>
            </a:r>
            <a:r>
              <a:rPr lang="ro-RO" dirty="0"/>
              <a:t> dacă operația s-a executat cu succes</a:t>
            </a:r>
          </a:p>
          <a:p>
            <a:pPr lvl="1"/>
            <a:r>
              <a:rPr lang="ro-RO" dirty="0"/>
              <a:t>metode de forma </a:t>
            </a:r>
            <a:r>
              <a:rPr lang="ro-RO" i="1" dirty="0"/>
              <a:t>TIP </a:t>
            </a:r>
            <a:r>
              <a:rPr lang="ro-RO" b="1" i="1" dirty="0" err="1"/>
              <a:t>getTIP</a:t>
            </a:r>
            <a:r>
              <a:rPr lang="ro-RO" i="1" dirty="0"/>
              <a:t>(</a:t>
            </a:r>
            <a:r>
              <a:rPr lang="ro-RO" i="1" dirty="0" err="1"/>
              <a:t>int</a:t>
            </a:r>
            <a:r>
              <a:rPr lang="ro-RO" i="1" dirty="0"/>
              <a:t> index / </a:t>
            </a:r>
            <a:r>
              <a:rPr lang="ro-RO" i="1" dirty="0" err="1"/>
              <a:t>string</a:t>
            </a:r>
            <a:r>
              <a:rPr lang="ro-RO" i="1" dirty="0"/>
              <a:t> </a:t>
            </a:r>
            <a:r>
              <a:rPr lang="ro-RO" i="1" dirty="0" err="1"/>
              <a:t>numeColoană</a:t>
            </a:r>
            <a:r>
              <a:rPr lang="ro-RO" i="1" dirty="0"/>
              <a:t>)</a:t>
            </a:r>
            <a:r>
              <a:rPr lang="ro-RO" dirty="0"/>
              <a:t> care citesc și convertesc valoarea din coloana specificată a rândului curent</a:t>
            </a:r>
          </a:p>
          <a:p>
            <a:pPr lvl="1"/>
            <a:endParaRPr lang="ro-RO" dirty="0"/>
          </a:p>
          <a:p>
            <a:r>
              <a:rPr lang="ro-RO" dirty="0"/>
              <a:t>Se recomandă </a:t>
            </a:r>
            <a:r>
              <a:rPr lang="ro-RO" b="1" dirty="0"/>
              <a:t>eliberarea resurselor </a:t>
            </a:r>
            <a:r>
              <a:rPr lang="ro-RO" dirty="0"/>
              <a:t>prin utilizarea unei instrucțiuni de tip </a:t>
            </a:r>
            <a:r>
              <a:rPr lang="ro-RO" b="1" i="1" dirty="0" err="1"/>
              <a:t>try-with-resources</a:t>
            </a:r>
            <a:r>
              <a:rPr lang="ro-RO" i="1" dirty="0"/>
              <a:t> – </a:t>
            </a:r>
            <a:r>
              <a:rPr lang="ro-RO" dirty="0"/>
              <a:t>varianta</a:t>
            </a:r>
            <a:r>
              <a:rPr lang="ro-RO" i="1" dirty="0"/>
              <a:t> </a:t>
            </a:r>
            <a:r>
              <a:rPr lang="ro-RO" dirty="0"/>
              <a:t>recomandată</a:t>
            </a:r>
            <a:r>
              <a:rPr lang="ro-RO" i="1" dirty="0"/>
              <a:t> – </a:t>
            </a:r>
            <a:r>
              <a:rPr lang="ro-RO" dirty="0"/>
              <a:t>sau prin utilizarea metodei </a:t>
            </a:r>
            <a:r>
              <a:rPr lang="ro-RO" i="1" dirty="0" err="1"/>
              <a:t>close</a:t>
            </a:r>
            <a:r>
              <a:rPr lang="ro-RO" i="1" dirty="0"/>
              <a:t>() </a:t>
            </a:r>
            <a:r>
              <a:rPr lang="ro-RO" dirty="0"/>
              <a:t>într-un bloc </a:t>
            </a:r>
            <a:r>
              <a:rPr lang="ro-RO" i="1" dirty="0" err="1"/>
              <a:t>finally</a:t>
            </a:r>
            <a:endParaRPr lang="ro-RO" i="1" dirty="0"/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611422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17131</TotalTime>
  <Words>1469</Words>
  <Application>Microsoft Office PowerPoint</Application>
  <PresentationFormat>Widescreen</PresentationFormat>
  <Paragraphs>159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Retrospect</vt:lpstr>
      <vt:lpstr>Programare multiparadigmă JAVA</vt:lpstr>
      <vt:lpstr>Java Database Connectivity - JDBC</vt:lpstr>
      <vt:lpstr>Java Database Connectivity - JDBC</vt:lpstr>
      <vt:lpstr>JDBC – Deschiderea conexiunii</vt:lpstr>
      <vt:lpstr>JDBC – Deschiderea conexiunii</vt:lpstr>
      <vt:lpstr>JDBC – Construirea cererii</vt:lpstr>
      <vt:lpstr>JDBC – Cereri simple</vt:lpstr>
      <vt:lpstr>JDBC – Cereri cu parametri</vt:lpstr>
      <vt:lpstr>JDBC – Citirea datelor</vt:lpstr>
      <vt:lpstr>JDBC – Citirea datelor</vt:lpstr>
      <vt:lpstr>JDBC – Gestiunea tranzacțiilor</vt:lpstr>
      <vt:lpstr>JDBC – Gestiunea tranzacțiilor</vt:lpstr>
      <vt:lpstr>JDBC – Gestiunea tranzacțiilor</vt:lpstr>
      <vt:lpstr>JDBC – Gestiunea tranzacțiilor</vt:lpstr>
      <vt:lpstr>JDBC - Metadate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Cristian Ioniță</dc:creator>
  <cp:lastModifiedBy>Cristian Ioniță</cp:lastModifiedBy>
  <cp:revision>260</cp:revision>
  <cp:lastPrinted>2020-03-03T10:30:51Z</cp:lastPrinted>
  <dcterms:created xsi:type="dcterms:W3CDTF">2020-02-12T19:18:10Z</dcterms:created>
  <dcterms:modified xsi:type="dcterms:W3CDTF">2020-04-22T15:56:26Z</dcterms:modified>
</cp:coreProperties>
</file>