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7" r:id="rId12"/>
    <p:sldId id="319" r:id="rId13"/>
    <p:sldId id="320" r:id="rId14"/>
    <p:sldId id="321" r:id="rId15"/>
    <p:sldId id="322" r:id="rId16"/>
    <p:sldId id="323" r:id="rId17"/>
    <p:sldId id="324" r:id="rId18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46" d="100"/>
          <a:sy n="146" d="100"/>
        </p:scale>
        <p:origin x="7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0330-A496-4192-93CB-BDA34DAB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server 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BE73-E6FA-4505-9E5E-9FF4E725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AF0BEA-26C5-4343-B648-71577C610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11" y="1845734"/>
            <a:ext cx="912942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PORT_NUMBER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1298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MAX_MESSAGE_SIZE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65535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DatagramSocket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PORT_NUMBER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[MAX_MESSAGE_SIZE];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socket.receive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preluare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date: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cerere.getData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adresaClient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cerere.getAddress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cerere.getPort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buffer = ...; 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construire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răspuns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raspuns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adresaClient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raspuns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433F-9720-4E00-B9AB-F8D09417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client 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E067-4962-4A96-8287-A273AAAC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Crearea unui server UDP presupune parcurgerea următoarelor etape:</a:t>
            </a:r>
          </a:p>
          <a:p>
            <a:r>
              <a:rPr lang="ro-RO" dirty="0"/>
              <a:t>1. Crearea unui obiect de tip </a:t>
            </a:r>
            <a:r>
              <a:rPr lang="ro-RO" i="1" dirty="0" err="1"/>
              <a:t>DatagramSocket</a:t>
            </a:r>
            <a:r>
              <a:rPr lang="ro-RO" dirty="0"/>
              <a:t> </a:t>
            </a:r>
            <a:r>
              <a:rPr lang="ro-RO" i="1" dirty="0"/>
              <a:t>fără</a:t>
            </a:r>
            <a:r>
              <a:rPr lang="ro-RO" dirty="0"/>
              <a:t> port specificat</a:t>
            </a:r>
          </a:p>
          <a:p>
            <a:r>
              <a:rPr lang="ro-RO" dirty="0"/>
              <a:t>2. Crearea unui vector de octeți și a unui obiect </a:t>
            </a:r>
            <a:r>
              <a:rPr lang="ro-RO" i="1" dirty="0" err="1"/>
              <a:t>DatagramPacket</a:t>
            </a:r>
            <a:r>
              <a:rPr lang="ro-RO" dirty="0"/>
              <a:t> pentru mesajul cerere. Trebuie specificate adresa și portul serverului.</a:t>
            </a:r>
          </a:p>
          <a:p>
            <a:r>
              <a:rPr lang="ro-RO" dirty="0"/>
              <a:t>3. Transmiterea răspunsului către aplicația </a:t>
            </a:r>
            <a:r>
              <a:rPr lang="ro-RO" dirty="0" err="1"/>
              <a:t>serverprin</a:t>
            </a:r>
            <a:r>
              <a:rPr lang="ro-RO" dirty="0"/>
              <a:t> metoda </a:t>
            </a:r>
            <a:r>
              <a:rPr lang="ro-RO" b="1" i="1" dirty="0" err="1"/>
              <a:t>send</a:t>
            </a:r>
            <a:endParaRPr lang="en-US" b="1" i="1" dirty="0"/>
          </a:p>
          <a:p>
            <a:r>
              <a:rPr lang="ro-RO" dirty="0"/>
              <a:t>4. Recepționarea răspunsului prin apelul metodei </a:t>
            </a:r>
            <a:r>
              <a:rPr lang="ro-RO" b="1" i="1" dirty="0" err="1"/>
              <a:t>receive</a:t>
            </a:r>
            <a:r>
              <a:rPr lang="ro-RO" dirty="0"/>
              <a:t>; apelul blochează firul de execuție până la primirea răspunsului de la server.</a:t>
            </a:r>
          </a:p>
          <a:p>
            <a:r>
              <a:rPr lang="ro-RO" dirty="0"/>
              <a:t>5. Extragerea datelor din răspunsul primit de la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0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225-313F-4F86-94A0-842FF44F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client 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EA1F-809D-4102-AC6B-5D96D575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BA7F1D-69D6-4F13-A609-D54FAAB6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45734"/>
            <a:ext cx="614783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SERVER_HOST_NAME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SERVER_PORT_NUMBER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1298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MAX_MESSAGE_SIZE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65535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DatagramSocket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1.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Transmitere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cerere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UDP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cerere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buffer,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(SERVER_HOST_NAME),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SERVER_PORT_NUMBER);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Receptionare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raspuns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[MAX_MESSAGE_SIZE];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raspuns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DatagramPacket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socket.receive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raspuns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răspuns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obținut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raspuns.getBytes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2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265-3A17-4D35-8A4E-9D97C08B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 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0AB5-9AE9-4F8B-BD48-805973AA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o-RO" dirty="0"/>
              <a:t>URL este acronimul pentru </a:t>
            </a:r>
            <a:r>
              <a:rPr lang="ro-RO" i="1" dirty="0"/>
              <a:t>Uniform </a:t>
            </a:r>
            <a:r>
              <a:rPr lang="ro-RO" i="1" dirty="0" err="1"/>
              <a:t>Resource</a:t>
            </a:r>
            <a:r>
              <a:rPr lang="ro-RO" i="1" dirty="0"/>
              <a:t> Locator</a:t>
            </a:r>
            <a:r>
              <a:rPr lang="ro-RO" dirty="0"/>
              <a:t> și reprezintă adresa unei resurse aflată pe Internet</a:t>
            </a:r>
          </a:p>
          <a:p>
            <a:r>
              <a:rPr lang="ro-RO" dirty="0"/>
              <a:t>Un URL conține următoarele informații:</a:t>
            </a:r>
          </a:p>
          <a:p>
            <a:pPr lvl="1"/>
            <a:r>
              <a:rPr lang="ro-RO" dirty="0"/>
              <a:t>identificatorul de protocol (Ex. </a:t>
            </a:r>
            <a:r>
              <a:rPr lang="ro-RO" dirty="0" err="1"/>
              <a:t>http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identificator resursă (nume de </a:t>
            </a:r>
            <a:r>
              <a:rPr lang="ro-RO" dirty="0" err="1"/>
              <a:t>host</a:t>
            </a:r>
            <a:r>
              <a:rPr lang="ro-RO" dirty="0"/>
              <a:t>, port comunicare, cale resursă în cadrul serverului)</a:t>
            </a:r>
          </a:p>
          <a:p>
            <a:r>
              <a:rPr lang="ro-RO" dirty="0"/>
              <a:t>Clasa care permite lucrul cu URL-uri este java.net.URL:</a:t>
            </a:r>
          </a:p>
          <a:p>
            <a:pPr algn="ctr"/>
            <a:r>
              <a:rPr lang="ro-RO" i="1" dirty="0"/>
              <a:t>public final </a:t>
            </a:r>
            <a:r>
              <a:rPr lang="ro-RO" i="1" dirty="0" err="1"/>
              <a:t>class</a:t>
            </a:r>
            <a:r>
              <a:rPr lang="ro-RO" i="1" dirty="0"/>
              <a:t> URL </a:t>
            </a:r>
            <a:r>
              <a:rPr lang="ro-RO" i="1" dirty="0" err="1"/>
              <a:t>extends</a:t>
            </a:r>
            <a:r>
              <a:rPr lang="ro-RO" i="1" dirty="0"/>
              <a:t> </a:t>
            </a:r>
            <a:r>
              <a:rPr lang="ro-RO" i="1" dirty="0" err="1"/>
              <a:t>Object</a:t>
            </a:r>
            <a:r>
              <a:rPr lang="ro-RO" i="1" dirty="0"/>
              <a:t> </a:t>
            </a:r>
            <a:r>
              <a:rPr lang="ro-RO" i="1" dirty="0" err="1"/>
              <a:t>implements</a:t>
            </a:r>
            <a:r>
              <a:rPr lang="ro-RO" i="1" dirty="0"/>
              <a:t> </a:t>
            </a:r>
            <a:r>
              <a:rPr lang="ro-RO" i="1" dirty="0" err="1"/>
              <a:t>Serializable</a:t>
            </a:r>
            <a:r>
              <a:rPr lang="ro-RO" i="1" dirty="0"/>
              <a:t>;</a:t>
            </a:r>
          </a:p>
          <a:p>
            <a:r>
              <a:rPr lang="ro-RO" dirty="0"/>
              <a:t>Constructori:</a:t>
            </a:r>
          </a:p>
          <a:p>
            <a:pPr lvl="1"/>
            <a:r>
              <a:rPr lang="ro-RO" i="1" dirty="0"/>
              <a:t>URL(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spec</a:t>
            </a:r>
            <a:r>
              <a:rPr lang="ro-RO" i="1" dirty="0"/>
              <a:t>)</a:t>
            </a:r>
            <a:r>
              <a:rPr lang="ro-RO" dirty="0"/>
              <a:t> - Creează un URL pornind de la reprezentarea </a:t>
            </a:r>
            <a:r>
              <a:rPr lang="ro-RO" dirty="0" err="1"/>
              <a:t>String</a:t>
            </a:r>
            <a:r>
              <a:rPr lang="ro-RO" dirty="0"/>
              <a:t> a acestuia</a:t>
            </a:r>
          </a:p>
          <a:p>
            <a:pPr lvl="2"/>
            <a:r>
              <a:rPr lang="ro-RO" dirty="0"/>
              <a:t>exemplu: </a:t>
            </a:r>
            <a:r>
              <a:rPr lang="ro-RO" i="1" dirty="0"/>
              <a:t>URL </a:t>
            </a:r>
            <a:r>
              <a:rPr lang="ro-RO" i="1" dirty="0" err="1"/>
              <a:t>urlServer</a:t>
            </a:r>
            <a:r>
              <a:rPr lang="ro-RO" i="1" dirty="0"/>
              <a:t> = </a:t>
            </a:r>
            <a:r>
              <a:rPr lang="ro-RO" i="1" dirty="0" err="1"/>
              <a:t>new</a:t>
            </a:r>
            <a:r>
              <a:rPr lang="ro-RO" i="1" dirty="0"/>
              <a:t> URL("http://www.ase.ro");</a:t>
            </a:r>
          </a:p>
          <a:p>
            <a:pPr lvl="1"/>
            <a:r>
              <a:rPr lang="ro-RO" i="1" dirty="0"/>
              <a:t>URL(</a:t>
            </a:r>
            <a:r>
              <a:rPr lang="ro-RO" i="1" dirty="0" err="1"/>
              <a:t>String</a:t>
            </a:r>
            <a:r>
              <a:rPr lang="ro-RO" i="1" dirty="0"/>
              <a:t> protocol,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host</a:t>
            </a:r>
            <a:r>
              <a:rPr lang="ro-RO" i="1" dirty="0"/>
              <a:t>, </a:t>
            </a:r>
            <a:r>
              <a:rPr lang="ro-RO" i="1" dirty="0" err="1"/>
              <a:t>int</a:t>
            </a:r>
            <a:r>
              <a:rPr lang="ro-RO" i="1" dirty="0"/>
              <a:t> port, </a:t>
            </a:r>
            <a:r>
              <a:rPr lang="ro-RO" i="1" dirty="0" err="1"/>
              <a:t>String</a:t>
            </a:r>
            <a:r>
              <a:rPr lang="ro-RO" i="1" dirty="0"/>
              <a:t> file)</a:t>
            </a:r>
            <a:r>
              <a:rPr lang="ro-RO" dirty="0"/>
              <a:t> - Creează un obiect URL specificând distinct toate elementele componente</a:t>
            </a:r>
          </a:p>
          <a:p>
            <a:r>
              <a:rPr lang="ro-RO" dirty="0"/>
              <a:t>Există o serie de metode care furnizează informațiile conținute într-un URL: </a:t>
            </a:r>
            <a:r>
              <a:rPr lang="ro-RO" i="1" dirty="0" err="1"/>
              <a:t>getProtocol</a:t>
            </a:r>
            <a:r>
              <a:rPr lang="ro-RO" i="1" dirty="0"/>
              <a:t>, </a:t>
            </a:r>
            <a:r>
              <a:rPr lang="ro-RO" i="1" dirty="0" err="1"/>
              <a:t>getHost</a:t>
            </a:r>
            <a:r>
              <a:rPr lang="ro-RO" i="1" dirty="0"/>
              <a:t>, </a:t>
            </a:r>
            <a:r>
              <a:rPr lang="ro-RO" i="1" dirty="0" err="1"/>
              <a:t>getPort</a:t>
            </a:r>
            <a:r>
              <a:rPr lang="ro-RO" i="1" dirty="0"/>
              <a:t>, </a:t>
            </a:r>
            <a:r>
              <a:rPr lang="ro-RO" i="1" dirty="0" err="1"/>
              <a:t>getPath</a:t>
            </a:r>
            <a:r>
              <a:rPr lang="ro-RO" i="1" dirty="0"/>
              <a:t>, </a:t>
            </a:r>
            <a:r>
              <a:rPr lang="ro-RO" i="1" dirty="0" err="1"/>
              <a:t>getFile</a:t>
            </a:r>
            <a:r>
              <a:rPr lang="ro-RO" i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414328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D8D6-A2EA-4A16-951C-C6172F48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 URL – Citirea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0155-C945-4F47-A7F6-806BE92C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conținutului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URL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i="1" dirty="0" err="1"/>
              <a:t>InputStream</a:t>
            </a:r>
            <a:r>
              <a:rPr lang="en-US" dirty="0"/>
              <a:t> </a:t>
            </a:r>
            <a:r>
              <a:rPr lang="en-US" dirty="0" err="1"/>
              <a:t>furnizat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openStream</a:t>
            </a:r>
            <a:r>
              <a:rPr lang="en-US" i="1" dirty="0"/>
              <a:t>()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 URL</a:t>
            </a:r>
          </a:p>
          <a:p>
            <a:r>
              <a:rPr lang="ro-RO" dirty="0"/>
              <a:t>Exemplu: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382A94-7223-4D61-956B-55940F8B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77" y="2992458"/>
            <a:ext cx="644599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URL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"https://www.ase.ro"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url.openStream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ex)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0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BBF3-286B-4C12-9F77-315E699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 URL – Transmiterea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87F0-FA0D-4AFD-A225-8E3F9678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Se utilizează metoda </a:t>
            </a:r>
            <a:r>
              <a:rPr lang="ro-RO" i="1" dirty="0" err="1"/>
              <a:t>openConnection</a:t>
            </a:r>
            <a:r>
              <a:rPr lang="ro-RO" i="1" dirty="0"/>
              <a:t>()</a:t>
            </a:r>
            <a:r>
              <a:rPr lang="ro-RO" dirty="0"/>
              <a:t> a clasei </a:t>
            </a:r>
            <a:r>
              <a:rPr lang="ro-RO" i="1" dirty="0"/>
              <a:t>URL</a:t>
            </a:r>
            <a:r>
              <a:rPr lang="ro-RO" dirty="0"/>
              <a:t>, care furnizează un obiect </a:t>
            </a:r>
            <a:r>
              <a:rPr lang="ro-RO" b="1" i="1" dirty="0" err="1"/>
              <a:t>URLConnection</a:t>
            </a:r>
            <a:r>
              <a:rPr lang="ro-RO" dirty="0"/>
              <a:t> responsabil cu  stabilirea unei conexiuni bidirecționale cu resursa specificată:</a:t>
            </a:r>
          </a:p>
          <a:p>
            <a:pPr algn="ctr"/>
            <a:r>
              <a:rPr lang="ro-RO" i="1" dirty="0"/>
              <a:t>public </a:t>
            </a:r>
            <a:r>
              <a:rPr lang="ro-RO" i="1" dirty="0" err="1"/>
              <a:t>URLConnection</a:t>
            </a:r>
            <a:r>
              <a:rPr lang="ro-RO" i="1" dirty="0"/>
              <a:t> </a:t>
            </a:r>
            <a:r>
              <a:rPr lang="ro-RO" i="1" dirty="0" err="1"/>
              <a:t>openConnection</a:t>
            </a:r>
            <a:r>
              <a:rPr lang="ro-RO" i="1" dirty="0"/>
              <a:t>() </a:t>
            </a:r>
            <a:r>
              <a:rPr lang="ro-RO" i="1" dirty="0" err="1"/>
              <a:t>throws</a:t>
            </a:r>
            <a:r>
              <a:rPr lang="ro-RO" i="1" dirty="0"/>
              <a:t> </a:t>
            </a:r>
            <a:r>
              <a:rPr lang="ro-RO" i="1" dirty="0" err="1"/>
              <a:t>IOException</a:t>
            </a:r>
            <a:r>
              <a:rPr lang="ro-RO" i="1" dirty="0"/>
              <a:t>;</a:t>
            </a:r>
          </a:p>
          <a:p>
            <a:r>
              <a:rPr lang="ro-RO" dirty="0"/>
              <a:t>Clasa abstractă </a:t>
            </a:r>
            <a:r>
              <a:rPr lang="ro-RO" i="1" dirty="0" err="1"/>
              <a:t>URLConnection</a:t>
            </a:r>
            <a:r>
              <a:rPr lang="ro-RO" dirty="0"/>
              <a:t> este superclasa tuturor claselor care reprezintă o legătură de comunicare între aplicație și o adresă URL (Exemplu: </a:t>
            </a:r>
            <a:r>
              <a:rPr lang="ro-RO" i="1" dirty="0" err="1"/>
              <a:t>HttpURLConnection</a:t>
            </a:r>
            <a:r>
              <a:rPr lang="ro-RO" dirty="0"/>
              <a:t>)</a:t>
            </a:r>
          </a:p>
          <a:p>
            <a:r>
              <a:rPr lang="ro-RO" dirty="0"/>
              <a:t>Fluxurile de comunicare sunt furnizate de metodele </a:t>
            </a:r>
            <a:r>
              <a:rPr lang="ro-RO" i="1" dirty="0" err="1"/>
              <a:t>URLConnection</a:t>
            </a:r>
            <a:r>
              <a:rPr lang="ro-RO" dirty="0"/>
              <a:t>:</a:t>
            </a:r>
          </a:p>
          <a:p>
            <a:pPr algn="ctr"/>
            <a:r>
              <a:rPr lang="ro-RO" i="1" dirty="0"/>
              <a:t>public </a:t>
            </a:r>
            <a:r>
              <a:rPr lang="ro-RO" i="1" dirty="0" err="1"/>
              <a:t>InputStream</a:t>
            </a:r>
            <a:r>
              <a:rPr lang="ro-RO" i="1" dirty="0"/>
              <a:t> </a:t>
            </a:r>
            <a:r>
              <a:rPr lang="ro-RO" b="1" i="1" dirty="0" err="1"/>
              <a:t>getInputStream</a:t>
            </a:r>
            <a:r>
              <a:rPr lang="ro-RO" i="1" dirty="0"/>
              <a:t>() </a:t>
            </a:r>
            <a:r>
              <a:rPr lang="ro-RO" i="1" dirty="0" err="1"/>
              <a:t>throws</a:t>
            </a:r>
            <a:r>
              <a:rPr lang="ro-RO" i="1" dirty="0"/>
              <a:t> </a:t>
            </a:r>
            <a:r>
              <a:rPr lang="ro-RO" i="1" dirty="0" err="1"/>
              <a:t>IOException</a:t>
            </a:r>
            <a:r>
              <a:rPr lang="ro-RO" i="1" dirty="0"/>
              <a:t>;</a:t>
            </a:r>
          </a:p>
          <a:p>
            <a:pPr algn="ctr"/>
            <a:r>
              <a:rPr lang="ro-RO" i="1" dirty="0"/>
              <a:t>public </a:t>
            </a:r>
            <a:r>
              <a:rPr lang="ro-RO" i="1" dirty="0" err="1"/>
              <a:t>OutputStream</a:t>
            </a:r>
            <a:r>
              <a:rPr lang="ro-RO" i="1" dirty="0"/>
              <a:t> </a:t>
            </a:r>
            <a:r>
              <a:rPr lang="ro-RO" b="1" i="1" dirty="0" err="1"/>
              <a:t>getOutputStream</a:t>
            </a:r>
            <a:r>
              <a:rPr lang="ro-RO" i="1" dirty="0"/>
              <a:t>() </a:t>
            </a:r>
            <a:r>
              <a:rPr lang="ro-RO" i="1" dirty="0" err="1"/>
              <a:t>throws</a:t>
            </a:r>
            <a:r>
              <a:rPr lang="ro-RO" i="1" dirty="0"/>
              <a:t> </a:t>
            </a:r>
            <a:r>
              <a:rPr lang="ro-RO" i="1" dirty="0" err="1"/>
              <a:t>IOException</a:t>
            </a:r>
            <a:r>
              <a:rPr lang="ro-RO" i="1" dirty="0"/>
              <a:t>;</a:t>
            </a:r>
          </a:p>
          <a:p>
            <a:r>
              <a:rPr lang="ro-RO" dirty="0"/>
              <a:t>O conexiune URL poate fi utilizată pentru citire și/sau scriere. Controlul scrierii și citirii se realizează prin două câmpuri de tip boolean, </a:t>
            </a:r>
            <a:r>
              <a:rPr lang="ro-RO" dirty="0" err="1"/>
              <a:t>doInput</a:t>
            </a:r>
            <a:r>
              <a:rPr lang="ro-RO" dirty="0"/>
              <a:t> și </a:t>
            </a:r>
            <a:r>
              <a:rPr lang="ro-RO" dirty="0" err="1"/>
              <a:t>doOutput</a:t>
            </a:r>
            <a:r>
              <a:rPr lang="ro-RO" dirty="0"/>
              <a:t>, care pot fi modificate prin metodele:</a:t>
            </a:r>
          </a:p>
          <a:p>
            <a:pPr algn="ctr"/>
            <a:r>
              <a:rPr lang="ro-RO" i="1" dirty="0"/>
              <a:t>public </a:t>
            </a:r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setDoInput</a:t>
            </a:r>
            <a:r>
              <a:rPr lang="ro-RO" i="1" dirty="0"/>
              <a:t>(boolean </a:t>
            </a:r>
            <a:r>
              <a:rPr lang="ro-RO" i="1" dirty="0" err="1"/>
              <a:t>doinput</a:t>
            </a:r>
            <a:r>
              <a:rPr lang="ro-RO" i="1" dirty="0"/>
              <a:t>);</a:t>
            </a:r>
          </a:p>
          <a:p>
            <a:pPr algn="ctr"/>
            <a:r>
              <a:rPr lang="ro-RO" i="1" dirty="0"/>
              <a:t>public </a:t>
            </a:r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setDoOutput</a:t>
            </a:r>
            <a:r>
              <a:rPr lang="ro-RO" i="1" dirty="0"/>
              <a:t>(boolean </a:t>
            </a:r>
            <a:r>
              <a:rPr lang="ro-RO" i="1" dirty="0" err="1"/>
              <a:t>dooutput</a:t>
            </a:r>
            <a:r>
              <a:rPr lang="ro-RO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207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67BD-3223-436D-8130-35BFDCE1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Server 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6F39-7886-48D9-BFFC-2EBD812D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 err="1"/>
              <a:t>Hypertext</a:t>
            </a:r>
            <a:r>
              <a:rPr lang="ro-RO" i="1" dirty="0"/>
              <a:t> Transfer Protocol - </a:t>
            </a:r>
            <a:r>
              <a:rPr lang="ro-RO" b="1" i="1" dirty="0"/>
              <a:t>HTTP</a:t>
            </a:r>
            <a:r>
              <a:rPr lang="ro-RO" dirty="0"/>
              <a:t> este un protocol de comunicație responsabil cu transferul de hipertext (text structurat ce conține legături) dintre un client (de regulă un navigator</a:t>
            </a:r>
            <a:r>
              <a:rPr lang="en-US" dirty="0"/>
              <a:t> web</a:t>
            </a:r>
            <a:r>
              <a:rPr lang="ro-RO" dirty="0"/>
              <a:t>) și un server web</a:t>
            </a:r>
          </a:p>
          <a:p>
            <a:endParaRPr lang="ro-RO" dirty="0"/>
          </a:p>
          <a:p>
            <a:r>
              <a:rPr lang="ro-RO" dirty="0"/>
              <a:t>Clasa care permite crearea unui server HTTP simplu este </a:t>
            </a:r>
            <a:r>
              <a:rPr lang="ro-RO" b="1" i="1" dirty="0" err="1"/>
              <a:t>HttpServer</a:t>
            </a:r>
            <a:endParaRPr lang="ro-RO" b="1" i="1" dirty="0"/>
          </a:p>
          <a:p>
            <a:r>
              <a:rPr lang="ro-RO" dirty="0"/>
              <a:t>Crearea unui obiect </a:t>
            </a:r>
            <a:r>
              <a:rPr lang="ro-RO" dirty="0" err="1"/>
              <a:t>HttpServer</a:t>
            </a:r>
            <a:r>
              <a:rPr lang="ro-RO" dirty="0"/>
              <a:t> se realizează prin metoda statică </a:t>
            </a:r>
            <a:r>
              <a:rPr lang="ro-RO" b="1" i="1" dirty="0"/>
              <a:t>create()</a:t>
            </a:r>
            <a:r>
              <a:rPr lang="ro-RO" dirty="0"/>
              <a:t> a clasei </a:t>
            </a:r>
            <a:r>
              <a:rPr lang="ro-RO" i="1" dirty="0" err="1"/>
              <a:t>HttpServer</a:t>
            </a:r>
            <a:r>
              <a:rPr lang="ro-RO" i="1" dirty="0"/>
              <a:t>:</a:t>
            </a:r>
          </a:p>
          <a:p>
            <a:pPr algn="ctr"/>
            <a:r>
              <a:rPr lang="ro-RO" i="1" dirty="0"/>
              <a:t>public static </a:t>
            </a:r>
            <a:r>
              <a:rPr lang="ro-RO" i="1" dirty="0" err="1"/>
              <a:t>HttpServer</a:t>
            </a:r>
            <a:r>
              <a:rPr lang="ro-RO" i="1" dirty="0"/>
              <a:t> create(</a:t>
            </a:r>
            <a:r>
              <a:rPr lang="ro-RO" i="1" dirty="0" err="1"/>
              <a:t>InetSocketAddress</a:t>
            </a:r>
            <a:r>
              <a:rPr lang="ro-RO" i="1" dirty="0"/>
              <a:t> </a:t>
            </a:r>
            <a:r>
              <a:rPr lang="ro-RO" i="1" dirty="0" err="1"/>
              <a:t>addr</a:t>
            </a:r>
            <a:r>
              <a:rPr lang="ro-RO" i="1" dirty="0"/>
              <a:t>, </a:t>
            </a:r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i="1" dirty="0" err="1"/>
              <a:t>backlog</a:t>
            </a:r>
            <a:r>
              <a:rPr lang="ro-RO" i="1" dirty="0"/>
              <a:t>)</a:t>
            </a:r>
            <a:r>
              <a:rPr lang="ro-RO" dirty="0"/>
              <a:t> </a:t>
            </a:r>
            <a:r>
              <a:rPr lang="en-US" dirty="0"/>
              <a:t>- s</a:t>
            </a:r>
            <a:r>
              <a:rPr lang="ro-RO" dirty="0"/>
              <a:t>unt specificate adresa serverului și numărul maxim de conexiuni</a:t>
            </a:r>
            <a:r>
              <a:rPr lang="en-US" dirty="0"/>
              <a:t> </a:t>
            </a:r>
            <a:r>
              <a:rPr lang="ro-RO" dirty="0"/>
              <a:t>în așteptare</a:t>
            </a:r>
          </a:p>
          <a:p>
            <a:endParaRPr lang="ro-RO" dirty="0"/>
          </a:p>
          <a:p>
            <a:r>
              <a:rPr lang="ro-RO" dirty="0"/>
              <a:t>Pornirea serverului se face prin invocarea metodei </a:t>
            </a:r>
            <a:r>
              <a:rPr lang="ro-RO" b="1" i="1" dirty="0"/>
              <a:t>start()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4585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B09A-BC79-4E48-8D54-F3BFFC40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Server 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3615-8E7D-4C19-ADEF-E4E728E8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/>
              <a:t>Presupune crearea unui obiect </a:t>
            </a:r>
            <a:r>
              <a:rPr lang="ro-RO" b="1" i="1" dirty="0" err="1"/>
              <a:t>HttpContext</a:t>
            </a:r>
            <a:r>
              <a:rPr lang="ro-RO" dirty="0"/>
              <a:t>. </a:t>
            </a:r>
          </a:p>
          <a:p>
            <a:r>
              <a:rPr lang="ro-RO" dirty="0"/>
              <a:t>Un obiect </a:t>
            </a:r>
            <a:r>
              <a:rPr lang="ro-RO" i="1" dirty="0" err="1"/>
              <a:t>HttpContext</a:t>
            </a:r>
            <a:r>
              <a:rPr lang="ro-RO" dirty="0"/>
              <a:t> reprezintă o mapare dintre o cale URI și o metodă care tratează cererile pe acest </a:t>
            </a:r>
            <a:r>
              <a:rPr lang="ro-RO" i="1" dirty="0" err="1"/>
              <a:t>HttpServer</a:t>
            </a:r>
            <a:r>
              <a:rPr lang="ro-RO" dirty="0"/>
              <a:t>.</a:t>
            </a:r>
          </a:p>
          <a:p>
            <a:pPr algn="ctr"/>
            <a:r>
              <a:rPr lang="ro-RO" i="1" dirty="0"/>
              <a:t>public abstract </a:t>
            </a:r>
            <a:r>
              <a:rPr lang="ro-RO" i="1" dirty="0" err="1"/>
              <a:t>HttpContext</a:t>
            </a:r>
            <a:r>
              <a:rPr lang="ro-RO" i="1" dirty="0"/>
              <a:t> </a:t>
            </a:r>
            <a:r>
              <a:rPr lang="ro-RO" b="1" i="1" dirty="0" err="1"/>
              <a:t>createContext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path</a:t>
            </a:r>
            <a:r>
              <a:rPr lang="ro-RO" i="1" dirty="0"/>
              <a:t>, </a:t>
            </a:r>
            <a:r>
              <a:rPr lang="ro-RO" i="1" dirty="0" err="1"/>
              <a:t>HttpHandler</a:t>
            </a:r>
            <a:r>
              <a:rPr lang="ro-RO" i="1" dirty="0"/>
              <a:t> </a:t>
            </a:r>
            <a:r>
              <a:rPr lang="ro-RO" i="1" dirty="0" err="1"/>
              <a:t>handler</a:t>
            </a:r>
            <a:r>
              <a:rPr lang="ro-RO" i="1" dirty="0"/>
              <a:t>);</a:t>
            </a:r>
          </a:p>
          <a:p>
            <a:r>
              <a:rPr lang="ro-RO" dirty="0"/>
              <a:t>Metoda </a:t>
            </a:r>
            <a:r>
              <a:rPr lang="ro-RO" i="1" dirty="0" err="1"/>
              <a:t>handler</a:t>
            </a:r>
            <a:r>
              <a:rPr lang="ro-RO" dirty="0"/>
              <a:t> este furnizată printr-un obiect care implementează interfața </a:t>
            </a:r>
            <a:r>
              <a:rPr lang="ro-RO" i="1" dirty="0" err="1"/>
              <a:t>HttpHandler</a:t>
            </a:r>
            <a:r>
              <a:rPr lang="ro-RO" dirty="0"/>
              <a:t>. </a:t>
            </a:r>
          </a:p>
          <a:p>
            <a:r>
              <a:rPr lang="ro-RO" dirty="0"/>
              <a:t>Interfața </a:t>
            </a:r>
            <a:r>
              <a:rPr lang="ro-RO" dirty="0" err="1"/>
              <a:t>HttpHandler</a:t>
            </a:r>
            <a:r>
              <a:rPr lang="ro-RO" dirty="0"/>
              <a:t> are o singură metodă abstractă prin care se implementează codul metodei </a:t>
            </a:r>
            <a:r>
              <a:rPr lang="ro-RO" dirty="0" err="1"/>
              <a:t>handler</a:t>
            </a:r>
            <a:r>
              <a:rPr lang="ro-RO" dirty="0"/>
              <a:t> care tratează cererile: </a:t>
            </a:r>
          </a:p>
          <a:p>
            <a:pPr algn="ctr"/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handle</a:t>
            </a:r>
            <a:r>
              <a:rPr lang="ro-RO" i="1" dirty="0"/>
              <a:t>(</a:t>
            </a:r>
            <a:r>
              <a:rPr lang="ro-RO" i="1" dirty="0" err="1"/>
              <a:t>HttpExchange</a:t>
            </a:r>
            <a:r>
              <a:rPr lang="ro-RO" i="1" dirty="0"/>
              <a:t> </a:t>
            </a:r>
            <a:r>
              <a:rPr lang="ro-RO" i="1" dirty="0" err="1"/>
              <a:t>exchange</a:t>
            </a:r>
            <a:r>
              <a:rPr lang="ro-RO" i="1" dirty="0"/>
              <a:t>) </a:t>
            </a:r>
            <a:r>
              <a:rPr lang="ro-RO" i="1" dirty="0" err="1"/>
              <a:t>throws</a:t>
            </a:r>
            <a:r>
              <a:rPr lang="ro-RO" i="1" dirty="0"/>
              <a:t> </a:t>
            </a:r>
            <a:r>
              <a:rPr lang="ro-RO" i="1" dirty="0" err="1"/>
              <a:t>IOException</a:t>
            </a:r>
            <a:r>
              <a:rPr lang="ro-RO" i="1" dirty="0"/>
              <a:t>;</a:t>
            </a:r>
          </a:p>
          <a:p>
            <a:endParaRPr lang="ro-RO" dirty="0"/>
          </a:p>
          <a:p>
            <a:r>
              <a:rPr lang="ro-RO" dirty="0"/>
              <a:t>Clasa </a:t>
            </a:r>
            <a:r>
              <a:rPr lang="ro-RO" i="1" dirty="0" err="1"/>
              <a:t>HttpExchange</a:t>
            </a:r>
            <a:r>
              <a:rPr lang="ro-RO" dirty="0"/>
              <a:t> încapsulează o cerere HTTP și un răspuns care urmează să fie generat. Aceasta oferă metode pentru examinarea cererii de la client și pentru construirea și trimiterea răspunsului.</a:t>
            </a:r>
          </a:p>
          <a:p>
            <a:r>
              <a:rPr lang="ro-RO" dirty="0"/>
              <a:t>Pentru construirea unui server simplu care să comunice cu aplicații client prin conexiunile  </a:t>
            </a:r>
            <a:r>
              <a:rPr lang="ro-RO" i="1" dirty="0" err="1"/>
              <a:t>URLConnection</a:t>
            </a:r>
            <a:r>
              <a:rPr lang="ro-RO" dirty="0"/>
              <a:t> ale clienților, vor fi utilizate metodele </a:t>
            </a:r>
            <a:r>
              <a:rPr lang="ro-RO" i="1" dirty="0" err="1"/>
              <a:t>HttpExchange</a:t>
            </a:r>
            <a:r>
              <a:rPr lang="ro-RO" dirty="0"/>
              <a:t> care furnizează fluxuri de acces la conținutul cererii și răspunsului</a:t>
            </a:r>
          </a:p>
          <a:p>
            <a:pPr algn="ctr"/>
            <a:r>
              <a:rPr lang="ro-RO" i="1" dirty="0"/>
              <a:t>public abstract </a:t>
            </a:r>
            <a:r>
              <a:rPr lang="ro-RO" i="1" dirty="0" err="1"/>
              <a:t>InputStream</a:t>
            </a:r>
            <a:r>
              <a:rPr lang="ro-RO" i="1" dirty="0"/>
              <a:t> </a:t>
            </a:r>
            <a:r>
              <a:rPr lang="ro-RO" i="1" dirty="0" err="1"/>
              <a:t>getRequestBody</a:t>
            </a:r>
            <a:r>
              <a:rPr lang="ro-RO" i="1" dirty="0"/>
              <a:t>();</a:t>
            </a:r>
          </a:p>
          <a:p>
            <a:pPr algn="ctr"/>
            <a:r>
              <a:rPr lang="ro-RO" i="1" dirty="0"/>
              <a:t>public abstract </a:t>
            </a:r>
            <a:r>
              <a:rPr lang="ro-RO" i="1" dirty="0" err="1"/>
              <a:t>OutputStream</a:t>
            </a:r>
            <a:r>
              <a:rPr lang="ro-RO" i="1" dirty="0"/>
              <a:t> </a:t>
            </a:r>
            <a:r>
              <a:rPr lang="ro-RO" i="1" dirty="0" err="1"/>
              <a:t>getResponseBody</a:t>
            </a:r>
            <a:r>
              <a:rPr lang="ro-RO" i="1" dirty="0"/>
              <a:t>();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30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FDD-3697-44C6-9431-C6B1A40E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i="1" dirty="0"/>
              <a:t>TCP/IP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C350-7B99-405A-8F7C-36D0F3FF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170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Internet Protocol – </a:t>
            </a:r>
            <a:r>
              <a:rPr lang="en-US" b="1" i="1" dirty="0"/>
              <a:t>IP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transmisia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de date </a:t>
            </a:r>
            <a:r>
              <a:rPr lang="ro-RO" dirty="0"/>
              <a:t>(</a:t>
            </a:r>
            <a:r>
              <a:rPr lang="ro-RO" i="1" dirty="0" err="1"/>
              <a:t>datagram</a:t>
            </a:r>
            <a:r>
              <a:rPr lang="ro-RO" dirty="0"/>
              <a:t>) între calculatoare</a:t>
            </a:r>
          </a:p>
          <a:p>
            <a:pPr lvl="1"/>
            <a:r>
              <a:rPr lang="ro-RO" dirty="0"/>
              <a:t>Calculatoarele sunt identificate printr-o adresă (32 biți – IPv4 sau 128 biți – IPv6)</a:t>
            </a:r>
            <a:endParaRPr lang="en-US" dirty="0"/>
          </a:p>
          <a:p>
            <a:r>
              <a:rPr lang="ro-RO" i="1" dirty="0" err="1"/>
              <a:t>Transmission</a:t>
            </a:r>
            <a:r>
              <a:rPr lang="ro-RO" i="1" dirty="0"/>
              <a:t> Control Protocol</a:t>
            </a:r>
            <a:r>
              <a:rPr lang="en-US" i="1" dirty="0"/>
              <a:t> – </a:t>
            </a:r>
            <a:r>
              <a:rPr lang="en-US" b="1" i="1" dirty="0"/>
              <a:t>TCP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Protocol bazat pe conexiuni care utilizează </a:t>
            </a:r>
            <a:r>
              <a:rPr lang="ro-RO" i="1" dirty="0"/>
              <a:t>IP</a:t>
            </a:r>
            <a:r>
              <a:rPr lang="ro-RO" dirty="0"/>
              <a:t> pentru transferul datelor</a:t>
            </a:r>
          </a:p>
          <a:p>
            <a:pPr lvl="1"/>
            <a:r>
              <a:rPr lang="ro-RO" dirty="0"/>
              <a:t>Poate fi utilizat simultan de mai multe procese identificate unic printr-un număr pe 16 biți denumit </a:t>
            </a:r>
            <a:r>
              <a:rPr lang="ro-RO" b="1" i="1" dirty="0"/>
              <a:t>port</a:t>
            </a:r>
          </a:p>
          <a:p>
            <a:pPr lvl="1"/>
            <a:r>
              <a:rPr lang="ro-RO" dirty="0"/>
              <a:t>Asigură:</a:t>
            </a:r>
          </a:p>
          <a:p>
            <a:pPr lvl="2"/>
            <a:r>
              <a:rPr lang="ro-RO" dirty="0"/>
              <a:t>Retransmisia pachetelor pierdute</a:t>
            </a:r>
          </a:p>
          <a:p>
            <a:pPr lvl="2"/>
            <a:r>
              <a:rPr lang="ro-RO" dirty="0"/>
              <a:t>Reordonarea pachetelor primite în altă ordine decât ordinea în care au fost transmise</a:t>
            </a:r>
          </a:p>
          <a:p>
            <a:pPr lvl="2"/>
            <a:r>
              <a:rPr lang="ro-RO" dirty="0"/>
              <a:t>Detecția erorilor</a:t>
            </a:r>
          </a:p>
          <a:p>
            <a:pPr lvl="2"/>
            <a:r>
              <a:rPr lang="ro-RO" dirty="0"/>
              <a:t>Controlul vitezei de transfer</a:t>
            </a:r>
          </a:p>
          <a:p>
            <a:r>
              <a:rPr lang="ro-RO" dirty="0"/>
              <a:t>O aplicație bazată pe TCP conține uzual:</a:t>
            </a:r>
          </a:p>
          <a:p>
            <a:pPr lvl="1"/>
            <a:r>
              <a:rPr lang="ro-RO" dirty="0"/>
              <a:t>O componentă server care răspunde la cererile inițiate de către clienți</a:t>
            </a:r>
          </a:p>
          <a:p>
            <a:pPr lvl="1"/>
            <a:r>
              <a:rPr lang="ro-RO" dirty="0"/>
              <a:t>Mai multe componente client care inițiază conexiunile</a:t>
            </a:r>
          </a:p>
          <a:p>
            <a:pPr lvl="1"/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30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C1C4-272E-41ED-937F-C8E67C64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Conexiuni</a:t>
            </a:r>
            <a:r>
              <a:rPr lang="en-US" dirty="0"/>
              <a:t> TCP - </a:t>
            </a:r>
            <a:r>
              <a:rPr lang="en-US" dirty="0" err="1"/>
              <a:t>Arhitectura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1A3C1F-35AB-4B01-BA99-D62D11B6FF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5411" y="1806668"/>
            <a:ext cx="7302137" cy="4529813"/>
            <a:chOff x="1578" y="1514"/>
            <a:chExt cx="8672" cy="5379"/>
          </a:xfrm>
        </p:grpSpPr>
        <p:sp>
          <p:nvSpPr>
            <p:cNvPr id="5" name="AutoShape 83">
              <a:extLst>
                <a:ext uri="{FF2B5EF4-FFF2-40B4-BE49-F238E27FC236}">
                  <a16:creationId xmlns:a16="http://schemas.microsoft.com/office/drawing/2014/main" id="{ECE9F070-1C78-4DCD-9350-D4EE16EF03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78" y="1514"/>
              <a:ext cx="8672" cy="5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206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6792D2-D3A4-4A4C-90BC-5A93EE4B5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3" y="1587"/>
              <a:ext cx="3612" cy="2391"/>
              <a:chOff x="6493" y="1587"/>
              <a:chExt cx="3612" cy="23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B3E068-E25A-4EAE-AC4F-B5381D7D3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" y="1587"/>
                <a:ext cx="3612" cy="10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o-RO" altLang="en-US" sz="200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Text Box 81">
                <a:extLst>
                  <a:ext uri="{FF2B5EF4-FFF2-40B4-BE49-F238E27FC236}">
                    <a16:creationId xmlns:a16="http://schemas.microsoft.com/office/drawing/2014/main" id="{5EE6F796-0430-49F8-B498-FDF9533A8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3" y="2621"/>
                <a:ext cx="3612" cy="3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 err="1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ServerSocket</a:t>
                </a:r>
                <a:endParaRPr lang="en-US" altLang="en-US" sz="1800" b="1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80">
                <a:extLst>
                  <a:ext uri="{FF2B5EF4-FFF2-40B4-BE49-F238E27FC236}">
                    <a16:creationId xmlns:a16="http://schemas.microsoft.com/office/drawing/2014/main" id="{863BB214-709D-488F-B9FD-3303548DF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0" y="1828"/>
                <a:ext cx="2116" cy="4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SERVER</a:t>
                </a:r>
                <a:endParaRPr lang="en-US" altLang="en-US" sz="200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C669B51-6961-4C07-88C9-B374397BF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93" y="2963"/>
                <a:ext cx="1158" cy="1009"/>
                <a:chOff x="6493" y="3505"/>
                <a:chExt cx="1158" cy="1009"/>
              </a:xfrm>
            </p:grpSpPr>
            <p:sp>
              <p:nvSpPr>
                <p:cNvPr id="31" name="Text Box 79">
                  <a:extLst>
                    <a:ext uri="{FF2B5EF4-FFF2-40B4-BE49-F238E27FC236}">
                      <a16:creationId xmlns:a16="http://schemas.microsoft.com/office/drawing/2014/main" id="{408BEE99-D63C-404F-97DF-FAF1AD42C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3" y="3505"/>
                  <a:ext cx="1158" cy="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Socket 1</a:t>
                  </a:r>
                  <a:endParaRPr lang="en-US" altLang="en-US" sz="18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78">
                  <a:extLst>
                    <a:ext uri="{FF2B5EF4-FFF2-40B4-BE49-F238E27FC236}">
                      <a16:creationId xmlns:a16="http://schemas.microsoft.com/office/drawing/2014/main" id="{1094DA44-A368-49DD-99F2-29A975CDA0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3" y="4095"/>
                  <a:ext cx="483" cy="4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77">
                  <a:extLst>
                    <a:ext uri="{FF2B5EF4-FFF2-40B4-BE49-F238E27FC236}">
                      <a16:creationId xmlns:a16="http://schemas.microsoft.com/office/drawing/2014/main" id="{1F40B3CF-FD98-44B1-B4E1-A85F135501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48" y="4100"/>
                  <a:ext cx="484" cy="4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2820EA7-0CC0-4439-824A-AC99A9CE66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82" y="2969"/>
                <a:ext cx="1223" cy="1009"/>
                <a:chOff x="6428" y="3505"/>
                <a:chExt cx="1223" cy="1009"/>
              </a:xfrm>
            </p:grpSpPr>
            <p:sp>
              <p:nvSpPr>
                <p:cNvPr id="28" name="Text Box 75">
                  <a:extLst>
                    <a:ext uri="{FF2B5EF4-FFF2-40B4-BE49-F238E27FC236}">
                      <a16:creationId xmlns:a16="http://schemas.microsoft.com/office/drawing/2014/main" id="{3610F846-7615-45E9-BC45-B18211B104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28" y="3505"/>
                  <a:ext cx="1223" cy="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Socket N</a:t>
                  </a:r>
                  <a:endParaRPr lang="en-US" altLang="en-US" sz="18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74">
                  <a:extLst>
                    <a:ext uri="{FF2B5EF4-FFF2-40B4-BE49-F238E27FC236}">
                      <a16:creationId xmlns:a16="http://schemas.microsoft.com/office/drawing/2014/main" id="{811FA01F-0889-4189-9041-B1AA1B0B23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28" y="4098"/>
                  <a:ext cx="483" cy="4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73">
                  <a:extLst>
                    <a:ext uri="{FF2B5EF4-FFF2-40B4-BE49-F238E27FC236}">
                      <a16:creationId xmlns:a16="http://schemas.microsoft.com/office/drawing/2014/main" id="{40C849AA-8813-415A-9267-DDA0C629F9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48" y="4100"/>
                  <a:ext cx="484" cy="4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76B1DF-5F75-40C5-A883-24D5B56A5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3" y="1690"/>
              <a:ext cx="1478" cy="1941"/>
              <a:chOff x="1703" y="1690"/>
              <a:chExt cx="1478" cy="1941"/>
            </a:xfrm>
          </p:grpSpPr>
          <p:sp>
            <p:nvSpPr>
              <p:cNvPr id="18" name="Text Box 70">
                <a:extLst>
                  <a:ext uri="{FF2B5EF4-FFF2-40B4-BE49-F238E27FC236}">
                    <a16:creationId xmlns:a16="http://schemas.microsoft.com/office/drawing/2014/main" id="{17A24875-0E20-42C1-AE72-BE558FF49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1690"/>
                <a:ext cx="1478" cy="9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CLIENT 1</a:t>
                </a:r>
                <a:endParaRPr lang="en-US" altLang="en-US" sz="2000" b="1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AF169AE-9C14-414B-8EA9-C2CA6D1E63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3" y="2622"/>
                <a:ext cx="1478" cy="1009"/>
                <a:chOff x="6493" y="3505"/>
                <a:chExt cx="1158" cy="1009"/>
              </a:xfrm>
            </p:grpSpPr>
            <p:sp>
              <p:nvSpPr>
                <p:cNvPr id="20" name="Text Box 69">
                  <a:extLst>
                    <a:ext uri="{FF2B5EF4-FFF2-40B4-BE49-F238E27FC236}">
                      <a16:creationId xmlns:a16="http://schemas.microsoft.com/office/drawing/2014/main" id="{CDC78D44-19ED-45C3-987F-AA26DB9660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3" y="3505"/>
                  <a:ext cx="1158" cy="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 dirty="0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Socket</a:t>
                  </a:r>
                  <a:endParaRPr lang="en-US" altLang="en-US" sz="1800" b="1" dirty="0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68">
                  <a:extLst>
                    <a:ext uri="{FF2B5EF4-FFF2-40B4-BE49-F238E27FC236}">
                      <a16:creationId xmlns:a16="http://schemas.microsoft.com/office/drawing/2014/main" id="{B56C8517-61BB-43CD-B9F9-6A897E822F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3" y="4095"/>
                  <a:ext cx="483" cy="4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67">
                  <a:extLst>
                    <a:ext uri="{FF2B5EF4-FFF2-40B4-BE49-F238E27FC236}">
                      <a16:creationId xmlns:a16="http://schemas.microsoft.com/office/drawing/2014/main" id="{1260A561-EDC5-4584-9EEE-C8325B067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48" y="4100"/>
                  <a:ext cx="484" cy="4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EC9D78-35E2-4330-9A46-981B165527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9" y="4505"/>
              <a:ext cx="1478" cy="1941"/>
              <a:chOff x="1703" y="1690"/>
              <a:chExt cx="1478" cy="1941"/>
            </a:xfrm>
          </p:grpSpPr>
          <p:sp>
            <p:nvSpPr>
              <p:cNvPr id="13" name="Text Box 64">
                <a:extLst>
                  <a:ext uri="{FF2B5EF4-FFF2-40B4-BE49-F238E27FC236}">
                    <a16:creationId xmlns:a16="http://schemas.microsoft.com/office/drawing/2014/main" id="{8CD55596-2560-467B-9EE0-E5B212840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1690"/>
                <a:ext cx="1478" cy="9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rgbClr val="00206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CLIENT N</a:t>
                </a:r>
                <a:endParaRPr lang="en-US" altLang="en-US" sz="2000" b="1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3D416C9-4E1A-492D-AA42-13476560B8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3" y="2622"/>
                <a:ext cx="1478" cy="1009"/>
                <a:chOff x="6493" y="3505"/>
                <a:chExt cx="1158" cy="1009"/>
              </a:xfrm>
            </p:grpSpPr>
            <p:sp>
              <p:nvSpPr>
                <p:cNvPr id="15" name="Text Box 63">
                  <a:extLst>
                    <a:ext uri="{FF2B5EF4-FFF2-40B4-BE49-F238E27FC236}">
                      <a16:creationId xmlns:a16="http://schemas.microsoft.com/office/drawing/2014/main" id="{1B6EEBCD-3B99-48BB-8DD5-C36115311B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3" y="3505"/>
                  <a:ext cx="1158" cy="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Socket</a:t>
                  </a:r>
                  <a:endParaRPr lang="en-US" altLang="en-US" sz="18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Text Box 62">
                  <a:extLst>
                    <a:ext uri="{FF2B5EF4-FFF2-40B4-BE49-F238E27FC236}">
                      <a16:creationId xmlns:a16="http://schemas.microsoft.com/office/drawing/2014/main" id="{D23E3A7A-942C-447D-A96C-AE8F3182DD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93" y="4095"/>
                  <a:ext cx="483" cy="4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61">
                  <a:extLst>
                    <a:ext uri="{FF2B5EF4-FFF2-40B4-BE49-F238E27FC236}">
                      <a16:creationId xmlns:a16="http://schemas.microsoft.com/office/drawing/2014/main" id="{59EEA3CF-BDA8-4747-9FE0-B4F4442E8A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48" y="4100"/>
                  <a:ext cx="484" cy="41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rgbClr val="00206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OS</a:t>
                  </a:r>
                  <a:endParaRPr lang="en-US" altLang="en-US" sz="1600" b="1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9" name="AutoShape 58">
              <a:extLst>
                <a:ext uri="{FF2B5EF4-FFF2-40B4-BE49-F238E27FC236}">
                  <a16:creationId xmlns:a16="http://schemas.microsoft.com/office/drawing/2014/main" id="{E868BD5C-B2B9-43AE-8F6B-4057418DC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57" y="3424"/>
              <a:ext cx="3336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57">
              <a:extLst>
                <a:ext uri="{FF2B5EF4-FFF2-40B4-BE49-F238E27FC236}">
                  <a16:creationId xmlns:a16="http://schemas.microsoft.com/office/drawing/2014/main" id="{6F0E3BC4-FD33-467A-964E-8F8599D5C3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527" y="1109"/>
              <a:ext cx="347" cy="5379"/>
            </a:xfrm>
            <a:prstGeom prst="bentConnector3">
              <a:avLst>
                <a:gd name="adj1" fmla="val -10374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6">
              <a:extLst>
                <a:ext uri="{FF2B5EF4-FFF2-40B4-BE49-F238E27FC236}">
                  <a16:creationId xmlns:a16="http://schemas.microsoft.com/office/drawing/2014/main" id="{B95233FA-1F5A-4E30-B717-29441642DA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685" y="1280"/>
              <a:ext cx="2462" cy="7857"/>
            </a:xfrm>
            <a:prstGeom prst="bentConnector3">
              <a:avLst>
                <a:gd name="adj1" fmla="val 11458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5">
              <a:extLst>
                <a:ext uri="{FF2B5EF4-FFF2-40B4-BE49-F238E27FC236}">
                  <a16:creationId xmlns:a16="http://schemas.microsoft.com/office/drawing/2014/main" id="{F1E50F37-4C42-4CC3-8C46-42A1C4ACB2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33" y="3972"/>
              <a:ext cx="6056" cy="226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3794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7EBD-CF7E-4553-BAD9-213599A5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server TCP/IP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A7E4-CE2A-4245-86BE-91CC35FC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i="1" dirty="0"/>
              <a:t>Etapa </a:t>
            </a:r>
            <a:r>
              <a:rPr lang="ro-RO" b="1" i="1" dirty="0"/>
              <a:t>1</a:t>
            </a:r>
            <a:r>
              <a:rPr lang="ro-RO" dirty="0"/>
              <a:t>: Construirea unui obiect de tip </a:t>
            </a:r>
            <a:r>
              <a:rPr lang="ro-RO" b="1" i="1" dirty="0" err="1"/>
              <a:t>ServerSocket</a:t>
            </a:r>
            <a:r>
              <a:rPr lang="ro-RO" dirty="0"/>
              <a:t> și specificarea portului prin intermediul constructorului</a:t>
            </a:r>
          </a:p>
          <a:p>
            <a:pPr lvl="1"/>
            <a:r>
              <a:rPr lang="en-US" dirty="0"/>
              <a:t>Num</a:t>
            </a:r>
            <a:r>
              <a:rPr lang="ro-RO" dirty="0" err="1"/>
              <a:t>ărul</a:t>
            </a:r>
            <a:r>
              <a:rPr lang="ro-RO" dirty="0"/>
              <a:t> portului poate fi orice port liber (uzual </a:t>
            </a:r>
            <a:r>
              <a:rPr lang="en-US" dirty="0"/>
              <a:t>&gt;1024) </a:t>
            </a:r>
            <a:r>
              <a:rPr lang="en-US" dirty="0" err="1"/>
              <a:t>sau</a:t>
            </a:r>
            <a:r>
              <a:rPr lang="en-US" dirty="0"/>
              <a:t> 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un port alocat automat.</a:t>
            </a:r>
          </a:p>
          <a:p>
            <a:r>
              <a:rPr lang="ro-RO" i="1" dirty="0"/>
              <a:t>Etapa </a:t>
            </a:r>
            <a:r>
              <a:rPr lang="ro-RO" b="1" i="1" dirty="0"/>
              <a:t>2</a:t>
            </a:r>
            <a:r>
              <a:rPr lang="ro-RO" dirty="0"/>
              <a:t>: Acceptarea unei conexiuni și obținerea obiectului </a:t>
            </a:r>
            <a:r>
              <a:rPr lang="ro-RO" b="1" i="1" dirty="0" err="1"/>
              <a:t>Socket</a:t>
            </a:r>
            <a:endParaRPr lang="ro-RO" b="1" i="1" dirty="0"/>
          </a:p>
          <a:p>
            <a:pPr lvl="1"/>
            <a:r>
              <a:rPr lang="ro-RO" dirty="0"/>
              <a:t>Se realizează prin apelul metodei </a:t>
            </a:r>
            <a:r>
              <a:rPr lang="ro-RO" b="1" i="1" dirty="0"/>
              <a:t>accept</a:t>
            </a:r>
            <a:r>
              <a:rPr lang="ro-RO" i="1" dirty="0"/>
              <a:t>; </a:t>
            </a:r>
            <a:r>
              <a:rPr lang="ro-RO" dirty="0"/>
              <a:t>aceasta blochează firul de execuție curent până la primirea unei conexiuni sau expirarea timpului de așteptare setat prin intermediul metodei </a:t>
            </a:r>
            <a:r>
              <a:rPr lang="ro-RO" i="1" dirty="0" err="1"/>
              <a:t>setSoTimeout</a:t>
            </a:r>
            <a:r>
              <a:rPr lang="ro-RO" i="1" dirty="0"/>
              <a:t> </a:t>
            </a:r>
          </a:p>
          <a:p>
            <a:r>
              <a:rPr lang="ro-RO" i="1" dirty="0"/>
              <a:t>Etapa </a:t>
            </a:r>
            <a:r>
              <a:rPr lang="ro-RO" b="1" i="1" dirty="0"/>
              <a:t>3</a:t>
            </a:r>
            <a:r>
              <a:rPr lang="ro-RO" dirty="0"/>
              <a:t>: Obținerea obiectelor </a:t>
            </a:r>
            <a:r>
              <a:rPr lang="ro-RO" i="1" dirty="0" err="1"/>
              <a:t>stream</a:t>
            </a:r>
            <a:r>
              <a:rPr lang="ro-RO" dirty="0"/>
              <a:t> din </a:t>
            </a:r>
            <a:r>
              <a:rPr lang="ro-RO" i="1" dirty="0" err="1"/>
              <a:t>Socket</a:t>
            </a:r>
            <a:r>
              <a:rPr lang="ro-RO" dirty="0"/>
              <a:t> și utilizarea acestora pentru comunicare</a:t>
            </a:r>
          </a:p>
          <a:p>
            <a:pPr lvl="1"/>
            <a:r>
              <a:rPr lang="ro-RO" dirty="0"/>
              <a:t>Datele transmise de către client sunt disponibile prin intermediul unui obiect de tip </a:t>
            </a:r>
            <a:r>
              <a:rPr lang="ro-RO" i="1" dirty="0" err="1"/>
              <a:t>InputStream</a:t>
            </a:r>
            <a:r>
              <a:rPr lang="ro-RO" dirty="0"/>
              <a:t> obținut prin apelul metodei </a:t>
            </a:r>
            <a:r>
              <a:rPr lang="ro-RO" i="1" dirty="0" err="1"/>
              <a:t>getInputStream</a:t>
            </a:r>
            <a:r>
              <a:rPr lang="ro-RO" dirty="0"/>
              <a:t>; </a:t>
            </a:r>
          </a:p>
          <a:p>
            <a:pPr lvl="1"/>
            <a:r>
              <a:rPr lang="ro-RO" dirty="0"/>
              <a:t>Datele sunt transmise prin scrierea în obiectul de tip </a:t>
            </a:r>
            <a:r>
              <a:rPr lang="ro-RO" i="1" dirty="0" err="1"/>
              <a:t>OutputStream</a:t>
            </a:r>
            <a:r>
              <a:rPr lang="ro-RO" i="1" dirty="0"/>
              <a:t> </a:t>
            </a:r>
            <a:r>
              <a:rPr lang="ro-RO" dirty="0"/>
              <a:t>obținut prin metoda </a:t>
            </a:r>
            <a:r>
              <a:rPr lang="ro-RO" i="1" dirty="0" err="1"/>
              <a:t>getOutputStream</a:t>
            </a:r>
            <a:endParaRPr lang="en-US" i="1" dirty="0"/>
          </a:p>
          <a:p>
            <a:r>
              <a:rPr lang="ro-RO" dirty="0"/>
              <a:t>Resursele trebuie eliberate prin utilizarea </a:t>
            </a:r>
            <a:r>
              <a:rPr lang="ro-RO" i="1" dirty="0" err="1"/>
              <a:t>try-with-resources</a:t>
            </a:r>
            <a:r>
              <a:rPr lang="ro-RO" dirty="0"/>
              <a:t> sau apelarea metodei </a:t>
            </a:r>
            <a:r>
              <a:rPr lang="ro-RO" i="1" dirty="0" err="1"/>
              <a:t>Close</a:t>
            </a:r>
            <a:r>
              <a:rPr lang="ro-RO" dirty="0"/>
              <a:t> în interiorul unei </a:t>
            </a:r>
            <a:r>
              <a:rPr lang="ro-RO" dirty="0" err="1"/>
              <a:t>clause</a:t>
            </a:r>
            <a:r>
              <a:rPr lang="ro-RO" dirty="0"/>
              <a:t> </a:t>
            </a:r>
            <a:r>
              <a:rPr lang="ro-RO" i="1" dirty="0" err="1"/>
              <a:t>finally</a:t>
            </a:r>
            <a:endParaRPr lang="ro-RO" i="1" dirty="0"/>
          </a:p>
          <a:p>
            <a:r>
              <a:rPr lang="ro-RO" dirty="0"/>
              <a:t>Excepția </a:t>
            </a:r>
            <a:r>
              <a:rPr lang="ro-RO" i="1" dirty="0" err="1"/>
              <a:t>IOException</a:t>
            </a:r>
            <a:r>
              <a:rPr lang="ro-RO" dirty="0"/>
              <a:t> trebuie declarată sau tratată</a:t>
            </a:r>
            <a:endParaRPr lang="en-US" dirty="0"/>
          </a:p>
          <a:p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ro-RO" dirty="0"/>
              <a:t>(de tip </a:t>
            </a:r>
            <a:r>
              <a:rPr lang="ro-RO" i="1" dirty="0" err="1"/>
              <a:t>InetAddress</a:t>
            </a:r>
            <a:r>
              <a:rPr lang="ro-RO" dirty="0"/>
              <a:t>)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ob</a:t>
            </a:r>
            <a:r>
              <a:rPr lang="ro-RO" dirty="0"/>
              <a:t>ținută prin apelul metodei </a:t>
            </a:r>
            <a:r>
              <a:rPr lang="ro-RO" i="1" dirty="0" err="1"/>
              <a:t>getInetAddress</a:t>
            </a:r>
            <a:r>
              <a:rPr lang="ro-RO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8CB-C8C6-4D6C-ABED-679781A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server TCP/IP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8557-056B-4015-B1F7-9D5C8DD2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D91B4-2431-4348-BFFA-714CE902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348210"/>
            <a:ext cx="8036174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PORT_NUMBER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8293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(PORT_NUMBER))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(Socket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serverSocket.accept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socket.getInputStream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socket.getOutputStream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mesajPrimit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Mesajul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primit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mesajPrimit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8CB-C8C6-4D6C-ABED-679781A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</a:t>
            </a:r>
            <a:r>
              <a:rPr lang="en-US" dirty="0"/>
              <a:t>client</a:t>
            </a:r>
            <a:r>
              <a:rPr lang="ro-RO" dirty="0"/>
              <a:t> TCP/IP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8557-056B-4015-B1F7-9D5C8DD2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/>
              <a:t>Etapa </a:t>
            </a:r>
            <a:r>
              <a:rPr lang="ro-RO" b="1" i="1" dirty="0"/>
              <a:t>1</a:t>
            </a:r>
            <a:r>
              <a:rPr lang="ro-RO" dirty="0"/>
              <a:t>: Construirea unui obiect de tip </a:t>
            </a:r>
            <a:r>
              <a:rPr lang="ro-RO" b="1" i="1" dirty="0" err="1"/>
              <a:t>Socket</a:t>
            </a:r>
            <a:r>
              <a:rPr lang="ro-RO" dirty="0"/>
              <a:t> și specificarea adresei și portului aplicației server prin intermediul constructorului</a:t>
            </a:r>
          </a:p>
          <a:p>
            <a:pPr lvl="1"/>
            <a:r>
              <a:rPr lang="ro-RO" dirty="0"/>
              <a:t>Constructorul inițiază conexiunea cu aplicația server</a:t>
            </a:r>
          </a:p>
          <a:p>
            <a:r>
              <a:rPr lang="ro-RO" i="1" dirty="0"/>
              <a:t>Etapa 2</a:t>
            </a:r>
            <a:r>
              <a:rPr lang="ro-RO" dirty="0"/>
              <a:t>: Obținerea obiectelor </a:t>
            </a:r>
            <a:r>
              <a:rPr lang="ro-RO" i="1" dirty="0" err="1"/>
              <a:t>stream</a:t>
            </a:r>
            <a:r>
              <a:rPr lang="ro-RO" dirty="0"/>
              <a:t> din </a:t>
            </a:r>
            <a:r>
              <a:rPr lang="ro-RO" i="1" dirty="0" err="1"/>
              <a:t>Socket</a:t>
            </a:r>
            <a:r>
              <a:rPr lang="ro-RO" dirty="0"/>
              <a:t> și utilizarea acestora pentru comunicare</a:t>
            </a:r>
          </a:p>
          <a:p>
            <a:pPr lvl="1"/>
            <a:r>
              <a:rPr lang="ro-RO" dirty="0"/>
              <a:t>Datele sunt transmise folosind obiecte </a:t>
            </a:r>
            <a:r>
              <a:rPr lang="ro-RO" i="1" dirty="0" err="1"/>
              <a:t>InputStream</a:t>
            </a:r>
            <a:r>
              <a:rPr lang="ro-RO" i="1" dirty="0"/>
              <a:t> </a:t>
            </a:r>
            <a:r>
              <a:rPr lang="ro-RO" dirty="0"/>
              <a:t>și</a:t>
            </a:r>
            <a:r>
              <a:rPr lang="ro-RO" i="1" dirty="0"/>
              <a:t> </a:t>
            </a:r>
            <a:r>
              <a:rPr lang="ro-RO" i="1" dirty="0" err="1"/>
              <a:t>OutputStream</a:t>
            </a:r>
            <a:r>
              <a:rPr lang="ro-RO" i="1" dirty="0"/>
              <a:t> </a:t>
            </a:r>
            <a:r>
              <a:rPr lang="ro-RO" dirty="0"/>
              <a:t>obținute prin apelul metodelor </a:t>
            </a:r>
            <a:r>
              <a:rPr lang="ro-RO" i="1" dirty="0" err="1"/>
              <a:t>getInputStream</a:t>
            </a:r>
            <a:r>
              <a:rPr lang="ro-RO" dirty="0"/>
              <a:t> și </a:t>
            </a:r>
            <a:r>
              <a:rPr lang="ro-RO" i="1" dirty="0" err="1"/>
              <a:t>getOutputStream</a:t>
            </a:r>
            <a:endParaRPr lang="en-US" i="1" dirty="0"/>
          </a:p>
          <a:p>
            <a:r>
              <a:rPr lang="en-US" dirty="0" err="1"/>
              <a:t>Exemplu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EF56F7-E882-45C0-B235-0CEC5E31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307452"/>
            <a:ext cx="753924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PORT_NUMBER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8293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(Socket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PORT_NUMBER);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socket.getInputStream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socket.getOutputStream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1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44A-7BF5-404E-8BE0-E3F85BFE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o-RO" dirty="0" err="1"/>
              <a:t>erver</a:t>
            </a:r>
            <a:r>
              <a:rPr lang="ro-RO" dirty="0"/>
              <a:t> TCP/IP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ult</a:t>
            </a:r>
            <a:r>
              <a:rPr lang="ro-RO" dirty="0"/>
              <a:t>i-client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47109-6D85-413B-829F-E42DF689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porne</a:t>
            </a:r>
            <a:r>
              <a:rPr lang="ro-RO" dirty="0" err="1"/>
              <a:t>ște</a:t>
            </a:r>
            <a:r>
              <a:rPr lang="ro-RO" dirty="0"/>
              <a:t> un fir de execuție pentru fiecare cerere: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1988EA-5781-42D5-B045-CBD80BE3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264141"/>
            <a:ext cx="655660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main(String[] args)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IOException {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final int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PORT_NUMBER =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</a:rPr>
              <a:t>8293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(ServerSocket serverSocket =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ServerSocket(PORT_NUMBER)) {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while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Socket socket = serverSocket.accept();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Thread(() -&gt; 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procesareCerere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>
                <a:solidFill>
                  <a:srgbClr val="660E7A"/>
                </a:solidFill>
                <a:latin typeface="Consolas" panose="020B0609020204030204" pitchFamily="49" charset="0"/>
              </a:rPr>
              <a:t>socket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)).start();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private static void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procesareCerere(Socket paramSocket) {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(Socket socket = paramSocket;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BufferedReader in =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BufferedReader(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InputStreamReader(socket.getInputStream()));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PrintWriter out =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PrintWriter(socket.getOutputStream(),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) {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i="1">
                <a:solidFill>
                  <a:srgbClr val="808080"/>
                </a:solidFill>
                <a:latin typeface="Consolas" panose="020B0609020204030204" pitchFamily="49" charset="0"/>
              </a:rPr>
              <a:t>// procesare cerere</a:t>
            </a:r>
            <a:br>
              <a:rPr lang="en-US" altLang="en-US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catch 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(IOException exception) {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exception.printStackTrace();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8E57-3742-422F-B760-D65C0407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Comunicarea prin 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53D1-EC97-4548-950F-1EC6D395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i="1" dirty="0" err="1"/>
              <a:t>User</a:t>
            </a:r>
            <a:r>
              <a:rPr lang="ro-RO" i="1" dirty="0"/>
              <a:t> </a:t>
            </a:r>
            <a:r>
              <a:rPr lang="ro-RO" i="1" dirty="0" err="1"/>
              <a:t>Datagram</a:t>
            </a:r>
            <a:r>
              <a:rPr lang="ro-RO" i="1" dirty="0"/>
              <a:t> Protocol – </a:t>
            </a:r>
            <a:r>
              <a:rPr lang="ro-RO" b="1" i="1" dirty="0"/>
              <a:t>UDP</a:t>
            </a:r>
            <a:endParaRPr lang="ro-RO" dirty="0"/>
          </a:p>
          <a:p>
            <a:pPr lvl="1"/>
            <a:r>
              <a:rPr lang="ro-RO" dirty="0"/>
              <a:t>un protocol ce trimite pachete de date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ro-RO" dirty="0"/>
              <a:t>, numite </a:t>
            </a:r>
            <a:r>
              <a:rPr lang="ro-RO" i="1" dirty="0"/>
              <a:t>datagrame</a:t>
            </a:r>
            <a:r>
              <a:rPr lang="ro-RO" dirty="0"/>
              <a:t>, de la un calculator către altul fără a garanta în vreun fel ajungerea acestora la destinație</a:t>
            </a:r>
            <a:r>
              <a:rPr lang="en-US" dirty="0"/>
              <a:t>,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duplicate</a:t>
            </a:r>
            <a:endParaRPr lang="ro-RO" dirty="0"/>
          </a:p>
          <a:p>
            <a:pPr lvl="1"/>
            <a:r>
              <a:rPr lang="ro-RO" dirty="0"/>
              <a:t>nu stabilește o conexiune permanentă între cele doua calculatoare</a:t>
            </a:r>
          </a:p>
          <a:p>
            <a:r>
              <a:rPr lang="en-US" dirty="0"/>
              <a:t>O </a:t>
            </a:r>
            <a:r>
              <a:rPr lang="en-US" i="1" dirty="0"/>
              <a:t>datagram</a:t>
            </a:r>
            <a:r>
              <a:rPr lang="ro-RO" i="1" dirty="0"/>
              <a:t>ă</a:t>
            </a:r>
            <a:r>
              <a:rPr lang="ro-RO" dirty="0"/>
              <a:t> conține:</a:t>
            </a:r>
          </a:p>
          <a:p>
            <a:pPr lvl="1"/>
            <a:r>
              <a:rPr lang="ro-RO" dirty="0"/>
              <a:t>Portul sursă – identifică portul utilizat de către procesul care a transmis mesajul; utilizat de către aplicația server atunci când construiește obiectul răspuns;</a:t>
            </a:r>
          </a:p>
          <a:p>
            <a:pPr lvl="1"/>
            <a:r>
              <a:rPr lang="ro-RO" dirty="0"/>
              <a:t>Portul destinație – identifică portul utilizat de către procesul care primește mesajul; utilizat de către sistemul de operare pentru transmiterea mesajului către procesul corect</a:t>
            </a:r>
          </a:p>
          <a:p>
            <a:pPr lvl="1"/>
            <a:r>
              <a:rPr lang="ro-RO" dirty="0"/>
              <a:t>Lungimea datelor în octeți</a:t>
            </a:r>
          </a:p>
          <a:p>
            <a:pPr lvl="1"/>
            <a:r>
              <a:rPr lang="ro-RO" dirty="0"/>
              <a:t>Conținutul mesajului (un vector de octeți)</a:t>
            </a:r>
          </a:p>
          <a:p>
            <a:pPr marL="0" indent="0">
              <a:buNone/>
            </a:pP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86689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9432-08DA-4666-A6B4-F3A6FEF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unui server 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B5-6BF6-49B5-838B-C1B9E7E1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Crearea unui server UDP presupune parcurgerea următoarelor etape:</a:t>
            </a:r>
          </a:p>
          <a:p>
            <a:r>
              <a:rPr lang="ro-RO" dirty="0"/>
              <a:t>1. Crearea unui obiect de tip </a:t>
            </a:r>
            <a:r>
              <a:rPr lang="ro-RO" i="1" dirty="0" err="1"/>
              <a:t>DatagramSocket</a:t>
            </a:r>
            <a:r>
              <a:rPr lang="ro-RO" dirty="0"/>
              <a:t> cu </a:t>
            </a:r>
            <a:r>
              <a:rPr lang="ro-RO" i="1" dirty="0"/>
              <a:t>specificarea portului </a:t>
            </a:r>
            <a:r>
              <a:rPr lang="ro-RO" dirty="0"/>
              <a:t>utilizat</a:t>
            </a:r>
          </a:p>
          <a:p>
            <a:r>
              <a:rPr lang="ro-RO" dirty="0"/>
              <a:t>2. Crearea unui vector de octeți și a unui obiect </a:t>
            </a:r>
            <a:r>
              <a:rPr lang="ro-RO" i="1" dirty="0" err="1"/>
              <a:t>DatagramPacket</a:t>
            </a:r>
            <a:r>
              <a:rPr lang="ro-RO" dirty="0"/>
              <a:t> pentru recepționarea mesajului</a:t>
            </a:r>
          </a:p>
          <a:p>
            <a:r>
              <a:rPr lang="ro-RO" dirty="0"/>
              <a:t>3. Recepționarea mesajului prin apelul metodei </a:t>
            </a:r>
            <a:r>
              <a:rPr lang="ro-RO" b="1" i="1" dirty="0" err="1"/>
              <a:t>receive</a:t>
            </a:r>
            <a:r>
              <a:rPr lang="ro-RO" dirty="0"/>
              <a:t>; apelul blochează firul de execuție până la primirea unui mesaj de la un client</a:t>
            </a:r>
          </a:p>
          <a:p>
            <a:r>
              <a:rPr lang="ro-RO" dirty="0"/>
              <a:t>4. Extragerea datelor, adresei și portului clientului din mesajul primit</a:t>
            </a:r>
          </a:p>
          <a:p>
            <a:r>
              <a:rPr lang="ro-RO" dirty="0"/>
              <a:t>5. Construirea obiectului </a:t>
            </a:r>
            <a:r>
              <a:rPr lang="ro-RO" i="1" dirty="0" err="1"/>
              <a:t>DatagramPacket</a:t>
            </a:r>
            <a:r>
              <a:rPr lang="ro-RO" dirty="0"/>
              <a:t> pentru răspuns pe baza adresei și portului specificate în cerere</a:t>
            </a:r>
          </a:p>
          <a:p>
            <a:r>
              <a:rPr lang="ro-RO" dirty="0"/>
              <a:t>6. Transmiterea răspunsului către aplicația client prin metoda </a:t>
            </a:r>
            <a:r>
              <a:rPr lang="ro-RO" b="1" i="1" dirty="0" err="1"/>
              <a:t>send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9943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18159</TotalTime>
  <Words>1334</Words>
  <Application>Microsoft Office PowerPoint</Application>
  <PresentationFormat>Widescreen</PresentationFormat>
  <Paragraphs>137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Retrospect</vt:lpstr>
      <vt:lpstr>Programare multiparadigmă JAVA</vt:lpstr>
      <vt:lpstr>Comunicarea prin TCP/IP</vt:lpstr>
      <vt:lpstr>Conexiuni TCP - Arhitectura</vt:lpstr>
      <vt:lpstr>Crearea unui server TCP/IP</vt:lpstr>
      <vt:lpstr>Crearea unui server TCP/IP</vt:lpstr>
      <vt:lpstr>Crearea unui client TCP/IP</vt:lpstr>
      <vt:lpstr>Server TCP/IP multi-client</vt:lpstr>
      <vt:lpstr>Comunicarea prin UDP</vt:lpstr>
      <vt:lpstr>Crearea unui server UDP</vt:lpstr>
      <vt:lpstr>Crearea unui server UDP</vt:lpstr>
      <vt:lpstr>Crearea unui client UDP</vt:lpstr>
      <vt:lpstr>Crearea unui client UDP</vt:lpstr>
      <vt:lpstr>Utilizare URL</vt:lpstr>
      <vt:lpstr>Utilizare URL – Citirea datelor</vt:lpstr>
      <vt:lpstr>Utilizare URL – Transmiterea datelor</vt:lpstr>
      <vt:lpstr>Server HTTP</vt:lpstr>
      <vt:lpstr>Server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293</cp:revision>
  <cp:lastPrinted>2020-03-03T10:30:51Z</cp:lastPrinted>
  <dcterms:created xsi:type="dcterms:W3CDTF">2020-02-12T19:18:10Z</dcterms:created>
  <dcterms:modified xsi:type="dcterms:W3CDTF">2020-05-05T10:04:25Z</dcterms:modified>
</cp:coreProperties>
</file>