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3" r:id="rId2"/>
  </p:sldMasterIdLst>
  <p:sldIdLst>
    <p:sldId id="256" r:id="rId3"/>
    <p:sldId id="325" r:id="rId4"/>
    <p:sldId id="346" r:id="rId5"/>
    <p:sldId id="340" r:id="rId6"/>
    <p:sldId id="342" r:id="rId7"/>
    <p:sldId id="344" r:id="rId8"/>
    <p:sldId id="348" r:id="rId9"/>
    <p:sldId id="339" r:id="rId10"/>
    <p:sldId id="327" r:id="rId11"/>
    <p:sldId id="345" r:id="rId12"/>
    <p:sldId id="336" r:id="rId13"/>
    <p:sldId id="337" r:id="rId14"/>
    <p:sldId id="328" r:id="rId15"/>
    <p:sldId id="331" r:id="rId16"/>
    <p:sldId id="343" r:id="rId17"/>
    <p:sldId id="347" r:id="rId18"/>
    <p:sldId id="332" r:id="rId19"/>
    <p:sldId id="334" r:id="rId20"/>
    <p:sldId id="338" r:id="rId21"/>
    <p:sldId id="312" r:id="rId22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5" y="3346"/>
                <a:ext cx="2854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437 h 1906"/>
                <a:gd name="T4" fmla="*/ 5812 w 5740"/>
                <a:gd name="T5" fmla="*/ 1437 h 1906"/>
                <a:gd name="T6" fmla="*/ 5812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C1F25-9BD8-46C3-A84E-8E02BBAB4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7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E3BA-C5BC-4EF4-AC66-53340B52B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1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57152-71AA-4FE8-9532-2B3DAC28A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66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E2642-D0D2-4FC0-BD1C-0BA238915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4A04E-DCD1-4967-B429-758D77A47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1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23D42-EBF7-4DA9-B941-4872E7489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A6B55-16E3-4DC9-840B-BEDA9FCC4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7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78CF0-B8EE-43C6-9636-9013C8E5A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4533B-9D22-4A67-A321-43F1EFCA0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96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96DBB-F8CB-45C6-9203-14161F211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58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4516F-2A29-4E25-B30B-CA42AEE6D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8D9CA-28BD-4949-AEB1-0466CC0B7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5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6B9D3-16A8-4C00-9E41-6FDE96EFB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2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EAC50-4B27-4D42-BA7D-B322F73AE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3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9E999-1AA4-41E4-8A0F-DB7EE0A3A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73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F1CB5-65D0-4C42-913A-377F07191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23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915E2-3A2B-4AEF-B237-E9174E307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A03B2-4339-431D-B52A-2B266DFF9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0F9FF-387B-4CF2-8BC8-58DA1613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C071A-7A3B-4699-ABBC-09B2DAB26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ED539-5224-4E20-9A4B-A93DD6631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AC1AB-55D3-4CDD-9071-C522FD5E1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7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42E5B-A503-41D8-B0A7-344FABC51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A3AC1-D512-4F4C-8ADF-133FA8088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0C406E0-BA03-4D90-A5D0-1F046238B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895" y="3346"/>
                <a:ext cx="2854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437 h 1906"/>
                <a:gd name="T4" fmla="*/ 5812 w 5740"/>
                <a:gd name="T5" fmla="*/ 1437 h 1906"/>
                <a:gd name="T6" fmla="*/ 5812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F730C166-5EC0-4C38-A3A6-DE95E19B0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atalina.Cocianu@ie.ase.ro" TargetMode="Externa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online.ase.ro" TargetMode="Externa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36725"/>
            <a:ext cx="7772400" cy="31400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o-RO" sz="3800" dirty="0" smtClean="0"/>
              <a:t>Informații generale</a:t>
            </a:r>
            <a:br>
              <a:rPr lang="ro-RO" sz="3800" dirty="0" smtClean="0"/>
            </a:br>
            <a:r>
              <a:rPr lang="ro-RO" sz="3800" dirty="0" smtClean="0"/>
              <a:t/>
            </a:r>
            <a:br>
              <a:rPr lang="ro-RO" sz="3800" dirty="0" smtClean="0"/>
            </a:br>
            <a:r>
              <a:rPr lang="ro-RO" sz="3800" dirty="0" smtClean="0">
                <a:effectLst/>
              </a:rPr>
              <a:t>Bazele </a:t>
            </a:r>
            <a:r>
              <a:rPr lang="ro-RO" sz="3800" dirty="0">
                <a:effectLst/>
              </a:rPr>
              <a:t>teoretice ale calculului evolutiv. </a:t>
            </a:r>
            <a:r>
              <a:rPr lang="ro-RO" sz="3800" dirty="0" smtClean="0">
                <a:effectLst/>
              </a:rPr>
              <a:t>Schema unui algoritm evoluţionist (EA)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609600"/>
            <a:ext cx="81534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altLang="en-US" sz="1800" smtClean="0"/>
              <a:t>Legătura abordare </a:t>
            </a:r>
            <a:r>
              <a:rPr lang="ro-RO" altLang="en-US" sz="1800" dirty="0" smtClean="0"/>
              <a:t>genetică – spațiul soluțiilor problemei </a:t>
            </a:r>
            <a:r>
              <a:rPr lang="ro-RO" altLang="en-US" sz="1800" smtClean="0"/>
              <a:t>de rezolvat, din punct de vedere terminologic</a:t>
            </a:r>
            <a:endParaRPr lang="en-US" altLang="en-US" sz="1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78471"/>
              </p:ext>
            </p:extLst>
          </p:nvPr>
        </p:nvGraphicFramePr>
        <p:xfrm>
          <a:off x="762000" y="1905000"/>
          <a:ext cx="77724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 smtClean="0"/>
                        <a:t>ABORDĂRI</a:t>
                      </a:r>
                      <a:r>
                        <a:rPr lang="ro-RO" sz="2000" baseline="0" dirty="0" smtClean="0"/>
                        <a:t> EVOLUTIVE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 SOLVING</a:t>
                      </a:r>
                    </a:p>
                    <a:p>
                      <a:r>
                        <a:rPr lang="en-US" sz="2000" dirty="0" smtClean="0"/>
                        <a:t>(</a:t>
                      </a:r>
                      <a:r>
                        <a:rPr lang="ro-RO" sz="2000" dirty="0" smtClean="0"/>
                        <a:t>standard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MEDIU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INDIVID</a:t>
                      </a:r>
                    </a:p>
                    <a:p>
                      <a:r>
                        <a:rPr lang="en-US" dirty="0" smtClean="0"/>
                        <a:t>(GENOT</a:t>
                      </a:r>
                      <a:r>
                        <a:rPr lang="ro-RO" dirty="0" smtClean="0"/>
                        <a:t>I</a:t>
                      </a:r>
                      <a:r>
                        <a:rPr lang="en-US" dirty="0" smtClean="0"/>
                        <a:t>P</a:t>
                      </a:r>
                      <a:r>
                        <a:rPr lang="ro-RO" dirty="0" smtClean="0"/>
                        <a:t>, CROMOZOM, CANDIDAT LA SOLUȚIE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CANDIDAT LA SOLUȚIE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ro-RO" dirty="0" smtClean="0"/>
                        <a:t>F</a:t>
                      </a:r>
                      <a:r>
                        <a:rPr lang="en-US" dirty="0" smtClean="0"/>
                        <a:t>E</a:t>
                      </a:r>
                      <a:r>
                        <a:rPr lang="ro-RO" dirty="0" smtClean="0"/>
                        <a:t>NOTIP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</a:t>
                      </a:r>
                      <a:r>
                        <a:rPr lang="ro-RO" baseline="0" dirty="0" smtClean="0"/>
                        <a:t> (CALITATE)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8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I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I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TIPURI DE PROBLEME REZOLVATE DE EC</a:t>
            </a: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0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2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4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5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6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7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ro-RO" sz="1800" b="1" dirty="0" smtClean="0"/>
              <a:t>Probleme </a:t>
            </a:r>
            <a:r>
              <a:rPr lang="ro-RO" sz="1800" b="1" dirty="0"/>
              <a:t>de optimizare</a:t>
            </a:r>
            <a:r>
              <a:rPr lang="ro-RO" sz="1800" dirty="0"/>
              <a:t>: sunt cunoscute modelul şi datele de ieşire </a:t>
            </a:r>
            <a:r>
              <a:rPr lang="ro-RO" sz="1800" dirty="0" smtClean="0"/>
              <a:t>dorite, </a:t>
            </a:r>
            <a:r>
              <a:rPr lang="ro-RO" sz="1800" dirty="0"/>
              <a:t>iar problema este de a determina datele de intrare care corespund rezultatelor dorite. </a:t>
            </a:r>
            <a:r>
              <a:rPr lang="en-US" sz="1800" dirty="0" smtClean="0"/>
              <a:t>E</a:t>
            </a:r>
            <a:r>
              <a:rPr lang="ro-RO" sz="1800" dirty="0" err="1" smtClean="0"/>
              <a:t>xempl</a:t>
            </a:r>
            <a:r>
              <a:rPr lang="en-US" sz="1800" dirty="0"/>
              <a:t>e</a:t>
            </a:r>
            <a:r>
              <a:rPr lang="en-US" sz="1800" dirty="0" smtClean="0"/>
              <a:t>:</a:t>
            </a:r>
            <a:r>
              <a:rPr lang="ro-RO" sz="1800" dirty="0" smtClean="0"/>
              <a:t> </a:t>
            </a:r>
            <a:endParaRPr lang="en-US" sz="1800" dirty="0" smtClean="0"/>
          </a:p>
          <a:p>
            <a:pPr lvl="1" algn="just">
              <a:buFont typeface="Wingdings" pitchFamily="2" charset="2"/>
              <a:buChar char="q"/>
              <a:defRPr/>
            </a:pPr>
            <a:r>
              <a:rPr lang="en-US" sz="1800" dirty="0" err="1" smtClean="0"/>
              <a:t>problema</a:t>
            </a:r>
            <a:r>
              <a:rPr lang="ro-RO" sz="1800" dirty="0" smtClean="0"/>
              <a:t> </a:t>
            </a:r>
            <a:r>
              <a:rPr lang="ro-RO" sz="1800" dirty="0"/>
              <a:t>comis </a:t>
            </a:r>
            <a:r>
              <a:rPr lang="ro-RO" sz="1800" dirty="0" smtClean="0"/>
              <a:t>voiajorului</a:t>
            </a:r>
            <a:r>
              <a:rPr lang="en-US" sz="1800" dirty="0" smtClean="0"/>
              <a:t>;</a:t>
            </a:r>
          </a:p>
          <a:p>
            <a:pPr lvl="1" algn="just">
              <a:buFont typeface="Wingdings" pitchFamily="2" charset="2"/>
              <a:buChar char="q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roblema</a:t>
            </a:r>
            <a:r>
              <a:rPr lang="en-US" sz="1800" dirty="0" smtClean="0"/>
              <a:t> </a:t>
            </a:r>
            <a:r>
              <a:rPr lang="en-US" sz="1800" dirty="0" err="1" smtClean="0"/>
              <a:t>planific</a:t>
            </a:r>
            <a:r>
              <a:rPr lang="ro-RO" sz="1800" dirty="0" err="1" smtClean="0"/>
              <a:t>ării</a:t>
            </a:r>
            <a:r>
              <a:rPr lang="ro-RO" sz="1800" dirty="0" smtClean="0"/>
              <a:t> activităţilor</a:t>
            </a:r>
            <a:r>
              <a:rPr lang="en-US" sz="1800" dirty="0" smtClean="0"/>
              <a:t>;</a:t>
            </a:r>
          </a:p>
          <a:p>
            <a:pPr lvl="1" algn="just">
              <a:buFont typeface="Wingdings" pitchFamily="2" charset="2"/>
              <a:buChar char="q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robleme</a:t>
            </a:r>
            <a:r>
              <a:rPr lang="en-US" sz="1800" dirty="0" smtClean="0"/>
              <a:t> c</a:t>
            </a:r>
            <a:r>
              <a:rPr lang="ro-RO" sz="1800" dirty="0" smtClean="0"/>
              <a:t>are pot fi formulate în termeni specifici claselor de probleme de optimizare: problema celor N regine</a:t>
            </a:r>
            <a:endParaRPr lang="en-US" sz="1800" dirty="0" smtClean="0"/>
          </a:p>
          <a:p>
            <a:pPr marL="0" indent="0" algn="just">
              <a:buFont typeface="Wingdings" pitchFamily="2" charset="2"/>
              <a:buNone/>
              <a:defRPr/>
            </a:pPr>
            <a:endParaRPr lang="en-US" sz="1800" dirty="0"/>
          </a:p>
          <a:p>
            <a:pPr algn="just">
              <a:buFont typeface="Wingdings" pitchFamily="2" charset="2"/>
              <a:buChar char="q"/>
              <a:defRPr/>
            </a:pPr>
            <a:r>
              <a:rPr lang="ro-RO" sz="1800" b="1" dirty="0"/>
              <a:t>Probleme de modelare sau de identificare a sistemului</a:t>
            </a:r>
            <a:r>
              <a:rPr lang="ro-RO" sz="1800" dirty="0"/>
              <a:t>: sunt cunoscute datele de intrare şi rezultatele corespunzătoare lor, iar modelul este necunoscut. Modelul trebuie determinat astfel încât, pentru fiecare intrare dată, să calculeze rezultatul corect. </a:t>
            </a:r>
            <a:r>
              <a:rPr lang="ro-RO" sz="1800" dirty="0" smtClean="0"/>
              <a:t>Exemplu : </a:t>
            </a:r>
            <a:r>
              <a:rPr lang="ro-RO" sz="1600" dirty="0" smtClean="0"/>
              <a:t>clasificarea supervizată</a:t>
            </a:r>
            <a:r>
              <a:rPr lang="en-US" sz="1600" dirty="0"/>
              <a:t> </a:t>
            </a:r>
            <a:r>
              <a:rPr lang="ro-RO" sz="1600" dirty="0" smtClean="0"/>
              <a:t>în </a:t>
            </a:r>
            <a:r>
              <a:rPr lang="ro-RO" sz="1600" dirty="0"/>
              <a:t>cazul modelului cu două clase. </a:t>
            </a:r>
            <a:endParaRPr lang="en-US" sz="1800" dirty="0" smtClean="0"/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ro-RO" sz="1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0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2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4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5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6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7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685800"/>
                <a:ext cx="8305800" cy="5486400"/>
              </a:xfrm>
            </p:spPr>
            <p:txBody>
              <a:bodyPr/>
              <a:lstStyle/>
              <a:p>
                <a:pPr marL="0" indent="0" algn="just">
                  <a:buFont typeface="Wingdings" pitchFamily="2" charset="2"/>
                  <a:buNone/>
                  <a:defRPr/>
                </a:pPr>
                <a:endParaRPr lang="ro-RO" sz="1800" dirty="0" smtClean="0"/>
              </a:p>
              <a:p>
                <a:pPr marL="0" indent="0" algn="just">
                  <a:buFont typeface="Wingdings" pitchFamily="2" charset="2"/>
                  <a:buNone/>
                  <a:defRPr/>
                </a:pPr>
                <a:r>
                  <a:rPr lang="ro-RO" sz="1800" dirty="0" smtClean="0"/>
                  <a:t>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−1, 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𝑒𝑠𝑡𝑒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𝑑𝑖𝑛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𝑒𝑠𝑡𝑒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𝑑𝑖𝑛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0,        "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𝑖𝑛𝑑𝑒𝑐𝑖𝑠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"</m:t>
                            </m:r>
                          </m:e>
                        </m:eqArr>
                      </m:e>
                    </m:d>
                  </m:oMath>
                </a14:m>
                <a:endParaRPr lang="ro-RO" sz="1800" dirty="0"/>
              </a:p>
              <a:p>
                <a:pPr marL="0" indent="0" algn="just">
                  <a:buFont typeface="Wingdings" pitchFamily="2" charset="2"/>
                  <a:buNone/>
                  <a:defRPr/>
                </a:pPr>
                <a:endParaRPr lang="ro-RO" sz="1800" dirty="0" smtClean="0"/>
              </a:p>
              <a:p>
                <a:pPr marL="0" indent="0" algn="just">
                  <a:buFont typeface="Wingdings" pitchFamily="2" charset="2"/>
                  <a:buNone/>
                  <a:defRPr/>
                </a:pPr>
                <a:endParaRPr lang="ro-RO" sz="1800" dirty="0"/>
              </a:p>
              <a:p>
                <a:pPr marL="0" indent="0" algn="just">
                  <a:buFont typeface="Wingdings" pitchFamily="2" charset="2"/>
                  <a:buNone/>
                  <a:defRPr/>
                </a:pPr>
                <a:endParaRPr lang="ro-RO" sz="1800" dirty="0" smtClean="0"/>
              </a:p>
              <a:p>
                <a:pPr marL="0" indent="0" algn="just">
                  <a:buFont typeface="Wingdings" pitchFamily="2" charset="2"/>
                  <a:buNone/>
                  <a:defRPr/>
                </a:pPr>
                <a:endParaRPr lang="ro-RO" sz="1800" dirty="0"/>
              </a:p>
              <a:p>
                <a:pPr marL="0" indent="0" algn="just">
                  <a:buFont typeface="Wingdings" pitchFamily="2" charset="2"/>
                  <a:buNone/>
                  <a:defRPr/>
                </a:pPr>
                <a:endParaRPr lang="ro-RO" sz="1800" dirty="0" smtClean="0"/>
              </a:p>
              <a:p>
                <a:pPr marL="0" indent="0" algn="just">
                  <a:buFont typeface="Wingdings" pitchFamily="2" charset="2"/>
                  <a:buNone/>
                  <a:defRPr/>
                </a:pPr>
                <a:endParaRPr lang="ro-RO" sz="1800" dirty="0"/>
              </a:p>
              <a:p>
                <a:pPr marL="0" indent="0" algn="just">
                  <a:buFont typeface="Wingdings" pitchFamily="2" charset="2"/>
                  <a:buNone/>
                  <a:defRPr/>
                </a:pPr>
                <a:endParaRPr lang="ro-RO" sz="1800" dirty="0" smtClean="0"/>
              </a:p>
              <a:p>
                <a:pPr algn="just">
                  <a:buFont typeface="Wingdings" pitchFamily="2" charset="2"/>
                  <a:buChar char="q"/>
                  <a:defRPr/>
                </a:pPr>
                <a:r>
                  <a:rPr lang="ro-RO" sz="1800" b="1" dirty="0" smtClean="0"/>
                  <a:t>Probleme </a:t>
                </a:r>
                <a:r>
                  <a:rPr lang="ro-RO" sz="1800" b="1" dirty="0"/>
                  <a:t>de simulare</a:t>
                </a:r>
                <a:r>
                  <a:rPr lang="ro-RO" sz="1800" dirty="0"/>
                  <a:t>: sunt cunoscuţi modelul şi o serie de date de intrare şi cerinţa este de a determina datele de ieşire corecte, corespunzătoare intrărilor date. </a:t>
                </a:r>
                <a:r>
                  <a:rPr lang="en-US" sz="1800" dirty="0" smtClean="0"/>
                  <a:t>E</a:t>
                </a:r>
                <a:r>
                  <a:rPr lang="ro-RO" sz="1800" dirty="0" err="1" smtClean="0"/>
                  <a:t>xemplu</a:t>
                </a:r>
                <a:r>
                  <a:rPr lang="en-US" sz="1800" dirty="0" smtClean="0"/>
                  <a:t>:</a:t>
                </a:r>
                <a:r>
                  <a:rPr lang="ro-RO" sz="1800" dirty="0" smtClean="0"/>
                  <a:t> răspunsul </a:t>
                </a:r>
                <a:r>
                  <a:rPr lang="ro-RO" sz="1800" dirty="0"/>
                  <a:t>la întrebări de tipul “ce se întâmplă dacă” (</a:t>
                </a:r>
                <a:r>
                  <a:rPr lang="ro-RO" sz="1800" dirty="0" err="1"/>
                  <a:t>what-if</a:t>
                </a:r>
                <a:r>
                  <a:rPr lang="ro-RO" sz="1800" dirty="0"/>
                  <a:t> </a:t>
                </a:r>
                <a:r>
                  <a:rPr lang="ro-RO" sz="1800" dirty="0" err="1"/>
                  <a:t>questions</a:t>
                </a:r>
                <a:r>
                  <a:rPr lang="ro-RO" sz="1800" dirty="0"/>
                  <a:t>), în condiţiile în care problema subiectului investigat evoluează (în termenii operaţiilor de variaţie şi selecţie). </a:t>
                </a:r>
                <a:endParaRPr lang="en-US" sz="1800" dirty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685800"/>
                <a:ext cx="8305800" cy="5486400"/>
              </a:xfrm>
              <a:blipFill rotWithShape="1">
                <a:blip r:embed="rId2"/>
                <a:stretch>
                  <a:fillRect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2" y="533399"/>
            <a:ext cx="4980708" cy="37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I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II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SCHEMA GENERAL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Ă A UNUI EA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0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5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60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61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57200" y="1219200"/>
            <a:ext cx="8305800" cy="4953000"/>
          </a:xfrm>
          <a:blipFill rotWithShape="1">
            <a:blip r:embed="rId2" cstate="print"/>
            <a:stretch>
              <a:fillRect t="-615" r="-1101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58838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ALGORTIMUL GENERIC</a:t>
            </a:r>
          </a:p>
        </p:txBody>
      </p:sp>
      <p:sp>
        <p:nvSpPr>
          <p:cNvPr id="1229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8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0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2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4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5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6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7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8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9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57200" y="1219200"/>
            <a:ext cx="8305800" cy="4953000"/>
          </a:xfrm>
          <a:blipFill rotWithShape="1">
            <a:blip r:embed="rId2" cstate="print"/>
            <a:stretch>
              <a:fillRect l="-587" r="-29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58838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CLASIFICAREA ALGORITMI EVOLUTIVI (CALCUL EVOLUTIV)</a:t>
            </a: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0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2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4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5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6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7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8305800" cy="4686300"/>
          </a:xfrm>
        </p:spPr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en-US" sz="1800" b="1" dirty="0" smtClean="0"/>
              <a:t>ALGORITMI GENETICI</a:t>
            </a:r>
            <a:r>
              <a:rPr lang="ro-RO" sz="1800" b="1" dirty="0" smtClean="0"/>
              <a:t> – CEI MAI UTILIZAȚI</a:t>
            </a:r>
            <a:endParaRPr lang="en-US" sz="1800" dirty="0" smtClean="0"/>
          </a:p>
          <a:p>
            <a:pPr marL="0" indent="0" algn="just">
              <a:buFont typeface="Wingdings" pitchFamily="2" charset="2"/>
              <a:buNone/>
              <a:defRPr/>
            </a:pPr>
            <a:endParaRPr lang="en-US" sz="1800" dirty="0"/>
          </a:p>
          <a:p>
            <a:pPr algn="just">
              <a:buFont typeface="Wingdings" pitchFamily="2" charset="2"/>
              <a:buChar char="q"/>
              <a:defRPr/>
            </a:pPr>
            <a:r>
              <a:rPr lang="en-US" sz="1800" b="1" dirty="0" smtClean="0"/>
              <a:t>STRATEGII EVOLUTIVE</a:t>
            </a:r>
          </a:p>
          <a:p>
            <a:pPr algn="just">
              <a:buFont typeface="Wingdings" pitchFamily="2" charset="2"/>
              <a:buChar char="q"/>
              <a:defRPr/>
            </a:pPr>
            <a:endParaRPr lang="en-US" sz="1800" b="1" dirty="0"/>
          </a:p>
          <a:p>
            <a:pPr algn="just">
              <a:buFont typeface="Wingdings" pitchFamily="2" charset="2"/>
              <a:buChar char="q"/>
              <a:defRPr/>
            </a:pPr>
            <a:r>
              <a:rPr lang="en-US" sz="1800" b="1" dirty="0" smtClean="0"/>
              <a:t>PROGRAMARE EVOLUTIV</a:t>
            </a:r>
            <a:r>
              <a:rPr lang="ro-RO" sz="1800" b="1" dirty="0" smtClean="0"/>
              <a:t>Ă</a:t>
            </a:r>
          </a:p>
          <a:p>
            <a:pPr algn="just">
              <a:buFont typeface="Wingdings" pitchFamily="2" charset="2"/>
              <a:buChar char="q"/>
              <a:defRPr/>
            </a:pPr>
            <a:endParaRPr lang="ro-RO" sz="1800" b="1" dirty="0"/>
          </a:p>
          <a:p>
            <a:pPr algn="just">
              <a:buFont typeface="Wingdings" pitchFamily="2" charset="2"/>
              <a:buChar char="q"/>
              <a:defRPr/>
            </a:pPr>
            <a:r>
              <a:rPr lang="ro-RO" sz="1800" b="1" dirty="0" smtClean="0"/>
              <a:t>PROGRAMARE GENETICĂ</a:t>
            </a:r>
          </a:p>
          <a:p>
            <a:pPr algn="just">
              <a:buFont typeface="Wingdings" pitchFamily="2" charset="2"/>
              <a:buChar char="q"/>
              <a:defRPr/>
            </a:pPr>
            <a:endParaRPr lang="ro-RO" sz="1800" b="1" dirty="0" smtClean="0"/>
          </a:p>
          <a:p>
            <a:pPr algn="just">
              <a:buFont typeface="Wingdings" pitchFamily="2" charset="2"/>
              <a:buChar char="q"/>
              <a:defRPr/>
            </a:pPr>
            <a:r>
              <a:rPr lang="ro-RO" sz="1800" b="1" dirty="0" smtClean="0"/>
              <a:t>ALGORITMI DE TIP SWARM INTELLIGENCE (PSO, FIREFLY, BAT ETC.) ȘI HIBRIDIZĂRI ALE ACESTORA</a:t>
            </a:r>
            <a:endParaRPr lang="en-US" sz="1800" dirty="0" smtClean="0"/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ro-RO" sz="1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685800"/>
            <a:ext cx="8458200" cy="952500"/>
          </a:xfrm>
        </p:spPr>
        <p:txBody>
          <a:bodyPr/>
          <a:lstStyle/>
          <a:p>
            <a:pPr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IV.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EXEMPLU: Rezolvarea unei probleme de optimizare a unei funcţii de o variabilă</a:t>
            </a:r>
            <a:r>
              <a:rPr lang="en-US" altLang="en-US" sz="2600" dirty="0" smtClean="0">
                <a:solidFill>
                  <a:schemeClr val="bg2"/>
                </a:solidFill>
              </a:rPr>
              <a:t/>
            </a:r>
            <a:br>
              <a:rPr lang="en-US" altLang="en-US" sz="2600" dirty="0" smtClean="0">
                <a:solidFill>
                  <a:schemeClr val="bg2"/>
                </a:solidFill>
              </a:rPr>
            </a:b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6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2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6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7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8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0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1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2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3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524000"/>
                <a:ext cx="7620000" cy="45720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Fie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dirty="0" smtClean="0"/>
              </a:p>
              <a:p>
                <a:pPr algn="ctr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+0.2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−0.4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 err="1" smtClean="0"/>
                  <a:t>Problema</a:t>
                </a:r>
                <a:r>
                  <a:rPr lang="en-US" sz="2000" dirty="0" smtClean="0"/>
                  <a:t> – </a:t>
                </a:r>
                <a:r>
                  <a:rPr lang="en-US" sz="2000" dirty="0" err="1" smtClean="0"/>
                  <a:t>calculul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maximului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lui</a:t>
                </a:r>
                <a:r>
                  <a:rPr lang="en-US" sz="2000" dirty="0" smtClean="0"/>
                  <a:t> 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524000"/>
                <a:ext cx="7620000" cy="4572000"/>
              </a:xfrm>
              <a:blipFill>
                <a:blip r:embed="rId2"/>
                <a:stretch>
                  <a:fillRect l="-240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57" y="2945423"/>
            <a:ext cx="4297686" cy="32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7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8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0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2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4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5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6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57200" y="1524000"/>
            <a:ext cx="8382000" cy="4142509"/>
          </a:xfrm>
          <a:blipFill rotWithShape="1">
            <a:blip r:embed="rId2" cstate="print"/>
            <a:srcRect/>
            <a:stretch>
              <a:fillRect t="-734" r="-582" b="-19567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14357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583352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1" dirty="0" smtClean="0">
                <a:latin typeface="+mj-lt"/>
              </a:rPr>
              <a:t>OBSERVAȚIE. </a:t>
            </a:r>
            <a:r>
              <a:rPr lang="en-US" b="1" i="1" dirty="0" smtClean="0">
                <a:latin typeface="+mj-lt"/>
              </a:rPr>
              <a:t>OPERATORII DE SELEC</a:t>
            </a:r>
            <a:r>
              <a:rPr lang="ro-RO" b="1" i="1" dirty="0" smtClean="0">
                <a:latin typeface="+mj-lt"/>
              </a:rPr>
              <a:t>ȚIE ȘI VARIAȚIE PREZENTAȚI ÎN CONTINUARE SUNT DEFINIȚI EXLUSIV ÎN SCOP DIDACTIC, CA POSIBILE ALEGERI.  </a:t>
            </a:r>
            <a:endParaRPr lang="en-US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5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0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1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381000" y="862013"/>
                <a:ext cx="8382000" cy="495300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  <a:defRPr/>
                </a:pPr>
                <a:r>
                  <a:rPr lang="ro-RO" sz="1800" dirty="0" smtClean="0"/>
                  <a:t>Procesul de selecție de tip turneu este implementat astfel</a:t>
                </a:r>
                <a:r>
                  <a:rPr lang="en-US" sz="1800" dirty="0" smtClean="0"/>
                  <a:t>: de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𝑑𝑖𝑚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ori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selecteaz</a:t>
                </a:r>
                <a:r>
                  <a:rPr lang="ro-RO" sz="1800" dirty="0" smtClean="0"/>
                  <a:t>ă aleator doi indivizi din populația curentă și </a:t>
                </a:r>
                <a:r>
                  <a:rPr lang="en-US" sz="1800" dirty="0" err="1" smtClean="0"/>
                  <a:t>alege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c</a:t>
                </a:r>
                <a:r>
                  <a:rPr lang="en-US" sz="1800" dirty="0" err="1" smtClean="0"/>
                  <a:t>romozomul</a:t>
                </a:r>
                <a:r>
                  <a:rPr lang="ro-RO" sz="1800" dirty="0" smtClean="0"/>
                  <a:t> cu valoarea</a:t>
                </a:r>
                <a:r>
                  <a:rPr lang="en-US" sz="1800" dirty="0" smtClean="0"/>
                  <a:t> fitness</a:t>
                </a:r>
                <a:r>
                  <a:rPr lang="ro-RO" sz="1800" dirty="0" smtClean="0"/>
                  <a:t> cea mai mare. Populația de părinți </a:t>
                </a:r>
                <a:r>
                  <a:rPr lang="en-US" sz="1800" dirty="0" err="1" smtClean="0"/>
                  <a:t>este</a:t>
                </a:r>
                <a:r>
                  <a:rPr lang="ro-RO" sz="1800" dirty="0" smtClean="0"/>
                  <a:t> cu dimensiune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𝑑𝑖𝑚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sz="1800" dirty="0" smtClean="0"/>
                  <a:t>.</a:t>
                </a:r>
              </a:p>
              <a:p>
                <a:pPr algn="just">
                  <a:buFont typeface="Wingdings" pitchFamily="2" charset="2"/>
                  <a:buChar char="q"/>
                  <a:defRPr/>
                </a:pPr>
                <a:endParaRPr lang="ro-RO" sz="1800" dirty="0" smtClean="0"/>
              </a:p>
              <a:p>
                <a:pPr algn="just">
                  <a:buFont typeface="Wingdings" pitchFamily="2" charset="2"/>
                  <a:buChar char="q"/>
                  <a:defRPr/>
                </a:pPr>
                <a:r>
                  <a:rPr lang="en-US" sz="1800" dirty="0" smtClean="0"/>
                  <a:t>La </a:t>
                </a:r>
                <a:r>
                  <a:rPr lang="en-US" sz="1800" dirty="0" err="1" smtClean="0"/>
                  <a:t>nivelul</a:t>
                </a:r>
                <a:r>
                  <a:rPr lang="en-US" sz="1800" dirty="0" smtClean="0"/>
                  <a:t> p</a:t>
                </a:r>
                <a:r>
                  <a:rPr lang="ro-RO" sz="1800" dirty="0" smtClean="0"/>
                  <a:t>ărinților, operaţia </a:t>
                </a:r>
                <a:r>
                  <a:rPr lang="ro-RO" sz="1800" dirty="0"/>
                  <a:t>de încrucişare este aplicată pentru o împerechere aleatoare a câte 2 indivizi părinţi, cu probabilitatea </a:t>
                </a:r>
                <a:r>
                  <a:rPr lang="ro-RO" sz="1800" i="1" dirty="0" smtClean="0"/>
                  <a:t>pc</a:t>
                </a:r>
                <a:r>
                  <a:rPr lang="en-US" sz="1800" dirty="0"/>
                  <a:t>:</a:t>
                </a:r>
                <a:endParaRPr lang="en-US" sz="1800" dirty="0" smtClean="0"/>
              </a:p>
              <a:p>
                <a:pPr lvl="1" algn="just">
                  <a:buFont typeface="Wingdings" panose="05000000000000000000" pitchFamily="2" charset="2"/>
                  <a:buChar char="q"/>
                  <a:defRPr/>
                </a:pPr>
                <a:r>
                  <a:rPr lang="ro-RO" sz="1800" dirty="0" smtClean="0"/>
                  <a:t>For </a:t>
                </a:r>
                <a:r>
                  <a:rPr lang="ro-RO" sz="1800" dirty="0"/>
                  <a:t>i=1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𝑑𝑖𝑚</m:t>
                        </m:r>
                      </m:num>
                      <m:den>
                        <m:r>
                          <a:rPr lang="ro-RO" sz="18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lvl="2" algn="just">
                  <a:buFont typeface="Wingdings" panose="05000000000000000000" pitchFamily="2" charset="2"/>
                  <a:buChar char="q"/>
                  <a:defRPr/>
                </a:pPr>
                <a:r>
                  <a:rPr lang="en-US" sz="1800" dirty="0" err="1" smtClean="0"/>
                  <a:t>selecteaz</a:t>
                </a:r>
                <a:r>
                  <a:rPr lang="ro-RO" sz="1800" dirty="0" smtClean="0"/>
                  <a:t>ă aleator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o pereche de părinți încă neselectați</a:t>
                </a:r>
                <a:endParaRPr lang="en-US" sz="1800" dirty="0"/>
              </a:p>
              <a:p>
                <a:pPr lvl="2" algn="just">
                  <a:buFont typeface="Wingdings" panose="05000000000000000000" pitchFamily="2" charset="2"/>
                  <a:buChar char="q"/>
                  <a:defRPr/>
                </a:pPr>
                <a:r>
                  <a:rPr lang="en-US" sz="1800" dirty="0" err="1" smtClean="0"/>
                  <a:t>ap</a:t>
                </a:r>
                <a:r>
                  <a:rPr lang="ro-RO" sz="1800" dirty="0" smtClean="0"/>
                  <a:t>lică operatorul</a:t>
                </a:r>
                <a:r>
                  <a:rPr lang="en-US" sz="1800" dirty="0" smtClean="0"/>
                  <a:t> crossover </a:t>
                </a:r>
                <a:r>
                  <a:rPr lang="ro-RO" sz="1800" dirty="0" smtClean="0"/>
                  <a:t>cu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probabilit</a:t>
                </a:r>
                <a:r>
                  <a:rPr lang="ro-RO" sz="1800" dirty="0" smtClean="0"/>
                  <a:t>atea</a:t>
                </a:r>
                <a:r>
                  <a:rPr lang="en-US" sz="1800" dirty="0" smtClean="0"/>
                  <a:t> </a:t>
                </a:r>
                <a:r>
                  <a:rPr lang="ro-RO" sz="1800" i="1" dirty="0" smtClean="0"/>
                  <a:t>pc</a:t>
                </a:r>
                <a:endParaRPr lang="en-US" sz="1800" dirty="0"/>
              </a:p>
              <a:p>
                <a:pPr algn="just">
                  <a:buFont typeface="Wingdings" pitchFamily="2" charset="2"/>
                  <a:buChar char="q"/>
                  <a:defRPr/>
                </a:pPr>
                <a:endParaRPr lang="en-US" sz="1800" dirty="0"/>
              </a:p>
              <a:p>
                <a:pPr algn="just">
                  <a:buFont typeface="Wingdings" pitchFamily="2" charset="2"/>
                  <a:buChar char="q"/>
                  <a:defRPr/>
                </a:pPr>
                <a:r>
                  <a:rPr lang="ro-RO" sz="1800" dirty="0" smtClean="0"/>
                  <a:t>Cele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𝑑𝑖𝑚</m:t>
                        </m:r>
                      </m:num>
                      <m:den>
                        <m:r>
                          <a:rPr lang="ro-RO" sz="18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ro-RO" sz="1800" dirty="0" smtClean="0"/>
                  <a:t>progenituri rezultate,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𝒪𝒫</m:t>
                    </m:r>
                  </m:oMath>
                </a14:m>
                <a:r>
                  <a:rPr lang="ro-RO" sz="1800" dirty="0" smtClean="0"/>
                  <a:t>,  </a:t>
                </a:r>
                <a:r>
                  <a:rPr lang="ro-RO" sz="1800" dirty="0"/>
                  <a:t>sunt supuse mutaţiei cu o probabilitate </a:t>
                </a:r>
                <a:r>
                  <a:rPr lang="ro-RO" sz="1800" i="1" dirty="0" smtClean="0"/>
                  <a:t>pm</a:t>
                </a:r>
                <a:r>
                  <a:rPr lang="en-US" sz="1800" dirty="0" smtClean="0"/>
                  <a:t>:</a:t>
                </a:r>
              </a:p>
              <a:p>
                <a:pPr lvl="1" algn="just">
                  <a:buFont typeface="Wingdings" panose="05000000000000000000" pitchFamily="2" charset="2"/>
                  <a:buChar char="q"/>
                  <a:defRPr/>
                </a:pPr>
                <a:r>
                  <a:rPr lang="ro-RO" sz="1800" dirty="0"/>
                  <a:t>For i=1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𝑑𝑖𝑚</m:t>
                        </m:r>
                      </m:num>
                      <m:den>
                        <m:r>
                          <a:rPr lang="ro-RO" sz="18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lvl="2" algn="just">
                  <a:buFont typeface="Wingdings" panose="05000000000000000000" pitchFamily="2" charset="2"/>
                  <a:buChar char="q"/>
                  <a:defRPr/>
                </a:pPr>
                <a:r>
                  <a:rPr lang="en-US" sz="1800" dirty="0" err="1" smtClean="0"/>
                  <a:t>ap</a:t>
                </a:r>
                <a:r>
                  <a:rPr lang="ro-RO" sz="1800" dirty="0"/>
                  <a:t>lică operatorul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muta</a:t>
                </a:r>
                <a:r>
                  <a:rPr lang="ro-RO" sz="1800" dirty="0" smtClean="0"/>
                  <a:t>ție cu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probabilit</a:t>
                </a:r>
                <a:r>
                  <a:rPr lang="ro-RO" sz="1800" dirty="0"/>
                  <a:t>atea</a:t>
                </a:r>
                <a:r>
                  <a:rPr lang="en-US" sz="1800" dirty="0"/>
                  <a:t> </a:t>
                </a:r>
                <a:r>
                  <a:rPr lang="ro-RO" sz="1800" i="1" dirty="0" smtClean="0"/>
                  <a:t>pm </a:t>
                </a:r>
                <a:r>
                  <a:rPr lang="ro-RO" sz="1800" dirty="0" smtClean="0"/>
                  <a:t>celui de-al i-lea individ din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𝒪𝒫</m:t>
                    </m:r>
                  </m:oMath>
                </a14:m>
                <a:endParaRPr lang="en-US" sz="1800" dirty="0"/>
              </a:p>
              <a:p>
                <a:pPr algn="just">
                  <a:buFont typeface="Wingdings" pitchFamily="2" charset="2"/>
                  <a:buChar char="q"/>
                  <a:defRPr/>
                </a:pPr>
                <a:endParaRPr lang="ro-RO" sz="1800" dirty="0" smtClean="0"/>
              </a:p>
              <a:p>
                <a:pPr algn="just">
                  <a:buFont typeface="Wingdings" pitchFamily="2" charset="2"/>
                  <a:buChar char="q"/>
                  <a:defRPr/>
                </a:pPr>
                <a:endParaRPr lang="ro-RO" sz="1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862013"/>
                <a:ext cx="8382000" cy="4953000"/>
              </a:xfrm>
              <a:blipFill rotWithShape="1">
                <a:blip r:embed="rId2"/>
                <a:stretch>
                  <a:fillRect l="-73" t="-8610" r="-5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5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0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1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381000" y="862013"/>
            <a:ext cx="8382000" cy="4953000"/>
          </a:xfrm>
        </p:spPr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ro-RO" sz="1800" dirty="0" smtClean="0"/>
              <a:t>Mecanismul </a:t>
            </a:r>
            <a:r>
              <a:rPr lang="ro-RO" sz="1800" dirty="0"/>
              <a:t>de selectare a noii </a:t>
            </a:r>
            <a:r>
              <a:rPr lang="ro-RO" sz="1800" dirty="0" smtClean="0"/>
              <a:t>generaţii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“</a:t>
            </a:r>
            <a:r>
              <a:rPr lang="en-US" sz="1800" dirty="0" err="1" smtClean="0"/>
              <a:t>superelitist</a:t>
            </a:r>
            <a:r>
              <a:rPr lang="en-US" sz="1800" dirty="0" smtClean="0"/>
              <a:t>”</a:t>
            </a:r>
            <a:r>
              <a:rPr lang="ro-RO" sz="1800" dirty="0" smtClean="0"/>
              <a:t> </a:t>
            </a:r>
          </a:p>
          <a:p>
            <a:pPr lvl="1" algn="just">
              <a:buFont typeface="Wingdings" pitchFamily="2" charset="2"/>
              <a:buChar char="q"/>
              <a:defRPr/>
            </a:pPr>
            <a:r>
              <a:rPr lang="ro-RO" sz="1800" dirty="0" smtClean="0"/>
              <a:t>ordonează </a:t>
            </a:r>
            <a:r>
              <a:rPr lang="ro-RO" sz="1800" dirty="0"/>
              <a:t>descrescătoare </a:t>
            </a:r>
            <a:r>
              <a:rPr lang="ro-RO" sz="1800" dirty="0" smtClean="0"/>
              <a:t>indivizii </a:t>
            </a:r>
            <a:r>
              <a:rPr lang="ro-RO" sz="1800" dirty="0"/>
              <a:t>populaţiei curente şi progeniturile </a:t>
            </a:r>
            <a:r>
              <a:rPr lang="ro-RO" sz="1800" dirty="0" smtClean="0"/>
              <a:t>eventual mutante obţinute </a:t>
            </a:r>
            <a:r>
              <a:rPr lang="ro-RO" sz="1800" dirty="0"/>
              <a:t>şi alegerea primilor </a:t>
            </a:r>
            <a:r>
              <a:rPr lang="ro-RO" sz="1800" i="1" dirty="0"/>
              <a:t>dim</a:t>
            </a:r>
            <a:r>
              <a:rPr lang="ro-RO" sz="1800" dirty="0"/>
              <a:t> indivizi pentru a forma populaţia următoare. </a:t>
            </a:r>
            <a:endParaRPr lang="ro-RO" sz="1800" dirty="0" smtClean="0"/>
          </a:p>
          <a:p>
            <a:pPr algn="just">
              <a:buFont typeface="Wingdings" pitchFamily="2" charset="2"/>
              <a:buChar char="q"/>
              <a:defRPr/>
            </a:pPr>
            <a:endParaRPr lang="ro-RO" sz="1800" dirty="0" smtClean="0"/>
          </a:p>
          <a:p>
            <a:pPr algn="just">
              <a:buFont typeface="Wingdings" pitchFamily="2" charset="2"/>
              <a:buChar char="q"/>
              <a:defRPr/>
            </a:pPr>
            <a:r>
              <a:rPr lang="ro-RO" sz="1800" dirty="0" smtClean="0"/>
              <a:t>În acest exemplu </a:t>
            </a:r>
            <a:r>
              <a:rPr lang="ro-RO" sz="1800" dirty="0"/>
              <a:t>s</a:t>
            </a:r>
            <a:r>
              <a:rPr lang="en-US" sz="1800" dirty="0" err="1" smtClean="0"/>
              <a:t>elec</a:t>
            </a:r>
            <a:r>
              <a:rPr lang="ro-RO" sz="1800" dirty="0" smtClean="0"/>
              <a:t>ția noii generații este strict deterministă. </a:t>
            </a:r>
            <a:endParaRPr lang="ro-RO" sz="1800" dirty="0"/>
          </a:p>
          <a:p>
            <a:pPr algn="just">
              <a:buFont typeface="Wingdings" pitchFamily="2" charset="2"/>
              <a:buChar char="q"/>
              <a:defRPr/>
            </a:pPr>
            <a:endParaRPr lang="ro-RO" sz="1800" dirty="0" smtClean="0"/>
          </a:p>
          <a:p>
            <a:pPr algn="just">
              <a:buFont typeface="Wingdings" pitchFamily="2" charset="2"/>
              <a:buChar char="q"/>
              <a:defRPr/>
            </a:pPr>
            <a:r>
              <a:rPr lang="ro-RO" sz="1800" dirty="0" smtClean="0"/>
              <a:t>Condiţia terminală </a:t>
            </a:r>
          </a:p>
          <a:p>
            <a:pPr lvl="1" algn="just">
              <a:buFont typeface="Wingdings" pitchFamily="2" charset="2"/>
              <a:buChar char="q"/>
              <a:defRPr/>
            </a:pPr>
            <a:r>
              <a:rPr lang="ro-RO" sz="1800" dirty="0" smtClean="0"/>
              <a:t>a </a:t>
            </a:r>
            <a:r>
              <a:rPr lang="ro-RO" sz="1800" dirty="0"/>
              <a:t>fost depăşit un prag al numărului de </a:t>
            </a:r>
            <a:r>
              <a:rPr lang="ro-RO" sz="1800" dirty="0" smtClean="0"/>
              <a:t>generaţii.</a:t>
            </a:r>
            <a:endParaRPr lang="en-US" sz="1800" dirty="0" smtClean="0"/>
          </a:p>
          <a:p>
            <a:pPr algn="just">
              <a:buFont typeface="Wingdings" pitchFamily="2" charset="2"/>
              <a:buChar char="q"/>
              <a:defRPr/>
            </a:pPr>
            <a:endParaRPr lang="en-US" sz="1800" dirty="0"/>
          </a:p>
          <a:p>
            <a:pPr algn="just">
              <a:buFont typeface="Wingdings" pitchFamily="2" charset="2"/>
              <a:buChar char="q"/>
              <a:defRPr/>
            </a:pPr>
            <a:r>
              <a:rPr lang="en-US" sz="1800" b="1" dirty="0" err="1" smtClean="0"/>
              <a:t>Observa</a:t>
            </a:r>
            <a:r>
              <a:rPr lang="ro-RO" sz="1800" b="1" dirty="0" smtClean="0"/>
              <a:t>ție. Un algoritm evolutiv implementează o căutare stochastică în spațiul soluțiilor.</a:t>
            </a:r>
            <a:endParaRPr lang="en-US" sz="1800" b="1" dirty="0"/>
          </a:p>
          <a:p>
            <a:pPr>
              <a:buFont typeface="Wingdings" pitchFamily="2" charset="2"/>
              <a:buChar char="q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96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INFORMA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ȚII GENERALE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sz="2000" dirty="0">
                <a:latin typeface="Arial" charset="0"/>
              </a:rPr>
              <a:t>Titlu curs: </a:t>
            </a:r>
            <a:r>
              <a:rPr lang="ro-RO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Programare evolutivă și algoritmi </a:t>
            </a:r>
            <a:r>
              <a:rPr lang="ro-RO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genetici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o-RO" sz="2000" dirty="0" smtClean="0">
                <a:latin typeface="Arial" charset="0"/>
              </a:rPr>
              <a:t>Titular curs: Cătălina-Lucia Cocianu</a:t>
            </a:r>
            <a:endParaRPr lang="en-US" sz="2000" dirty="0" smtClean="0">
              <a:latin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ro-RO" sz="2000" dirty="0" smtClean="0">
              <a:latin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Arial" charset="0"/>
              </a:rPr>
              <a:t>Cursuri</a:t>
            </a:r>
            <a:endParaRPr lang="ro-RO" sz="2000" dirty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Arial" charset="0"/>
              </a:rPr>
              <a:t>Seria</a:t>
            </a:r>
            <a:r>
              <a:rPr lang="en-US" sz="2000" dirty="0" smtClean="0">
                <a:latin typeface="Arial" charset="0"/>
              </a:rPr>
              <a:t> E</a:t>
            </a:r>
            <a:r>
              <a:rPr lang="ro-RO" sz="2000" dirty="0" smtClean="0">
                <a:latin typeface="Arial" charset="0"/>
              </a:rPr>
              <a:t> </a:t>
            </a:r>
            <a:r>
              <a:rPr lang="ro-RO" sz="2000" dirty="0">
                <a:latin typeface="Arial" charset="0"/>
              </a:rPr>
              <a:t>		</a:t>
            </a:r>
            <a:r>
              <a:rPr lang="en-US" sz="2000" dirty="0" smtClean="0">
                <a:latin typeface="Arial" charset="0"/>
              </a:rPr>
              <a:t>   </a:t>
            </a:r>
            <a:r>
              <a:rPr lang="en-US" sz="2000" dirty="0" err="1" smtClean="0">
                <a:solidFill>
                  <a:srgbClr val="0099FF"/>
                </a:solidFill>
                <a:latin typeface="Arial" charset="0"/>
              </a:rPr>
              <a:t>Luni</a:t>
            </a:r>
            <a:r>
              <a:rPr lang="ro-RO" sz="2000" dirty="0">
                <a:solidFill>
                  <a:srgbClr val="0099FF"/>
                </a:solidFill>
                <a:latin typeface="Arial" charset="0"/>
              </a:rPr>
              <a:t>	 	</a:t>
            </a:r>
            <a:r>
              <a:rPr lang="ro-RO" sz="2000" dirty="0" smtClean="0">
                <a:solidFill>
                  <a:srgbClr val="0099FF"/>
                </a:solidFill>
                <a:latin typeface="Arial" charset="0"/>
              </a:rPr>
              <a:t>1</a:t>
            </a:r>
            <a:r>
              <a:rPr lang="en-US" sz="2000" dirty="0">
                <a:solidFill>
                  <a:srgbClr val="0099FF"/>
                </a:solidFill>
                <a:latin typeface="Arial" charset="0"/>
              </a:rPr>
              <a:t>1</a:t>
            </a:r>
            <a:r>
              <a:rPr lang="ro-RO" sz="2000" dirty="0" smtClean="0">
                <a:solidFill>
                  <a:srgbClr val="0099FF"/>
                </a:solidFill>
                <a:latin typeface="Arial" charset="0"/>
              </a:rPr>
              <a:t>:</a:t>
            </a:r>
            <a:r>
              <a:rPr lang="en-US" sz="2000" dirty="0">
                <a:solidFill>
                  <a:srgbClr val="0099FF"/>
                </a:solidFill>
                <a:latin typeface="Arial" charset="0"/>
              </a:rPr>
              <a:t>3</a:t>
            </a:r>
            <a:r>
              <a:rPr lang="ro-RO" sz="2000" dirty="0" smtClean="0">
                <a:solidFill>
                  <a:srgbClr val="0099FF"/>
                </a:solidFill>
                <a:latin typeface="Arial" charset="0"/>
              </a:rPr>
              <a:t>0</a:t>
            </a:r>
            <a:r>
              <a:rPr lang="en-US" sz="2000" dirty="0" smtClean="0">
                <a:solidFill>
                  <a:srgbClr val="0099FF"/>
                </a:solidFill>
                <a:latin typeface="Arial" charset="0"/>
              </a:rPr>
              <a:t> </a:t>
            </a:r>
            <a:r>
              <a:rPr lang="ro-RO" sz="2000" dirty="0" smtClean="0">
                <a:solidFill>
                  <a:srgbClr val="0099FF"/>
                </a:solidFill>
                <a:latin typeface="Arial" charset="0"/>
              </a:rPr>
              <a:t>-1</a:t>
            </a:r>
            <a:r>
              <a:rPr lang="en-US" sz="2000" dirty="0">
                <a:solidFill>
                  <a:srgbClr val="0099FF"/>
                </a:solidFill>
                <a:latin typeface="Arial" charset="0"/>
              </a:rPr>
              <a:t>3</a:t>
            </a:r>
            <a:r>
              <a:rPr lang="ro-RO" sz="2000" dirty="0" smtClean="0">
                <a:solidFill>
                  <a:srgbClr val="0099FF"/>
                </a:solidFill>
                <a:latin typeface="Arial" charset="0"/>
              </a:rPr>
              <a:t>:</a:t>
            </a:r>
            <a:r>
              <a:rPr lang="en-US" sz="2000" dirty="0" smtClean="0">
                <a:solidFill>
                  <a:srgbClr val="0099FF"/>
                </a:solidFill>
                <a:latin typeface="Arial" charset="0"/>
              </a:rPr>
              <a:t>2</a:t>
            </a:r>
            <a:r>
              <a:rPr lang="ro-RO" sz="2000" dirty="0" smtClean="0">
                <a:solidFill>
                  <a:srgbClr val="0099FF"/>
                </a:solidFill>
                <a:latin typeface="Arial" charset="0"/>
              </a:rPr>
              <a:t>0 </a:t>
            </a:r>
            <a:endParaRPr lang="en-US" sz="2000" dirty="0" smtClean="0">
              <a:solidFill>
                <a:srgbClr val="0099FF"/>
              </a:solidFill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99FF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 charset="0"/>
              </a:rPr>
              <a:t>S</a:t>
            </a:r>
            <a:r>
              <a:rPr lang="en-US" sz="2000" dirty="0" err="1" smtClean="0">
                <a:solidFill>
                  <a:srgbClr val="0099FF"/>
                </a:solidFill>
                <a:latin typeface="Arial" charset="0"/>
              </a:rPr>
              <a:t>eria</a:t>
            </a:r>
            <a:r>
              <a:rPr lang="en-US" sz="2000" dirty="0" smtClean="0">
                <a:solidFill>
                  <a:srgbClr val="0099FF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0099FF"/>
                </a:solidFill>
                <a:latin typeface="Arial" charset="0"/>
              </a:rPr>
              <a:t>Englez</a:t>
            </a:r>
            <a:r>
              <a:rPr lang="ro-RO" sz="2000" dirty="0">
                <a:solidFill>
                  <a:srgbClr val="0099FF"/>
                </a:solidFill>
                <a:latin typeface="Arial" charset="0"/>
              </a:rPr>
              <a:t>ă</a:t>
            </a:r>
            <a:r>
              <a:rPr lang="en-US" sz="2000" dirty="0" smtClean="0">
                <a:solidFill>
                  <a:srgbClr val="0099FF"/>
                </a:solidFill>
                <a:latin typeface="Arial" charset="0"/>
              </a:rPr>
              <a:t>        </a:t>
            </a:r>
            <a:r>
              <a:rPr lang="en-US" sz="2000" dirty="0" err="1" smtClean="0">
                <a:solidFill>
                  <a:srgbClr val="0099FF"/>
                </a:solidFill>
                <a:latin typeface="Arial" charset="0"/>
              </a:rPr>
              <a:t>Vineri</a:t>
            </a:r>
            <a:r>
              <a:rPr lang="en-US" sz="2000" dirty="0" smtClean="0">
                <a:solidFill>
                  <a:srgbClr val="0099FF"/>
                </a:solidFill>
                <a:latin typeface="Arial" charset="0"/>
              </a:rPr>
              <a:t>               15:30-17:20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charset="0"/>
              </a:rPr>
              <a:t>C</a:t>
            </a:r>
            <a:r>
              <a:rPr lang="ro-RO" sz="2000" dirty="0" smtClean="0">
                <a:latin typeface="Arial" charset="0"/>
              </a:rPr>
              <a:t>onsultații</a:t>
            </a:r>
            <a:endParaRPr lang="ro-RO" sz="20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2000" dirty="0">
                <a:latin typeface="Arial" charset="0"/>
              </a:rPr>
              <a:t>sala 2301, </a:t>
            </a:r>
            <a:r>
              <a:rPr lang="en-US" sz="2000" dirty="0" err="1" smtClean="0">
                <a:latin typeface="Arial" charset="0"/>
              </a:rPr>
              <a:t>vineri</a:t>
            </a:r>
            <a:r>
              <a:rPr lang="en-US" sz="2000" dirty="0" smtClean="0">
                <a:latin typeface="Arial" charset="0"/>
              </a:rPr>
              <a:t> 9</a:t>
            </a:r>
            <a:r>
              <a:rPr lang="ro-RO" sz="2000" dirty="0" smtClean="0">
                <a:latin typeface="Arial" charset="0"/>
              </a:rPr>
              <a:t>:</a:t>
            </a:r>
            <a:r>
              <a:rPr lang="en-US" sz="2000" dirty="0">
                <a:latin typeface="Arial" charset="0"/>
              </a:rPr>
              <a:t>0</a:t>
            </a:r>
            <a:r>
              <a:rPr lang="ro-RO" sz="2000" dirty="0" smtClean="0">
                <a:latin typeface="Arial" charset="0"/>
              </a:rPr>
              <a:t>0-1</a:t>
            </a:r>
            <a:r>
              <a:rPr lang="en-US" sz="2000" dirty="0">
                <a:latin typeface="Arial" charset="0"/>
              </a:rPr>
              <a:t>1</a:t>
            </a:r>
            <a:r>
              <a:rPr lang="ro-RO" sz="2000" dirty="0" smtClean="0">
                <a:latin typeface="Arial" charset="0"/>
              </a:rPr>
              <a:t>:</a:t>
            </a:r>
            <a:r>
              <a:rPr lang="en-US" sz="2000" dirty="0">
                <a:latin typeface="Arial" charset="0"/>
              </a:rPr>
              <a:t>0</a:t>
            </a:r>
            <a:r>
              <a:rPr lang="ro-RO" sz="2000" smtClean="0">
                <a:latin typeface="Arial" charset="0"/>
              </a:rPr>
              <a:t>0</a:t>
            </a:r>
            <a:endParaRPr lang="ro-RO" sz="20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2000" dirty="0" smtClean="0">
                <a:latin typeface="Arial" charset="0"/>
              </a:rPr>
              <a:t>Adresa</a:t>
            </a:r>
            <a:r>
              <a:rPr lang="en-US" sz="2000" dirty="0" smtClean="0">
                <a:latin typeface="Arial" charset="0"/>
              </a:rPr>
              <a:t> de e-mail </a:t>
            </a:r>
            <a:r>
              <a:rPr lang="ro-RO" sz="2000" dirty="0" smtClean="0">
                <a:latin typeface="Arial" charset="0"/>
              </a:rPr>
              <a:t>: </a:t>
            </a:r>
            <a:r>
              <a:rPr lang="ro-RO" sz="2000" dirty="0" smtClean="0">
                <a:latin typeface="Arial" charset="0"/>
                <a:hlinkClick r:id="rId2"/>
              </a:rPr>
              <a:t>Catalina.Cocianu@ie.ase.ro</a:t>
            </a:r>
            <a:r>
              <a:rPr lang="ro-RO" sz="2000" dirty="0" smtClean="0">
                <a:latin typeface="Arial" charset="0"/>
              </a:rPr>
              <a:t> </a:t>
            </a:r>
            <a:endParaRPr lang="ro-RO" sz="2000" dirty="0">
              <a:latin typeface="Arial" charset="0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en-US" sz="1800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q"/>
              <a:defRPr/>
            </a:pPr>
            <a:endParaRPr lang="en-US" altLang="en-US" sz="1800" dirty="0" smtClean="0"/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0" y="3867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3" name="Rectangle 29"/>
          <p:cNvSpPr>
            <a:spLocks noChangeArrowheads="1"/>
          </p:cNvSpPr>
          <p:nvPr/>
        </p:nvSpPr>
        <p:spPr bwMode="auto">
          <a:xfrm>
            <a:off x="0" y="7343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4" name="Rectangle 30"/>
          <p:cNvSpPr>
            <a:spLocks noChangeArrowheads="1"/>
          </p:cNvSpPr>
          <p:nvPr/>
        </p:nvSpPr>
        <p:spPr bwMode="auto">
          <a:xfrm>
            <a:off x="0" y="10753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7" name="Rectangle 3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8" name="Rectangle 35"/>
          <p:cNvSpPr>
            <a:spLocks noChangeArrowheads="1"/>
          </p:cNvSpPr>
          <p:nvPr/>
        </p:nvSpPr>
        <p:spPr bwMode="auto">
          <a:xfrm>
            <a:off x="152400" y="4019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9" name="Rectangle 36"/>
          <p:cNvSpPr>
            <a:spLocks noChangeArrowheads="1"/>
          </p:cNvSpPr>
          <p:nvPr/>
        </p:nvSpPr>
        <p:spPr bwMode="auto">
          <a:xfrm>
            <a:off x="152400" y="7496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40" name="Rectangle 37"/>
          <p:cNvSpPr>
            <a:spLocks noChangeArrowheads="1"/>
          </p:cNvSpPr>
          <p:nvPr/>
        </p:nvSpPr>
        <p:spPr bwMode="auto">
          <a:xfrm>
            <a:off x="152400" y="1090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8700"/>
          </a:xfrm>
        </p:spPr>
        <p:txBody>
          <a:bodyPr/>
          <a:lstStyle/>
          <a:p>
            <a:r>
              <a:rPr lang="en-US" sz="1800" dirty="0" err="1" smtClean="0"/>
              <a:t>Exemplu</a:t>
            </a:r>
            <a:r>
              <a:rPr lang="en-US" sz="1800" dirty="0" smtClean="0"/>
              <a:t> – </a:t>
            </a:r>
            <a:r>
              <a:rPr lang="ro-RO" sz="1800" dirty="0" smtClean="0"/>
              <a:t>distribuța populației pentru dim=</a:t>
            </a:r>
            <a:r>
              <a:rPr lang="en-US" sz="1800" dirty="0" smtClean="0"/>
              <a:t>64</a:t>
            </a:r>
            <a:r>
              <a:rPr lang="ro-RO" sz="1800" dirty="0" smtClean="0"/>
              <a:t>, pc=0.</a:t>
            </a:r>
            <a:r>
              <a:rPr lang="en-US" sz="1800" dirty="0" smtClean="0"/>
              <a:t>5</a:t>
            </a:r>
            <a:r>
              <a:rPr lang="ro-RO" sz="1800" dirty="0" smtClean="0"/>
              <a:t>, pm=0.1, si maxim </a:t>
            </a:r>
            <a:r>
              <a:rPr lang="en-US" sz="1800" dirty="0" smtClean="0"/>
              <a:t>20</a:t>
            </a:r>
            <a:r>
              <a:rPr lang="ro-RO" sz="1800" dirty="0" smtClean="0"/>
              <a:t> de generații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2" t="7173" r="2849" b="270"/>
          <a:stretch/>
        </p:blipFill>
        <p:spPr>
          <a:xfrm>
            <a:off x="685800" y="1339577"/>
            <a:ext cx="3686908" cy="28020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t="4737"/>
          <a:stretch/>
        </p:blipFill>
        <p:spPr>
          <a:xfrm>
            <a:off x="4876800" y="1283947"/>
            <a:ext cx="3810000" cy="2875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" t="7027"/>
          <a:stretch/>
        </p:blipFill>
        <p:spPr>
          <a:xfrm>
            <a:off x="3276600" y="4220097"/>
            <a:ext cx="3537718" cy="2590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INFORMA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ȚII GENERALE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 smtClean="0">
              <a:latin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Cunoștințe necesare</a:t>
            </a:r>
            <a:endParaRPr lang="ro-RO" sz="1800" dirty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 smtClean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Bazele programării</a:t>
            </a:r>
            <a:endParaRPr lang="en-US" sz="1800" dirty="0" smtClean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 smtClean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Algoritmi </a:t>
            </a:r>
            <a:r>
              <a:rPr lang="ro-RO" sz="1800" dirty="0">
                <a:latin typeface="Arial" charset="0"/>
              </a:rPr>
              <a:t>și tehnici de programare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 smtClean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charset="0"/>
              </a:rPr>
              <a:t>Elemente</a:t>
            </a:r>
            <a:r>
              <a:rPr lang="en-US" sz="1800" dirty="0" smtClean="0">
                <a:latin typeface="Arial" charset="0"/>
              </a:rPr>
              <a:t> de </a:t>
            </a:r>
            <a:r>
              <a:rPr lang="en-US" sz="1800" dirty="0">
                <a:latin typeface="Arial" charset="0"/>
              </a:rPr>
              <a:t>p</a:t>
            </a:r>
            <a:r>
              <a:rPr lang="ro-RO" sz="1800" dirty="0" smtClean="0">
                <a:latin typeface="Arial" charset="0"/>
              </a:rPr>
              <a:t>robabilități </a:t>
            </a:r>
            <a:r>
              <a:rPr lang="ro-RO" sz="1800" dirty="0">
                <a:latin typeface="Arial" charset="0"/>
              </a:rPr>
              <a:t>și statistică matematică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 smtClean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Cunoștințe </a:t>
            </a:r>
            <a:r>
              <a:rPr lang="ro-RO" sz="1800" dirty="0">
                <a:latin typeface="Arial" charset="0"/>
              </a:rPr>
              <a:t>de bază în utilizarea calculatoarelor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q"/>
              <a:defRPr/>
            </a:pPr>
            <a:endParaRPr lang="en-US" altLang="en-US" sz="1800" dirty="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q"/>
              <a:defRPr/>
            </a:pPr>
            <a:endParaRPr lang="en-US" altLang="en-US" sz="1800" dirty="0" smtClean="0"/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3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Bibliografie</a:t>
            </a: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C. Cocianu, C. Uscatu, </a:t>
            </a:r>
            <a:r>
              <a:rPr lang="ro-RO" sz="1800" i="1" dirty="0">
                <a:latin typeface="Arial" panose="020B0604020202020204" pitchFamily="34" charset="0"/>
                <a:cs typeface="Arial" panose="020B0604020202020204" pitchFamily="34" charset="0"/>
              </a:rPr>
              <a:t>Programare evolutivă și algoritmi genetici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, Editura ASE București, 2015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Suportul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de seminar (online.ase.ro)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Alte monografii</a:t>
            </a: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/>
              <a:t>Eiben</a:t>
            </a:r>
            <a:r>
              <a:rPr lang="en-US" sz="1800" dirty="0"/>
              <a:t>, A., Smith, J. : Introduction to Evolutionary Computing. Springer, Berlin (2015) </a:t>
            </a:r>
            <a:endParaRPr lang="en-US" sz="18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 smtClean="0">
                <a:cs typeface="Arial" panose="020B0604020202020204" pitchFamily="34" charset="0"/>
              </a:rPr>
              <a:t>Fulcher</a:t>
            </a:r>
            <a:r>
              <a:rPr lang="ro-RO" sz="1800" dirty="0">
                <a:cs typeface="Arial" panose="020B0604020202020204" pitchFamily="34" charset="0"/>
              </a:rPr>
              <a:t>, J., Jain, L. C. (Eds.), </a:t>
            </a:r>
            <a:r>
              <a:rPr lang="ro-RO" sz="1800" i="1" dirty="0">
                <a:cs typeface="Arial" panose="020B0604020202020204" pitchFamily="34" charset="0"/>
              </a:rPr>
              <a:t>Computational Intelligence: A Compendium</a:t>
            </a:r>
            <a:r>
              <a:rPr lang="ro-RO" sz="1800" dirty="0">
                <a:cs typeface="Arial" panose="020B0604020202020204" pitchFamily="34" charset="0"/>
              </a:rPr>
              <a:t>,Springer-Verlag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, 2008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Engelbrecht, A.P., </a:t>
            </a:r>
            <a:r>
              <a:rPr lang="ro-RO" sz="1800" i="1" dirty="0">
                <a:latin typeface="Arial" panose="020B0604020202020204" pitchFamily="34" charset="0"/>
                <a:cs typeface="Arial" panose="020B0604020202020204" pitchFamily="34" charset="0"/>
              </a:rPr>
              <a:t>Computational Intelligence. An Introduction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, John Wiley &amp; Sons, 2007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Evaluare pe parcurs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Seminar 	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5</a:t>
            </a:r>
            <a:r>
              <a:rPr lang="ro-RO" sz="1800" b="1" dirty="0" smtClean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ro-RO" sz="1800" b="1" dirty="0">
                <a:solidFill>
                  <a:srgbClr val="FF0000"/>
                </a:solidFill>
                <a:latin typeface="Arial" charset="0"/>
              </a:rPr>
              <a:t>%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charset="0"/>
              </a:rPr>
              <a:t>Probă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practică</a:t>
            </a:r>
            <a:r>
              <a:rPr lang="ro-RO" sz="1800" dirty="0">
                <a:latin typeface="Arial" charset="0"/>
              </a:rPr>
              <a:t>	</a:t>
            </a:r>
            <a:endParaRPr lang="en-US" sz="1800" dirty="0" smtClean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Lucrare </a:t>
            </a:r>
            <a:r>
              <a:rPr lang="ro-RO" sz="1800" dirty="0">
                <a:latin typeface="Arial" charset="0"/>
              </a:rPr>
              <a:t>scrisă 	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5</a:t>
            </a:r>
            <a:r>
              <a:rPr lang="ro-RO" sz="1800" b="1" dirty="0" smtClean="0">
                <a:solidFill>
                  <a:srgbClr val="FF0000"/>
                </a:solidFill>
                <a:latin typeface="Arial" charset="0"/>
              </a:rPr>
              <a:t>0%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  <a:hlinkClick r:id="rId2" action="ppaction://hlinkfile"/>
              </a:rPr>
              <a:t>online.ase.ro</a:t>
            </a:r>
            <a:r>
              <a:rPr lang="ro-RO" sz="1800" dirty="0">
                <a:latin typeface="Arial" charset="0"/>
              </a:rPr>
              <a:t> – accesibilă din intranet 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Fișa disciplinei, prezentări, alte materiale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ro-RO" sz="1800" b="1" dirty="0">
              <a:solidFill>
                <a:srgbClr val="FF0000"/>
              </a:solidFill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endParaRPr lang="en-US" altLang="en-US" sz="1800" b="1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en-US" altLang="en-US" sz="1800" dirty="0" smtClean="0"/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1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Programa studiată</a:t>
            </a:r>
            <a:r>
              <a:rPr lang="en-US" sz="1800" dirty="0" smtClean="0">
                <a:latin typeface="Arial" charset="0"/>
              </a:rPr>
              <a:t> conform </a:t>
            </a:r>
            <a:r>
              <a:rPr lang="en-US" sz="1800" dirty="0" err="1" smtClean="0">
                <a:latin typeface="Arial" charset="0"/>
              </a:rPr>
              <a:t>fișei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disciplinei</a:t>
            </a:r>
            <a:r>
              <a:rPr lang="ro-RO" sz="1800" dirty="0" smtClean="0">
                <a:latin typeface="Arial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Algoritmi evolutivi</a:t>
            </a:r>
            <a:r>
              <a:rPr lang="en-US" sz="1800" dirty="0" smtClean="0">
                <a:latin typeface="Arial" charset="0"/>
              </a:rPr>
              <a:t> (EA)</a:t>
            </a:r>
            <a:endParaRPr lang="ro-RO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Prezentarea schemei generale</a:t>
            </a:r>
            <a:r>
              <a:rPr lang="en-US" sz="1800" dirty="0" smtClean="0">
                <a:latin typeface="Arial" charset="0"/>
              </a:rPr>
              <a:t>; </a:t>
            </a:r>
            <a:r>
              <a:rPr lang="en-US" sz="1800" dirty="0" err="1" smtClean="0">
                <a:latin typeface="Arial" charset="0"/>
              </a:rPr>
              <a:t>exemple</a:t>
            </a:r>
            <a:endParaRPr lang="ro-RO" sz="1800" dirty="0" smtClean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Clasificare </a:t>
            </a:r>
            <a:endParaRPr lang="en-US" sz="1800" dirty="0" smtClean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latin typeface="Arial" charset="0"/>
              </a:rPr>
              <a:t>C</a:t>
            </a:r>
            <a:r>
              <a:rPr lang="ro-RO" sz="1800" dirty="0" smtClean="0">
                <a:latin typeface="Arial" charset="0"/>
              </a:rPr>
              <a:t>omponente</a:t>
            </a:r>
            <a:r>
              <a:rPr lang="en-US" sz="1800" dirty="0" smtClean="0">
                <a:latin typeface="Arial" charset="0"/>
              </a:rPr>
              <a:t>le EA</a:t>
            </a:r>
            <a:endParaRPr lang="ro-RO" sz="1800" dirty="0" smtClean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ro-RO" sz="1800" dirty="0" smtClean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Evoluția căutare directă – căutare stochastică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ro-RO" sz="1800" dirty="0" smtClean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Algoritmi genetci (GA)</a:t>
            </a:r>
            <a:endParaRPr lang="ro-RO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 smtClean="0"/>
              <a:t>Reprezentări specifice, </a:t>
            </a:r>
            <a:r>
              <a:rPr lang="ro-RO" sz="1800" dirty="0">
                <a:latin typeface="Arial" charset="0"/>
              </a:rPr>
              <a:t>m</a:t>
            </a:r>
            <a:r>
              <a:rPr lang="ro-RO" sz="1800" dirty="0" smtClean="0">
                <a:latin typeface="Arial" charset="0"/>
              </a:rPr>
              <a:t>odele </a:t>
            </a:r>
            <a:r>
              <a:rPr lang="ro-RO" sz="1800" dirty="0">
                <a:latin typeface="Arial" charset="0"/>
              </a:rPr>
              <a:t>de </a:t>
            </a:r>
            <a:r>
              <a:rPr lang="ro-RO" sz="1800" dirty="0" smtClean="0">
                <a:latin typeface="Arial" charset="0"/>
              </a:rPr>
              <a:t>populații</a:t>
            </a:r>
            <a:endParaRPr lang="ro-RO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Funcția de </a:t>
            </a:r>
            <a:r>
              <a:rPr lang="ro-RO" sz="1800" dirty="0" smtClean="0">
                <a:latin typeface="Arial" charset="0"/>
              </a:rPr>
              <a:t>evaluare</a:t>
            </a:r>
            <a:endParaRPr lang="ro-RO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Operatori </a:t>
            </a:r>
            <a:r>
              <a:rPr lang="ro-RO" sz="1800" dirty="0" smtClean="0">
                <a:latin typeface="Arial" charset="0"/>
              </a:rPr>
              <a:t>de variație</a:t>
            </a:r>
            <a:endParaRPr lang="ro-RO" sz="1800" dirty="0">
              <a:latin typeface="Arial" charset="0"/>
            </a:endParaRPr>
          </a:p>
          <a:p>
            <a:pPr lvl="3"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Mutație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Recombinare</a:t>
            </a:r>
            <a:endParaRPr lang="ro-RO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Operatori de </a:t>
            </a:r>
            <a:r>
              <a:rPr lang="ro-RO" sz="1800" dirty="0" smtClean="0">
                <a:latin typeface="Arial" charset="0"/>
              </a:rPr>
              <a:t>selecție</a:t>
            </a:r>
            <a:endParaRPr lang="en-US" sz="1800" dirty="0" smtClean="0">
              <a:latin typeface="Arial" charset="0"/>
            </a:endParaRP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charset="0"/>
              </a:rPr>
              <a:t>Selec</a:t>
            </a:r>
            <a:r>
              <a:rPr lang="ro-RO" sz="1800" dirty="0" smtClean="0">
                <a:latin typeface="Arial" charset="0"/>
              </a:rPr>
              <a:t>ția părinților</a:t>
            </a:r>
            <a:endParaRPr lang="ro-RO" sz="1800" dirty="0">
              <a:latin typeface="Arial" charset="0"/>
            </a:endParaRPr>
          </a:p>
          <a:p>
            <a:pPr lvl="3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Selecția generației următoare</a:t>
            </a:r>
            <a:endParaRPr lang="ro-RO" sz="1800" dirty="0">
              <a:latin typeface="Arial" charset="0"/>
            </a:endParaRPr>
          </a:p>
          <a:p>
            <a:pPr marL="914400" lvl="2" indent="0">
              <a:buNone/>
            </a:pPr>
            <a:endParaRPr lang="ro-RO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ro-RO" sz="1800" b="1" dirty="0">
              <a:solidFill>
                <a:srgbClr val="FF0000"/>
              </a:solidFill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endParaRPr lang="en-US" altLang="en-US" sz="1800" b="1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en-US" altLang="en-US" sz="1800" dirty="0" smtClean="0"/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3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charset="0"/>
              </a:rPr>
              <a:t>Rezolvarea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unor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probleme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economice</a:t>
            </a:r>
            <a:r>
              <a:rPr lang="ro-RO" sz="1800" dirty="0" smtClean="0">
                <a:latin typeface="Arial" charset="0"/>
              </a:rPr>
              <a:t> utilizând GA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charset="0"/>
              </a:rPr>
              <a:t>Problema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planfic</a:t>
            </a:r>
            <a:r>
              <a:rPr lang="ro-RO" sz="1800" dirty="0" smtClean="0">
                <a:latin typeface="Arial" charset="0"/>
              </a:rPr>
              <a:t>ării activitățlor</a:t>
            </a:r>
            <a:endParaRPr lang="en-US" sz="1800" dirty="0" smtClean="0">
              <a:latin typeface="Arial" charset="0"/>
            </a:endParaRP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charset="0"/>
              </a:rPr>
              <a:t>Probleme</a:t>
            </a:r>
            <a:r>
              <a:rPr lang="en-US" sz="1800" dirty="0" smtClean="0">
                <a:latin typeface="Arial" charset="0"/>
              </a:rPr>
              <a:t> de o</a:t>
            </a:r>
            <a:r>
              <a:rPr lang="ro-RO" sz="1800" dirty="0" smtClean="0">
                <a:latin typeface="Arial" charset="0"/>
              </a:rPr>
              <a:t>ptimizarea portofoliilor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ro-RO" sz="1800" b="1" dirty="0">
              <a:solidFill>
                <a:srgbClr val="FF0000"/>
              </a:solidFill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Strategii evolutive (E</a:t>
            </a:r>
            <a:r>
              <a:rPr lang="en-US" sz="1800" dirty="0" smtClean="0">
                <a:latin typeface="Arial" charset="0"/>
              </a:rPr>
              <a:t>S</a:t>
            </a:r>
            <a:r>
              <a:rPr lang="ro-RO" sz="1800" dirty="0" smtClean="0">
                <a:latin typeface="Arial" charset="0"/>
              </a:rPr>
              <a:t>)</a:t>
            </a:r>
            <a:endParaRPr lang="ro-RO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 smtClean="0"/>
              <a:t>Schema generală</a:t>
            </a:r>
            <a:endParaRPr lang="ro-RO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Operatori de </a:t>
            </a:r>
            <a:r>
              <a:rPr lang="ro-RO" sz="1800" dirty="0" smtClean="0">
                <a:latin typeface="Arial" charset="0"/>
              </a:rPr>
              <a:t>mutație</a:t>
            </a:r>
            <a:endParaRPr lang="ro-RO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Operatori de selecție</a:t>
            </a:r>
            <a:endParaRPr lang="en-US" sz="1800" dirty="0">
              <a:latin typeface="Arial" charset="0"/>
            </a:endParaRP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800" dirty="0" err="1">
                <a:latin typeface="Arial" charset="0"/>
              </a:rPr>
              <a:t>Selec</a:t>
            </a:r>
            <a:r>
              <a:rPr lang="ro-RO" sz="1800" dirty="0">
                <a:latin typeface="Arial" charset="0"/>
              </a:rPr>
              <a:t>ția părinților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Selecția generației următoare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Mecanismul de auto-adaptare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ro-RO" sz="1800" dirty="0" smtClean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" charset="0"/>
              </a:rPr>
              <a:t>Algoritmi hibrizi. Algoritmi memetici</a:t>
            </a:r>
            <a:endParaRPr lang="en-US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endParaRPr lang="en-US" altLang="en-US" sz="1800" b="1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en-US" altLang="en-US" sz="1800" dirty="0" smtClean="0"/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marL="914400" lvl="2" indent="0">
              <a:buNone/>
            </a:pPr>
            <a:endParaRPr lang="ro-RO" sz="1800" b="1" dirty="0">
              <a:solidFill>
                <a:srgbClr val="FF0000"/>
              </a:solidFill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charset="0"/>
              </a:rPr>
              <a:t>Probleme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rezolvate</a:t>
            </a:r>
            <a:r>
              <a:rPr lang="en-US" sz="1800" dirty="0" smtClean="0">
                <a:latin typeface="Arial" charset="0"/>
              </a:rPr>
              <a:t> la curs </a:t>
            </a:r>
            <a:r>
              <a:rPr lang="en-US" sz="1800" dirty="0" err="1" smtClean="0">
                <a:latin typeface="Arial" charset="0"/>
              </a:rPr>
              <a:t>și</a:t>
            </a:r>
            <a:r>
              <a:rPr lang="en-US" sz="1800" dirty="0" smtClean="0">
                <a:latin typeface="Arial" charset="0"/>
              </a:rPr>
              <a:t> seminar </a:t>
            </a:r>
            <a:r>
              <a:rPr lang="en-US" sz="1800" dirty="0" err="1" smtClean="0">
                <a:latin typeface="Arial" charset="0"/>
              </a:rPr>
              <a:t>utilizând</a:t>
            </a:r>
            <a:r>
              <a:rPr lang="en-US" sz="1800" dirty="0" smtClean="0">
                <a:latin typeface="Arial" charset="0"/>
              </a:rPr>
              <a:t> GA, ES, </a:t>
            </a:r>
            <a:r>
              <a:rPr lang="en-US" sz="1800" dirty="0" err="1" smtClean="0">
                <a:latin typeface="Arial" charset="0"/>
              </a:rPr>
              <a:t>algoritmi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memetici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și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hibrizi</a:t>
            </a:r>
            <a:r>
              <a:rPr lang="en-US" sz="1800" dirty="0" smtClean="0">
                <a:latin typeface="Arial" charset="0"/>
              </a:rPr>
              <a:t>:</a:t>
            </a:r>
            <a:endParaRPr lang="ro-RO" sz="1800" dirty="0" smtClean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charset="0"/>
              </a:rPr>
              <a:t>Probleme</a:t>
            </a:r>
            <a:r>
              <a:rPr lang="en-US" sz="1800" dirty="0" smtClean="0">
                <a:latin typeface="Arial" charset="0"/>
              </a:rPr>
              <a:t> “standard”, </a:t>
            </a:r>
            <a:r>
              <a:rPr lang="en-US" sz="1800" dirty="0" err="1" smtClean="0">
                <a:latin typeface="Arial" charset="0"/>
              </a:rPr>
              <a:t>studiate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în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majoritatea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monografiilor</a:t>
            </a:r>
            <a:r>
              <a:rPr lang="en-US" sz="1800" dirty="0" smtClean="0">
                <a:latin typeface="Arial" charset="0"/>
              </a:rPr>
              <a:t> de </a:t>
            </a:r>
            <a:r>
              <a:rPr lang="en-US" sz="1800" dirty="0" err="1" smtClean="0">
                <a:latin typeface="Arial" charset="0"/>
              </a:rPr>
              <a:t>specialitate</a:t>
            </a:r>
            <a:r>
              <a:rPr lang="en-US" sz="1800" dirty="0" smtClean="0">
                <a:latin typeface="Arial" charset="0"/>
              </a:rPr>
              <a:t> – TSP, </a:t>
            </a:r>
            <a:r>
              <a:rPr lang="en-US" sz="1800" dirty="0" err="1" smtClean="0">
                <a:latin typeface="Arial" charset="0"/>
              </a:rPr>
              <a:t>problema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celor</a:t>
            </a:r>
            <a:r>
              <a:rPr lang="en-US" sz="1800" dirty="0" smtClean="0">
                <a:latin typeface="Arial" charset="0"/>
              </a:rPr>
              <a:t> N </a:t>
            </a:r>
            <a:r>
              <a:rPr lang="en-US" sz="1800" dirty="0" err="1" smtClean="0">
                <a:latin typeface="Arial" charset="0"/>
              </a:rPr>
              <a:t>regine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problema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rucsacului</a:t>
            </a:r>
            <a:r>
              <a:rPr lang="en-US" sz="1800" dirty="0" smtClean="0">
                <a:latin typeface="Arial" charset="0"/>
              </a:rPr>
              <a:t> (0-1 </a:t>
            </a:r>
            <a:r>
              <a:rPr lang="en-US" sz="1800" dirty="0" err="1" smtClean="0">
                <a:latin typeface="Arial" charset="0"/>
              </a:rPr>
              <a:t>sau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spații</a:t>
            </a:r>
            <a:r>
              <a:rPr lang="en-US" sz="1800" dirty="0" smtClean="0">
                <a:latin typeface="Arial" charset="0"/>
              </a:rPr>
              <a:t> continue)</a:t>
            </a:r>
            <a:endParaRPr lang="ro-RO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charset="0"/>
              </a:rPr>
              <a:t>Probleme</a:t>
            </a:r>
            <a:r>
              <a:rPr lang="en-US" sz="1800" dirty="0" smtClean="0">
                <a:latin typeface="Arial" charset="0"/>
              </a:rPr>
              <a:t> din zona </a:t>
            </a:r>
            <a:r>
              <a:rPr lang="en-US" sz="1800" dirty="0" err="1" smtClean="0">
                <a:latin typeface="Arial" charset="0"/>
              </a:rPr>
              <a:t>economicului</a:t>
            </a:r>
            <a:r>
              <a:rPr lang="en-US" sz="1800" dirty="0" smtClean="0">
                <a:latin typeface="Arial" charset="0"/>
              </a:rPr>
              <a:t> – JSS (Job Shop Scheduling) , </a:t>
            </a:r>
            <a:r>
              <a:rPr lang="en-US" sz="1800" dirty="0" err="1" smtClean="0">
                <a:latin typeface="Arial" charset="0"/>
              </a:rPr>
              <a:t>probleme</a:t>
            </a:r>
            <a:r>
              <a:rPr lang="en-US" sz="1800" dirty="0" smtClean="0">
                <a:latin typeface="Arial" charset="0"/>
              </a:rPr>
              <a:t> de </a:t>
            </a:r>
            <a:r>
              <a:rPr lang="en-US" sz="1800" dirty="0" err="1" smtClean="0">
                <a:latin typeface="Arial" charset="0"/>
              </a:rPr>
              <a:t>optimizare</a:t>
            </a:r>
            <a:r>
              <a:rPr lang="en-US" sz="1800" dirty="0" smtClean="0">
                <a:latin typeface="Arial" charset="0"/>
              </a:rPr>
              <a:t> a </a:t>
            </a:r>
            <a:r>
              <a:rPr lang="en-US" sz="1800" dirty="0" err="1" smtClean="0">
                <a:latin typeface="Arial" charset="0"/>
              </a:rPr>
              <a:t>portofoliilor</a:t>
            </a:r>
            <a:r>
              <a:rPr lang="en-US" sz="1800" dirty="0" smtClean="0">
                <a:latin typeface="Arial" charset="0"/>
              </a:rPr>
              <a:t> (cu </a:t>
            </a:r>
            <a:r>
              <a:rPr lang="en-US" sz="1800" dirty="0" err="1" smtClean="0">
                <a:latin typeface="Arial" charset="0"/>
              </a:rPr>
              <a:t>funcții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risc-randament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mixte</a:t>
            </a:r>
            <a:r>
              <a:rPr lang="en-US" sz="1800" dirty="0" smtClean="0">
                <a:latin typeface="Arial" charset="0"/>
              </a:rPr>
              <a:t>), </a:t>
            </a:r>
            <a:r>
              <a:rPr lang="en-US" sz="1800" dirty="0" err="1" smtClean="0">
                <a:latin typeface="Arial" charset="0"/>
              </a:rPr>
              <a:t>probleme</a:t>
            </a:r>
            <a:r>
              <a:rPr lang="en-US" sz="1800" dirty="0" smtClean="0">
                <a:latin typeface="Arial" charset="0"/>
              </a:rPr>
              <a:t> de transport</a:t>
            </a:r>
            <a:endParaRPr lang="ro-RO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charset="0"/>
              </a:rPr>
              <a:t>Probleme</a:t>
            </a:r>
            <a:r>
              <a:rPr lang="en-US" sz="1800" dirty="0" smtClean="0">
                <a:latin typeface="Arial" charset="0"/>
              </a:rPr>
              <a:t> diverse – de tip </a:t>
            </a:r>
            <a:r>
              <a:rPr lang="en-US" sz="1800" dirty="0" err="1" smtClean="0">
                <a:latin typeface="Arial" charset="0"/>
              </a:rPr>
              <a:t>criptare</a:t>
            </a:r>
            <a:r>
              <a:rPr lang="en-US" sz="1800" dirty="0" smtClean="0">
                <a:latin typeface="Arial" charset="0"/>
              </a:rPr>
              <a:t>/</a:t>
            </a:r>
            <a:r>
              <a:rPr lang="en-US" sz="1800" dirty="0" err="1" smtClean="0">
                <a:latin typeface="Arial" charset="0"/>
              </a:rPr>
              <a:t>decriptare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problema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ieșirii</a:t>
            </a:r>
            <a:r>
              <a:rPr lang="en-US" sz="1800" dirty="0" smtClean="0">
                <a:latin typeface="Arial" charset="0"/>
              </a:rPr>
              <a:t> din </a:t>
            </a:r>
            <a:r>
              <a:rPr lang="en-US" sz="1800" dirty="0" err="1" smtClean="0">
                <a:latin typeface="Arial" charset="0"/>
              </a:rPr>
              <a:t>labirint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problema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plasării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unei</a:t>
            </a:r>
            <a:r>
              <a:rPr lang="en-US" sz="1800" dirty="0" smtClean="0">
                <a:latin typeface="Arial" charset="0"/>
              </a:rPr>
              <a:t> UU </a:t>
            </a:r>
            <a:r>
              <a:rPr lang="en-US" sz="1800" dirty="0" err="1" smtClean="0">
                <a:latin typeface="Arial" charset="0"/>
              </a:rPr>
              <a:t>astfel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încât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timpul</a:t>
            </a:r>
            <a:r>
              <a:rPr lang="en-US" sz="1800" dirty="0" smtClean="0">
                <a:latin typeface="Arial" charset="0"/>
              </a:rPr>
              <a:t> de </a:t>
            </a:r>
            <a:r>
              <a:rPr lang="en-US" sz="1800" dirty="0" err="1" smtClean="0">
                <a:latin typeface="Arial" charset="0"/>
              </a:rPr>
              <a:t>răspuns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sa</a:t>
            </a:r>
            <a:r>
              <a:rPr lang="en-US" sz="1800" dirty="0" smtClean="0">
                <a:latin typeface="Arial" charset="0"/>
              </a:rPr>
              <a:t> fie </a:t>
            </a:r>
            <a:r>
              <a:rPr lang="en-US" sz="1800" dirty="0" err="1" smtClean="0">
                <a:latin typeface="Arial" charset="0"/>
              </a:rPr>
              <a:t>optim</a:t>
            </a:r>
            <a:r>
              <a:rPr lang="en-US" sz="1800" dirty="0" smtClean="0">
                <a:latin typeface="Arial" charset="0"/>
              </a:rPr>
              <a:t> etc.</a:t>
            </a:r>
            <a:endParaRPr lang="en-US" sz="1800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" charset="0"/>
              </a:rPr>
              <a:t>Probleme</a:t>
            </a:r>
            <a:r>
              <a:rPr lang="en-US" sz="1800" dirty="0" smtClean="0">
                <a:latin typeface="Arial" charset="0"/>
              </a:rPr>
              <a:t> din zona </a:t>
            </a:r>
            <a:r>
              <a:rPr lang="en-US" sz="1800" dirty="0" err="1" smtClean="0">
                <a:latin typeface="Arial" charset="0"/>
              </a:rPr>
              <a:t>Procesării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Imaginilor</a:t>
            </a:r>
            <a:r>
              <a:rPr lang="en-US" sz="1800" dirty="0" smtClean="0">
                <a:latin typeface="Arial" charset="0"/>
              </a:rPr>
              <a:t> – </a:t>
            </a:r>
            <a:r>
              <a:rPr lang="ro-RO" sz="1800" dirty="0" smtClean="0">
                <a:latin typeface="Arial" charset="0"/>
              </a:rPr>
              <a:t>abordări evolutive ale proceselor de </a:t>
            </a:r>
            <a:r>
              <a:rPr lang="en-US" sz="1800" dirty="0" err="1" smtClean="0">
                <a:latin typeface="Arial" charset="0"/>
              </a:rPr>
              <a:t>registrarea</a:t>
            </a:r>
            <a:r>
              <a:rPr lang="en-US" sz="1800" dirty="0" smtClean="0">
                <a:latin typeface="Arial" charset="0"/>
              </a:rPr>
              <a:t>/</a:t>
            </a:r>
            <a:r>
              <a:rPr lang="en-US" sz="1800" dirty="0" err="1" smtClean="0">
                <a:latin typeface="Arial" charset="0"/>
              </a:rPr>
              <a:t>recunoașterea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imaginilor</a:t>
            </a:r>
            <a:r>
              <a:rPr lang="ro-RO" sz="1800" dirty="0" smtClean="0">
                <a:latin typeface="Arial" charset="0"/>
              </a:rPr>
              <a:t> (ES, algoritmi memetici)</a:t>
            </a:r>
            <a:r>
              <a:rPr lang="en-US" sz="1800" dirty="0" smtClean="0">
                <a:latin typeface="Arial" charset="0"/>
              </a:rPr>
              <a:t> </a:t>
            </a:r>
            <a:endParaRPr lang="ro-RO" sz="1800" dirty="0" smtClean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ro-RO" sz="1800" dirty="0" smtClean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endParaRPr lang="en-US" altLang="en-US" sz="1800" b="1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en-US" altLang="en-US" sz="1800" dirty="0" smtClean="0"/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7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7062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I.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CALCUL EVOLUTIV.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SUPORTUL DE NATURĂ BIOLOGICĂ AL EC</a:t>
            </a:r>
            <a:r>
              <a:rPr lang="en-US" altLang="en-US" sz="2800" dirty="0" smtClean="0">
                <a:solidFill>
                  <a:schemeClr val="bg2"/>
                </a:solidFill>
              </a:rPr>
              <a:t/>
            </a:r>
            <a:br>
              <a:rPr lang="en-US" altLang="en-US" sz="2800" dirty="0" smtClean="0">
                <a:solidFill>
                  <a:schemeClr val="bg2"/>
                </a:solidFill>
              </a:rPr>
            </a:b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q"/>
              <a:defRPr/>
            </a:pPr>
            <a:r>
              <a:rPr lang="ro-RO" sz="1800" dirty="0"/>
              <a:t>Calculul evolutiv (EC) </a:t>
            </a:r>
            <a:r>
              <a:rPr lang="en-US" sz="1800" dirty="0"/>
              <a:t>- </a:t>
            </a:r>
            <a:r>
              <a:rPr lang="ro-RO" sz="1800" b="1" dirty="0"/>
              <a:t>domeniu al </a:t>
            </a:r>
            <a:r>
              <a:rPr lang="ro-RO" sz="1800" b="1" dirty="0" smtClean="0"/>
              <a:t>AI </a:t>
            </a:r>
            <a:r>
              <a:rPr lang="ro-RO" sz="1800" b="1" dirty="0"/>
              <a:t>inspirat din procesul evoluţiei naturale</a:t>
            </a:r>
            <a:r>
              <a:rPr lang="en-US" sz="1800" dirty="0"/>
              <a:t>:</a:t>
            </a:r>
            <a:r>
              <a:rPr lang="ro-RO" sz="1800" dirty="0"/>
              <a:t> conexiunea evoluţie naturală – tehnica de rezolvare a problemelor de tip experiment-eroare (sau generare-testare). </a:t>
            </a:r>
            <a:endParaRPr lang="en-US" sz="1800" dirty="0" smtClean="0"/>
          </a:p>
          <a:p>
            <a:pPr marL="0" indent="0" algn="just" eaLnBrk="1" hangingPunct="1">
              <a:buNone/>
              <a:defRPr/>
            </a:pPr>
            <a:endParaRPr lang="en-US" sz="1800" dirty="0" smtClean="0"/>
          </a:p>
          <a:p>
            <a:pPr algn="just" eaLnBrk="1" hangingPunct="1">
              <a:buFont typeface="Wingdings" pitchFamily="2" charset="2"/>
              <a:buChar char="q"/>
              <a:defRPr/>
            </a:pPr>
            <a:r>
              <a:rPr lang="ro-RO" sz="1800" dirty="0" smtClean="0"/>
              <a:t>Considerând </a:t>
            </a:r>
            <a:r>
              <a:rPr lang="ro-RO" sz="1800" dirty="0"/>
              <a:t>un mediu care poate susţine un număr limitat de indivizi şi instinctul primar al fiecărui individ de a se reproduce, procesul de selecţie </a:t>
            </a:r>
            <a:r>
              <a:rPr lang="ro-RO" sz="1800" dirty="0" smtClean="0"/>
              <a:t>naturală favorizează </a:t>
            </a:r>
            <a:r>
              <a:rPr lang="ro-RO" sz="1800" b="1" dirty="0" smtClean="0"/>
              <a:t>supravieţuirea celor mai bine adaptaţi</a:t>
            </a:r>
            <a:r>
              <a:rPr lang="ro-RO" sz="1800" dirty="0" smtClean="0"/>
              <a:t>. </a:t>
            </a:r>
            <a:endParaRPr lang="en-US" sz="1800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1800" dirty="0" smtClean="0"/>
          </a:p>
          <a:p>
            <a:pPr algn="just" eaLnBrk="1" hangingPunct="1">
              <a:buFont typeface="Wingdings" pitchFamily="2" charset="2"/>
              <a:buChar char="q"/>
              <a:defRPr/>
            </a:pPr>
            <a:r>
              <a:rPr lang="ro-RO" sz="1800" dirty="0" smtClean="0"/>
              <a:t>Pe </a:t>
            </a:r>
            <a:r>
              <a:rPr lang="ro-RO" sz="1800" dirty="0"/>
              <a:t>parcursul reproducerii celor mai buni </a:t>
            </a:r>
            <a:r>
              <a:rPr lang="ro-RO" sz="1800" dirty="0" smtClean="0"/>
              <a:t>indivizi </a:t>
            </a:r>
            <a:r>
              <a:rPr lang="ro-RO" sz="1800" dirty="0"/>
              <a:t>apar mutaţii ocazionale, care generează noi </a:t>
            </a:r>
            <a:r>
              <a:rPr lang="ro-RO" sz="1800" dirty="0" smtClean="0"/>
              <a:t>indivizi. </a:t>
            </a:r>
            <a:endParaRPr lang="en-US" sz="1800" dirty="0" smtClean="0"/>
          </a:p>
          <a:p>
            <a:pPr algn="just" eaLnBrk="1" hangingPunct="1">
              <a:buFont typeface="Wingdings" pitchFamily="2" charset="2"/>
              <a:buChar char="q"/>
              <a:defRPr/>
            </a:pPr>
            <a:endParaRPr lang="ro-RO" sz="1800" dirty="0" smtClean="0"/>
          </a:p>
          <a:p>
            <a:pPr algn="just" eaLnBrk="1" hangingPunct="1">
              <a:buFont typeface="Wingdings" pitchFamily="2" charset="2"/>
              <a:buChar char="q"/>
              <a:defRPr/>
            </a:pPr>
            <a:r>
              <a:rPr lang="ro-RO" sz="1800" dirty="0" smtClean="0"/>
              <a:t>Întregul </a:t>
            </a:r>
            <a:r>
              <a:rPr lang="ro-RO" sz="1800" dirty="0"/>
              <a:t>proces </a:t>
            </a:r>
            <a:r>
              <a:rPr lang="ro-RO" sz="1800" dirty="0" smtClean="0"/>
              <a:t>- </a:t>
            </a:r>
            <a:r>
              <a:rPr lang="ro-RO" sz="1800" dirty="0"/>
              <a:t>asimilat </a:t>
            </a:r>
            <a:r>
              <a:rPr lang="ro-RO" sz="1800" dirty="0" smtClean="0"/>
              <a:t>intuitiv </a:t>
            </a:r>
            <a:r>
              <a:rPr lang="ro-RO" sz="1800" dirty="0"/>
              <a:t>cu modelul unui peisaj adaptiv (dinamic) </a:t>
            </a:r>
            <a:r>
              <a:rPr lang="ro-RO" sz="1800" dirty="0" smtClean="0"/>
              <a:t>în </a:t>
            </a:r>
            <a:r>
              <a:rPr lang="ro-RO" sz="1800" dirty="0"/>
              <a:t>spaţiul 3D (0-x-y-z</a:t>
            </a:r>
            <a:r>
              <a:rPr lang="ro-RO" sz="1800" dirty="0" smtClean="0"/>
              <a:t>)</a:t>
            </a:r>
            <a:r>
              <a:rPr lang="en-US" sz="1800" dirty="0" smtClean="0"/>
              <a:t>: un </a:t>
            </a:r>
            <a:r>
              <a:rPr lang="en-US" sz="1800" dirty="0" err="1" smtClean="0"/>
              <a:t>individ</a:t>
            </a:r>
            <a:r>
              <a:rPr lang="en-US" sz="1800" dirty="0" smtClean="0"/>
              <a:t> </a:t>
            </a:r>
            <a:r>
              <a:rPr lang="ro-RO" sz="1800" dirty="0" smtClean="0"/>
              <a:t>p in (x,y,z) este astfel încât</a:t>
            </a:r>
            <a:endParaRPr lang="en-US" sz="1800" dirty="0" smtClean="0"/>
          </a:p>
          <a:p>
            <a:pPr lvl="1" algn="just" eaLnBrk="1" hangingPunct="1">
              <a:buClr>
                <a:schemeClr val="bg2"/>
              </a:buClr>
              <a:buFont typeface="Wingdings" pitchFamily="2" charset="2"/>
              <a:buChar char="q"/>
              <a:defRPr/>
            </a:pPr>
            <a:r>
              <a:rPr lang="ro-RO" sz="1800" dirty="0"/>
              <a:t>v</a:t>
            </a:r>
            <a:r>
              <a:rPr lang="ro-RO" sz="1800" dirty="0" smtClean="0"/>
              <a:t>alorile lui p în planul x</a:t>
            </a:r>
            <a:r>
              <a:rPr lang="fr-FR" sz="1800" dirty="0" smtClean="0"/>
              <a:t>-</a:t>
            </a:r>
            <a:r>
              <a:rPr lang="ro-RO" sz="1800" dirty="0" smtClean="0"/>
              <a:t>y </a:t>
            </a:r>
            <a:r>
              <a:rPr lang="en-US" sz="1800" dirty="0" err="1" smtClean="0"/>
              <a:t>corespund</a:t>
            </a:r>
            <a:r>
              <a:rPr lang="ro-RO" sz="1800" dirty="0" smtClean="0"/>
              <a:t> caracteristici</a:t>
            </a:r>
            <a:r>
              <a:rPr lang="en-US" sz="1800" dirty="0" err="1" smtClean="0"/>
              <a:t>lor</a:t>
            </a:r>
            <a:r>
              <a:rPr lang="ro-RO" sz="1800" dirty="0" smtClean="0"/>
              <a:t> individului </a:t>
            </a:r>
            <a:endParaRPr lang="en-US" sz="1800" dirty="0" smtClean="0"/>
          </a:p>
          <a:p>
            <a:pPr lvl="1" algn="just" eaLnBrk="1" hangingPunct="1">
              <a:buClr>
                <a:schemeClr val="bg2"/>
              </a:buClr>
              <a:buFont typeface="Wingdings" pitchFamily="2" charset="2"/>
              <a:buChar char="q"/>
              <a:defRPr/>
            </a:pPr>
            <a:r>
              <a:rPr lang="ro-RO" sz="1800" dirty="0" smtClean="0"/>
              <a:t>altitudinea lui p (valoarea lui pe axa 0z) corespunde nivelului de adaptabilitate (fitness)</a:t>
            </a:r>
            <a:r>
              <a:rPr lang="en-US" sz="1800" dirty="0" smtClean="0"/>
              <a:t>.</a:t>
            </a:r>
            <a:r>
              <a:rPr lang="ro-RO" sz="1800" dirty="0" smtClean="0"/>
              <a:t> a individului reprezentat de p. </a:t>
            </a:r>
            <a:endParaRPr lang="en-US" sz="1800" dirty="0" smtClean="0"/>
          </a:p>
          <a:p>
            <a:pPr eaLnBrk="1" hangingPunct="1">
              <a:buFont typeface="Wingdings" pitchFamily="2" charset="2"/>
              <a:buChar char="q"/>
              <a:defRPr/>
            </a:pPr>
            <a:endParaRPr lang="en-US" sz="1800" dirty="0"/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altLang="en-US" sz="1800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en-US" altLang="en-US" sz="1800" dirty="0" smtClean="0"/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3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609600"/>
            <a:ext cx="8153400" cy="5257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1800" b="1" dirty="0" smtClean="0"/>
              <a:t>E</a:t>
            </a:r>
            <a:r>
              <a:rPr lang="ro-RO" altLang="en-US" sz="1800" b="1" dirty="0" err="1" smtClean="0"/>
              <a:t>voluţia</a:t>
            </a:r>
            <a:r>
              <a:rPr lang="ro-RO" altLang="en-US" sz="1800" dirty="0" smtClean="0"/>
              <a:t> </a:t>
            </a:r>
            <a:r>
              <a:rPr lang="en-US" altLang="en-US" sz="1800" dirty="0" smtClean="0"/>
              <a:t>- </a:t>
            </a:r>
            <a:r>
              <a:rPr lang="ro-RO" altLang="en-US" sz="1800" dirty="0" smtClean="0"/>
              <a:t>procesul de </a:t>
            </a:r>
            <a:r>
              <a:rPr lang="fr-FR" altLang="en-US" sz="1800" dirty="0" smtClean="0"/>
              <a:t>“</a:t>
            </a:r>
            <a:r>
              <a:rPr lang="ro-RO" altLang="en-US" sz="1800" dirty="0" smtClean="0"/>
              <a:t>avans” al populaţiei spre zone aflate la o altitudine mai mare, acest avans fiind realizat pe baza mutaţiilor şi selecţiei naturale</a:t>
            </a:r>
            <a:r>
              <a:rPr lang="en-US" altLang="en-US" sz="1800" dirty="0" smtClean="0"/>
              <a:t> </a:t>
            </a:r>
            <a:r>
              <a:rPr lang="ro-RO" altLang="en-US" sz="1800" dirty="0" smtClean="0">
                <a:cs typeface="Courier New" pitchFamily="49" charset="0"/>
              </a:rPr>
              <a:t>→</a:t>
            </a:r>
            <a:r>
              <a:rPr lang="en-US" altLang="en-US" sz="1800" dirty="0" smtClean="0"/>
              <a:t> </a:t>
            </a:r>
            <a:r>
              <a:rPr lang="ro-RO" altLang="en-US" sz="1800" dirty="0" smtClean="0"/>
              <a:t>legătura </a:t>
            </a:r>
            <a:r>
              <a:rPr lang="ro-RO" altLang="en-US" sz="1800" i="1" dirty="0" smtClean="0"/>
              <a:t>probleme</a:t>
            </a:r>
            <a:r>
              <a:rPr lang="en-US" altLang="en-US" sz="1800" i="1" dirty="0" smtClean="0"/>
              <a:t>le</a:t>
            </a:r>
            <a:r>
              <a:rPr lang="ro-RO" altLang="en-US" sz="1800" i="1" dirty="0" smtClean="0"/>
              <a:t> </a:t>
            </a:r>
            <a:r>
              <a:rPr lang="ro-RO" altLang="en-US" sz="1800" i="1" dirty="0" err="1" smtClean="0"/>
              <a:t>multimodale</a:t>
            </a:r>
            <a:r>
              <a:rPr lang="en-US" altLang="en-US" sz="1800" i="1" dirty="0" smtClean="0"/>
              <a:t> (</a:t>
            </a:r>
            <a:r>
              <a:rPr lang="en-US" altLang="en-US" sz="1800" i="1" dirty="0" err="1" smtClean="0"/>
              <a:t>puncte</a:t>
            </a:r>
            <a:r>
              <a:rPr lang="en-US" altLang="en-US" sz="1800" i="1" dirty="0" smtClean="0"/>
              <a:t> de </a:t>
            </a:r>
            <a:r>
              <a:rPr lang="en-US" altLang="en-US" sz="1800" i="1" dirty="0" err="1" smtClean="0"/>
              <a:t>optim</a:t>
            </a:r>
            <a:r>
              <a:rPr lang="en-US" altLang="en-US" sz="1800" i="1" dirty="0" smtClean="0"/>
              <a:t> local).</a:t>
            </a:r>
          </a:p>
          <a:p>
            <a:endParaRPr lang="en-US" altLang="en-US" sz="1800" dirty="0" smtClean="0"/>
          </a:p>
        </p:txBody>
      </p:sp>
      <p:pic>
        <p:nvPicPr>
          <p:cNvPr id="819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447800"/>
            <a:ext cx="6248400" cy="4686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2456</TotalTime>
  <Words>902</Words>
  <Application>Microsoft Office PowerPoint</Application>
  <PresentationFormat>On-screen Show (4:3)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Cambria Math</vt:lpstr>
      <vt:lpstr>Courier New</vt:lpstr>
      <vt:lpstr>Garamond</vt:lpstr>
      <vt:lpstr>Times New Roman</vt:lpstr>
      <vt:lpstr>Wingdings</vt:lpstr>
      <vt:lpstr>Stream</vt:lpstr>
      <vt:lpstr>Pixel</vt:lpstr>
      <vt:lpstr>  Informații generale  Bazele teoretice ale calculului evolutiv. Schema unui algoritm evoluţionist (EA)   </vt:lpstr>
      <vt:lpstr>INFORMAȚII GENERALE</vt:lpstr>
      <vt:lpstr>INFORMAȚII GENERALE</vt:lpstr>
      <vt:lpstr>PowerPoint Presentation</vt:lpstr>
      <vt:lpstr>PowerPoint Presentation</vt:lpstr>
      <vt:lpstr>PowerPoint Presentation</vt:lpstr>
      <vt:lpstr>PowerPoint Presentation</vt:lpstr>
      <vt:lpstr>I. CALCUL EVOLUTIV. SUPORTUL DE NATURĂ BIOLOGICĂ AL EC </vt:lpstr>
      <vt:lpstr>PowerPoint Presentation</vt:lpstr>
      <vt:lpstr>PowerPoint Presentation</vt:lpstr>
      <vt:lpstr>II. TIPURI DE PROBLEME REZOLVATE DE EC</vt:lpstr>
      <vt:lpstr>PowerPoint Presentation</vt:lpstr>
      <vt:lpstr>III. SCHEMA GENERALĂ A UNUI EA</vt:lpstr>
      <vt:lpstr>ALGORTIMUL GENERIC</vt:lpstr>
      <vt:lpstr>CLASIFICAREA ALGORITMI EVOLUTIVI (CALCUL EVOLUTIV)</vt:lpstr>
      <vt:lpstr>IV. EXEMPLU: Rezolvarea unei probleme de optimizare a unei funcţii de o variabilă  </vt:lpstr>
      <vt:lpstr>PowerPoint Presentation</vt:lpstr>
      <vt:lpstr>PowerPoint Presentation</vt:lpstr>
      <vt:lpstr>PowerPoint Presentation</vt:lpstr>
      <vt:lpstr>Exemplu – distribuța populației pentru dim=64, pc=0.5, pm=0.1, si maxim 20 de generații</vt:lpstr>
    </vt:vector>
  </TitlesOfParts>
  <Company>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231</cp:revision>
  <dcterms:created xsi:type="dcterms:W3CDTF">2007-06-04T09:28:42Z</dcterms:created>
  <dcterms:modified xsi:type="dcterms:W3CDTF">2021-02-22T09:09:09Z</dcterms:modified>
</cp:coreProperties>
</file>