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27"/>
  </p:notesMasterIdLst>
  <p:sldIdLst>
    <p:sldId id="256" r:id="rId3"/>
    <p:sldId id="310" r:id="rId4"/>
    <p:sldId id="336" r:id="rId5"/>
    <p:sldId id="337" r:id="rId6"/>
    <p:sldId id="357" r:id="rId7"/>
    <p:sldId id="359" r:id="rId8"/>
    <p:sldId id="339" r:id="rId9"/>
    <p:sldId id="340" r:id="rId10"/>
    <p:sldId id="342" r:id="rId11"/>
    <p:sldId id="343" r:id="rId12"/>
    <p:sldId id="344" r:id="rId13"/>
    <p:sldId id="345" r:id="rId14"/>
    <p:sldId id="346" r:id="rId15"/>
    <p:sldId id="362" r:id="rId16"/>
    <p:sldId id="363" r:id="rId17"/>
    <p:sldId id="347" r:id="rId18"/>
    <p:sldId id="365" r:id="rId19"/>
    <p:sldId id="366" r:id="rId20"/>
    <p:sldId id="367" r:id="rId21"/>
    <p:sldId id="364" r:id="rId22"/>
    <p:sldId id="348" r:id="rId23"/>
    <p:sldId id="360" r:id="rId24"/>
    <p:sldId id="361" r:id="rId25"/>
    <p:sldId id="353" r:id="rId26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A8B2F-8A7B-47D6-AD29-2FDCB473C5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49E0-D4AD-456D-9950-B493D66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49E0-D4AD-456D-9950-B493D663DF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24542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>
                <a:effectLst/>
              </a:rPr>
              <a:t>Componentele</a:t>
            </a:r>
            <a:r>
              <a:rPr lang="en-US" sz="4000" dirty="0" smtClean="0">
                <a:effectLst/>
              </a:rPr>
              <a:t> </a:t>
            </a:r>
            <a:r>
              <a:rPr lang="ro-RO" sz="4000" dirty="0" smtClean="0">
                <a:effectLst/>
              </a:rPr>
              <a:t>algoritm</a:t>
            </a:r>
            <a:r>
              <a:rPr lang="en-US" sz="4000" dirty="0" err="1" smtClean="0">
                <a:effectLst/>
              </a:rPr>
              <a:t>ilor</a:t>
            </a:r>
            <a:r>
              <a:rPr lang="ro-RO" sz="4000" dirty="0" smtClean="0">
                <a:effectLst/>
              </a:rPr>
              <a:t> </a:t>
            </a:r>
            <a:r>
              <a:rPr lang="ro-RO" sz="4000" dirty="0" err="1" smtClean="0">
                <a:effectLst/>
              </a:rPr>
              <a:t>evolu</a:t>
            </a:r>
            <a:r>
              <a:rPr lang="en-US" sz="4000" dirty="0" err="1" smtClean="0">
                <a:effectLst/>
              </a:rPr>
              <a:t>tivi</a:t>
            </a:r>
            <a:r>
              <a:rPr lang="en-US" sz="4000" dirty="0" smtClean="0">
                <a:effectLst/>
              </a:rPr>
              <a:t>.</a:t>
            </a:r>
            <a:r>
              <a:rPr lang="ro-RO" sz="4000" dirty="0" smtClean="0">
                <a:effectLst/>
              </a:rPr>
              <a:t> Evoluția căutare directă-căutare stochastică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V</a:t>
            </a:r>
            <a:r>
              <a:rPr lang="en-US" altLang="en-US" sz="2600" b="1" smtClean="0">
                <a:solidFill>
                  <a:schemeClr val="bg2"/>
                </a:solidFill>
              </a:rPr>
              <a:t>I</a:t>
            </a:r>
            <a:r>
              <a:rPr lang="ro-RO" altLang="en-US" sz="2600" b="1" smtClean="0">
                <a:solidFill>
                  <a:schemeClr val="bg2"/>
                </a:solidFill>
              </a:rPr>
              <a:t>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  <a:r>
              <a:rPr lang="ro-RO" altLang="en-US" sz="2600" b="1" smtClean="0">
                <a:solidFill>
                  <a:schemeClr val="bg2"/>
                </a:solidFill>
              </a:rPr>
              <a:t>. </a:t>
            </a:r>
            <a:r>
              <a:rPr lang="en-US" altLang="en-US" sz="2600" b="1" smtClean="0">
                <a:solidFill>
                  <a:schemeClr val="bg2"/>
                </a:solidFill>
              </a:rPr>
              <a:t>Operatori de varia</a:t>
            </a:r>
            <a:r>
              <a:rPr lang="ro-RO" altLang="en-US" sz="2600" b="1" smtClean="0">
                <a:solidFill>
                  <a:schemeClr val="bg2"/>
                </a:solidFill>
              </a:rPr>
              <a:t>ţie</a:t>
            </a:r>
            <a:endParaRPr lang="en-US" altLang="en-US" sz="2600" b="1" smtClean="0">
              <a:solidFill>
                <a:schemeClr val="bg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o-RO" altLang="en-US" sz="1800" b="1" dirty="0"/>
              <a:t>Optimul global al funcţiei obiectiv poate fi obţinut în situaţia în care operatorii de variaţie utilizaţi asigură obţinerea oricărui genotip soluţie potenţială a problemei de optim. </a:t>
            </a:r>
          </a:p>
          <a:p>
            <a:pPr marL="0" indent="0" algn="just">
              <a:buNone/>
            </a:pPr>
            <a:endParaRPr lang="ro-RO" altLang="en-US" sz="1800" b="1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b="1" dirty="0" smtClean="0"/>
              <a:t>Operatorul mutaţie:</a:t>
            </a:r>
            <a:r>
              <a:rPr lang="ro-RO" altLang="en-US" sz="1800" dirty="0" smtClean="0"/>
              <a:t> este operato</a:t>
            </a:r>
            <a:r>
              <a:rPr lang="en-US" altLang="en-US" sz="1800" dirty="0" smtClean="0"/>
              <a:t>r</a:t>
            </a:r>
            <a:r>
              <a:rPr lang="ro-RO" altLang="en-US" sz="1800" dirty="0" smtClean="0"/>
              <a:t> unar. 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Aplicat unui genotip rezultă o variantă “mutantă”, numită progenitură sau copil. Operatorul mutaţie este întotdeauna stochastic: rezultatul depinde de o serie de alegeri aleatoare. 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Rolul mutaţiei depinde de tipul de algoritm implementat: în cazul GA, mutaţia are rolul de a „împrospăta” structura genetică a unei populaţii. </a:t>
            </a:r>
          </a:p>
          <a:p>
            <a:pPr marL="0" indent="0">
              <a:buNone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În general un operator mutaţie permite modificarea oricărei alele dintr-un cromozom cu orice variantă posibilă, cu o probabilitate nenulă. 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8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2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30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3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32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33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3334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V</a:t>
            </a:r>
            <a:r>
              <a:rPr lang="en-US" altLang="en-US" sz="2600" b="1" smtClean="0">
                <a:solidFill>
                  <a:schemeClr val="bg2"/>
                </a:solidFill>
              </a:rPr>
              <a:t>I</a:t>
            </a:r>
            <a:r>
              <a:rPr lang="ro-RO" altLang="en-US" sz="2600" b="1" smtClean="0">
                <a:solidFill>
                  <a:schemeClr val="bg2"/>
                </a:solidFill>
              </a:rPr>
              <a:t>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  <a:r>
              <a:rPr lang="ro-RO" altLang="en-US" sz="2600" b="1" smtClean="0">
                <a:solidFill>
                  <a:schemeClr val="bg2"/>
                </a:solidFill>
              </a:rPr>
              <a:t>. </a:t>
            </a:r>
            <a:r>
              <a:rPr lang="en-US" altLang="en-US" sz="2600" b="1" smtClean="0">
                <a:solidFill>
                  <a:schemeClr val="bg2"/>
                </a:solidFill>
              </a:rPr>
              <a:t>Operatori de varia</a:t>
            </a:r>
            <a:r>
              <a:rPr lang="ro-RO" altLang="en-US" sz="2600" b="1" smtClean="0">
                <a:solidFill>
                  <a:schemeClr val="bg2"/>
                </a:solidFill>
              </a:rPr>
              <a:t>ţie</a:t>
            </a:r>
            <a:endParaRPr lang="en-US" altLang="en-US" sz="2600" b="1" smtClean="0">
              <a:solidFill>
                <a:schemeClr val="bg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o-RO" altLang="en-US" sz="1800" b="1" dirty="0" smtClean="0"/>
              <a:t>Operatorul de recombinare</a:t>
            </a:r>
            <a:r>
              <a:rPr lang="ro-RO" altLang="en-US" sz="1800" dirty="0" smtClean="0"/>
              <a:t>: operator binar ce produce unul sau două genotipuri copil prin combinarea informaţiei din două genotipuri părinte. 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Recombinarea este stochastică: alegerea acelor părţi ale părinţilor care vor fi combinate şi tipul de recombinare sunt bazate pe extrageri aleatoare. 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În cadrul GA este cel mai utilizat operator de variaţie</a:t>
            </a:r>
          </a:p>
          <a:p>
            <a:pPr algn="just"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În dezvoltări de tip EA pot fi folosiţi şi operatori de recombinare de aritate mai mare decât 2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Aplicarea EA determină crearea de urmaşi direcţi prin încrucişări aleatoare. Progeniturile pot avea însuşiri nedorite, pot fi calitativ similari sau chiar inferiori părinţilor şi doar o mică parte dintre ei au în general caracteristici superioare celor ale părinţilor.       </a:t>
            </a:r>
            <a:endParaRPr lang="en-US" altLang="en-US" sz="1800" dirty="0" smtClean="0"/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4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435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V</a:t>
            </a:r>
            <a:r>
              <a:rPr lang="en-US" altLang="en-US" sz="2600" b="1" smtClean="0">
                <a:solidFill>
                  <a:schemeClr val="bg2"/>
                </a:solidFill>
              </a:rPr>
              <a:t>I</a:t>
            </a:r>
            <a:r>
              <a:rPr lang="ro-RO" altLang="en-US" sz="2600" b="1" smtClean="0">
                <a:solidFill>
                  <a:schemeClr val="bg2"/>
                </a:solidFill>
              </a:rPr>
              <a:t>I.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  <a:r>
              <a:rPr lang="ro-RO" altLang="en-US" sz="2600" b="1" smtClean="0">
                <a:solidFill>
                  <a:schemeClr val="bg2"/>
                </a:solidFill>
              </a:rPr>
              <a:t>. Trecerea la o nouă generaţie</a:t>
            </a:r>
            <a:endParaRPr lang="en-US" altLang="en-US" sz="2600" b="1" smtClean="0">
              <a:solidFill>
                <a:schemeClr val="bg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Rolul: diferenţiază indivizii în funcţie de calitatea lor - similar procesului de selecţie a părinţilor dar utilizat într-o etapă diferită a evoluţiei unui EA. </a:t>
            </a:r>
          </a:p>
          <a:p>
            <a:pPr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Mecanismul revine la aplicarea unei funcţii de decizie fiecărui individ aparţinând populaţiei curente sau mulţimii progeniturilor (mutate sau nu). 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Funcţia de decizie este de obicei construită pe baza funcţiei de evaluare, luând în calcul calitatea fiecărui individ şi, în unele situaţii, factorul vârstă.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ro-RO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altLang="en-US" sz="1800" b="1" dirty="0" smtClean="0"/>
              <a:t>Exemple</a:t>
            </a:r>
            <a:r>
              <a:rPr lang="ro-RO" altLang="en-US" sz="1800" dirty="0" smtClean="0"/>
              <a:t>: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800" dirty="0" smtClean="0"/>
              <a:t>Funcţie de decizie este bazată exclusiv pe funcţia de evaluare</a:t>
            </a:r>
          </a:p>
          <a:p>
            <a:pPr lvl="1" algn="just"/>
            <a:r>
              <a:rPr lang="ro-RO" altLang="en-US" sz="1800" dirty="0" smtClean="0"/>
              <a:t>Funcţie de decizie este bazată exclusiv pe factorul vârstă</a:t>
            </a:r>
            <a:endParaRPr lang="ro-RO" altLang="en-US" sz="1800" dirty="0"/>
          </a:p>
          <a:p>
            <a:pPr lvl="1" algn="just"/>
            <a:r>
              <a:rPr lang="ro-RO" altLang="en-US" sz="1800" dirty="0" smtClean="0"/>
              <a:t>Decizia este luată funcție și de vârstă și de calitate</a:t>
            </a:r>
            <a:endParaRPr lang="en-US" altLang="en-US" sz="1800" dirty="0" smtClean="0"/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6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6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8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79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81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5382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858838"/>
          </a:xfrm>
        </p:spPr>
        <p:txBody>
          <a:bodyPr/>
          <a:lstStyle/>
          <a:p>
            <a:pPr algn="ctr"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V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II.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Componentele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EA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 Iniţializarea.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Condiţia de  terminare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59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 smtClean="0"/>
              <a:t>Iniţializarea:</a:t>
            </a:r>
            <a:r>
              <a:rPr lang="ro-RO" sz="1800" dirty="0"/>
              <a:t> </a:t>
            </a:r>
            <a:r>
              <a:rPr lang="ro-RO" sz="1800" dirty="0" smtClean="0"/>
              <a:t>crearea </a:t>
            </a:r>
            <a:r>
              <a:rPr lang="ro-RO" sz="1800" dirty="0"/>
              <a:t>populaţiei iniţiale este </a:t>
            </a:r>
            <a:r>
              <a:rPr lang="ro-RO" sz="1800" dirty="0" smtClean="0"/>
              <a:t>realizată în general </a:t>
            </a:r>
            <a:r>
              <a:rPr lang="ro-RO" sz="1800" dirty="0"/>
              <a:t>prin generare aleatoare de fenotipuri şi apoi obţinerea </a:t>
            </a:r>
            <a:r>
              <a:rPr lang="ro-RO" sz="1800" dirty="0" err="1"/>
              <a:t>multisetului</a:t>
            </a:r>
            <a:r>
              <a:rPr lang="ro-RO" sz="1800" dirty="0"/>
              <a:t> de genotipuri asociat. </a:t>
            </a:r>
            <a:endParaRPr lang="ro-RO" sz="1800" dirty="0" smtClean="0"/>
          </a:p>
          <a:p>
            <a:pPr algn="just">
              <a:buFont typeface="Wingdings" pitchFamily="2" charset="2"/>
              <a:buChar char="q"/>
              <a:defRPr/>
            </a:pPr>
            <a:endParaRPr lang="ro-RO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ro-RO" sz="1800" b="1" dirty="0"/>
              <a:t>Condiţia </a:t>
            </a:r>
            <a:r>
              <a:rPr lang="ro-RO" sz="1800" b="1" dirty="0" smtClean="0"/>
              <a:t>de terminare</a:t>
            </a:r>
            <a:r>
              <a:rPr lang="ro-RO" sz="1800" dirty="0" smtClean="0"/>
              <a:t>:</a:t>
            </a:r>
            <a:endParaRPr lang="ro-RO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/>
          </a:p>
          <a:p>
            <a:pPr>
              <a:buFont typeface="Wingdings" pitchFamily="2" charset="2"/>
              <a:buChar char="q"/>
              <a:defRPr/>
            </a:pPr>
            <a:r>
              <a:rPr lang="ro-RO" sz="1800" dirty="0"/>
              <a:t>atingerea unui număr maxim de iteraţii (generaţii);</a:t>
            </a:r>
            <a:endParaRPr lang="en-US" sz="1800" dirty="0"/>
          </a:p>
          <a:p>
            <a:pPr>
              <a:buFont typeface="Wingdings" pitchFamily="2" charset="2"/>
              <a:buChar char="q"/>
              <a:defRPr/>
            </a:pPr>
            <a:r>
              <a:rPr lang="ro-RO" sz="1800" dirty="0"/>
              <a:t>atingerea unui număr maxim de evaluări ale calităţii indivizilor;</a:t>
            </a:r>
            <a:endParaRPr lang="en-US" sz="1800" dirty="0"/>
          </a:p>
          <a:p>
            <a:pPr>
              <a:buFont typeface="Wingdings" pitchFamily="2" charset="2"/>
              <a:buChar char="q"/>
              <a:defRPr/>
            </a:pPr>
            <a:r>
              <a:rPr lang="ro-RO" sz="1800" dirty="0"/>
              <a:t>pentru o anumită perioadă de timp (un număr de iteraţii specificat sau un număr de evaluări specificat) calitatea populaţiei curente nu este semnificativ îmbunătăţită (este sub un prag dat);</a:t>
            </a:r>
            <a:endParaRPr lang="en-US" sz="1800" dirty="0"/>
          </a:p>
          <a:p>
            <a:pPr>
              <a:buFont typeface="Wingdings" pitchFamily="2" charset="2"/>
              <a:buChar char="q"/>
              <a:defRPr/>
            </a:pPr>
            <a:r>
              <a:rPr lang="ro-RO" sz="1800" dirty="0"/>
              <a:t>diversitatea populaţiei scade sub un prag dat. </a:t>
            </a:r>
            <a:endParaRPr lang="en-US" sz="1800" dirty="0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39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640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</a:t>
            </a:r>
            <a:r>
              <a:rPr lang="en-US" altLang="en-US" sz="2600" b="1" dirty="0">
                <a:solidFill>
                  <a:schemeClr val="bg2"/>
                </a:solidFill>
              </a:rPr>
              <a:t>X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SCHEMA GENERAL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Ă A UNUI EA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0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219200"/>
            <a:ext cx="8305800" cy="4953000"/>
          </a:xfrm>
          <a:blipFill rotWithShape="1">
            <a:blip r:embed="rId2" cstate="print"/>
            <a:stretch>
              <a:fillRect t="-615" r="-1101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0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ALGORTIMUL GENERIC</a:t>
            </a:r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2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6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7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8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9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219200"/>
            <a:ext cx="8305800" cy="4953000"/>
          </a:xfrm>
          <a:blipFill rotWithShape="1">
            <a:blip r:embed="rId2" cstate="print"/>
            <a:stretch>
              <a:fillRect l="-587" r="-29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46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800" b="1" dirty="0" smtClean="0">
                <a:solidFill>
                  <a:schemeClr val="bg2"/>
                </a:solidFill>
              </a:rPr>
              <a:t>Exemplu – problema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Fiind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date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obiecte, fiecare având asociate o valoare și respectiv un cost de selecție, trebuie determinat un set de obiecte cu proprietatea că este de valoare maximă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și costul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este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sub un prag dat,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Cmax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. 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Valoarea/costul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unei mulțimi de obiecte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= suma valorilor/costurilor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obiectelor care o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compun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O soluție posibilă este dată de un set de obiecte selectate astfel încât costul lui este inferior valorii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Cmax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. 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Dacă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val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este vectorul valorilor asociate celor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obiecte și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cost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este vectorul costurilor, reprezentarea unui candidat la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soluție (genotip)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poate fi realizată printr-un vector de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elemente,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v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unde </a:t>
                </a:r>
                <a:endParaRPr lang="ro-RO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𝑣</m:t>
                    </m:r>
                    <m:d>
                      <m:dPr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r>
                          <a:rPr lang="ro-RO" sz="1800" i="1">
                            <a:latin typeface="Arial Body"/>
                          </a:rPr>
                          <m:t>𝑖</m:t>
                        </m:r>
                      </m:e>
                    </m:d>
                    <m:r>
                      <a:rPr lang="ro-RO" sz="1800">
                        <a:latin typeface="Arial Body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eqArrPr>
                          <m:e>
                            <m:r>
                              <a:rPr lang="ro-RO" sz="1800">
                                <a:latin typeface="Arial Body"/>
                              </a:rPr>
                              <m:t>1, 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𝑑𝑎𝑐</m:t>
                            </m:r>
                            <m:r>
                              <a:rPr lang="ro-RO" sz="1800">
                                <a:latin typeface="Arial Body"/>
                              </a:rPr>
                              <m:t>ă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𝑜𝑏𝑖𝑒𝑐𝑡𝑢𝑙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𝑖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𝑎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𝑓𝑜𝑠𝑡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𝑠𝑒𝑙𝑒𝑐𝑡𝑎𝑡</m:t>
                            </m:r>
                            <m:r>
                              <a:rPr lang="ro-RO" sz="1800">
                                <a:latin typeface="Arial Body"/>
                              </a:rPr>
                              <m:t> î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𝑛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𝑚𝑢𝑙</m:t>
                            </m:r>
                            <m:r>
                              <a:rPr lang="ro-RO" sz="1800">
                                <a:latin typeface="Arial Body"/>
                              </a:rPr>
                              <m:t>ț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𝑖𝑚𝑒</m:t>
                            </m:r>
                          </m:e>
                          <m:e>
                            <m:r>
                              <a:rPr lang="ro-RO" sz="1800">
                                <a:latin typeface="Arial Body"/>
                              </a:rPr>
                              <m:t>0, î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𝑛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𝑐𝑎𝑧</m:t>
                            </m:r>
                            <m:r>
                              <a:rPr lang="ro-RO" sz="1800">
                                <a:latin typeface="Arial Body"/>
                              </a:rPr>
                              <m:t> </m:t>
                            </m:r>
                            <m:r>
                              <a:rPr lang="ro-RO" sz="1800" i="1">
                                <a:latin typeface="Arial Body"/>
                              </a:rPr>
                              <m:t>𝑐𝑜𝑛𝑡𝑟𝑎𝑟</m:t>
                            </m:r>
                            <m:r>
                              <a:rPr lang="ro-RO" sz="1800">
                                <a:latin typeface="Arial Body"/>
                              </a:rPr>
                              <m:t>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  <m:r>
                      <a:rPr lang="ro-RO" sz="1800">
                        <a:latin typeface="Arial Body"/>
                      </a:rPr>
                      <m:t>, </m:t>
                    </m:r>
                    <m:r>
                      <a:rPr lang="ro-RO" sz="1800" i="1">
                        <a:latin typeface="Arial Body"/>
                      </a:rPr>
                      <m:t>𝑖</m:t>
                    </m:r>
                    <m:r>
                      <a:rPr lang="ro-RO" sz="1800">
                        <a:latin typeface="Arial Body"/>
                      </a:rPr>
                      <m:t>=1,…,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Arial Body"/>
                          </a:rPr>
                        </m:ctrlPr>
                      </m:naryPr>
                      <m:sub>
                        <m:r>
                          <a:rPr lang="ro-RO" sz="1800" i="1">
                            <a:latin typeface="Arial Body"/>
                          </a:rPr>
                          <m:t>𝑖</m:t>
                        </m:r>
                        <m:r>
                          <a:rPr lang="ro-RO" sz="1800">
                            <a:latin typeface="Arial Body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Arial Body"/>
                          </a:rPr>
                          <m:t>𝑚</m:t>
                        </m:r>
                      </m:sup>
                      <m:e>
                        <m:r>
                          <a:rPr lang="ro-RO" sz="1800" i="1">
                            <a:latin typeface="Arial Body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Arial Body"/>
                              </a:rPr>
                              <m:t>𝑖</m:t>
                            </m:r>
                          </m:e>
                        </m:d>
                        <m:r>
                          <a:rPr lang="ro-RO" sz="1800" i="1">
                            <a:latin typeface="Arial Body"/>
                          </a:rPr>
                          <m:t>∗</m:t>
                        </m:r>
                        <m:r>
                          <a:rPr lang="ro-RO" sz="1800" i="1">
                            <a:latin typeface="Arial Body"/>
                          </a:rPr>
                          <m:t>𝑣</m:t>
                        </m:r>
                        <m:d>
                          <m:d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Arial Body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ro-RO" sz="1800">
                        <a:latin typeface="Arial Body"/>
                      </a:rPr>
                      <m:t>&lt;</m:t>
                    </m:r>
                    <m:r>
                      <a:rPr lang="ro-RO" sz="1800" i="1">
                        <a:latin typeface="Arial Body"/>
                      </a:rPr>
                      <m:t>𝐶𝑚𝑎𝑥</m:t>
                    </m:r>
                  </m:oMath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Funcția de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evaluare (fitness)</a:t>
                </a:r>
                <a:endParaRPr lang="ro-RO" sz="1800" i="1" dirty="0" smtClean="0">
                  <a:latin typeface="Arial Body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Arial Body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Arial Body"/>
                            </a:rPr>
                            <m:t>𝑖</m:t>
                          </m:r>
                          <m:r>
                            <a:rPr lang="ro-RO" sz="1800">
                              <a:latin typeface="Arial Body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Arial Body"/>
                            </a:rPr>
                            <m:t>𝑚</m:t>
                          </m:r>
                        </m:sup>
                        <m:e>
                          <m:r>
                            <a:rPr lang="ro-RO" sz="1800" i="1">
                              <a:latin typeface="Arial Body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sz="1800" i="1">
                                  <a:latin typeface="Arial Body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Arial Body"/>
                                </a:rPr>
                                <m:t>𝑖</m:t>
                              </m:r>
                            </m:e>
                          </m:d>
                          <m:r>
                            <a:rPr lang="ro-RO" sz="1800" i="1">
                              <a:latin typeface="Arial Body"/>
                            </a:rPr>
                            <m:t>∗</m:t>
                          </m:r>
                          <m:r>
                            <a:rPr lang="ro-RO" sz="1800" i="1">
                              <a:latin typeface="Arial Body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800" i="1">
                                  <a:latin typeface="Arial Body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Arial Body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  <a:blipFill>
                <a:blip r:embed="rId2"/>
                <a:stretch>
                  <a:fillRect l="-74"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800" b="1" dirty="0" smtClean="0">
                <a:solidFill>
                  <a:schemeClr val="bg2"/>
                </a:solidFill>
              </a:rPr>
              <a:t>Exemplu – problema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La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fiecare moment de timp, populația este formată din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N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indivizi 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>
                    <a:latin typeface="Arial Body"/>
                    <a:cs typeface="Times New Roman" panose="02020603050405020304" pitchFamily="18" charset="0"/>
                  </a:rPr>
                  <a:t>Populația inițială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: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este generat aleator un vector binar de lungime egală cu numărul de obiecte și este reținut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numai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dacă nu este depășit pragul </a:t>
                </a:r>
                <a:r>
                  <a:rPr lang="ro-RO" sz="1800" i="1" dirty="0" smtClean="0">
                    <a:latin typeface="Arial Body"/>
                    <a:cs typeface="Times New Roman" panose="02020603050405020304" pitchFamily="18" charset="0"/>
                  </a:rPr>
                  <a:t>Cmax - este soluție admisibilă (fezabilă)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.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Procedeul se repetă până la generarea a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-</a:t>
                </a:r>
                <a:r>
                  <a:rPr lang="ro-RO" sz="1800" i="1" dirty="0" smtClean="0">
                    <a:latin typeface="Arial Body"/>
                    <a:cs typeface="Times New Roman" panose="02020603050405020304" pitchFamily="18" charset="0"/>
                  </a:rPr>
                  <a:t>N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 cromozomi fezabili.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Selecția părinților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este realizată prin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procedeul turneu.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>
                    <a:latin typeface="Arial Body"/>
                    <a:cs typeface="Times New Roman" panose="02020603050405020304" pitchFamily="18" charset="0"/>
                  </a:rPr>
                  <a:t>Recombinarea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este realizată cu o probabilitate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pr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(0.7-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0.9</m:t>
                    </m:r>
                  </m:oMath>
                </a14:m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):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pentru doi indivizi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Arial Body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Arial Body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Arial Body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Arial Body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Arial Body"/>
                              </a:rPr>
                              <m:t>2</m:t>
                            </m:r>
                          </m:sub>
                        </m:sSub>
                        <m:r>
                          <a:rPr lang="ro-RO" sz="1800" i="1">
                            <a:latin typeface="Arial Body"/>
                          </a:rPr>
                          <m:t>∈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o-RO" sz="1800" i="1">
                            <a:latin typeface="Arial Body"/>
                          </a:rPr>
                          <m:t>𝒫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și pentru o poziție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𝑝𝑜𝑧</m:t>
                    </m:r>
                    <m:r>
                      <a:rPr lang="ro-RO" sz="1800" i="1">
                        <a:latin typeface="Arial Body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r>
                          <a:rPr lang="ro-RO" sz="1800" i="1">
                            <a:latin typeface="Arial Body"/>
                          </a:rPr>
                          <m:t>1,2,…,</m:t>
                        </m:r>
                        <m:r>
                          <a:rPr lang="ro-RO" sz="1800" i="1">
                            <a:latin typeface="Arial Body"/>
                          </a:rPr>
                          <m:t>𝑚</m:t>
                        </m:r>
                        <m:r>
                          <a:rPr lang="ro-RO" sz="1800" i="1">
                            <a:latin typeface="Arial Body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generată aleator sunt obținute progeniturile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Arial Body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astfel: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copiază primele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poz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elemente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copiază în ultimele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m-poz+1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poziții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ultimele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m-poz+1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elemente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Arial Body"/>
                          </a:rPr>
                        </m:ctrlPr>
                      </m:sSubPr>
                      <m:e>
                        <m:r>
                          <a:rPr lang="ro-RO" sz="1800" i="1">
                            <a:latin typeface="Arial Body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Arial Body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astfel obținuți nu îndeplinesc proprietatea de admisibilitate, este selectată o altă pereche de părinți și este aplicat același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mecanism. </a:t>
                </a: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Dacă o pereche de părinți nu este selectată pentru </a:t>
                </a:r>
                <a:r>
                  <a:rPr lang="ro-RO" sz="1800" b="1" dirty="0" smtClean="0">
                    <a:latin typeface="Arial Body"/>
                    <a:cs typeface="Times New Roman" panose="02020603050405020304" pitchFamily="18" charset="0"/>
                  </a:rPr>
                  <a:t>încrucișare sau nu a produs descendenți fezabili, </a:t>
                </a: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aceasta este menținută în populația următoare</a:t>
                </a:r>
                <a:r>
                  <a:rPr lang="ro-RO" sz="1800" b="1" dirty="0" smtClean="0">
                    <a:latin typeface="Arial Body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latin typeface="Arial Body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  <a:blipFill>
                <a:blip r:embed="rId2"/>
                <a:stretch>
                  <a:fillRect l="-74"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800" b="1" dirty="0" smtClean="0">
                <a:solidFill>
                  <a:schemeClr val="bg2"/>
                </a:solidFill>
              </a:rPr>
              <a:t>Exemplu – problema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Operatorul </a:t>
                </a: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mutație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este aplicat cu o probabilitate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pm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(în general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𝑝𝑚</m:t>
                    </m:r>
                    <m:r>
                      <a:rPr lang="ro-RO" sz="1800" i="1">
                        <a:latin typeface="Arial Body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Arial Body"/>
                          </a:rPr>
                        </m:ctrlPr>
                      </m:fPr>
                      <m:num>
                        <m:r>
                          <a:rPr lang="ro-RO" sz="1800" i="1">
                            <a:latin typeface="Arial Body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Arial Body"/>
                          </a:rPr>
                          <m:t>𝑚</m:t>
                        </m:r>
                      </m:den>
                    </m:f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) unui individ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v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și revine la selectarea aleatoare a unei poziției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𝑝𝑜𝑧</m:t>
                    </m:r>
                    <m:r>
                      <a:rPr lang="ro-RO" sz="1800" i="1">
                        <a:latin typeface="Arial Body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r>
                          <a:rPr lang="ro-RO" sz="1800" i="1">
                            <a:latin typeface="Arial Body"/>
                          </a:rPr>
                          <m:t>1,2,…,</m:t>
                        </m:r>
                        <m:r>
                          <a:rPr lang="ro-RO" sz="1800" i="1">
                            <a:latin typeface="Arial Body"/>
                          </a:rPr>
                          <m:t>𝑚</m:t>
                        </m:r>
                      </m:e>
                    </m:d>
                  </m:oMath>
                </a14:m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și modificarea valorii prin efectuarea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operației de </a:t>
                </a:r>
                <a:r>
                  <a:rPr lang="ro-RO" sz="1800" i="1" dirty="0" smtClean="0">
                    <a:latin typeface="Arial Body"/>
                    <a:cs typeface="Times New Roman" panose="02020603050405020304" pitchFamily="18" charset="0"/>
                  </a:rPr>
                  <a:t>bit flip,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Arial Body"/>
                      </a:rPr>
                      <m:t>𝑣</m:t>
                    </m:r>
                    <m:d>
                      <m:dPr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r>
                          <a:rPr lang="ro-RO" sz="1800" i="1">
                            <a:latin typeface="Arial Body"/>
                          </a:rPr>
                          <m:t>𝑝𝑜𝑧</m:t>
                        </m:r>
                      </m:e>
                    </m:d>
                    <m:r>
                      <a:rPr lang="ro-RO" sz="1800" i="1">
                        <a:latin typeface="Arial Body"/>
                      </a:rPr>
                      <m:t>=</m:t>
                    </m:r>
                    <m:r>
                      <a:rPr lang="ro-RO" sz="1800" i="1">
                        <a:latin typeface="Arial Body"/>
                      </a:rPr>
                      <m:t>𝑛𝑜𝑡</m:t>
                    </m:r>
                    <m:d>
                      <m:dPr>
                        <m:ctrlPr>
                          <a:rPr lang="en-US" sz="1800" i="1">
                            <a:latin typeface="Arial Body"/>
                          </a:rPr>
                        </m:ctrlPr>
                      </m:dPr>
                      <m:e>
                        <m:r>
                          <a:rPr lang="ro-RO" sz="1800" i="1">
                            <a:latin typeface="Arial Body"/>
                          </a:rPr>
                          <m:t>𝑣</m:t>
                        </m:r>
                        <m:d>
                          <m:dPr>
                            <m:ctrlPr>
                              <a:rPr lang="en-US" sz="1800" i="1">
                                <a:latin typeface="Arial Body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Arial Body"/>
                              </a:rPr>
                              <m:t>𝑝𝑜𝑧</m:t>
                            </m:r>
                          </m:e>
                        </m:d>
                      </m:e>
                    </m:d>
                  </m:oMath>
                </a14:m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.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Dacă rezultatul nu este admisibil, este selectat un alt individ pentru mutație.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Mecanismul de </a:t>
                </a: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înlocuire a populației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revine la selectarea acelor indivizi aleși ca părinți, dar pentru care nu s-a realizat operația de încrucișare (valoarea generată aleator este inferioară valorii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pr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) și pentru progeniturile (eventual mutante) rezultate. Fiecare generație are deci dimensiunea constantă,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N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>
                    <a:latin typeface="Arial Body"/>
                    <a:cs typeface="Times New Roman" panose="02020603050405020304" pitchFamily="18" charset="0"/>
                  </a:rPr>
                  <a:t>Condiția de terminare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controlează numărul de iterații efectuate. </a:t>
                </a:r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 smtClean="0">
                  <a:latin typeface="Arial Body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  <a:blipFill>
                <a:blip r:embed="rId2"/>
                <a:stretch>
                  <a:fillRect l="-7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800" b="1" dirty="0" smtClean="0">
                <a:solidFill>
                  <a:schemeClr val="bg2"/>
                </a:solidFill>
              </a:rPr>
              <a:t>Exemplu – problema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 Body"/>
              </a:rPr>
              <a:t>Date de intrare:</a:t>
            </a:r>
            <a:endParaRPr lang="en-US" sz="1800" dirty="0">
              <a:latin typeface="Arial Body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 Body"/>
              </a:rPr>
              <a:t>Valoare - 4.5 </a:t>
            </a:r>
            <a:r>
              <a:rPr lang="ro-RO" sz="1800" dirty="0">
                <a:latin typeface="Arial Body"/>
              </a:rPr>
              <a:t>6 8 5.4 10.2 3.2 4.2 8.3 3.2 4.5 9 10.9 5 6.2 7 8.2</a:t>
            </a:r>
            <a:endParaRPr lang="en-US" sz="1800" dirty="0">
              <a:latin typeface="Arial Body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 Body"/>
              </a:rPr>
              <a:t>Cost - 3 </a:t>
            </a:r>
            <a:r>
              <a:rPr lang="ro-RO" sz="1800" dirty="0">
                <a:latin typeface="Arial Body"/>
              </a:rPr>
              <a:t>2 2.4 6.8 5 6.2 5 4.8 5 0.2 3 4.8 7 7.1 9.7 4</a:t>
            </a:r>
            <a:endParaRPr lang="en-US" sz="1800" dirty="0">
              <a:latin typeface="Arial Body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 Body"/>
              </a:rPr>
              <a:t>Cmax= </a:t>
            </a:r>
            <a:r>
              <a:rPr lang="ro-RO" sz="1400" dirty="0" smtClean="0">
                <a:latin typeface="Arial Body"/>
              </a:rPr>
              <a:t>26.3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1800" dirty="0">
                <a:latin typeface="Arial Body"/>
              </a:rPr>
              <a:t>S</a:t>
            </a:r>
            <a:r>
              <a:rPr lang="ro-RO" sz="1800" dirty="0" smtClean="0">
                <a:latin typeface="Arial Body"/>
              </a:rPr>
              <a:t>e </a:t>
            </a:r>
            <a:r>
              <a:rPr lang="ro-RO" sz="1800" dirty="0">
                <a:latin typeface="Arial Body"/>
              </a:rPr>
              <a:t>pot obține următoarele rezultate (în acest exemplu </a:t>
            </a:r>
            <a:r>
              <a:rPr lang="ro-RO" sz="1800" dirty="0" smtClean="0">
                <a:latin typeface="Arial Body"/>
              </a:rPr>
              <a:t>= </a:t>
            </a:r>
            <a:r>
              <a:rPr lang="ro-RO" sz="1800" dirty="0">
                <a:latin typeface="Arial Body"/>
              </a:rPr>
              <a:t>optim): </a:t>
            </a:r>
            <a:endParaRPr lang="en-US" sz="1800" dirty="0">
              <a:latin typeface="Arial Body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latin typeface="Arial Body"/>
              </a:rPr>
              <a:t>Cel </a:t>
            </a:r>
            <a:r>
              <a:rPr lang="ro-RO" sz="1800" dirty="0">
                <a:latin typeface="Arial Body"/>
              </a:rPr>
              <a:t>mai mare profit calculat:  65.10000000000001</a:t>
            </a:r>
            <a:endParaRPr lang="en-US" sz="1800" dirty="0">
              <a:latin typeface="Arial Body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>
                <a:latin typeface="Arial Body"/>
              </a:rPr>
              <a:t>Pentru selecția obiectelor  [0 1 1 0 1 0 0 1 0 1</a:t>
            </a:r>
            <a:r>
              <a:rPr lang="ro-RO" sz="1400" dirty="0">
                <a:latin typeface="Arial Body"/>
              </a:rPr>
              <a:t> 1 1 0 0 0 1]</a:t>
            </a:r>
            <a:endParaRPr lang="en-US" sz="1400" dirty="0">
              <a:latin typeface="Arial Body"/>
            </a:endParaRPr>
          </a:p>
          <a:p>
            <a:pPr marL="0" indent="0">
              <a:buNone/>
            </a:pPr>
            <a:r>
              <a:rPr lang="ro-RO" sz="1800" dirty="0">
                <a:latin typeface="Arial Body"/>
              </a:rPr>
              <a:t>	</a:t>
            </a:r>
            <a:endParaRPr lang="en-US" altLang="en-US" sz="1800" dirty="0" smtClean="0">
              <a:latin typeface="Arial Body"/>
              <a:cs typeface="Times New Roman" panose="02020603050405020304" pitchFamily="18" charset="0"/>
            </a:endParaRP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11281" r="9048" b="2262"/>
          <a:stretch/>
        </p:blipFill>
        <p:spPr bwMode="auto">
          <a:xfrm>
            <a:off x="2438400" y="3672681"/>
            <a:ext cx="4343400" cy="3185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40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I.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R</a:t>
            </a:r>
            <a:r>
              <a:rPr lang="ro-RO" altLang="en-US" sz="1800" dirty="0" smtClean="0"/>
              <a:t>eprezentarea (definirea membrilor populaţiei)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F</a:t>
            </a:r>
            <a:r>
              <a:rPr lang="ro-RO" altLang="en-US" sz="1800" dirty="0" smtClean="0"/>
              <a:t>uncţia de evaluare (fitness)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P</a:t>
            </a:r>
            <a:r>
              <a:rPr lang="ro-RO" altLang="en-US" sz="1800" dirty="0" smtClean="0"/>
              <a:t>opulaţia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M</a:t>
            </a:r>
            <a:r>
              <a:rPr lang="ro-RO" altLang="en-US" sz="1800" dirty="0" smtClean="0"/>
              <a:t>ecanismul de selectare a părinţilor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O</a:t>
            </a:r>
            <a:r>
              <a:rPr lang="ro-RO" altLang="en-US" sz="1800" dirty="0" smtClean="0"/>
              <a:t>peratorii de variaţie (recombinarea şi mutaţia)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M</a:t>
            </a:r>
            <a:r>
              <a:rPr lang="ro-RO" altLang="en-US" sz="1800" dirty="0" smtClean="0"/>
              <a:t>ecanismul de selectare a membrilor generaţiei următoare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D</a:t>
            </a:r>
            <a:r>
              <a:rPr lang="ro-RO" altLang="en-US" sz="1800" dirty="0" smtClean="0"/>
              <a:t>efinirea modulului de iniţializare (determinarea populaţiei iniţiale) 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D</a:t>
            </a:r>
            <a:r>
              <a:rPr lang="ro-RO" altLang="en-US" sz="1800" dirty="0" smtClean="0"/>
              <a:t>efinirea condiţiei terminale. </a:t>
            </a:r>
            <a:endParaRPr lang="en-US" altLang="en-US" sz="1800" dirty="0" smtClean="0"/>
          </a:p>
          <a:p>
            <a:pPr eaLnBrk="1" hangingPunct="1">
              <a:buSzPct val="100000"/>
              <a:buFont typeface="Wingdings" pitchFamily="2" charset="2"/>
              <a:buChar char="q"/>
            </a:pPr>
            <a:endParaRPr lang="en-US" altLang="en-US" sz="18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X.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Evoluţia căutare directă-căutare stochastică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Evoluţia căutare directă-căutare stochastică: metodele de tip </a:t>
            </a:r>
            <a:r>
              <a:rPr lang="ro-RO" altLang="en-US" sz="1800" b="1" dirty="0" smtClean="0"/>
              <a:t>“hill climbing” </a:t>
            </a:r>
            <a:r>
              <a:rPr lang="ro-RO" altLang="en-US" sz="1800" dirty="0" smtClean="0"/>
              <a:t>şi “simulated annealing”. 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altLang="en-US" sz="1800" b="1" dirty="0" smtClean="0"/>
              <a:t>Metodele de tip “hill climbing”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tehnică de iterativitate îmbunătăţită, aplicată unui singur punct din spaţiul de căutare.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la o iteraţie este selectat un nou punct aflat într-o vecinătate a punctului curent procesat.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dacă acest punct determină o valoare mai bună (din punct de vedere al criteriului de optim considerat) pentru funcţia obiectiv, el devine punct curent.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altfel, este selectată o altă vecinătate a punctului curent, procesul desfăşurându-se ulterior similar.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algoritmul se încheie când nici un punct vecin celui curent nu aduce îmbunătăţiri valorilor funcţiei obiectiv.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 smtClean="0"/>
              <a:t>sunt obţinute de obicei la valori de optim local, depinzând de punctul de start. Pentru a creşte performanţele unor astfel de modele, acestea se utilizează pentru un număr mare de punct de start.</a:t>
            </a:r>
            <a:endParaRPr lang="en-US" altLang="en-US" sz="1600" dirty="0" smtClean="0"/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X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Algoritmul </a:t>
            </a:r>
            <a:r>
              <a:rPr lang="en-US" altLang="en-US" sz="2800" b="1" dirty="0" smtClean="0">
                <a:solidFill>
                  <a:schemeClr val="bg2"/>
                </a:solidFill>
              </a:rPr>
              <a:t>“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hill climbing</a:t>
            </a:r>
            <a:r>
              <a:rPr lang="en-US" altLang="en-US" sz="2800" b="1" dirty="0" smtClean="0">
                <a:solidFill>
                  <a:schemeClr val="bg2"/>
                </a:solidFill>
              </a:rPr>
              <a:t>”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219200"/>
            <a:ext cx="8229600" cy="5211763"/>
          </a:xfrm>
          <a:blipFill rotWithShape="1">
            <a:blip r:embed="rId2"/>
            <a:stretch>
              <a:fillRect l="-593" t="-585" b="-8538"/>
            </a:stretch>
          </a:blipFill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dirty="0">
              <a:noFill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4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845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09600"/>
                <a:ext cx="8229600" cy="58213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ro-RO" altLang="en-US" sz="1800" b="1" dirty="0" smtClean="0"/>
                  <a:t>V</a:t>
                </a:r>
                <a:r>
                  <a:rPr lang="en-US" altLang="en-US" sz="1800" b="1" dirty="0" err="1" smtClean="0"/>
                  <a:t>ariante</a:t>
                </a:r>
                <a:r>
                  <a:rPr lang="en-US" altLang="en-US" sz="1800" b="1" dirty="0" smtClean="0"/>
                  <a:t> de </a:t>
                </a:r>
                <a:r>
                  <a:rPr lang="en-US" altLang="en-US" sz="1800" b="1" dirty="0" err="1" smtClean="0"/>
                  <a:t>implementare</a:t>
                </a:r>
                <a:r>
                  <a:rPr lang="en-US" altLang="en-US" sz="1800" b="1" dirty="0" smtClean="0"/>
                  <a:t> ale </a:t>
                </a:r>
                <a:r>
                  <a:rPr lang="en-US" altLang="en-US" sz="1800" b="1" dirty="0" err="1" smtClean="0"/>
                  <a:t>algoritmului</a:t>
                </a:r>
                <a:r>
                  <a:rPr lang="en-US" altLang="en-US" sz="1800" b="1" dirty="0" smtClean="0"/>
                  <a:t> hill climbing</a:t>
                </a:r>
                <a:r>
                  <a:rPr lang="ro-RO" altLang="en-US" sz="1800" b="1" dirty="0" smtClean="0"/>
                  <a:t> – determinarea mulțimii vecinilor</a:t>
                </a:r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altLang="en-US" sz="1800" dirty="0" smtClean="0"/>
                  <a:t>Depind de reprezentarea soluțiilor – numere întregi, șiruri binare, numere reale etc.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altLang="en-US" sz="1800" dirty="0" smtClean="0"/>
                  <a:t>Calitatea algoritmului obținut depinde și de modul de selecție a vecinilor – sunt diverse variante posibile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altLang="en-US" sz="1800" b="1" dirty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alt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Exemple. </a:t>
                </a:r>
                <a:r>
                  <a:rPr lang="ro-RO" altLang="en-US" sz="1800" b="1" dirty="0" smtClean="0">
                    <a:latin typeface="Arial (Body)"/>
                    <a:cs typeface="Arial" panose="020B0604020202020204" pitchFamily="34" charset="0"/>
                  </a:rPr>
                  <a:t>Funcții</a:t>
                </a:r>
                <a:r>
                  <a:rPr lang="ro-RO" alt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o </a:t>
                </a:r>
                <a:r>
                  <a:rPr lang="ro-RO" altLang="en-US" sz="1800" b="1" dirty="0" smtClean="0">
                    <a:latin typeface="Arial Body"/>
                    <a:cs typeface="Arial" panose="020B0604020202020204" pitchFamily="34" charset="0"/>
                  </a:rPr>
                  <a:t>variabilă</a:t>
                </a:r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o-RO" altLang="en-US" sz="1800" dirty="0" smtClean="0"/>
                  <a:t>este reprezentat pe biți </a:t>
                </a:r>
                <a14:m>
                  <m:oMath xmlns:m="http://schemas.openxmlformats.org/officeDocument/2006/math"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800" dirty="0" smtClean="0"/>
                  <a:t> un vecin </a:t>
                </a:r>
                <a:r>
                  <a:rPr lang="ro-RO" altLang="en-US" sz="1800" i="1" dirty="0" smtClean="0"/>
                  <a:t>i</a:t>
                </a:r>
                <a:r>
                  <a:rPr lang="ro-RO" altLang="en-US" sz="1800" dirty="0" smtClean="0"/>
                  <a:t> este obținut prin modificarea bitului </a:t>
                </a:r>
                <a:r>
                  <a:rPr lang="ro-RO" altLang="en-US" sz="1800" i="1" dirty="0" smtClean="0"/>
                  <a:t>i</a:t>
                </a:r>
                <a:r>
                  <a:rPr lang="ro-RO" altLang="en-US" sz="1800" dirty="0" smtClean="0"/>
                  <a:t> din reprezentarea 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o-RO" alt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    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0     1     1     0     0     1     0     0     0     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   0     1     0     1</m:t>
                        </m:r>
                      </m:e>
                    </m:d>
                    <m:r>
                      <a:rPr lang="ro-RO" sz="1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=10</m:t>
                    </m:r>
                  </m:oMath>
                </a14:m>
                <a:endParaRPr lang="ro-RO" sz="1800" b="1" i="1" dirty="0" smtClean="0">
                  <a:latin typeface="Cambria Math"/>
                  <a:ea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0     1     1     0     0     1     0     0     0     </m:t>
                        </m:r>
                        <m:r>
                          <a:rPr lang="ro-RO" sz="1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   0     1     0     1</m:t>
                        </m:r>
                      </m:e>
                    </m:d>
                  </m:oMath>
                </a14:m>
                <a:endParaRPr lang="en-US" sz="1800" b="1" i="1" dirty="0">
                  <a:latin typeface="Cambria Math"/>
                  <a:ea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o-RO" altLang="en-US" sz="1800" dirty="0"/>
                  <a:t>este reprezentat c</a:t>
                </a:r>
                <a:r>
                  <a:rPr lang="ro-RO" altLang="en-US" sz="1800" dirty="0" smtClean="0"/>
                  <a:t>a n</a:t>
                </a:r>
                <a:r>
                  <a:rPr lang="en-US" altLang="en-US" sz="1800" smtClean="0"/>
                  <a:t>u</a:t>
                </a:r>
                <a:r>
                  <a:rPr lang="ro-RO" altLang="en-US" sz="1800" smtClean="0"/>
                  <a:t>măr </a:t>
                </a:r>
                <a:r>
                  <a:rPr lang="ro-RO" altLang="en-US" sz="1800" dirty="0" smtClean="0"/>
                  <a:t>real </a:t>
                </a:r>
                <a14:m>
                  <m:oMath xmlns:m="http://schemas.openxmlformats.org/officeDocument/2006/math">
                    <m:r>
                      <a:rPr lang="ro-RO" altLang="en-US" sz="1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800" dirty="0"/>
                  <a:t> un vecin </a:t>
                </a:r>
                <a:r>
                  <a:rPr lang="ro-RO" altLang="en-US" sz="1800" i="1" dirty="0"/>
                  <a:t>i</a:t>
                </a:r>
                <a:r>
                  <a:rPr lang="ro-RO" altLang="en-US" sz="1800" dirty="0"/>
                  <a:t> </a:t>
                </a:r>
                <a:r>
                  <a:rPr lang="ro-RO" altLang="en-US" sz="1800" dirty="0" smtClean="0"/>
                  <a:t>poate fi obținut </a:t>
                </a:r>
                <a:r>
                  <a:rPr lang="ro-RO" altLang="en-US" sz="1800" dirty="0"/>
                  <a:t>prin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ro-RO" altLang="en-US" sz="1800" b="0" i="1" smtClean="0">
                        <a:latin typeface="Cambria Math"/>
                      </a:rPr>
                      <m:t>𝑖</m:t>
                    </m:r>
                    <m:r>
                      <a:rPr lang="ro-RO" altLang="en-US" sz="1800" b="0" i="1" smtClean="0">
                        <a:latin typeface="Cambria Math"/>
                      </a:rPr>
                      <m:t>∗</m:t>
                    </m:r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o-RO" alt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alt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alt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alt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</m:oMath>
                </a14:m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b="0" i="1" smtClean="0">
                        <a:latin typeface="Cambria Math"/>
                      </a:rPr>
                      <m:t>=1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0.7</m:t>
                        </m:r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</m:d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altLang="en-US" sz="180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,  1≤</m:t>
                    </m:r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≤5</m:t>
                    </m:r>
                  </m:oMath>
                </a14:m>
                <a:r>
                  <a:rPr lang="ro-RO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altLang="en-US" sz="1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800" dirty="0" smtClean="0"/>
                  <a:t> setul vecinilor este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0.7, 0.8, 0.9, 1.1, 1.2, 1.3, 1.4, 1.5</m:t>
                        </m:r>
                      </m:e>
                    </m:d>
                  </m:oMath>
                </a14:m>
                <a:endParaRPr lang="ro-RO" altLang="en-US" sz="1800" dirty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09600"/>
                <a:ext cx="8229600" cy="5821363"/>
              </a:xfrm>
              <a:blipFill rotWithShape="1">
                <a:blip r:embed="rId2"/>
                <a:stretch>
                  <a:fillRect t="-52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609600"/>
                <a:ext cx="8229600" cy="5821363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altLang="en-US" sz="1800" b="1" dirty="0" smtClean="0"/>
                  <a:t>Exemple. Funcții de mai multe variabile</a:t>
                </a:r>
              </a:p>
              <a:p>
                <a:pPr marL="0" indent="0" algn="just">
                  <a:buNone/>
                </a:pPr>
                <a:endParaRPr lang="ro-RO" altLang="en-US" sz="1800" b="1" dirty="0" smtClean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alt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altLang="en-US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o-RO" altLang="en-US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o-RO" altLang="en-US" sz="18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ro-RO" altLang="en-US" sz="1800" b="0" i="1" smtClean="0">
                        <a:latin typeface="Cambria Math"/>
                        <a:ea typeface="Cambria Math"/>
                      </a:rPr>
                      <m:t>…×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alt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altLang="en-US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ro-RO" altLang="en-US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o-RO" altLang="en-US" sz="1800" dirty="0"/>
                  <a:t>este reprezentat pe </a:t>
                </a:r>
                <a:r>
                  <a:rPr lang="ro-RO" altLang="en-US" sz="1800" dirty="0" smtClean="0"/>
                  <a:t>biți, prin concatenarea reprezentărilor pe biți 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ro-RO" altLang="en-US" sz="18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800" dirty="0"/>
                  <a:t> </a:t>
                </a:r>
                <a:endParaRPr lang="ro-RO" altLang="en-US" sz="1800" dirty="0" smtClean="0"/>
              </a:p>
              <a:p>
                <a:pPr lvl="2" algn="just">
                  <a:buFont typeface="Wingdings" pitchFamily="2" charset="2"/>
                  <a:buChar char="q"/>
                </a:pPr>
                <a:r>
                  <a:rPr lang="ro-RO" altLang="en-US" sz="1600" dirty="0" smtClean="0"/>
                  <a:t>un </a:t>
                </a:r>
                <a:r>
                  <a:rPr lang="ro-RO" altLang="en-US" sz="1600" dirty="0"/>
                  <a:t>vecin </a:t>
                </a:r>
                <a:r>
                  <a:rPr lang="ro-RO" altLang="en-US" sz="1600" i="1" dirty="0"/>
                  <a:t>i</a:t>
                </a:r>
                <a:r>
                  <a:rPr lang="ro-RO" altLang="en-US" sz="1600" dirty="0"/>
                  <a:t> este obținut prin modificarea bitului </a:t>
                </a:r>
                <a:r>
                  <a:rPr lang="ro-RO" altLang="en-US" sz="1600" i="1" dirty="0"/>
                  <a:t>i</a:t>
                </a:r>
                <a:r>
                  <a:rPr lang="ro-RO" altLang="en-US" sz="1600" dirty="0"/>
                  <a:t> din reprezentarea 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o-RO" altLang="en-US" sz="1600" dirty="0" smtClean="0"/>
                  <a:t> (este modificată o singură componentă)</a:t>
                </a:r>
              </a:p>
              <a:p>
                <a:pPr lvl="2" algn="just">
                  <a:buFont typeface="Wingdings" pitchFamily="2" charset="2"/>
                  <a:buChar char="q"/>
                </a:pPr>
                <a:r>
                  <a:rPr lang="ro-RO" altLang="en-US" sz="1600" dirty="0"/>
                  <a:t>un vecin </a:t>
                </a:r>
                <a:r>
                  <a:rPr lang="ro-RO" altLang="en-US" sz="1600" i="1" dirty="0"/>
                  <a:t>i</a:t>
                </a:r>
                <a:r>
                  <a:rPr lang="ro-RO" altLang="en-US" sz="1600" dirty="0"/>
                  <a:t> este obținut prin modificarea </a:t>
                </a:r>
                <a:r>
                  <a:rPr lang="ro-RO" altLang="en-US" sz="1600" dirty="0" smtClean="0"/>
                  <a:t>celui de-al i-lea bit din reprezentarea fiecărei componente a </a:t>
                </a:r>
                <a:r>
                  <a:rPr lang="ro-RO" altLang="en-US" sz="1600" dirty="0"/>
                  <a:t>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o-RO" altLang="en-US" sz="1600" dirty="0" smtClean="0"/>
                  <a:t> etc.</a:t>
                </a:r>
              </a:p>
              <a:p>
                <a:pPr marL="914400" lvl="2" indent="0" algn="just">
                  <a:buNone/>
                </a:pPr>
                <a:endParaRPr lang="ro-RO" altLang="en-US" sz="1600" dirty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8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×…×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ro-RO" alt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ro-RO" altLang="en-US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o-RO" altLang="en-US" sz="1800" dirty="0"/>
                  <a:t>este reprezentat </a:t>
                </a:r>
                <a:r>
                  <a:rPr lang="ro-RO" altLang="en-US" sz="1800" dirty="0" smtClean="0"/>
                  <a:t>prin secvența de numere reale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o-RO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en-US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ro-RO" altLang="en-US" sz="1800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alt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ro-RO" altLang="en-US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ro-RO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en-US" sz="1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ro-RO" altLang="en-US" sz="1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800" dirty="0"/>
                  <a:t> </a:t>
                </a:r>
                <a:endParaRPr lang="ro-RO" altLang="en-US" sz="1800" dirty="0" smtClean="0"/>
              </a:p>
              <a:p>
                <a:pPr lvl="2" algn="just">
                  <a:buFont typeface="Wingdings" pitchFamily="2" charset="2"/>
                  <a:buChar char="q"/>
                </a:pPr>
                <a:r>
                  <a:rPr lang="ro-RO" altLang="en-US" sz="1600" dirty="0"/>
                  <a:t>un vecin </a:t>
                </a:r>
                <a:r>
                  <a:rPr lang="ro-RO" altLang="en-US" sz="1600" i="1" dirty="0"/>
                  <a:t>i</a:t>
                </a:r>
                <a:r>
                  <a:rPr lang="ro-RO" altLang="en-US" sz="1600" dirty="0"/>
                  <a:t> poate fi obținut </a:t>
                </a:r>
                <a:r>
                  <a:rPr lang="ro-RO" altLang="en-US" sz="1600" dirty="0" smtClean="0"/>
                  <a:t>prin selectarea unei singure componente componente k,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alt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altLang="en-US" sz="16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ro-RO" altLang="en-US" sz="1600" i="1">
                        <a:latin typeface="Cambria Math"/>
                      </a:rPr>
                      <m:t>𝑖</m:t>
                    </m:r>
                    <m:r>
                      <a:rPr lang="ro-RO" altLang="en-US" sz="1600" i="1">
                        <a:latin typeface="Cambria Math"/>
                      </a:rPr>
                      <m:t>∗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o-RO" altLang="en-US" sz="1600" dirty="0"/>
                  <a:t>, </a:t>
                </a:r>
                <a14:m>
                  <m:oMath xmlns:m="http://schemas.openxmlformats.org/officeDocument/2006/math">
                    <m:r>
                      <a:rPr lang="ro-RO" altLang="en-US" sz="16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altLang="en-US" sz="160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alt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</m:oMath>
                </a14:m>
                <a:endParaRPr lang="ro-RO" altLang="en-US" sz="1600" dirty="0" smtClean="0"/>
              </a:p>
              <a:p>
                <a:pPr lvl="2" algn="just">
                  <a:buFont typeface="Wingdings" pitchFamily="2" charset="2"/>
                  <a:buChar char="q"/>
                </a:pPr>
                <a:r>
                  <a:rPr lang="ro-RO" altLang="en-US" sz="1600" dirty="0"/>
                  <a:t>un </a:t>
                </a:r>
                <a:r>
                  <a:rPr lang="ro-RO" altLang="en-US" sz="1600" dirty="0" smtClean="0"/>
                  <a:t>vecin </a:t>
                </a:r>
                <a:r>
                  <a:rPr lang="ro-RO" altLang="en-US" sz="1600" dirty="0"/>
                  <a:t>poate fi obținut prin selectarea </a:t>
                </a:r>
                <a:r>
                  <a:rPr lang="ro-RO" altLang="en-US" sz="1600" dirty="0" smtClean="0"/>
                  <a:t>câte unei componente </a:t>
                </a:r>
                <a:r>
                  <a:rPr lang="ro-RO" altLang="en-US" sz="1600" dirty="0"/>
                  <a:t>componente </a:t>
                </a:r>
                <a14:m>
                  <m:oMath xmlns:m="http://schemas.openxmlformats.org/officeDocument/2006/math">
                    <m:r>
                      <a:rPr lang="ro-RO" altLang="en-US" sz="1600" b="0" i="1" smtClean="0">
                        <a:latin typeface="Cambria Math"/>
                      </a:rPr>
                      <m:t>𝑘</m:t>
                    </m:r>
                    <m:r>
                      <a:rPr lang="ro-RO" altLang="en-US" sz="1600" b="0" i="1" smtClean="0">
                        <a:latin typeface="Cambria Math"/>
                      </a:rPr>
                      <m:t>, 1≤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o-RO" altLang="en-US" sz="1600" dirty="0" smtClean="0"/>
                  <a:t>, </a:t>
                </a:r>
                <a:r>
                  <a:rPr lang="ro-RO" altLang="en-US" sz="1600" dirty="0"/>
                  <a:t>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6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alt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6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altLang="en-US" sz="16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ro-RO" alt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altLang="en-US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ro-RO" altLang="en-US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ro-RO" altLang="en-US" sz="1600" i="1">
                        <a:latin typeface="Cambria Math"/>
                      </a:rPr>
                      <m:t>∗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o-RO" altLang="en-US" sz="1600" dirty="0"/>
                  <a:t>, </a:t>
                </a:r>
                <a14:m>
                  <m:oMath xmlns:m="http://schemas.openxmlformats.org/officeDocument/2006/math">
                    <m:r>
                      <a:rPr lang="ro-RO" altLang="en-US" sz="16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altLang="en-US" sz="160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alt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ro-RO" altLang="en-US" sz="1600" dirty="0" smtClean="0"/>
                  <a:t>, pentru orice </a:t>
                </a:r>
                <a14:m>
                  <m:oMath xmlns:m="http://schemas.openxmlformats.org/officeDocument/2006/math">
                    <m:r>
                      <a:rPr lang="ro-RO" altLang="en-US" sz="1600" i="1">
                        <a:latin typeface="Cambria Math"/>
                      </a:rPr>
                      <m:t>1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en-US" sz="1600" dirty="0" smtClean="0"/>
                  <a:t> etc.</a:t>
                </a:r>
                <a:endParaRPr lang="ro-RO" altLang="en-US" sz="1600" dirty="0" smtClean="0"/>
              </a:p>
              <a:p>
                <a:pPr marL="914400" lvl="2" indent="0" algn="just">
                  <a:buNone/>
                </a:pPr>
                <a:r>
                  <a:rPr lang="en-US" altLang="en-US" sz="1600" dirty="0" smtClean="0"/>
                  <a:t>     </a:t>
                </a:r>
              </a:p>
              <a:p>
                <a:pPr marL="914400" lvl="2" indent="0" algn="just">
                  <a:buNone/>
                </a:pPr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o-RO" alt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o-RO" alt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o-RO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en-US" sz="1600" b="0" i="1" smtClean="0"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ro-RO" altLang="en-US" sz="16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altLang="en-US" sz="16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,4</m:t>
                        </m:r>
                      </m:e>
                    </m:d>
                    <m:r>
                      <a:rPr lang="ro-RO" altLang="en-US" sz="160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ro-RO" alt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altLang="en-US" sz="1600" b="0" i="1" smtClean="0">
                            <a:latin typeface="Cambria Math"/>
                            <a:ea typeface="Cambria Math"/>
                          </a:rPr>
                          <m:t>−1,2</m:t>
                        </m:r>
                      </m:e>
                    </m:d>
                    <m:r>
                      <a:rPr lang="ro-RO" altLang="en-US" sz="16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altLang="en-US" sz="160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alt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alt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ro-RO" altLang="en-US" sz="1600" i="1">
                        <a:latin typeface="Cambria Math"/>
                        <a:ea typeface="Cambria Math"/>
                      </a:rPr>
                      <m:t>,  1≤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ro-RO" altLang="en-US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altLang="en-US" sz="16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ro-RO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ro-RO" altLang="en-US" sz="16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ro-RO" altLang="en-US" sz="1600" dirty="0"/>
                  <a:t> setul vecinilor </a:t>
                </a:r>
                <a:r>
                  <a:rPr lang="ro-RO" altLang="en-US" sz="1600" dirty="0" smtClean="0"/>
                  <a:t>este</a:t>
                </a:r>
                <a:endParaRPr lang="ro-RO" altLang="en-US" sz="1600" dirty="0"/>
              </a:p>
              <a:p>
                <a:pPr lvl="2" algn="just">
                  <a:buFont typeface="Wingdings" pitchFamily="2" charset="2"/>
                  <a:buChar char="q"/>
                </a:pPr>
                <a:endParaRPr lang="ro-RO" altLang="en-US" sz="1600" dirty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endParaRPr lang="ro-RO" altLang="en-US" sz="1800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609600"/>
                <a:ext cx="8229600" cy="5821363"/>
              </a:xfrm>
              <a:blipFill rotWithShape="1">
                <a:blip r:embed="rId2"/>
                <a:stretch>
                  <a:fillRect t="-52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1877340"/>
            <a:ext cx="1600200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    0.8000    0.8000</a:t>
            </a:r>
          </a:p>
          <a:p>
            <a:r>
              <a:rPr lang="en-US" sz="1200" dirty="0" smtClean="0"/>
              <a:t>    0.8000    0.9000</a:t>
            </a:r>
          </a:p>
          <a:p>
            <a:r>
              <a:rPr lang="en-US" sz="1200" dirty="0" smtClean="0"/>
              <a:t>    0.8000    1.0000</a:t>
            </a:r>
          </a:p>
          <a:p>
            <a:r>
              <a:rPr lang="en-US" sz="1200" dirty="0" smtClean="0"/>
              <a:t>    0.8000    1.1000</a:t>
            </a:r>
          </a:p>
          <a:p>
            <a:r>
              <a:rPr lang="en-US" sz="1200" dirty="0" smtClean="0"/>
              <a:t>    0.8000    1.2000</a:t>
            </a:r>
          </a:p>
          <a:p>
            <a:r>
              <a:rPr lang="en-US" sz="1200" dirty="0" smtClean="0"/>
              <a:t>    0.9000    0.8000</a:t>
            </a:r>
          </a:p>
          <a:p>
            <a:r>
              <a:rPr lang="en-US" sz="1200" dirty="0" smtClean="0"/>
              <a:t>    0.9000    0.9000</a:t>
            </a:r>
          </a:p>
          <a:p>
            <a:r>
              <a:rPr lang="en-US" sz="1200" dirty="0" smtClean="0"/>
              <a:t>    0.9000    1.0000</a:t>
            </a:r>
          </a:p>
          <a:p>
            <a:r>
              <a:rPr lang="en-US" sz="1200" dirty="0" smtClean="0"/>
              <a:t>    0.9000    1.1000</a:t>
            </a:r>
          </a:p>
          <a:p>
            <a:r>
              <a:rPr lang="en-US" sz="1200" dirty="0" smtClean="0"/>
              <a:t>    0.9000    1.2000</a:t>
            </a:r>
          </a:p>
          <a:p>
            <a:r>
              <a:rPr lang="en-US" sz="1200" dirty="0" smtClean="0"/>
              <a:t>    1.0000    0.8000</a:t>
            </a:r>
          </a:p>
          <a:p>
            <a:r>
              <a:rPr lang="en-US" sz="1200" dirty="0" smtClean="0"/>
              <a:t>    1.0000    0.9000</a:t>
            </a:r>
          </a:p>
          <a:p>
            <a:r>
              <a:rPr lang="en-US" sz="1200" dirty="0" smtClean="0"/>
              <a:t>    1.0000    1.1000</a:t>
            </a:r>
          </a:p>
          <a:p>
            <a:r>
              <a:rPr lang="en-US" sz="1200" dirty="0" smtClean="0"/>
              <a:t>    1.0000    1.2000</a:t>
            </a:r>
          </a:p>
          <a:p>
            <a:r>
              <a:rPr lang="en-US" sz="1200" dirty="0" smtClean="0"/>
              <a:t>    1.1000    0.8000</a:t>
            </a:r>
          </a:p>
          <a:p>
            <a:r>
              <a:rPr lang="en-US" sz="1200" dirty="0" smtClean="0"/>
              <a:t>    1.1000    0.9000</a:t>
            </a:r>
          </a:p>
          <a:p>
            <a:r>
              <a:rPr lang="en-US" sz="1200" dirty="0" smtClean="0"/>
              <a:t>    1.1000    1.0000</a:t>
            </a:r>
          </a:p>
          <a:p>
            <a:r>
              <a:rPr lang="en-US" sz="1200" dirty="0" smtClean="0"/>
              <a:t>    1.1000    1.1000</a:t>
            </a:r>
          </a:p>
          <a:p>
            <a:r>
              <a:rPr lang="en-US" sz="1200" dirty="0" smtClean="0"/>
              <a:t>    1.1000    1.2000</a:t>
            </a:r>
          </a:p>
          <a:p>
            <a:r>
              <a:rPr lang="en-US" sz="1200" dirty="0" smtClean="0"/>
              <a:t>    1.2000    0.8000</a:t>
            </a:r>
          </a:p>
          <a:p>
            <a:r>
              <a:rPr lang="en-US" sz="1200" dirty="0" smtClean="0"/>
              <a:t>    1.2000    0.9000</a:t>
            </a:r>
          </a:p>
          <a:p>
            <a:r>
              <a:rPr lang="en-US" sz="1200" dirty="0" smtClean="0"/>
              <a:t>    1.2000    1.0000</a:t>
            </a:r>
          </a:p>
          <a:p>
            <a:r>
              <a:rPr lang="en-US" sz="1200" dirty="0" smtClean="0"/>
              <a:t>    1.2000    1.1000</a:t>
            </a:r>
          </a:p>
          <a:p>
            <a:r>
              <a:rPr lang="en-US" sz="1200" dirty="0" smtClean="0"/>
              <a:t>    1.2000    1.2000</a:t>
            </a:r>
            <a:endParaRPr lang="en-US" sz="12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609600" y="1828800"/>
            <a:ext cx="838200" cy="12954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TEM</a:t>
            </a:r>
            <a:r>
              <a:rPr kumimoji="0" lang="ro-R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Ă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>
            <a:off x="571500" y="3838515"/>
            <a:ext cx="838200" cy="12954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TEM</a:t>
            </a:r>
            <a:r>
              <a:rPr kumimoji="0" lang="ro-R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Ă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60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Exemplu</a:t>
                </a:r>
                <a:r>
                  <a:rPr lang="en-US" sz="1800" b="1" dirty="0" smtClean="0"/>
                  <a:t>: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m</a:t>
                </a:r>
                <a:r>
                  <a:rPr lang="en-US" sz="1800" dirty="0" err="1" smtClean="0"/>
                  <a:t>aximizeaz</a:t>
                </a:r>
                <a:r>
                  <a:rPr lang="ro-RO" sz="1800" dirty="0"/>
                  <a:t>ă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r>
                      <a:rPr lang="ro-RO" sz="1800" i="1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−2,2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−2,2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→</m:t>
                    </m:r>
                    <m:r>
                      <a:rPr lang="ro-RO" sz="1800" i="1">
                        <a:latin typeface="Cambria Math"/>
                      </a:rPr>
                      <m:t>ℝ</m:t>
                    </m:r>
                  </m:oMath>
                </a14:m>
                <a:r>
                  <a:rPr lang="ro-RO" sz="1800" dirty="0"/>
                  <a:t>, definită </a:t>
                </a:r>
                <a:r>
                  <a:rPr lang="ro-RO" sz="1800" dirty="0" smtClean="0"/>
                  <a:t>prin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,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r>
                        <a:rPr lang="ro-RO" sz="1800" i="1">
                          <a:latin typeface="Cambria Math"/>
                        </a:rPr>
                        <m:t>𝑦</m:t>
                      </m:r>
                      <m:r>
                        <a:rPr lang="ro-RO" sz="1800" i="1">
                          <a:latin typeface="Cambria Math"/>
                        </a:rPr>
                        <m:t>∗</m:t>
                      </m:r>
                      <m:r>
                        <a:rPr lang="ro-RO" sz="1800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5</m:t>
                          </m:r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−</m:t>
                      </m:r>
                      <m:r>
                        <a:rPr lang="ro-RO" sz="1800" i="1">
                          <a:latin typeface="Cambria Math"/>
                        </a:rPr>
                        <m:t>𝑥</m:t>
                      </m:r>
                      <m:r>
                        <a:rPr lang="ro-RO" sz="1800" i="1">
                          <a:latin typeface="Cambria Math"/>
                        </a:rPr>
                        <m:t>∗</m:t>
                      </m:r>
                      <m:r>
                        <a:rPr lang="ro-RO" sz="18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3</m:t>
                          </m:r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800" dirty="0" err="1" smtClean="0"/>
                  <a:t>Prin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aplicarea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procedurii</a:t>
                </a:r>
                <a:r>
                  <a:rPr lang="en-US" altLang="en-US" sz="1800" dirty="0" smtClean="0"/>
                  <a:t>  </a:t>
                </a:r>
                <a:r>
                  <a:rPr lang="ro-RO" altLang="en-US" sz="1800" dirty="0" smtClean="0"/>
                  <a:t>hillclimbing</a:t>
                </a:r>
                <a:r>
                  <a:rPr lang="en-US" altLang="en-US" sz="1800" dirty="0" smtClean="0"/>
                  <a:t> </a:t>
                </a:r>
                <a:r>
                  <a:rPr lang="ro-RO" altLang="en-US" sz="1800" dirty="0" smtClean="0"/>
                  <a:t>în reprezentare binară cu precizie de 5 zecimale pentru fiecare argument al lui </a:t>
                </a:r>
                <a14:m>
                  <m:oMath xmlns:m="http://schemas.openxmlformats.org/officeDocument/2006/math">
                    <m:r>
                      <a:rPr lang="ro-RO" altLang="en-US" sz="1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en-US" sz="1800" dirty="0" smtClean="0"/>
                  <a:t> </a:t>
                </a:r>
                <a:r>
                  <a:rPr lang="ro-RO" altLang="en-US" sz="1800" dirty="0" smtClean="0"/>
                  <a:t>și MAX=75;</a:t>
                </a:r>
                <a:r>
                  <a:rPr lang="en-US" altLang="en-US" sz="1800" dirty="0" smtClean="0"/>
                  <a:t> </a:t>
                </a:r>
                <a:r>
                  <a:rPr lang="ro-RO" altLang="en-US" sz="1800" dirty="0"/>
                  <a:t>pot fi obţinute </a:t>
                </a:r>
                <a:r>
                  <a:rPr lang="ro-RO" altLang="en-US" sz="1800" dirty="0" smtClean="0"/>
                  <a:t>:</a:t>
                </a:r>
                <a:endParaRPr lang="en-US" altLang="en-US" sz="1800" dirty="0"/>
              </a:p>
              <a:p>
                <a:pPr marL="0" indent="0" algn="ctr">
                  <a:buNone/>
                </a:pPr>
                <a:r>
                  <a:rPr lang="ro-RO" altLang="en-US" sz="1800" dirty="0"/>
                  <a:t>  x=-1.9102,   y=-1.6250</a:t>
                </a:r>
                <a:r>
                  <a:rPr lang="en-US" altLang="en-US" sz="1800" dirty="0"/>
                  <a:t>, </a:t>
                </a:r>
                <a:r>
                  <a:rPr lang="ro-RO" altLang="en-US" sz="1800" dirty="0"/>
                  <a:t> valoarea maximă: 3.4989.</a:t>
                </a:r>
                <a:endParaRPr lang="en-US" alt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en-US" altLang="en-US" sz="1600" dirty="0" smtClean="0"/>
              </a:p>
            </p:txBody>
          </p:sp>
        </mc:Choice>
        <mc:Fallback xmlns="">
          <p:sp>
            <p:nvSpPr>
              <p:cNvPr id="215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533400"/>
                <a:ext cx="8229600" cy="6096000"/>
              </a:xfrm>
              <a:blipFill rotWithShape="1">
                <a:blip r:embed="rId2"/>
                <a:stretch>
                  <a:fillRect t="-50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0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1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0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4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1525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4" descr="ev_5_5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1" y="2209800"/>
            <a:ext cx="556194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II.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  <a:r>
              <a:rPr lang="ro-RO" altLang="en-US" sz="2600" b="1" smtClean="0">
                <a:solidFill>
                  <a:schemeClr val="bg2"/>
                </a:solidFill>
              </a:rPr>
              <a:t>. Reprezentarea</a:t>
            </a:r>
            <a:endParaRPr lang="en-US" altLang="en-US" sz="2600" b="1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ro-RO" sz="1800" b="1" dirty="0" smtClean="0"/>
              <a:t>Reprezentarea</a:t>
            </a:r>
            <a:r>
              <a:rPr lang="en-US" sz="1800" b="1" dirty="0"/>
              <a:t> </a:t>
            </a:r>
            <a:r>
              <a:rPr lang="en-US" sz="1800" b="1" dirty="0" smtClean="0"/>
              <a:t>- </a:t>
            </a:r>
            <a:r>
              <a:rPr lang="ro-RO" sz="1800" dirty="0" smtClean="0"/>
              <a:t>stabilirea </a:t>
            </a:r>
            <a:r>
              <a:rPr lang="ro-RO" sz="1800" dirty="0"/>
              <a:t>unei conexiuni între contextul problemei particulare de rezolvat şi spaţiul în care evoluează tehnica PS considerată. </a:t>
            </a:r>
            <a:endParaRPr lang="ro-RO" sz="1800" dirty="0" smtClean="0"/>
          </a:p>
          <a:p>
            <a:pPr algn="just">
              <a:buFont typeface="Wingdings" pitchFamily="2" charset="2"/>
              <a:buChar char="q"/>
              <a:defRPr/>
            </a:pPr>
            <a:endParaRPr lang="en-US" sz="1800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i="1" dirty="0"/>
              <a:t>F</a:t>
            </a:r>
            <a:r>
              <a:rPr lang="ro-RO" sz="1800" i="1" dirty="0" smtClean="0"/>
              <a:t>enotipuri </a:t>
            </a:r>
            <a:r>
              <a:rPr lang="en-US" sz="1800" i="1" dirty="0" smtClean="0"/>
              <a:t>: s</a:t>
            </a:r>
            <a:r>
              <a:rPr lang="ro-RO" sz="1800" dirty="0" err="1" smtClean="0"/>
              <a:t>oluţiile</a:t>
            </a:r>
            <a:r>
              <a:rPr lang="ro-RO" sz="1800" dirty="0" smtClean="0"/>
              <a:t> </a:t>
            </a:r>
            <a:r>
              <a:rPr lang="ro-RO" sz="1800" dirty="0"/>
              <a:t>posibile în contextul problemei de </a:t>
            </a:r>
            <a:r>
              <a:rPr lang="ro-RO" sz="1800" dirty="0" smtClean="0"/>
              <a:t>rezolvat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1800" dirty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i="1" dirty="0"/>
              <a:t>G</a:t>
            </a:r>
            <a:r>
              <a:rPr lang="ro-RO" sz="1800" i="1" dirty="0" smtClean="0"/>
              <a:t>enotip</a:t>
            </a:r>
            <a:r>
              <a:rPr lang="en-US" sz="1800" i="1" dirty="0" err="1" smtClean="0"/>
              <a:t>uri</a:t>
            </a:r>
            <a:r>
              <a:rPr lang="en-US" sz="1800" i="1" dirty="0" smtClean="0"/>
              <a:t> (</a:t>
            </a:r>
            <a:r>
              <a:rPr lang="en-US" sz="1800" i="1" dirty="0" err="1" smtClean="0"/>
              <a:t>cromozomi</a:t>
            </a:r>
            <a:r>
              <a:rPr lang="en-US" sz="1800" i="1" dirty="0" smtClean="0"/>
              <a:t>):</a:t>
            </a:r>
            <a:r>
              <a:rPr lang="ro-RO" sz="1800" dirty="0" smtClean="0"/>
              <a:t> reprezentarea </a:t>
            </a:r>
            <a:r>
              <a:rPr lang="en-US" sz="1800" dirty="0" err="1" smtClean="0"/>
              <a:t>fenotipurilor</a:t>
            </a:r>
            <a:r>
              <a:rPr lang="en-US" sz="1800" dirty="0" smtClean="0"/>
              <a:t> </a:t>
            </a:r>
            <a:r>
              <a:rPr lang="ro-RO" sz="1800" dirty="0" smtClean="0"/>
              <a:t>în context EA</a:t>
            </a:r>
            <a:r>
              <a:rPr lang="en-US" sz="1800" dirty="0" smtClean="0"/>
              <a:t>; </a:t>
            </a:r>
            <a:r>
              <a:rPr lang="ro-RO" sz="1800" dirty="0" smtClean="0"/>
              <a:t>un genotip</a:t>
            </a:r>
            <a:r>
              <a:rPr lang="en-US" sz="1800" dirty="0" smtClean="0"/>
              <a:t> </a:t>
            </a:r>
            <a:r>
              <a:rPr lang="ro-RO" sz="1800" dirty="0" smtClean="0"/>
              <a:t>conţine </a:t>
            </a:r>
            <a:r>
              <a:rPr lang="ro-RO" sz="1800" i="1" dirty="0" smtClean="0"/>
              <a:t>valori</a:t>
            </a:r>
            <a:r>
              <a:rPr lang="ro-RO" sz="1800" dirty="0" smtClean="0"/>
              <a:t> (</a:t>
            </a:r>
            <a:r>
              <a:rPr lang="ro-RO" sz="1800" i="1" dirty="0" smtClean="0"/>
              <a:t>alele</a:t>
            </a:r>
            <a:r>
              <a:rPr lang="ro-RO" sz="1800" dirty="0" smtClean="0"/>
              <a:t>), plasat</a:t>
            </a:r>
            <a:r>
              <a:rPr lang="en-US" sz="1800" dirty="0" smtClean="0"/>
              <a:t>e</a:t>
            </a:r>
            <a:r>
              <a:rPr lang="ro-RO" sz="1800" dirty="0" smtClean="0"/>
              <a:t> în </a:t>
            </a:r>
            <a:r>
              <a:rPr lang="ro-RO" sz="1800" dirty="0" err="1" smtClean="0"/>
              <a:t>poziţi</a:t>
            </a:r>
            <a:r>
              <a:rPr lang="en-US" sz="1800" dirty="0" err="1" smtClean="0"/>
              <a:t>i</a:t>
            </a:r>
            <a:r>
              <a:rPr lang="ro-RO" sz="1800" dirty="0" smtClean="0"/>
              <a:t> numite variabil</a:t>
            </a:r>
            <a:r>
              <a:rPr lang="en-US" sz="1800" dirty="0" smtClean="0"/>
              <a:t>e</a:t>
            </a:r>
            <a:r>
              <a:rPr lang="ro-RO" sz="1800" dirty="0" smtClean="0"/>
              <a:t> sau </a:t>
            </a:r>
            <a:r>
              <a:rPr lang="ro-RO" sz="1800" i="1" dirty="0" smtClean="0"/>
              <a:t>gen</a:t>
            </a:r>
            <a:r>
              <a:rPr lang="en-US" sz="1800" i="1" dirty="0" smtClean="0"/>
              <a:t>e</a:t>
            </a:r>
            <a:r>
              <a:rPr lang="ro-RO" sz="1800" dirty="0" smtClean="0"/>
              <a:t>. 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1800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ro-RO" sz="1800" dirty="0" smtClean="0"/>
              <a:t>Scopul</a:t>
            </a:r>
            <a:r>
              <a:rPr lang="en-US" sz="1800" dirty="0" smtClean="0"/>
              <a:t>:</a:t>
            </a:r>
            <a:r>
              <a:rPr lang="ro-RO" sz="1800" dirty="0" smtClean="0"/>
              <a:t> stabili</a:t>
            </a:r>
            <a:r>
              <a:rPr lang="en-US" sz="1800" dirty="0" smtClean="0"/>
              <a:t>rea</a:t>
            </a:r>
            <a:r>
              <a:rPr lang="ro-RO" sz="1800" dirty="0" smtClean="0"/>
              <a:t> </a:t>
            </a:r>
            <a:r>
              <a:rPr lang="ro-RO" sz="1800" dirty="0" err="1" smtClean="0"/>
              <a:t>corespondenţ</a:t>
            </a:r>
            <a:r>
              <a:rPr lang="en-US" sz="1800" dirty="0" smtClean="0"/>
              <a:t>e</a:t>
            </a:r>
            <a:r>
              <a:rPr lang="ro-RO" sz="1800" dirty="0" smtClean="0"/>
              <a:t>i </a:t>
            </a:r>
            <a:r>
              <a:rPr lang="ro-RO" sz="1800" dirty="0"/>
              <a:t>între mulţimea fenotipurilor şi cea a </a:t>
            </a:r>
            <a:r>
              <a:rPr lang="ro-RO" sz="1800" dirty="0" smtClean="0"/>
              <a:t>genotipurilor. </a:t>
            </a:r>
          </a:p>
          <a:p>
            <a:pPr algn="just">
              <a:buFont typeface="Wingdings" pitchFamily="2" charset="2"/>
              <a:buChar char="q"/>
              <a:defRPr/>
            </a:pPr>
            <a:endParaRPr lang="en-US" sz="1800" dirty="0"/>
          </a:p>
          <a:p>
            <a:pPr>
              <a:buFont typeface="Wingdings" pitchFamily="2" charset="2"/>
              <a:buChar char="q"/>
              <a:defRPr/>
            </a:pPr>
            <a:r>
              <a:rPr lang="en-US" sz="1800" dirty="0" smtClean="0"/>
              <a:t>R</a:t>
            </a:r>
            <a:r>
              <a:rPr lang="ro-RO" sz="1800" dirty="0" err="1" smtClean="0"/>
              <a:t>eprezentare</a:t>
            </a:r>
            <a:r>
              <a:rPr lang="en-US" sz="1800" dirty="0" smtClean="0"/>
              <a:t>a </a:t>
            </a:r>
            <a:r>
              <a:rPr lang="en-US" sz="1800" dirty="0" err="1" smtClean="0"/>
              <a:t>desemneaz</a:t>
            </a:r>
            <a:r>
              <a:rPr lang="ro-RO" sz="1800" dirty="0" smtClean="0"/>
              <a:t>ă: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ro-RO" sz="1800" i="1" dirty="0" smtClean="0"/>
              <a:t>codificare/decodificare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ro-RO" sz="1800" dirty="0" smtClean="0"/>
              <a:t>structura </a:t>
            </a:r>
            <a:r>
              <a:rPr lang="ro-RO" sz="1800" dirty="0"/>
              <a:t>de date utilizată pentru definirea spaţiul </a:t>
            </a:r>
            <a:r>
              <a:rPr lang="ro-RO" sz="1800" dirty="0" smtClean="0"/>
              <a:t>genotipurilor</a:t>
            </a:r>
            <a:endParaRPr lang="ro-RO" sz="1800" dirty="0"/>
          </a:p>
          <a:p>
            <a:pPr marL="0" indent="0">
              <a:buFont typeface="Wingdings" pitchFamily="2" charset="2"/>
              <a:buNone/>
              <a:defRPr/>
            </a:pPr>
            <a:endParaRPr lang="ro-RO" altLang="en-US" sz="18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o-RO" sz="1800" dirty="0" smtClean="0"/>
              <a:t> </a:t>
            </a:r>
            <a:endParaRPr lang="en-US" sz="1800" dirty="0" smtClean="0"/>
          </a:p>
          <a:p>
            <a:pPr marL="0" indent="0" eaLnBrk="1" hangingPunct="1">
              <a:buSzPct val="100000"/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8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719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Exemplu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de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reprezentare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prin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permut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ări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8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0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10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1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12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13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8214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68925"/>
              </p:ext>
            </p:extLst>
          </p:nvPr>
        </p:nvGraphicFramePr>
        <p:xfrm>
          <a:off x="2667000" y="1509511"/>
          <a:ext cx="2968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Visio" r:id="rId3" imgW="7253340" imgH="7261157" progId="Visio.Drawing.11">
                  <p:embed/>
                </p:oleObj>
              </mc:Choice>
              <mc:Fallback>
                <p:oleObj name="Visio" r:id="rId3" imgW="7253340" imgH="72611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09511"/>
                        <a:ext cx="2968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066800"/>
                <a:ext cx="7010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2, 7, 5, 8, 1, 4, 6, 3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66800"/>
                <a:ext cx="7010400" cy="480060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Exemplu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>
                <a:solidFill>
                  <a:schemeClr val="bg2"/>
                </a:solidFill>
              </a:rPr>
              <a:t>de reprezentare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binară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a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unui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num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ăr real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9906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sz="1800" dirty="0" smtClean="0"/>
                  <a:t>Reprezentarea unui număr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𝑥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ro-RO" sz="1800" dirty="0" smtClean="0"/>
                  <a:t> cu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𝑛𝑧</m:t>
                    </m:r>
                  </m:oMath>
                </a14:m>
                <a:r>
                  <a:rPr lang="ro-RO" sz="1800" dirty="0" smtClean="0"/>
                  <a:t> zecimale exacte</a:t>
                </a:r>
                <a:endParaRPr lang="ro-RO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Împarte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ro-RO" sz="1800" dirty="0" smtClean="0"/>
                  <a:t> în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𝑏</m:t>
                        </m:r>
                        <m:r>
                          <a:rPr lang="ro-RO" sz="1800" b="0" i="1" smtClean="0">
                            <a:latin typeface="Cambria Math"/>
                          </a:rPr>
                          <m:t>−</m:t>
                        </m:r>
                        <m:r>
                          <a:rPr lang="ro-RO" sz="1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ro-RO" sz="18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ro-RO" sz="1800" dirty="0" smtClean="0"/>
                  <a:t> intervale de lungimi egale</a:t>
                </a:r>
                <a:r>
                  <a:rPr lang="en-US" sz="1800" dirty="0" smtClean="0"/>
                  <a:t>; </a:t>
                </a:r>
                <a:r>
                  <a:rPr lang="ro-RO" sz="1800" dirty="0"/>
                  <a:t>f</a:t>
                </a:r>
                <a:r>
                  <a:rPr lang="ro-RO" sz="1800" dirty="0" smtClean="0"/>
                  <a:t>ie m cel mai mic cu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𝑏</m:t>
                        </m:r>
                        <m:r>
                          <a:rPr lang="ro-RO" sz="1800" i="1">
                            <a:latin typeface="Cambria Math"/>
                          </a:rPr>
                          <m:t>−</m:t>
                        </m:r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ro-RO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  <m:r>
                      <a:rPr lang="ro-RO" sz="180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−1⇒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𝒎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  <a:ea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o-RO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b="1" i="1">
                                    <a:latin typeface="Cambria Math"/>
                                  </a:rPr>
                                  <m:t>𝒃</m:t>
                                </m:r>
                                <m:r>
                                  <a:rPr lang="ro-RO" sz="1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o-RO" sz="18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ro-RO" sz="1800" b="1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ro-RO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ro-RO" sz="1800" b="1" i="1">
                                    <a:latin typeface="Cambria Math"/>
                                    <a:ea typeface="Cambria Math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ro-RO" sz="1800" b="1" i="1">
                                    <a:latin typeface="Cambria Math"/>
                                    <a:ea typeface="Cambria Math"/>
                                  </a:rPr>
                                  <m:t>𝒏𝒛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ro-RO" sz="18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ro-RO" sz="1800" b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Distanța dintre două numere consecutive în reprezentarea discretă</a:t>
                </a:r>
                <a:r>
                  <a:rPr lang="en-US" sz="1800" dirty="0" smtClean="0"/>
                  <a:t>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𝑛𝑧</m:t>
                    </m:r>
                  </m:oMath>
                </a14:m>
                <a:r>
                  <a:rPr lang="ro-RO" sz="1800" dirty="0"/>
                  <a:t> zecimale exacte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 a numerelor din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ro-RO" sz="1800" dirty="0" smtClean="0"/>
                  <a:t> este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b="1" i="1">
                            <a:latin typeface="Cambria Math"/>
                          </a:rPr>
                          <m:t>𝒃</m:t>
                        </m:r>
                        <m:r>
                          <a:rPr lang="ro-RO" sz="1800" b="1" i="1">
                            <a:latin typeface="Cambria Math"/>
                          </a:rPr>
                          <m:t>−</m:t>
                        </m:r>
                        <m:r>
                          <a:rPr lang="ro-RO" sz="1800" b="1" i="1">
                            <a:latin typeface="Cambria Math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ro-RO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ro-RO" sz="1800" b="1" i="1">
                                <a:latin typeface="Cambria Math"/>
                              </a:rPr>
                              <m:t>𝒎</m:t>
                            </m:r>
                          </m:sup>
                        </m:sSup>
                        <m:r>
                          <a:rPr lang="ro-RO" sz="1800" b="1" i="1">
                            <a:latin typeface="Cambria Math"/>
                          </a:rPr>
                          <m:t>−</m:t>
                        </m:r>
                        <m:r>
                          <a:rPr lang="ro-RO" sz="1800" b="1" i="1"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800" b="0" dirty="0" smtClean="0"/>
              </a:p>
              <a:p>
                <a:pPr marL="0" indent="0" algn="ctr">
                  <a:buNone/>
                </a:pP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ro-RO" sz="1800" b="0" i="1" smtClean="0">
                            <a:latin typeface="Cambria Math"/>
                          </a:rPr>
                          <m:t>𝑛𝑧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b="1" i="1" smtClean="0">
                            <a:latin typeface="Cambria Math"/>
                          </a:rPr>
                          <m:t>𝒃</m:t>
                        </m:r>
                        <m:r>
                          <a:rPr lang="ro-RO" sz="1800" b="1" i="1" smtClean="0">
                            <a:latin typeface="Cambria Math"/>
                          </a:rPr>
                          <m:t>−</m:t>
                        </m:r>
                        <m:r>
                          <a:rPr lang="ro-RO" sz="1800" b="1" i="1" smtClean="0">
                            <a:latin typeface="Cambria Math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ro-RO" sz="1800" b="1" i="1" smtClean="0">
                                <a:latin typeface="Cambria Math"/>
                              </a:rPr>
                              <m:t>𝒎</m:t>
                            </m:r>
                          </m:sup>
                        </m:sSup>
                        <m:r>
                          <a:rPr lang="ro-RO" sz="1800" b="1" i="1" smtClean="0">
                            <a:latin typeface="Cambria Math"/>
                          </a:rPr>
                          <m:t>−</m:t>
                        </m:r>
                        <m:r>
                          <a:rPr lang="ro-RO" sz="1800" b="1" i="1" smtClean="0"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ro-RO" sz="18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</m:oMath>
                </a14:m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b="1" dirty="0" smtClean="0"/>
                  <a:t>O</a:t>
                </a:r>
                <a:r>
                  <a:rPr lang="ro-RO" sz="1800" b="1" dirty="0" smtClean="0"/>
                  <a:t>bservație</a:t>
                </a:r>
                <a:r>
                  <a:rPr lang="en-US" sz="1800" dirty="0" smtClean="0"/>
                  <a:t>: </a:t>
                </a:r>
                <a:r>
                  <a:rPr lang="en-US" sz="1800" dirty="0" err="1" smtClean="0"/>
                  <a:t>sunt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în total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ro-RO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numere </a:t>
                </a:r>
                <a:r>
                  <a:rPr lang="ro-RO" sz="1800" dirty="0" smtClean="0"/>
                  <a:t>în reprezentarea</a:t>
                </a:r>
                <a:r>
                  <a:rPr lang="en-US" sz="1800" dirty="0" smtClean="0"/>
                  <a:t> cu </a:t>
                </a:r>
                <a:r>
                  <a:rPr lang="en-US" sz="1800" dirty="0" err="1" smtClean="0"/>
                  <a:t>precizia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𝑛𝑧</m:t>
                        </m:r>
                      </m:sup>
                    </m:sSup>
                    <m:r>
                      <a:rPr lang="ro-RO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endParaRPr lang="ro-RO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0" i="1" smtClean="0"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+1∙</m:t>
                      </m:r>
                      <m:f>
                        <m:f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𝑏</m:t>
                          </m:r>
                          <m:r>
                            <a:rPr lang="ro-RO" sz="1800" i="1">
                              <a:latin typeface="Cambria Math"/>
                            </a:rPr>
                            <m:t>−</m:t>
                          </m:r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 </m:t>
                      </m:r>
                      <m:r>
                        <a:rPr lang="en-US" sz="1800" b="0" i="1" smtClean="0"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+2∗</m:t>
                      </m:r>
                      <m:f>
                        <m:f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𝑏</m:t>
                          </m:r>
                          <m:r>
                            <a:rPr lang="ro-RO" sz="1800" i="1">
                              <a:latin typeface="Cambria Math"/>
                            </a:rPr>
                            <m:t>−</m:t>
                          </m:r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,…,</m:t>
                      </m:r>
                      <m:r>
                        <a:rPr lang="en-US" sz="1800" b="0" i="1" smtClean="0"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o-RO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ro-RO" sz="1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𝑏</m:t>
                          </m:r>
                          <m:r>
                            <a:rPr lang="ro-RO" sz="1800" i="1">
                              <a:latin typeface="Cambria Math"/>
                            </a:rPr>
                            <m:t>−</m:t>
                          </m:r>
                          <m:r>
                            <a:rPr lang="ro-RO" sz="1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ro-RO" sz="18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Deci cel de-al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ro-RO" sz="1800" dirty="0" smtClean="0"/>
                  <a:t>-lea număr,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=0,1,…,</m:t>
                    </m:r>
                  </m:oMath>
                </a14:m>
                <a:r>
                  <a:rPr lang="ro-RO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ro-RO" sz="1800" i="1">
                        <a:latin typeface="Cambria Math"/>
                        <a:ea typeface="Cambria Math"/>
                      </a:rPr>
                      <m:t>−1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ro-RO" sz="1800" b="0" i="1" smtClean="0">
                        <a:latin typeface="Cambria Math"/>
                      </a:rPr>
                      <m:t> </m:t>
                    </m:r>
                    <m:r>
                      <a:rPr lang="ro-RO" sz="1800" b="1" i="1" smtClean="0">
                        <a:latin typeface="Cambria Math"/>
                      </a:rPr>
                      <m:t>𝒙</m:t>
                    </m:r>
                    <m:r>
                      <a:rPr lang="ro-RO" sz="1800" b="1" i="1" smtClean="0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ro-RO" sz="1800" b="1" i="1" smtClean="0"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ro-RO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b="1" i="1">
                            <a:latin typeface="Cambria Math"/>
                          </a:rPr>
                          <m:t>𝒃</m:t>
                        </m:r>
                        <m:r>
                          <a:rPr lang="ro-RO" sz="1800" b="1" i="1">
                            <a:latin typeface="Cambria Math"/>
                          </a:rPr>
                          <m:t>−</m:t>
                        </m:r>
                        <m:r>
                          <a:rPr lang="ro-RO" sz="1800" b="1" i="1">
                            <a:latin typeface="Cambria Math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ro-RO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ro-RO" sz="1800" b="1" i="1">
                                <a:latin typeface="Cambria Math"/>
                              </a:rPr>
                              <m:t>𝒎</m:t>
                            </m:r>
                          </m:sup>
                        </m:sSup>
                        <m:r>
                          <a:rPr lang="ro-RO" sz="1800" b="1" i="1">
                            <a:latin typeface="Cambria Math"/>
                          </a:rPr>
                          <m:t>−</m:t>
                        </m:r>
                        <m:r>
                          <a:rPr lang="ro-RO" sz="18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ro-RO" sz="1800" dirty="0" smtClean="0"/>
                  <a:t> este </a:t>
                </a:r>
                <a:r>
                  <a:rPr lang="ro-RO" sz="1800" b="1" dirty="0" smtClean="0"/>
                  <a:t>unic determinat de valoarea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ro-RO" sz="1800" dirty="0" smtClean="0"/>
                  <a:t> (</a:t>
                </a:r>
                <a14:m>
                  <m:oMath xmlns:m="http://schemas.openxmlformats.org/officeDocument/2006/math">
                    <m:r>
                      <a:rPr lang="ro-RO" sz="1800" b="0" i="1" dirty="0" smtClean="0">
                        <a:latin typeface="Cambria Math"/>
                      </a:rPr>
                      <m:t>𝑎</m:t>
                    </m:r>
                    <m:r>
                      <a:rPr lang="ro-RO" sz="1800" b="0" i="1" dirty="0" smtClean="0">
                        <a:latin typeface="Cambria Math"/>
                      </a:rPr>
                      <m:t>,</m:t>
                    </m:r>
                    <m:r>
                      <a:rPr lang="ro-RO" sz="1800" b="0" i="1" dirty="0" smtClean="0">
                        <a:latin typeface="Cambria Math"/>
                      </a:rPr>
                      <m:t>𝑏</m:t>
                    </m:r>
                    <m:r>
                      <a:rPr lang="ro-RO" sz="1800" b="0" i="1" dirty="0" smtClean="0">
                        <a:latin typeface="Cambria Math"/>
                      </a:rPr>
                      <m:t>,</m:t>
                    </m:r>
                    <m:r>
                      <a:rPr lang="ro-RO" sz="18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o-RO" sz="1800" dirty="0" smtClean="0"/>
                  <a:t> sunt fixate),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𝒙</m:t>
                    </m:r>
                    <m:r>
                      <a:rPr lang="ro-RO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poate fi reprezentat binar utilizând reprezentarea binară a lui </a:t>
                </a:r>
                <a:r>
                  <a:rPr lang="ro-RO" sz="1800" i="1" dirty="0" smtClean="0"/>
                  <a:t>n</a:t>
                </a:r>
                <a:r>
                  <a:rPr lang="ro-RO" sz="1800" dirty="0" smtClean="0"/>
                  <a:t> pe m biți.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𝒗𝒆𝒄𝒕𝒐𝒓𝒖𝒍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𝒓𝒆𝒑𝒓𝒆𝒛𝒆𝒏𝒕𝒂𝒓𝒆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𝒃𝒊𝒏𝒂𝒓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ă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𝒍𝒖𝒊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𝒑𝒆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𝒎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𝒃𝒊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ț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ro-RO" sz="18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1" i="1">
                          <a:latin typeface="Cambria Math"/>
                        </a:rPr>
                        <m:t>𝒙</m:t>
                      </m:r>
                      <m:r>
                        <a:rPr lang="ro-RO" sz="1800" b="1" i="1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𝒂</m:t>
                      </m:r>
                      <m:r>
                        <a:rPr lang="en-US" sz="1800" b="1" i="1">
                          <a:latin typeface="Cambria Math"/>
                        </a:rPr>
                        <m:t>+</m:t>
                      </m:r>
                      <m:r>
                        <a:rPr lang="ro-RO" sz="1800" b="1" i="1">
                          <a:latin typeface="Cambria Math"/>
                        </a:rPr>
                        <m:t>𝒏</m:t>
                      </m:r>
                      <m:r>
                        <a:rPr lang="en-US" sz="1800" b="1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o-RO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b="1" i="1">
                              <a:latin typeface="Cambria Math"/>
                            </a:rPr>
                            <m:t>𝒃</m:t>
                          </m:r>
                          <m:r>
                            <a:rPr lang="ro-RO" sz="1800" b="1" i="1">
                              <a:latin typeface="Cambria Math"/>
                            </a:rPr>
                            <m:t>−</m:t>
                          </m:r>
                          <m:r>
                            <a:rPr lang="ro-RO" sz="1800" b="1" i="1">
                              <a:latin typeface="Cambria Math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ro-RO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800" b="1" i="1"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ro-RO" sz="1800" b="1" i="1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  <m:r>
                            <a:rPr lang="ro-RO" sz="1800" b="1" i="1">
                              <a:latin typeface="Cambria Math"/>
                            </a:rPr>
                            <m:t>−</m:t>
                          </m:r>
                          <m:r>
                            <a:rPr lang="ro-RO" sz="1800" b="1" i="1"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ro-RO" sz="1800" b="1" i="1" smtClean="0">
                          <a:latin typeface="Cambria Math"/>
                        </a:rPr>
                        <m:t> 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ro-RO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o-RO" sz="1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o-RO" sz="1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o-RO" sz="18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ro-RO" sz="18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ro-RO" sz="18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ro-RO" sz="18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ro-RO" sz="18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o-RO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18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ro-RO" sz="1800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sup>
                                  </m:sSup>
                                  <m:r>
                                    <a:rPr lang="ro-RO" sz="1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 b="1" i="1"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ro-RO" sz="18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  <m:r>
                                <a:rPr lang="ro-RO" sz="18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o-RO" sz="18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534400" cy="5486400"/>
              </a:xfrm>
              <a:blipFill>
                <a:blip r:embed="rId2"/>
                <a:stretch>
                  <a:fillRect l="-571" t="-667" r="-500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Exemplu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numeric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Problema</a:t>
                </a:r>
                <a:r>
                  <a:rPr lang="ro-RO" sz="1800" b="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−3,10.2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, </m:t>
                    </m:r>
                    <m:r>
                      <a:rPr lang="ro-RO" sz="1800" b="0" i="1" smtClean="0">
                        <a:latin typeface="Cambria Math"/>
                      </a:rPr>
                      <m:t>𝑏</m:t>
                    </m:r>
                    <m:r>
                      <a:rPr lang="ro-RO" sz="1800" b="0" i="1" smtClean="0">
                        <a:latin typeface="Cambria Math"/>
                      </a:rPr>
                      <m:t>−</m:t>
                    </m:r>
                    <m:r>
                      <a:rPr lang="ro-RO" sz="1800" b="0" i="1" smtClean="0">
                        <a:latin typeface="Cambria Math"/>
                      </a:rPr>
                      <m:t>𝑎</m:t>
                    </m:r>
                    <m:r>
                      <a:rPr lang="ro-RO" sz="1800" b="0" i="1" smtClean="0">
                        <a:latin typeface="Cambria Math"/>
                      </a:rPr>
                      <m:t>=13.2</m:t>
                    </m:r>
                    <m:r>
                      <a:rPr lang="ro-RO" sz="1800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ro-RO" sz="1800" dirty="0" smtClean="0"/>
                  <a:t> R</a:t>
                </a:r>
                <a:r>
                  <a:rPr lang="en-US" sz="1800" dirty="0" smtClean="0"/>
                  <a:t>eprezint</a:t>
                </a:r>
                <a:r>
                  <a:rPr lang="ro-RO" sz="1800" dirty="0" smtClean="0"/>
                  <a:t>ă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𝟏𝟕𝟑</m:t>
                    </m:r>
                    <m:r>
                      <a:rPr lang="en-US" sz="1800" b="0" i="1" smtClean="0">
                        <a:latin typeface="Cambria Math"/>
                      </a:rPr>
                      <m:t>895</m:t>
                    </m:r>
                  </m:oMath>
                </a14:m>
                <a:r>
                  <a:rPr lang="ro-RO" sz="1800" dirty="0" smtClean="0"/>
                  <a:t> </a:t>
                </a:r>
                <a:r>
                  <a:rPr lang="ro-RO" sz="1800" dirty="0"/>
                  <a:t>cu precizia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𝑛𝑧</m:t>
                    </m:r>
                    <m:r>
                      <a:rPr lang="ro-RO" sz="1800" i="1">
                        <a:latin typeface="Cambria Math"/>
                      </a:rPr>
                      <m:t>=3</m:t>
                    </m:r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zecimale exacte</a:t>
                </a:r>
                <a:endParaRPr lang="en-US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SzPct val="125000"/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𝒗𝒆𝒄𝒕𝒐𝒓𝒖𝒍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𝒓𝒆𝒑𝒓𝒆𝒛𝒆𝒏𝒕𝒂𝒓𝒆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𝒃𝒊𝒏𝒂𝒓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ă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𝒍𝒖𝒊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𝒑𝒆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𝒎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𝒃𝒊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ț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1800" b="1" i="1" dirty="0" smtClean="0">
                  <a:latin typeface="Cambria Math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13.2∗</m:t>
                            </m:r>
                            <m:sSup>
                              <m:sSupPr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ro-RO" sz="1800" i="1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ro-RO" sz="1800" i="1">
                        <a:latin typeface="Cambria Math"/>
                        <a:ea typeface="Cambria Math"/>
                      </a:rPr>
                      <m:t>+1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=14</m:t>
                    </m:r>
                    <m:r>
                      <a:rPr lang="en-US" sz="1800" b="0" i="0" smtClean="0">
                        <a:latin typeface="Cambria Math"/>
                        <a:ea typeface="Cambria Math"/>
                      </a:rPr>
                      <m:t>; </m:t>
                    </m:r>
                  </m:oMath>
                </a14:m>
                <a:endParaRPr lang="en-US" sz="1800" b="0" i="0" dirty="0" smtClean="0">
                  <a:latin typeface="Cambria Math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o-RO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ro-RO" sz="18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2.173895+3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o-RO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ro-RO" sz="1800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13.2</m:t>
                            </m:r>
                          </m:den>
                        </m:f>
                      </m:e>
                    </m:d>
                    <m:r>
                      <a:rPr lang="en-US" sz="1800" i="1">
                        <a:latin typeface="Cambria Math"/>
                      </a:rPr>
                      <m:t>=6421</m:t>
                    </m:r>
                  </m:oMath>
                </a14:m>
                <a:r>
                  <a:rPr lang="en-US" sz="1800" dirty="0"/>
                  <a:t>  </a:t>
                </a:r>
                <a:endParaRPr lang="ro-RO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=[0     1     1     0     0     1     0     0     0     1     0     1     0     1]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reprezentarea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binar</a:t>
                </a:r>
                <a:r>
                  <a:rPr lang="ro-RO" sz="1800" dirty="0"/>
                  <a:t>ă a lui 6421 </a:t>
                </a:r>
                <a:endParaRPr lang="en-US" sz="1800" i="1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.</m:t>
                    </m:r>
                    <m:r>
                      <a:rPr lang="en-US" sz="1800" b="1" i="1">
                        <a:latin typeface="Cambria Math"/>
                      </a:rPr>
                      <m:t>𝟏𝟕𝟑</m:t>
                    </m:r>
                    <m:r>
                      <a:rPr lang="en-US" sz="1800" i="1">
                        <a:latin typeface="Cambria Math"/>
                      </a:rPr>
                      <m:t>895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→6421→[0     1     1     0     0     1     0     0     0     1     0     1     0     1]</m:t>
                    </m:r>
                  </m:oMath>
                </a14:m>
                <a:endParaRPr lang="en-US" sz="1800" b="1" i="1" dirty="0" smtClean="0">
                  <a:latin typeface="Cambria Math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b="1" i="1" dirty="0" smtClean="0">
                  <a:latin typeface="Cambria Math"/>
                  <a:ea typeface="Cambria Math"/>
                </a:endParaRPr>
              </a:p>
              <a:p>
                <a:pPr>
                  <a:buSzPct val="125000"/>
                  <a:buFont typeface="+mj-lt"/>
                  <a:buAutoNum type="alphaUcPeriod" startAt="2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 b="1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, </a:t>
                </a:r>
                <a:r>
                  <a:rPr lang="en-US" sz="1800" dirty="0">
                    <a:ea typeface="Cambria Math"/>
                  </a:rPr>
                  <a:t>aproximarea lui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/>
                  </a:rPr>
                  <a:t>cu 3 </a:t>
                </a:r>
                <a:r>
                  <a:rPr lang="en-US" sz="1800" dirty="0" err="1">
                    <a:ea typeface="Cambria Math"/>
                  </a:rPr>
                  <a:t>zecimale</a:t>
                </a:r>
                <a:r>
                  <a:rPr lang="en-US" sz="1800" dirty="0">
                    <a:ea typeface="Cambria Math"/>
                  </a:rPr>
                  <a:t> </a:t>
                </a:r>
                <a:r>
                  <a:rPr lang="en-US" sz="1800" dirty="0" err="1" smtClean="0">
                    <a:ea typeface="Cambria Math"/>
                  </a:rPr>
                  <a:t>exacte</a:t>
                </a:r>
                <a:endParaRPr lang="en-US" sz="1800" dirty="0" smtClean="0">
                  <a:latin typeface="Cambria Math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=14,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=6421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=−3+6421∗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13.2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14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𝟏𝟕𝟑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en-US" sz="18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err="1" smtClean="0">
                    <a:latin typeface="+mj-lt"/>
                    <a:ea typeface="Cambria Math"/>
                  </a:rPr>
                  <a:t>aproximarea</a:t>
                </a:r>
                <a:r>
                  <a:rPr lang="en-US" sz="1800" dirty="0" smtClean="0">
                    <a:latin typeface="+mj-lt"/>
                    <a:ea typeface="Cambria Math"/>
                  </a:rPr>
                  <a:t> </a:t>
                </a:r>
                <a:r>
                  <a:rPr lang="en-US" sz="1800" dirty="0">
                    <a:ea typeface="Cambria Math"/>
                  </a:rPr>
                  <a:t>lui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+mj-lt"/>
                    <a:ea typeface="Cambria Math"/>
                  </a:rPr>
                  <a:t>cu 3 </a:t>
                </a:r>
                <a:r>
                  <a:rPr lang="en-US" sz="1800" dirty="0" err="1" smtClean="0">
                    <a:latin typeface="+mj-lt"/>
                    <a:ea typeface="Cambria Math"/>
                  </a:rPr>
                  <a:t>zecimale</a:t>
                </a:r>
                <a:r>
                  <a:rPr lang="en-US" sz="1800" dirty="0" smtClean="0">
                    <a:latin typeface="+mj-lt"/>
                    <a:ea typeface="Cambria Math"/>
                  </a:rPr>
                  <a:t> </a:t>
                </a:r>
                <a:r>
                  <a:rPr lang="en-US" sz="1800" dirty="0" err="1" smtClean="0">
                    <a:latin typeface="+mj-lt"/>
                    <a:ea typeface="Cambria Math"/>
                  </a:rPr>
                  <a:t>exacte</a:t>
                </a:r>
                <a:endParaRPr lang="en-US" sz="1800" dirty="0" smtClean="0">
                  <a:latin typeface="+mj-lt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[0     1     1     0     0     1     0     0     0     1     0     1     0     1]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→6421→</m:t>
                    </m:r>
                    <m:r>
                      <a:rPr lang="en-US" sz="1800" b="1" i="1"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.</m:t>
                    </m:r>
                    <m:r>
                      <a:rPr lang="en-US" sz="1800" b="1" i="1">
                        <a:latin typeface="Cambria Math"/>
                      </a:rPr>
                      <m:t>𝟏𝟕𝟑</m:t>
                    </m:r>
                    <m:r>
                      <a:rPr lang="en-US" sz="1800" b="0" i="1" smtClean="0">
                        <a:latin typeface="Cambria Math"/>
                      </a:rPr>
                      <m:t>5</m:t>
                    </m:r>
                  </m:oMath>
                </a14:m>
                <a:endParaRPr lang="en-US" sz="1800" b="1" i="1" dirty="0">
                  <a:latin typeface="Cambria Math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562600"/>
              </a:xfrm>
              <a:blipFill>
                <a:blip r:embed="rId3"/>
                <a:stretch>
                  <a:fillRect l="-963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42900" y="304800"/>
                <a:ext cx="8458200" cy="858838"/>
              </a:xfrm>
            </p:spPr>
            <p:txBody>
              <a:bodyPr/>
              <a:lstStyle/>
              <a:p>
                <a:pPr eaLnBrk="1" hangingPunct="1"/>
                <a:r>
                  <a:rPr lang="ro-RO" altLang="en-US" sz="2600" b="1" dirty="0" smtClean="0">
                    <a:solidFill>
                      <a:schemeClr val="bg2"/>
                    </a:solidFill>
                  </a:rPr>
                  <a:t>III.</a:t>
                </a:r>
                <a:r>
                  <a:rPr lang="en-US" altLang="en-US" sz="2600" b="1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altLang="en-US" sz="2600" b="1" dirty="0" err="1" smtClean="0">
                    <a:solidFill>
                      <a:schemeClr val="bg2"/>
                    </a:solidFill>
                  </a:rPr>
                  <a:t>Componentele</a:t>
                </a:r>
                <a:r>
                  <a:rPr lang="en-US" altLang="en-US" sz="2600" b="1" dirty="0" smtClean="0">
                    <a:solidFill>
                      <a:schemeClr val="bg2"/>
                    </a:solidFill>
                  </a:rPr>
                  <a:t> EA</a:t>
                </a:r>
                <a:r>
                  <a:rPr lang="ro-RO" altLang="en-US" sz="2600" b="1" dirty="0" smtClean="0">
                    <a:solidFill>
                      <a:schemeClr val="bg2"/>
                    </a:solidFill>
                  </a:rPr>
                  <a:t>. Funcţia de evaluare </a:t>
                </a:r>
                <a14:m>
                  <m:oMath xmlns:m="http://schemas.openxmlformats.org/officeDocument/2006/math">
                    <m:r>
                      <a:rPr lang="ro-RO" altLang="en-US" sz="2600" b="1" i="1" smtClean="0">
                        <a:solidFill>
                          <a:schemeClr val="bg2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altLang="en-US" sz="2600" b="1" i="1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304800"/>
                <a:ext cx="8458200" cy="858838"/>
              </a:xfrm>
              <a:blipFill rotWithShape="1"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8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5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60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6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62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63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0264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 smtClean="0">
                  <a:latin typeface="+mj-lt"/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ea typeface="Cambria Math"/>
                  </a:rPr>
                  <a:t>Rolul – măsură a gradului de adaptabilitate ale fiecărui individ la mediu</a:t>
                </a:r>
                <a:r>
                  <a:rPr lang="en-US" sz="1800" dirty="0" smtClean="0">
                    <a:ea typeface="Cambria Math"/>
                  </a:rPr>
                  <a:t>:</a:t>
                </a:r>
                <a:r>
                  <a:rPr lang="ro-RO" sz="1800" dirty="0" smtClean="0">
                    <a:ea typeface="Cambria Math"/>
                  </a:rPr>
                  <a:t> 	    calitatea individului măsurată în spațiul genotipurilor (EA)</a:t>
                </a:r>
                <a:endParaRPr lang="en-US" sz="1800" dirty="0" smtClean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dirty="0" err="1" smtClean="0">
                    <a:ea typeface="Cambria Math"/>
                  </a:rPr>
                  <a:t>Proprietatea</a:t>
                </a:r>
                <a:r>
                  <a:rPr lang="en-US" sz="1800" dirty="0" smtClean="0">
                    <a:ea typeface="Cambria Math"/>
                  </a:rPr>
                  <a:t> principal</a:t>
                </a:r>
                <a:r>
                  <a:rPr lang="ro-RO" sz="1800" dirty="0" smtClean="0">
                    <a:ea typeface="Cambria Math"/>
                  </a:rPr>
                  <a:t>ă – stă la baza proceselor de selecție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ea typeface="Cambria Math"/>
                  </a:rPr>
                  <a:t>Observație – dacă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ro-RO" sz="1800" dirty="0" smtClean="0">
                    <a:ea typeface="Cambria Math"/>
                  </a:rPr>
                  <a:t> trebuie minimizată (optimul este minim), este calculat maximul funcției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ro-RO" sz="1800" dirty="0" smtClean="0">
                    <a:ea typeface="Cambria Math"/>
                  </a:rPr>
                  <a:t> (sau, unde este posibil maximul lui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ro-RO" sz="1800" dirty="0" smtClean="0">
                    <a:ea typeface="Cambria Math"/>
                  </a:rPr>
                  <a:t> 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>
                  <a:ea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 smtClean="0">
                    <a:ea typeface="Cambria Math"/>
                  </a:rPr>
                  <a:t>Exemplu</a:t>
                </a:r>
                <a:r>
                  <a:rPr lang="en-US" sz="1800" dirty="0" smtClean="0">
                    <a:ea typeface="Cambria Math"/>
                  </a:rPr>
                  <a:t>: </a:t>
                </a:r>
                <a:r>
                  <a:rPr lang="en-US" sz="1800" dirty="0" err="1" smtClean="0">
                    <a:ea typeface="Cambria Math"/>
                  </a:rPr>
                  <a:t>func</a:t>
                </a:r>
                <a:r>
                  <a:rPr lang="ro-RO" sz="1800" dirty="0" smtClean="0">
                    <a:ea typeface="Cambria Math"/>
                  </a:rPr>
                  <a:t>ția de maximizat în spațiul fenotipurilor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𝑓𝑒𝑛</m:t>
                        </m:r>
                      </m:sub>
                    </m:sSub>
                    <m:d>
                      <m:d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ro-RO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o-RO" sz="1800" dirty="0" smtClean="0">
                  <a:ea typeface="Cambria Math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ea typeface="Cambria Math"/>
                  </a:rPr>
                  <a:t>P</a:t>
                </a:r>
                <a:r>
                  <a:rPr lang="ro-RO" sz="1800" dirty="0" smtClean="0">
                    <a:ea typeface="Cambria Math"/>
                  </a:rPr>
                  <a:t>resupunem genotipul=reprezentarea binară a fenotipului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>
                    <a:ea typeface="Cambria Math"/>
                  </a:rPr>
                  <a:t>Pentru </a:t>
                </a:r>
                <a:r>
                  <a:rPr lang="en-US" sz="1800" dirty="0" err="1">
                    <a:ea typeface="Cambria Math"/>
                  </a:rPr>
                  <a:t>fenotipul</a:t>
                </a:r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=7</m:t>
                    </m:r>
                  </m:oMath>
                </a14:m>
                <a:r>
                  <a:rPr lang="ro-RO" sz="1800" dirty="0" smtClean="0">
                    <a:ea typeface="Cambria Math"/>
                  </a:rPr>
                  <a:t>, genotipul</a:t>
                </a:r>
                <a:r>
                  <a:rPr lang="en-US" sz="1800" dirty="0" smtClean="0">
                    <a:ea typeface="Cambria Math"/>
                  </a:rPr>
                  <a:t> </a:t>
                </a:r>
                <a:r>
                  <a:rPr lang="en-US" sz="1800" dirty="0" err="1" smtClean="0">
                    <a:ea typeface="Cambria Math"/>
                  </a:rPr>
                  <a:t>este</a:t>
                </a:r>
                <a:r>
                  <a:rPr lang="ro-RO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𝑟𝑥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1 1 1</m:t>
                        </m:r>
                      </m:e>
                    </m:d>
                  </m:oMath>
                </a14:m>
                <a:r>
                  <a:rPr lang="en-US" sz="1800" dirty="0" smtClean="0">
                    <a:ea typeface="Cambria Math"/>
                  </a:rPr>
                  <a:t> </a:t>
                </a:r>
                <a:r>
                  <a:rPr lang="ro-RO" sz="1800" dirty="0" smtClean="0">
                    <a:ea typeface="Cambria Math"/>
                  </a:rPr>
                  <a:t>și</a:t>
                </a:r>
                <a:r>
                  <a:rPr lang="en-US" sz="1400" dirty="0" smtClean="0">
                    <a:ea typeface="Cambria Math"/>
                  </a:rPr>
                  <a:t> </a:t>
                </a:r>
                <a:endParaRPr lang="ro-RO" sz="1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𝑟𝑥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ro-RO" sz="1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  <a:ea typeface="Cambria Math"/>
                            </a:rPr>
                            <m:t>𝑓𝑒𝑛</m:t>
                          </m:r>
                        </m:sub>
                      </m:sSub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49</m:t>
                      </m:r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3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 smtClean="0">
                <a:solidFill>
                  <a:schemeClr val="bg2"/>
                </a:solidFill>
              </a:rPr>
              <a:t>IV.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en-US" altLang="en-US" sz="2600" b="1" dirty="0" err="1" smtClean="0">
                <a:solidFill>
                  <a:schemeClr val="bg2"/>
                </a:solidFill>
              </a:rPr>
              <a:t>Componentele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EA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 Populaţia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28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Populația – multiset de genotipuri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Rolul – menține o colecție de genotipuri corespunzătoare candidaților la soluție</a:t>
            </a:r>
          </a:p>
          <a:p>
            <a:pPr algn="just">
              <a:buFont typeface="Wingdings" pitchFamily="2" charset="2"/>
              <a:buChar char="q"/>
            </a:pPr>
            <a:endParaRPr lang="ro-RO" altLang="en-US" sz="1800" dirty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Operatorii genetici de selecție sunt definiți la nivel de populație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ro-RO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Tipuri de populații – de dimensiune fixă pe tot parcursul EA (cele mai simple și utilizate modele), respectiv de dimensiune variabilă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Caracteristica principală: diversitatea definită prin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ro-RO" altLang="en-US" sz="1800" dirty="0" smtClean="0"/>
              <a:t>Numărul fenotipurilor/genotipurilor distincte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ro-RO" altLang="en-US" sz="1800" dirty="0" smtClean="0"/>
              <a:t>Numărul valorilor distincte ale funcției de evaluare(fitness)</a:t>
            </a:r>
          </a:p>
          <a:p>
            <a:pPr lvl="1">
              <a:buFont typeface="Wingdings" pitchFamily="2" charset="2"/>
              <a:buChar char="q"/>
            </a:pPr>
            <a:r>
              <a:rPr lang="ro-RO" altLang="en-US" sz="1800" dirty="0" smtClean="0"/>
              <a:t>Măsuri de natură entropică etc.</a:t>
            </a: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smtClean="0">
                <a:solidFill>
                  <a:schemeClr val="bg2"/>
                </a:solidFill>
              </a:rPr>
              <a:t>V.</a:t>
            </a:r>
            <a:r>
              <a:rPr lang="en-US" altLang="en-US" sz="2600" b="1" smtClean="0">
                <a:solidFill>
                  <a:schemeClr val="bg2"/>
                </a:solidFill>
              </a:rPr>
              <a:t> Componentele EA</a:t>
            </a:r>
            <a:r>
              <a:rPr lang="ro-RO" altLang="en-US" sz="2600" b="1" smtClean="0">
                <a:solidFill>
                  <a:schemeClr val="bg2"/>
                </a:solidFill>
              </a:rPr>
              <a:t>. Selecţia părinţilor</a:t>
            </a:r>
            <a:endParaRPr lang="en-US" altLang="en-US" sz="2600" b="1" smtClean="0">
              <a:solidFill>
                <a:schemeClr val="bg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Rolul: de a distinge între indivizii populaţiei pe baza calităţii acestora</a:t>
            </a:r>
            <a:r>
              <a:rPr lang="en-US" altLang="en-US" sz="1800" dirty="0" smtClean="0"/>
              <a:t>;</a:t>
            </a:r>
            <a:r>
              <a:rPr lang="ro-RO" altLang="en-US" sz="1800" dirty="0" smtClean="0"/>
              <a:t> permite cu prioritate celor mai buni indivizi să se reproducă, deci să participe la generarea populaţiei următoare.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M</a:t>
            </a:r>
            <a:r>
              <a:rPr lang="ro-RO" altLang="en-US" sz="1800" dirty="0" err="1" smtClean="0"/>
              <a:t>ecanism</a:t>
            </a:r>
            <a:r>
              <a:rPr lang="ro-RO" altLang="en-US" sz="1800" dirty="0" smtClean="0"/>
              <a:t> probabilist de selectare a părinţilor : alegerea unui individ pentru a se reproduce depinde direct proporţional de calitatea lui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F</a:t>
            </a:r>
            <a:r>
              <a:rPr lang="ro-RO" altLang="en-US" sz="1800" dirty="0" err="1" smtClean="0"/>
              <a:t>orţează</a:t>
            </a:r>
            <a:r>
              <a:rPr lang="ro-RO" altLang="en-US" sz="1800" dirty="0" smtClean="0"/>
              <a:t> îmbunătăţirea calităţii globale a populaţiei de la o generaţie la alta.</a:t>
            </a:r>
            <a:endParaRPr lang="en-US" altLang="en-US" sz="1800" dirty="0" smtClean="0"/>
          </a:p>
          <a:p>
            <a:pPr>
              <a:buFont typeface="Wingdings" pitchFamily="2" charset="2"/>
              <a:buChar char="q"/>
            </a:pPr>
            <a:endParaRPr lang="en-US" altLang="en-US" sz="1800" dirty="0" smtClean="0"/>
          </a:p>
          <a:p>
            <a:pPr algn="just">
              <a:buFont typeface="Wingdings" pitchFamily="2" charset="2"/>
              <a:buChar char="q"/>
            </a:pPr>
            <a:r>
              <a:rPr lang="ro-RO" altLang="en-US" sz="1800" dirty="0" smtClean="0"/>
              <a:t>Indivizii </a:t>
            </a:r>
            <a:r>
              <a:rPr lang="fr-FR" altLang="en-US" sz="1800" dirty="0" smtClean="0"/>
              <a:t>“</a:t>
            </a:r>
            <a:r>
              <a:rPr lang="ro-RO" altLang="en-US" sz="1800" dirty="0" smtClean="0"/>
              <a:t>slabi” nu sunt eliminaţi din procesul de selectare pentru reproducere, ci doar au asociate probabilităţi mici, dar nenule, de selecţie</a:t>
            </a:r>
            <a:r>
              <a:rPr lang="en-US" altLang="en-US" sz="1800" dirty="0"/>
              <a:t>: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 smtClean="0"/>
              <a:t>A</a:t>
            </a:r>
            <a:r>
              <a:rPr lang="ro-RO" altLang="en-US" sz="1800" dirty="0" err="1" smtClean="0"/>
              <a:t>lgoritmul</a:t>
            </a:r>
            <a:r>
              <a:rPr lang="ro-RO" altLang="en-US" sz="1800" dirty="0" smtClean="0"/>
              <a:t> de căutare nu este de tip </a:t>
            </a:r>
            <a:r>
              <a:rPr lang="ro-RO" altLang="en-US" sz="1800" dirty="0" err="1" smtClean="0"/>
              <a:t>greedy</a:t>
            </a:r>
            <a:r>
              <a:rPr lang="ro-RO" altLang="en-US" sz="1800" dirty="0" smtClean="0"/>
              <a:t> </a:t>
            </a:r>
            <a:endParaRPr lang="en-US" alt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 smtClean="0"/>
              <a:t>R</a:t>
            </a:r>
            <a:r>
              <a:rPr lang="ro-RO" altLang="en-US" sz="1800" dirty="0" err="1" smtClean="0"/>
              <a:t>iscul</a:t>
            </a:r>
            <a:r>
              <a:rPr lang="ro-RO" altLang="en-US" sz="1800" dirty="0" smtClean="0"/>
              <a:t> de</a:t>
            </a:r>
            <a:r>
              <a:rPr lang="en-US" altLang="en-US" sz="1800" dirty="0" smtClean="0"/>
              <a:t> a</a:t>
            </a:r>
            <a:r>
              <a:rPr lang="ro-RO" altLang="en-US" sz="1800" dirty="0" smtClean="0"/>
              <a:t> identifica o valoare </a:t>
            </a:r>
            <a:r>
              <a:rPr lang="fr-FR" altLang="en-US" sz="1800" dirty="0" smtClean="0"/>
              <a:t>de </a:t>
            </a:r>
            <a:r>
              <a:rPr lang="ro-RO" altLang="en-US" sz="1800" dirty="0" smtClean="0"/>
              <a:t>optim local </a:t>
            </a:r>
            <a:r>
              <a:rPr lang="en-US" altLang="en-US" sz="1800" dirty="0" err="1" smtClean="0"/>
              <a:t>este</a:t>
            </a:r>
            <a:r>
              <a:rPr lang="en-US" altLang="en-US" sz="1800" dirty="0" smtClean="0"/>
              <a:t> </a:t>
            </a:r>
            <a:r>
              <a:rPr lang="ro-RO" altLang="en-US" sz="1800" dirty="0" smtClean="0"/>
              <a:t>diminuat</a:t>
            </a:r>
            <a:endParaRPr lang="en-US" altLang="en-US" sz="1800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29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0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231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2609</TotalTime>
  <Words>1511</Words>
  <Application>Microsoft Office PowerPoint</Application>
  <PresentationFormat>On-screen Show (4:3)</PresentationFormat>
  <Paragraphs>241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(Body)</vt:lpstr>
      <vt:lpstr>Arial Black</vt:lpstr>
      <vt:lpstr>Arial Body</vt:lpstr>
      <vt:lpstr>Calibri</vt:lpstr>
      <vt:lpstr>Cambria Math</vt:lpstr>
      <vt:lpstr>Garamond</vt:lpstr>
      <vt:lpstr>Times New Roman</vt:lpstr>
      <vt:lpstr>Wingdings</vt:lpstr>
      <vt:lpstr>Stream</vt:lpstr>
      <vt:lpstr>Pixel</vt:lpstr>
      <vt:lpstr>Visio</vt:lpstr>
      <vt:lpstr>   Componentele algoritmilor evolutivi. Evoluția căutare directă-căutare stochastică   </vt:lpstr>
      <vt:lpstr>I. Componentele EA</vt:lpstr>
      <vt:lpstr>II. Componentele EA. Reprezentarea</vt:lpstr>
      <vt:lpstr>Exemplu de reprezentare prin permutări</vt:lpstr>
      <vt:lpstr>Exemplu de reprezentare binară a unui număr real</vt:lpstr>
      <vt:lpstr>Exemplu numeric</vt:lpstr>
      <vt:lpstr>III. Componentele EA. Funcţia de evaluare f</vt:lpstr>
      <vt:lpstr>IV. Componentele EA. Populaţia</vt:lpstr>
      <vt:lpstr>V. Componentele EA. Selecţia părinţilor</vt:lpstr>
      <vt:lpstr>VI. Componentele EA. Operatori de variaţie</vt:lpstr>
      <vt:lpstr>VI. Componentele EA. Operatori de variaţie</vt:lpstr>
      <vt:lpstr>VII. Componentele EA. Trecerea la o nouă generaţie</vt:lpstr>
      <vt:lpstr>VIII. Componentele EA. Iniţializarea. Condiţia de  terminare</vt:lpstr>
      <vt:lpstr>IX. SCHEMA GENERALĂ A UNUI EA</vt:lpstr>
      <vt:lpstr>ALGORTIMUL GENERIC</vt:lpstr>
      <vt:lpstr>Exemplu – problema 0-1 a rucsacului</vt:lpstr>
      <vt:lpstr>Exemplu – problema 0-1 a rucsacului</vt:lpstr>
      <vt:lpstr>Exemplu – problema 0-1 a rucsacului</vt:lpstr>
      <vt:lpstr>Exemplu – problema 0-1 a rucsacului</vt:lpstr>
      <vt:lpstr>X. Evoluţia căutare directă-căutare stochastică</vt:lpstr>
      <vt:lpstr>XI. Algoritmul “hill climbing”</vt:lpstr>
      <vt:lpstr>PowerPoint Presentation</vt:lpstr>
      <vt:lpstr>PowerPoint Presentation</vt:lpstr>
      <vt:lpstr>PowerPoint Presentation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271</cp:revision>
  <dcterms:created xsi:type="dcterms:W3CDTF">2007-06-04T09:28:42Z</dcterms:created>
  <dcterms:modified xsi:type="dcterms:W3CDTF">2021-03-01T08:26:53Z</dcterms:modified>
</cp:coreProperties>
</file>