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6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Comparative analysis of deep learning models for plant disease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 silva </a:t>
            </a:r>
            <a:r>
              <a:rPr lang="en-US" dirty="0" err="1">
                <a:solidFill>
                  <a:schemeClr val="tx1"/>
                </a:solidFill>
              </a:rPr>
              <a:t>aguiar,</a:t>
            </a:r>
            <a:r>
              <a:rPr lang="en-US" dirty="0">
                <a:solidFill>
                  <a:schemeClr val="tx1"/>
                </a:solidFill>
              </a:rPr>
              <a:t> pedro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DB471-EF9C-76DD-D3E8-93049B6DD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E7EB-ED1B-9450-1D27-E905EC4A9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3971-9B08-F745-7A08-9B3CE45BA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56811"/>
            <a:ext cx="11029615" cy="4401770"/>
          </a:xfrm>
        </p:spPr>
        <p:txBody>
          <a:bodyPr>
            <a:normAutofit/>
          </a:bodyPr>
          <a:lstStyle/>
          <a:p>
            <a:r>
              <a:rPr lang="pt-BR" sz="2000" dirty="0" err="1"/>
              <a:t>PlantVillage</a:t>
            </a:r>
            <a:r>
              <a:rPr lang="pt-BR" sz="2000" dirty="0"/>
              <a:t> </a:t>
            </a:r>
            <a:r>
              <a:rPr lang="pt-BR" sz="2000" dirty="0" err="1"/>
              <a:t>Dataset</a:t>
            </a:r>
            <a:r>
              <a:rPr lang="pt-BR" sz="2000" dirty="0"/>
              <a:t> - https://www.kaggle.com/datasets/abdallahalidev/plantvillage-dataset</a:t>
            </a:r>
          </a:p>
          <a:p>
            <a:r>
              <a:rPr lang="en-CA" sz="2000" dirty="0"/>
              <a:t>Transfer learning Documentation- https://docs.pytorch.org/vision/main/models.html</a:t>
            </a:r>
            <a:endParaRPr lang="pt-BR" sz="2000" b="1" dirty="0"/>
          </a:p>
          <a:p>
            <a:endParaRPr lang="pt-BR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4ED6E-D85C-D03A-A8AC-13CD2D15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528" y="3684561"/>
            <a:ext cx="2800568" cy="2810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20024-2840-14B4-4E1C-FB0EAAEB6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433" y="3684561"/>
            <a:ext cx="2871019" cy="284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6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AGENDA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08F0EE-1E12-38B6-B0C1-9611079B5D81}"/>
              </a:ext>
            </a:extLst>
          </p:cNvPr>
          <p:cNvSpPr txBox="1">
            <a:spLocks/>
          </p:cNvSpPr>
          <p:nvPr/>
        </p:nvSpPr>
        <p:spPr>
          <a:xfrm>
            <a:off x="581192" y="2014760"/>
            <a:ext cx="11029616" cy="3187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Key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306B0-4DEA-21F0-3B70-82552A2C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dirty="0"/>
              <a:t>OBJECTIVE</a:t>
            </a:r>
            <a:endParaRPr lang="en-C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6130-8DEA-9BE1-9E30-0B6AF667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3634486"/>
          </a:xfrm>
        </p:spPr>
        <p:txBody>
          <a:bodyPr>
            <a:normAutofit/>
          </a:bodyPr>
          <a:lstStyle/>
          <a:p>
            <a:r>
              <a:rPr lang="pt-BR" sz="2000" b="1" dirty="0" err="1"/>
              <a:t>Problem</a:t>
            </a:r>
            <a:endParaRPr lang="pt-BR" sz="2000" b="1" dirty="0"/>
          </a:p>
          <a:p>
            <a:pPr lvl="1"/>
            <a:r>
              <a:rPr lang="pt-BR" sz="1800" dirty="0"/>
              <a:t>Plant </a:t>
            </a:r>
            <a:r>
              <a:rPr lang="pt-BR" sz="1800" dirty="0" err="1"/>
              <a:t>diseases</a:t>
            </a:r>
            <a:r>
              <a:rPr lang="pt-BR" sz="1800" dirty="0"/>
              <a:t> </a:t>
            </a:r>
            <a:r>
              <a:rPr lang="pt-BR" sz="1800" dirty="0" err="1"/>
              <a:t>threaten</a:t>
            </a:r>
            <a:r>
              <a:rPr lang="pt-BR" sz="1800" dirty="0"/>
              <a:t> global food </a:t>
            </a:r>
            <a:r>
              <a:rPr lang="pt-BR" sz="1800" dirty="0" err="1"/>
              <a:t>security</a:t>
            </a:r>
            <a:r>
              <a:rPr lang="pt-BR" sz="1800" dirty="0"/>
              <a:t>.</a:t>
            </a:r>
          </a:p>
          <a:p>
            <a:pPr lvl="1"/>
            <a:r>
              <a:rPr lang="pt-BR" sz="1800" dirty="0"/>
              <a:t>40% global </a:t>
            </a:r>
            <a:r>
              <a:rPr lang="pt-BR" sz="1800" dirty="0" err="1"/>
              <a:t>crop</a:t>
            </a:r>
            <a:r>
              <a:rPr lang="pt-BR" sz="1800" dirty="0"/>
              <a:t> </a:t>
            </a:r>
            <a:r>
              <a:rPr lang="pt-BR" sz="1800" dirty="0" err="1"/>
              <a:t>loss</a:t>
            </a:r>
            <a:r>
              <a:rPr lang="pt-BR" sz="1800" dirty="0"/>
              <a:t> </a:t>
            </a:r>
            <a:r>
              <a:rPr lang="pt-BR" sz="1800" dirty="0" err="1"/>
              <a:t>annually</a:t>
            </a:r>
            <a:r>
              <a:rPr lang="pt-BR" sz="1800" dirty="0"/>
              <a:t> </a:t>
            </a:r>
            <a:r>
              <a:rPr lang="pt-BR" sz="1800" dirty="0" err="1"/>
              <a:t>due</a:t>
            </a:r>
            <a:r>
              <a:rPr lang="pt-BR" sz="1800" dirty="0"/>
              <a:t> </a:t>
            </a:r>
            <a:r>
              <a:rPr lang="pt-BR" sz="1800" dirty="0" err="1"/>
              <a:t>to</a:t>
            </a:r>
            <a:r>
              <a:rPr lang="pt-BR" sz="1800" dirty="0"/>
              <a:t> </a:t>
            </a:r>
            <a:r>
              <a:rPr lang="pt-BR" sz="1800" dirty="0" err="1"/>
              <a:t>palnt</a:t>
            </a:r>
            <a:r>
              <a:rPr lang="pt-BR" sz="1800" dirty="0"/>
              <a:t> </a:t>
            </a:r>
            <a:r>
              <a:rPr lang="pt-BR" sz="1800" dirty="0" err="1"/>
              <a:t>diseases</a:t>
            </a:r>
            <a:r>
              <a:rPr lang="pt-BR" sz="1800" dirty="0"/>
              <a:t> (FAO data).</a:t>
            </a:r>
            <a:endParaRPr lang="en-CA" sz="1800" dirty="0"/>
          </a:p>
          <a:p>
            <a:r>
              <a:rPr lang="en-CA" sz="2000" b="1" dirty="0"/>
              <a:t>Proposed Solution</a:t>
            </a:r>
          </a:p>
          <a:p>
            <a:pPr lvl="1"/>
            <a:r>
              <a:rPr lang="en-CA" sz="1800" dirty="0"/>
              <a:t>Deep Learning models for automated classification.</a:t>
            </a:r>
          </a:p>
          <a:p>
            <a:pPr lvl="1"/>
            <a:r>
              <a:rPr lang="en-CA" sz="1800" dirty="0"/>
              <a:t>Attempt to build a Deep Learning model with &gt; 95% accuracy.</a:t>
            </a:r>
          </a:p>
          <a:p>
            <a:r>
              <a:rPr lang="en-CA" sz="2000" b="1" dirty="0"/>
              <a:t>Key Differentiator</a:t>
            </a:r>
          </a:p>
          <a:p>
            <a:pPr lvl="1"/>
            <a:r>
              <a:rPr lang="en-CA" sz="1800" dirty="0"/>
              <a:t>Systematic comparison of 6 architectures – </a:t>
            </a:r>
            <a:r>
              <a:rPr lang="en-CA" sz="1800" dirty="0" err="1"/>
              <a:t>ResNets</a:t>
            </a:r>
            <a:r>
              <a:rPr lang="en-CA" sz="1800" dirty="0"/>
              <a:t> VS VGG’s models.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38566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2BDE-F1E2-333E-AE09-46CC9C7B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pt-BR" sz="5400" dirty="0"/>
              <a:t>METHODOLOGY</a:t>
            </a:r>
            <a:endParaRPr lang="en-C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EBD9-0488-AC00-178F-120A677C0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7024758" cy="4457622"/>
          </a:xfrm>
        </p:spPr>
        <p:txBody>
          <a:bodyPr>
            <a:normAutofit/>
          </a:bodyPr>
          <a:lstStyle/>
          <a:p>
            <a:r>
              <a:rPr lang="pt-BR" sz="2000" b="1" dirty="0" err="1"/>
              <a:t>Dataset</a:t>
            </a:r>
            <a:endParaRPr lang="pt-BR" sz="2000" b="1" dirty="0"/>
          </a:p>
          <a:p>
            <a:pPr lvl="1"/>
            <a:r>
              <a:rPr lang="pt-BR" sz="1600" dirty="0"/>
              <a:t>Plant </a:t>
            </a:r>
            <a:r>
              <a:rPr lang="pt-BR" sz="1600" dirty="0" err="1"/>
              <a:t>diseases</a:t>
            </a:r>
            <a:r>
              <a:rPr lang="pt-BR" sz="1600" dirty="0"/>
              <a:t> color </a:t>
            </a:r>
            <a:r>
              <a:rPr lang="pt-BR" sz="1600" dirty="0" err="1"/>
              <a:t>images</a:t>
            </a:r>
            <a:r>
              <a:rPr lang="pt-BR" sz="1600" dirty="0"/>
              <a:t>.</a:t>
            </a:r>
          </a:p>
          <a:p>
            <a:pPr lvl="1"/>
            <a:r>
              <a:rPr lang="pt-BR" sz="1600" dirty="0" err="1"/>
              <a:t>Selected</a:t>
            </a:r>
            <a:r>
              <a:rPr lang="pt-BR" sz="1600" dirty="0"/>
              <a:t> 5 classes  - Apple Black Rot / </a:t>
            </a:r>
            <a:r>
              <a:rPr lang="pt-BR" sz="1600" dirty="0" err="1"/>
              <a:t>Grap</a:t>
            </a:r>
            <a:r>
              <a:rPr lang="pt-BR" sz="1600" dirty="0"/>
              <a:t> Black Rot / </a:t>
            </a:r>
            <a:r>
              <a:rPr lang="pt-BR" sz="1600" dirty="0" err="1"/>
              <a:t>Potato</a:t>
            </a:r>
            <a:r>
              <a:rPr lang="pt-BR" sz="1600" dirty="0"/>
              <a:t> Late </a:t>
            </a:r>
            <a:r>
              <a:rPr lang="pt-BR" sz="1600" dirty="0" err="1"/>
              <a:t>Blight</a:t>
            </a:r>
            <a:r>
              <a:rPr lang="pt-BR" sz="1600" dirty="0"/>
              <a:t> / </a:t>
            </a:r>
            <a:r>
              <a:rPr lang="pt-BR" sz="1600" dirty="0" err="1"/>
              <a:t>Strawberry</a:t>
            </a:r>
            <a:r>
              <a:rPr lang="pt-BR" sz="1600" dirty="0"/>
              <a:t> </a:t>
            </a:r>
            <a:r>
              <a:rPr lang="pt-BR" sz="1600" dirty="0" err="1"/>
              <a:t>Leaf</a:t>
            </a:r>
            <a:r>
              <a:rPr lang="pt-BR" sz="1600" dirty="0"/>
              <a:t> </a:t>
            </a:r>
            <a:r>
              <a:rPr lang="pt-BR" sz="1600" dirty="0" err="1"/>
              <a:t>Scorch</a:t>
            </a:r>
            <a:r>
              <a:rPr lang="pt-BR" sz="1600" dirty="0"/>
              <a:t> / </a:t>
            </a:r>
            <a:r>
              <a:rPr lang="pt-BR" sz="1600" dirty="0" err="1"/>
              <a:t>Tomato</a:t>
            </a:r>
            <a:r>
              <a:rPr lang="pt-BR" sz="1600" dirty="0"/>
              <a:t> </a:t>
            </a:r>
            <a:r>
              <a:rPr lang="pt-BR" sz="1600" dirty="0" err="1"/>
              <a:t>Bacterial</a:t>
            </a:r>
            <a:r>
              <a:rPr lang="pt-BR" sz="1600" dirty="0"/>
              <a:t> Spot.</a:t>
            </a:r>
          </a:p>
          <a:p>
            <a:r>
              <a:rPr lang="pt-BR" sz="2000" b="1" dirty="0" err="1"/>
              <a:t>Preprocessing</a:t>
            </a:r>
            <a:endParaRPr lang="pt-BR" sz="2000" b="1" dirty="0"/>
          </a:p>
          <a:p>
            <a:pPr lvl="1"/>
            <a:r>
              <a:rPr lang="pt-BR" sz="1800" dirty="0"/>
              <a:t>Data </a:t>
            </a:r>
            <a:r>
              <a:rPr lang="pt-BR" sz="1800" dirty="0" err="1"/>
              <a:t>Augmentation</a:t>
            </a:r>
            <a:r>
              <a:rPr lang="pt-BR" sz="1800" dirty="0"/>
              <a:t>:</a:t>
            </a:r>
          </a:p>
          <a:p>
            <a:pPr lvl="2"/>
            <a:r>
              <a:rPr lang="en-CA" sz="1600" dirty="0"/>
              <a:t>Training: Random resizing, flipping, rotation, color jittering.</a:t>
            </a:r>
          </a:p>
          <a:p>
            <a:pPr lvl="2"/>
            <a:r>
              <a:rPr lang="en-CA" sz="1600" dirty="0"/>
              <a:t>Validation: Simple resizing and center cropping.</a:t>
            </a:r>
          </a:p>
          <a:p>
            <a:pPr lvl="2"/>
            <a:r>
              <a:rPr lang="pt-BR" sz="1600" dirty="0" err="1"/>
              <a:t>Normalization</a:t>
            </a:r>
            <a:r>
              <a:rPr lang="pt-BR" sz="1600" dirty="0"/>
              <a:t> = (input − [0.485,0.456,0.406]) / [0.229, 0.224, 0.225]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EB1E44-F798-752C-4F8C-F72B23ACA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950" y="789967"/>
            <a:ext cx="1816500" cy="22018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F0FEC0-621B-56AE-2E8E-019674F63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829" y="789967"/>
            <a:ext cx="1888984" cy="22018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3A8000-4896-4AAF-AFB2-5BFCBAE05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950" y="3429000"/>
            <a:ext cx="1816500" cy="220860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BC840F-E35B-7051-102B-02294A216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1823" y="3428999"/>
            <a:ext cx="1888985" cy="227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7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FF328-5FC8-5AB0-FF23-D4421BBF4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6B70-8580-398E-144C-1709C604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pt-BR" sz="5400" dirty="0"/>
              <a:t>METHODOLOGY</a:t>
            </a:r>
            <a:endParaRPr lang="en-C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CB70-F3DD-BE75-F8AC-41EAF35B9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3264"/>
            <a:ext cx="5986756" cy="3290666"/>
          </a:xfrm>
        </p:spPr>
        <p:txBody>
          <a:bodyPr>
            <a:normAutofit/>
          </a:bodyPr>
          <a:lstStyle/>
          <a:p>
            <a:r>
              <a:rPr lang="pt-BR" sz="2000" b="1" dirty="0"/>
              <a:t>Models</a:t>
            </a:r>
          </a:p>
          <a:p>
            <a:pPr lvl="1"/>
            <a:r>
              <a:rPr lang="en-CA" sz="1700" dirty="0"/>
              <a:t>Six pre-trained models were adapted for transfer learning:</a:t>
            </a:r>
          </a:p>
          <a:p>
            <a:pPr lvl="1"/>
            <a:endParaRPr lang="en-CA" sz="1700" dirty="0"/>
          </a:p>
          <a:p>
            <a:pPr marL="324000" lvl="1" indent="0">
              <a:buNone/>
            </a:pPr>
            <a:endParaRPr lang="en-CA" sz="1700" dirty="0"/>
          </a:p>
          <a:p>
            <a:pPr marL="324000" lvl="1" indent="0">
              <a:buNone/>
            </a:pPr>
            <a:endParaRPr lang="en-CA" sz="1700" dirty="0"/>
          </a:p>
          <a:p>
            <a:pPr marL="324000" lvl="1" indent="0">
              <a:buNone/>
            </a:pPr>
            <a:endParaRPr lang="en-CA" sz="1700" dirty="0"/>
          </a:p>
          <a:p>
            <a:pPr marL="0" indent="0">
              <a:buNone/>
            </a:pPr>
            <a:endParaRPr lang="pt-BR" sz="2000" b="1" dirty="0"/>
          </a:p>
          <a:p>
            <a:pPr lvl="1"/>
            <a:endParaRPr lang="pt-BR" sz="17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6C2546-4CF1-18B5-1420-527B8716C385}"/>
              </a:ext>
            </a:extLst>
          </p:cNvPr>
          <p:cNvSpPr txBox="1">
            <a:spLocks/>
          </p:cNvSpPr>
          <p:nvPr/>
        </p:nvSpPr>
        <p:spPr>
          <a:xfrm>
            <a:off x="6205244" y="2074606"/>
            <a:ext cx="6085079" cy="4678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Training </a:t>
            </a:r>
            <a:r>
              <a:rPr lang="pt-BR" sz="2000" b="1" dirty="0" err="1"/>
              <a:t>Hyperparameters</a:t>
            </a:r>
            <a:endParaRPr lang="pt-BR" sz="2000" b="1" dirty="0"/>
          </a:p>
          <a:p>
            <a:pPr lvl="1"/>
            <a:r>
              <a:rPr lang="en-CA" sz="1700" dirty="0"/>
              <a:t>Loss Function: Cross-Entropy</a:t>
            </a:r>
          </a:p>
          <a:p>
            <a:pPr lvl="1"/>
            <a:r>
              <a:rPr lang="en-CA" sz="1700" dirty="0"/>
              <a:t>Optimizer: Adam (</a:t>
            </a:r>
            <a:r>
              <a:rPr lang="en-CA" sz="1700" dirty="0" err="1"/>
              <a:t>lr</a:t>
            </a:r>
            <a:r>
              <a:rPr lang="en-CA" sz="1700" dirty="0"/>
              <a:t>=0.001)</a:t>
            </a:r>
          </a:p>
          <a:p>
            <a:pPr lvl="1"/>
            <a:r>
              <a:rPr lang="en-CA" sz="1700" dirty="0"/>
              <a:t>Scheduler: </a:t>
            </a:r>
            <a:r>
              <a:rPr lang="en-CA" sz="1700" dirty="0" err="1"/>
              <a:t>StepLR</a:t>
            </a:r>
            <a:r>
              <a:rPr lang="en-CA" sz="1700" dirty="0"/>
              <a:t> (</a:t>
            </a:r>
            <a:r>
              <a:rPr lang="en-CA" sz="1700" dirty="0" err="1"/>
              <a:t>step_size</a:t>
            </a:r>
            <a:r>
              <a:rPr lang="en-CA" sz="1700" dirty="0"/>
              <a:t>=7, gamma=0.1)</a:t>
            </a:r>
          </a:p>
          <a:p>
            <a:pPr lvl="1"/>
            <a:r>
              <a:rPr lang="en-CA" sz="1700" dirty="0"/>
              <a:t>Epochs: 15</a:t>
            </a:r>
          </a:p>
          <a:p>
            <a:pPr lvl="1"/>
            <a:r>
              <a:rPr lang="en-CA" sz="1700" dirty="0"/>
              <a:t>Batch Size: 32</a:t>
            </a:r>
          </a:p>
          <a:p>
            <a:pPr lvl="1"/>
            <a:endParaRPr lang="en-CA" sz="1700" dirty="0"/>
          </a:p>
          <a:p>
            <a:pPr marL="324000" lvl="1" indent="0">
              <a:buFont typeface="Wingdings 2" panose="05020102010507070707" pitchFamily="18" charset="2"/>
              <a:buNone/>
            </a:pPr>
            <a:endParaRPr lang="en-CA" sz="1700" dirty="0"/>
          </a:p>
          <a:p>
            <a:pPr marL="324000" lvl="1" indent="0">
              <a:buFont typeface="Wingdings 2" panose="05020102010507070707" pitchFamily="18" charset="2"/>
              <a:buNone/>
            </a:pPr>
            <a:endParaRPr lang="en-CA" sz="1700" dirty="0"/>
          </a:p>
          <a:p>
            <a:pPr marL="324000" lvl="1" indent="0">
              <a:buFont typeface="Wingdings 2" panose="05020102010507070707" pitchFamily="18" charset="2"/>
              <a:buNone/>
            </a:pPr>
            <a:endParaRPr lang="en-CA" sz="1700" dirty="0"/>
          </a:p>
          <a:p>
            <a:pPr marL="0" indent="0">
              <a:buFont typeface="Wingdings 2" panose="05020102010507070707" pitchFamily="18" charset="2"/>
              <a:buNone/>
            </a:pPr>
            <a:endParaRPr lang="pt-BR" sz="2000" b="1" dirty="0"/>
          </a:p>
          <a:p>
            <a:pPr lvl="1"/>
            <a:endParaRPr lang="pt-BR" sz="17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74E771-361E-8D4C-7345-832839BF5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02" y="3261319"/>
            <a:ext cx="5756242" cy="244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4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683E8-27E1-3263-8A5D-93F0104D8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616D-5909-8C90-1FA0-0373F35C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pt-BR" sz="5400" dirty="0"/>
              <a:t>KEY </a:t>
            </a:r>
            <a:r>
              <a:rPr lang="pt-BR" sz="5400" dirty="0" err="1"/>
              <a:t>results</a:t>
            </a:r>
            <a:endParaRPr lang="en-C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FFE39-DAD5-C044-503E-7FB6325F7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3264"/>
            <a:ext cx="5986756" cy="3143182"/>
          </a:xfrm>
        </p:spPr>
        <p:txBody>
          <a:bodyPr>
            <a:normAutofit/>
          </a:bodyPr>
          <a:lstStyle/>
          <a:p>
            <a:r>
              <a:rPr lang="pt-BR" sz="2000" b="1" dirty="0" err="1"/>
              <a:t>Accuracy</a:t>
            </a:r>
            <a:r>
              <a:rPr lang="pt-BR" sz="2000" b="1" dirty="0"/>
              <a:t> </a:t>
            </a:r>
            <a:r>
              <a:rPr lang="pt-BR" sz="2000" b="1" dirty="0" err="1"/>
              <a:t>Result</a:t>
            </a:r>
            <a:endParaRPr lang="pt-BR" sz="2000" b="1" dirty="0"/>
          </a:p>
          <a:p>
            <a:pPr marL="324000" lvl="1" indent="0">
              <a:buNone/>
            </a:pPr>
            <a:endParaRPr lang="en-CA" sz="1700" dirty="0"/>
          </a:p>
          <a:p>
            <a:pPr lvl="1"/>
            <a:endParaRPr lang="en-CA" sz="1700" dirty="0"/>
          </a:p>
          <a:p>
            <a:pPr marL="324000" lvl="1" indent="0">
              <a:buNone/>
            </a:pPr>
            <a:endParaRPr lang="en-CA" sz="1700" dirty="0"/>
          </a:p>
          <a:p>
            <a:pPr marL="324000" lvl="1" indent="0">
              <a:buNone/>
            </a:pPr>
            <a:endParaRPr lang="en-CA" sz="1700" dirty="0"/>
          </a:p>
          <a:p>
            <a:pPr marL="324000" lvl="1" indent="0">
              <a:buNone/>
            </a:pPr>
            <a:endParaRPr lang="en-CA" sz="1700" dirty="0"/>
          </a:p>
          <a:p>
            <a:pPr marL="0" indent="0">
              <a:buNone/>
            </a:pPr>
            <a:endParaRPr lang="pt-BR" sz="2000" b="1" dirty="0"/>
          </a:p>
          <a:p>
            <a:pPr lvl="1"/>
            <a:endParaRPr lang="pt-BR" sz="17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705A86-6951-C891-6FC7-F3307B9A2F23}"/>
              </a:ext>
            </a:extLst>
          </p:cNvPr>
          <p:cNvSpPr txBox="1">
            <a:spLocks/>
          </p:cNvSpPr>
          <p:nvPr/>
        </p:nvSpPr>
        <p:spPr>
          <a:xfrm>
            <a:off x="6700608" y="2153264"/>
            <a:ext cx="6085079" cy="2741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 err="1"/>
              <a:t>Validation</a:t>
            </a:r>
            <a:r>
              <a:rPr lang="pt-BR" sz="2000" b="1" dirty="0"/>
              <a:t> </a:t>
            </a:r>
            <a:r>
              <a:rPr lang="pt-BR" sz="2000" b="1" dirty="0" err="1"/>
              <a:t>Accuracy</a:t>
            </a:r>
            <a:r>
              <a:rPr lang="pt-BR" sz="2000" b="1" dirty="0"/>
              <a:t> </a:t>
            </a:r>
            <a:r>
              <a:rPr lang="pt-BR" sz="2000" b="1" dirty="0" err="1"/>
              <a:t>and</a:t>
            </a:r>
            <a:r>
              <a:rPr lang="pt-BR" sz="2000" b="1" dirty="0"/>
              <a:t> </a:t>
            </a:r>
            <a:r>
              <a:rPr lang="pt-BR" sz="2000" b="1" dirty="0" err="1"/>
              <a:t>Loss</a:t>
            </a:r>
            <a:endParaRPr lang="pt-BR" sz="2000" b="1" dirty="0"/>
          </a:p>
          <a:p>
            <a:pPr lvl="1"/>
            <a:endParaRPr lang="en-CA" sz="1700" dirty="0"/>
          </a:p>
          <a:p>
            <a:pPr marL="324000" lvl="1" indent="0">
              <a:buFont typeface="Wingdings 2" panose="05020102010507070707" pitchFamily="18" charset="2"/>
              <a:buNone/>
            </a:pPr>
            <a:endParaRPr lang="en-CA" sz="1700" dirty="0"/>
          </a:p>
          <a:p>
            <a:pPr marL="324000" lvl="1" indent="0">
              <a:buFont typeface="Wingdings 2" panose="05020102010507070707" pitchFamily="18" charset="2"/>
              <a:buNone/>
            </a:pPr>
            <a:endParaRPr lang="en-CA" sz="1700" dirty="0"/>
          </a:p>
          <a:p>
            <a:pPr marL="324000" lvl="1" indent="0">
              <a:buFont typeface="Wingdings 2" panose="05020102010507070707" pitchFamily="18" charset="2"/>
              <a:buNone/>
            </a:pPr>
            <a:endParaRPr lang="en-CA" sz="1700" dirty="0"/>
          </a:p>
          <a:p>
            <a:pPr marL="0" indent="0">
              <a:buFont typeface="Wingdings 2" panose="05020102010507070707" pitchFamily="18" charset="2"/>
              <a:buNone/>
            </a:pPr>
            <a:endParaRPr lang="pt-BR" sz="2000" b="1" dirty="0"/>
          </a:p>
          <a:p>
            <a:pPr lvl="1"/>
            <a:endParaRPr lang="pt-BR" sz="17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6E4168-40CD-9402-747A-FDE1100E7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392" y="2432576"/>
            <a:ext cx="6886953" cy="3502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B05574-1F8C-758C-ADC5-AB995A181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818749"/>
            <a:ext cx="4320914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2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A9BAA-BF5C-026E-938F-970FB6AC3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62B1-E4CE-508A-9267-A42134B9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pt-BR" sz="5400" dirty="0"/>
              <a:t>KEY </a:t>
            </a:r>
            <a:r>
              <a:rPr lang="pt-BR" sz="5400" dirty="0" err="1"/>
              <a:t>results</a:t>
            </a:r>
            <a:r>
              <a:rPr lang="pt-BR" sz="5400" dirty="0"/>
              <a:t> (RESNET50)</a:t>
            </a:r>
            <a:endParaRPr lang="en-CA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BAAED-966B-B231-E680-AD2E1837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3264"/>
            <a:ext cx="5986756" cy="3143182"/>
          </a:xfrm>
        </p:spPr>
        <p:txBody>
          <a:bodyPr>
            <a:normAutofit/>
          </a:bodyPr>
          <a:lstStyle/>
          <a:p>
            <a:r>
              <a:rPr lang="pt-BR" sz="2000" b="1" dirty="0" err="1"/>
              <a:t>Confusion</a:t>
            </a:r>
            <a:r>
              <a:rPr lang="pt-BR" sz="2000" b="1" dirty="0"/>
              <a:t> Matrix – ResNet50</a:t>
            </a:r>
          </a:p>
          <a:p>
            <a:pPr marL="324000" lvl="1" indent="0">
              <a:buNone/>
            </a:pPr>
            <a:endParaRPr lang="en-CA" sz="1700" dirty="0"/>
          </a:p>
          <a:p>
            <a:pPr lvl="1"/>
            <a:endParaRPr lang="en-CA" sz="1700" dirty="0"/>
          </a:p>
          <a:p>
            <a:pPr marL="324000" lvl="1" indent="0">
              <a:buNone/>
            </a:pPr>
            <a:endParaRPr lang="en-CA" sz="1700" dirty="0"/>
          </a:p>
          <a:p>
            <a:pPr marL="324000" lvl="1" indent="0">
              <a:buNone/>
            </a:pPr>
            <a:endParaRPr lang="en-CA" sz="1700" dirty="0"/>
          </a:p>
          <a:p>
            <a:pPr marL="324000" lvl="1" indent="0">
              <a:buNone/>
            </a:pPr>
            <a:endParaRPr lang="en-CA" sz="1700" dirty="0"/>
          </a:p>
          <a:p>
            <a:pPr marL="0" indent="0">
              <a:buNone/>
            </a:pPr>
            <a:endParaRPr lang="pt-BR" sz="2000" b="1" dirty="0"/>
          </a:p>
          <a:p>
            <a:pPr lvl="1"/>
            <a:endParaRPr lang="pt-BR" sz="17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7DF005-AA6C-0A3B-765A-DF7DA1F76750}"/>
              </a:ext>
            </a:extLst>
          </p:cNvPr>
          <p:cNvSpPr txBox="1">
            <a:spLocks/>
          </p:cNvSpPr>
          <p:nvPr/>
        </p:nvSpPr>
        <p:spPr>
          <a:xfrm>
            <a:off x="6117488" y="2153264"/>
            <a:ext cx="6085079" cy="2741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Performance </a:t>
            </a:r>
            <a:r>
              <a:rPr lang="pt-BR" sz="2000" b="1" dirty="0" err="1"/>
              <a:t>Metrics</a:t>
            </a:r>
            <a:r>
              <a:rPr lang="pt-BR" sz="2000" b="1" dirty="0"/>
              <a:t> – ResNet50</a:t>
            </a:r>
          </a:p>
          <a:p>
            <a:pPr lvl="1"/>
            <a:endParaRPr lang="en-CA" sz="1700" dirty="0"/>
          </a:p>
          <a:p>
            <a:pPr marL="324000" lvl="1" indent="0">
              <a:buFont typeface="Wingdings 2" panose="05020102010507070707" pitchFamily="18" charset="2"/>
              <a:buNone/>
            </a:pPr>
            <a:endParaRPr lang="en-CA" sz="1700" dirty="0"/>
          </a:p>
          <a:p>
            <a:pPr marL="324000" lvl="1" indent="0">
              <a:buFont typeface="Wingdings 2" panose="05020102010507070707" pitchFamily="18" charset="2"/>
              <a:buNone/>
            </a:pPr>
            <a:endParaRPr lang="en-CA" sz="1700" dirty="0"/>
          </a:p>
          <a:p>
            <a:pPr marL="324000" lvl="1" indent="0">
              <a:buFont typeface="Wingdings 2" panose="05020102010507070707" pitchFamily="18" charset="2"/>
              <a:buNone/>
            </a:pPr>
            <a:endParaRPr lang="en-CA" sz="1700" dirty="0"/>
          </a:p>
          <a:p>
            <a:pPr marL="0" indent="0">
              <a:buFont typeface="Wingdings 2" panose="05020102010507070707" pitchFamily="18" charset="2"/>
              <a:buNone/>
            </a:pPr>
            <a:endParaRPr lang="pt-BR" sz="2000" b="1" dirty="0"/>
          </a:p>
          <a:p>
            <a:pPr lvl="1"/>
            <a:endParaRPr lang="pt-BR" sz="17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9184F6-C864-274F-70C0-A5D38329E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2" y="2535381"/>
            <a:ext cx="5370281" cy="42485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603EB7-E14C-A8E0-B026-4095E1C69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473" y="2686331"/>
            <a:ext cx="6174407" cy="273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0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99C3-98E6-35FD-DCDB-F865BF3A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55822"/>
          </a:xfrm>
        </p:spPr>
        <p:txBody>
          <a:bodyPr>
            <a:normAutofit/>
          </a:bodyPr>
          <a:lstStyle/>
          <a:p>
            <a:r>
              <a:rPr lang="pt-BR" sz="5400" dirty="0"/>
              <a:t>VISUALIZATION</a:t>
            </a:r>
            <a:endParaRPr lang="en-CA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048DC-7ED3-E19F-31EF-0ED29E04F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3" y="1742663"/>
            <a:ext cx="11686233" cy="20275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8A7B7F-48CD-840C-9821-C796DEA0F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83" y="3950366"/>
            <a:ext cx="11686233" cy="22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8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CE1C2-DA38-E460-B3AF-50171826D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B525-8E06-CD64-E1AB-E3A6E5AB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492A4-BDEB-959E-04D7-7808C396F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28527"/>
            <a:ext cx="11029615" cy="4401770"/>
          </a:xfrm>
        </p:spPr>
        <p:txBody>
          <a:bodyPr>
            <a:normAutofit/>
          </a:bodyPr>
          <a:lstStyle/>
          <a:p>
            <a:r>
              <a:rPr lang="pt-BR" sz="2000" b="1" dirty="0" err="1"/>
              <a:t>Main</a:t>
            </a:r>
            <a:r>
              <a:rPr lang="pt-BR" sz="2000" b="1" dirty="0"/>
              <a:t> </a:t>
            </a:r>
            <a:r>
              <a:rPr lang="pt-BR" sz="2000" b="1" dirty="0" err="1"/>
              <a:t>Finding</a:t>
            </a:r>
            <a:endParaRPr lang="pt-BR" sz="2000" b="1" dirty="0"/>
          </a:p>
          <a:p>
            <a:pPr lvl="1"/>
            <a:r>
              <a:rPr lang="pt-BR" sz="1800" dirty="0"/>
              <a:t>ResNet50 </a:t>
            </a:r>
            <a:r>
              <a:rPr lang="pt-BR" sz="1800" dirty="0" err="1"/>
              <a:t>is</a:t>
            </a:r>
            <a:r>
              <a:rPr lang="pt-BR" sz="1800" dirty="0"/>
              <a:t>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best</a:t>
            </a:r>
            <a:r>
              <a:rPr lang="pt-BR" sz="1800" dirty="0"/>
              <a:t> model (99% </a:t>
            </a:r>
            <a:r>
              <a:rPr lang="pt-BR" sz="1800" dirty="0" err="1"/>
              <a:t>of</a:t>
            </a:r>
            <a:r>
              <a:rPr lang="pt-BR" sz="1800" dirty="0"/>
              <a:t> </a:t>
            </a:r>
            <a:r>
              <a:rPr lang="pt-BR" sz="1800" dirty="0" err="1"/>
              <a:t>accuracy</a:t>
            </a:r>
            <a:r>
              <a:rPr lang="pt-BR" sz="1800" dirty="0"/>
              <a:t>).</a:t>
            </a:r>
          </a:p>
          <a:p>
            <a:r>
              <a:rPr lang="pt-BR" sz="2000" b="1" dirty="0" err="1"/>
              <a:t>Recommendations</a:t>
            </a:r>
            <a:endParaRPr lang="pt-BR" sz="2000" b="1" dirty="0"/>
          </a:p>
          <a:p>
            <a:pPr lvl="1"/>
            <a:r>
              <a:rPr lang="pt-BR" sz="1800" dirty="0"/>
              <a:t>ResNet18 for </a:t>
            </a:r>
            <a:r>
              <a:rPr lang="pt-BR" sz="1800" dirty="0" err="1"/>
              <a:t>source-constrained</a:t>
            </a:r>
            <a:r>
              <a:rPr lang="pt-BR" sz="1800" dirty="0"/>
              <a:t> devices.</a:t>
            </a:r>
          </a:p>
          <a:p>
            <a:pPr lvl="1"/>
            <a:r>
              <a:rPr lang="pt-BR" sz="1800" dirty="0"/>
              <a:t>ResNet50 for </a:t>
            </a:r>
            <a:r>
              <a:rPr lang="pt-BR" sz="1800" dirty="0" err="1"/>
              <a:t>maximum</a:t>
            </a:r>
            <a:r>
              <a:rPr lang="pt-BR" sz="1800" dirty="0"/>
              <a:t> </a:t>
            </a:r>
            <a:r>
              <a:rPr lang="pt-BR" sz="1800" dirty="0" err="1"/>
              <a:t>accuracy</a:t>
            </a:r>
            <a:r>
              <a:rPr lang="pt-BR" sz="1800" dirty="0"/>
              <a:t>.</a:t>
            </a:r>
          </a:p>
          <a:p>
            <a:r>
              <a:rPr lang="pt-BR" sz="2000" b="1" dirty="0"/>
              <a:t>Future </a:t>
            </a:r>
            <a:r>
              <a:rPr lang="pt-BR" sz="2000" b="1" dirty="0" err="1"/>
              <a:t>work</a:t>
            </a:r>
            <a:r>
              <a:rPr lang="pt-BR" sz="2000" b="1" dirty="0"/>
              <a:t> / </a:t>
            </a:r>
            <a:r>
              <a:rPr lang="pt-BR" sz="2000" b="1" dirty="0" err="1"/>
              <a:t>improvements</a:t>
            </a:r>
            <a:endParaRPr lang="pt-BR" sz="2000" b="1" dirty="0"/>
          </a:p>
          <a:p>
            <a:pPr lvl="1"/>
            <a:r>
              <a:rPr lang="pt-BR" sz="1800" dirty="0"/>
              <a:t>Ensemble </a:t>
            </a:r>
            <a:r>
              <a:rPr lang="pt-BR" sz="1800" dirty="0" err="1"/>
              <a:t>methods</a:t>
            </a:r>
            <a:r>
              <a:rPr lang="pt-BR" sz="1800" dirty="0"/>
              <a:t> </a:t>
            </a:r>
            <a:r>
              <a:rPr lang="pt-BR" sz="1800" dirty="0" err="1"/>
              <a:t>combining</a:t>
            </a:r>
            <a:r>
              <a:rPr lang="pt-BR" sz="1800" dirty="0"/>
              <a:t> </a:t>
            </a:r>
            <a:r>
              <a:rPr lang="pt-BR" sz="1800" dirty="0" err="1"/>
              <a:t>multiple</a:t>
            </a:r>
            <a:r>
              <a:rPr lang="pt-BR" sz="1800" dirty="0"/>
              <a:t> models.</a:t>
            </a:r>
          </a:p>
          <a:p>
            <a:pPr lvl="1"/>
            <a:r>
              <a:rPr lang="pt-BR" sz="1800" dirty="0" err="1"/>
              <a:t>Attention</a:t>
            </a:r>
            <a:r>
              <a:rPr lang="pt-BR" sz="1800" dirty="0"/>
              <a:t> </a:t>
            </a:r>
            <a:r>
              <a:rPr lang="pt-BR" sz="1800" dirty="0" err="1"/>
              <a:t>mechanisms</a:t>
            </a:r>
            <a:r>
              <a:rPr lang="pt-BR" sz="1800" dirty="0"/>
              <a:t> for </a:t>
            </a:r>
            <a:r>
              <a:rPr lang="pt-BR" sz="1800" dirty="0" err="1"/>
              <a:t>interpretability</a:t>
            </a:r>
            <a:r>
              <a:rPr lang="pt-BR" sz="1800" dirty="0"/>
              <a:t>.</a:t>
            </a:r>
          </a:p>
          <a:p>
            <a:pPr lvl="1"/>
            <a:r>
              <a:rPr lang="pt-BR" sz="1800" dirty="0"/>
              <a:t>Large-</a:t>
            </a:r>
            <a:r>
              <a:rPr lang="pt-BR" sz="1800" dirty="0" err="1"/>
              <a:t>scale</a:t>
            </a:r>
            <a:r>
              <a:rPr lang="pt-BR" sz="1800" dirty="0"/>
              <a:t> </a:t>
            </a:r>
            <a:r>
              <a:rPr lang="pt-BR" sz="1800" dirty="0" err="1"/>
              <a:t>evaluation</a:t>
            </a:r>
            <a:r>
              <a:rPr lang="pt-BR" sz="1800" dirty="0"/>
              <a:t> </a:t>
            </a:r>
            <a:r>
              <a:rPr lang="pt-BR" sz="1800" dirty="0" err="1"/>
              <a:t>across</a:t>
            </a:r>
            <a:r>
              <a:rPr lang="pt-BR" sz="1800" dirty="0"/>
              <a:t> more </a:t>
            </a:r>
            <a:r>
              <a:rPr lang="pt-BR" sz="1800" dirty="0" err="1"/>
              <a:t>disease</a:t>
            </a:r>
            <a:r>
              <a:rPr lang="pt-BR" sz="1800" dirty="0"/>
              <a:t> classes.</a:t>
            </a:r>
          </a:p>
          <a:p>
            <a:pPr lvl="1"/>
            <a:r>
              <a:rPr lang="pt-BR" sz="1800" dirty="0" err="1"/>
              <a:t>Hyperparameters</a:t>
            </a:r>
            <a:r>
              <a:rPr lang="pt-BR" sz="1800" dirty="0"/>
              <a:t> </a:t>
            </a:r>
            <a:r>
              <a:rPr lang="pt-BR" sz="1800" dirty="0" err="1"/>
              <a:t>Adjustment</a:t>
            </a:r>
            <a:r>
              <a:rPr lang="pt-B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29475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{74DE6E90-ED19-4642-80FD-42B76CECB2F5}TF201209c3-d067-44f9-a26f-c8f216c44313bb3a568c_win32-3fcf631d8551</Template>
  <TotalTime>108</TotalTime>
  <Words>305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Franklin Gothic Book</vt:lpstr>
      <vt:lpstr>Franklin Gothic Demi</vt:lpstr>
      <vt:lpstr>Wingdings 2</vt:lpstr>
      <vt:lpstr>DividendVTI</vt:lpstr>
      <vt:lpstr>Comparative analysis of deep learning models for plant disease classification</vt:lpstr>
      <vt:lpstr>AGENDA</vt:lpstr>
      <vt:lpstr>OBJECTIVE</vt:lpstr>
      <vt:lpstr>METHODOLOGY</vt:lpstr>
      <vt:lpstr>METHODOLOGY</vt:lpstr>
      <vt:lpstr>KEY results</vt:lpstr>
      <vt:lpstr>KEY results (RESNET50)</vt:lpstr>
      <vt:lpstr>VISUALIZATION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 Silva Aguiar, Pedro</dc:creator>
  <cp:lastModifiedBy>Da Silva Aguiar, Pedro</cp:lastModifiedBy>
  <cp:revision>2</cp:revision>
  <dcterms:created xsi:type="dcterms:W3CDTF">2025-07-11T18:06:49Z</dcterms:created>
  <dcterms:modified xsi:type="dcterms:W3CDTF">2025-07-12T00:12:55Z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