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47" r:id="rId2"/>
    <p:sldId id="257" r:id="rId3"/>
    <p:sldId id="333" r:id="rId4"/>
    <p:sldId id="332" r:id="rId5"/>
    <p:sldId id="352" r:id="rId6"/>
    <p:sldId id="334" r:id="rId7"/>
    <p:sldId id="349" r:id="rId8"/>
    <p:sldId id="335" r:id="rId9"/>
    <p:sldId id="337" r:id="rId10"/>
    <p:sldId id="340" r:id="rId11"/>
    <p:sldId id="341" r:id="rId12"/>
    <p:sldId id="342" r:id="rId13"/>
    <p:sldId id="343" r:id="rId14"/>
    <p:sldId id="344" r:id="rId15"/>
    <p:sldId id="350" r:id="rId16"/>
    <p:sldId id="351" r:id="rId17"/>
    <p:sldId id="345" r:id="rId18"/>
    <p:sldId id="346"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E761-F5A8-4B61-B4D8-DA6A6418FC4F}" type="datetimeFigureOut">
              <a:rPr lang="zh-TW" altLang="en-US" smtClean="0"/>
              <a:t>2022/10/4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C19A-200F-440C-9EC2-F7DD12F6E4C0}" type="slidenum">
              <a:rPr lang="zh-TW" altLang="en-US" smtClean="0"/>
              <a:t>‹#›</a:t>
            </a:fld>
            <a:endParaRPr lang="zh-TW" altLang="en-US"/>
          </a:p>
        </p:txBody>
      </p:sp>
    </p:spTree>
    <p:extLst>
      <p:ext uri="{BB962C8B-B14F-4D97-AF65-F5344CB8AC3E}">
        <p14:creationId xmlns:p14="http://schemas.microsoft.com/office/powerpoint/2010/main" val="3926911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DDD9C-E53F-4B0A-8927-B2455020774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7037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DDD9C-E53F-4B0A-8927-B24550207749}"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8030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37309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453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9285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8184909-FC15-4E73-B1C1-182C168BD619}"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71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141158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62213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22933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383484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5023D1-128F-4A95-9E67-F319C3B0EC72}" type="datetimeFigureOut">
              <a:rPr lang="zh-TW" altLang="en-US" smtClean="0"/>
              <a:t>2022/10/4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15239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15023D1-128F-4A95-9E67-F319C3B0EC72}" type="datetimeFigureOut">
              <a:rPr lang="zh-TW" altLang="en-US" smtClean="0"/>
              <a:t>2022/10/4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8184909-FC15-4E73-B1C1-182C168BD619}" type="slidenum">
              <a:rPr lang="zh-TW" altLang="en-US" smtClean="0"/>
              <a:t>‹#›</a:t>
            </a:fld>
            <a:endParaRPr lang="zh-TW" altLang="en-US"/>
          </a:p>
        </p:txBody>
      </p:sp>
    </p:spTree>
    <p:extLst>
      <p:ext uri="{BB962C8B-B14F-4D97-AF65-F5344CB8AC3E}">
        <p14:creationId xmlns:p14="http://schemas.microsoft.com/office/powerpoint/2010/main" val="245343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5023D1-128F-4A95-9E67-F319C3B0EC72}" type="datetimeFigureOut">
              <a:rPr lang="zh-TW" altLang="en-US" smtClean="0"/>
              <a:t>2022/10/4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184909-FC15-4E73-B1C1-182C168BD619}"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2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docs/user_guide/10min.html"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ai-for-k12/anaconda-3-%E5%AE%89%E8%A3%9D%E6%95%99%E5%AD%B8%E5%8F%8A%E8%AA%AA%E6%98%8E-3542d8e6a224"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datacamp.com/community/tutorials/installing-anaconda-window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MY_8LZi1zEQ" TargetMode="External"/><Relationship Id="rId3" Type="http://schemas.openxmlformats.org/officeDocument/2006/relationships/hyperlink" Target="https://docs.anaconda.com/anaconda/user-guide/getting-started/" TargetMode="External"/><Relationship Id="rId7" Type="http://schemas.openxmlformats.org/officeDocument/2006/relationships/hyperlink" Target="https://www.youtube.com/watch?v=a1P_9fGrfnU" TargetMode="External"/><Relationship Id="rId2" Type="http://schemas.openxmlformats.org/officeDocument/2006/relationships/hyperlink" Target="https://www.youtube.com/watch?v=kM3p7zTwk44" TargetMode="External"/><Relationship Id="rId1" Type="http://schemas.openxmlformats.org/officeDocument/2006/relationships/slideLayout" Target="../slideLayouts/slideLayout2.xml"/><Relationship Id="rId6" Type="http://schemas.openxmlformats.org/officeDocument/2006/relationships/hyperlink" Target="https://www.dataquest.io/blog/jupyter-notebook-tutorial/" TargetMode="External"/><Relationship Id="rId5" Type="http://schemas.openxmlformats.org/officeDocument/2006/relationships/hyperlink" Target="https://medium.com/python4u/jupyter-notebook%E5%AE%8C%E6%95%B4%E4%BB%8B%E7%B4%B9%E5%8F%8A%E5%AE%89%E8%A3%9D%E8%AA%AA%E6%98%8E-b8fcadba15f" TargetMode="External"/><Relationship Id="rId4" Type="http://schemas.openxmlformats.org/officeDocument/2006/relationships/hyperlink" Target="http://docs.spyder-ide.org/current/quickstart.html" TargetMode="External"/><Relationship Id="rId9" Type="http://schemas.openxmlformats.org/officeDocument/2006/relationships/hyperlink" Target="https://www.youtube.com/watch?v=HW29067qVW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numpy.org/doc/stable/user/quickstart.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matplotlib.org/stable/tutorials/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a:t>HW1 guideline </a:t>
            </a:r>
            <a:endParaRPr lang="zh-TW" altLang="en-US" sz="6600" dirty="0"/>
          </a:p>
        </p:txBody>
      </p:sp>
      <p:sp>
        <p:nvSpPr>
          <p:cNvPr id="3" name="副標題 2"/>
          <p:cNvSpPr>
            <a:spLocks noGrp="1"/>
          </p:cNvSpPr>
          <p:nvPr>
            <p:ph type="subTitle" idx="1"/>
          </p:nvPr>
        </p:nvSpPr>
        <p:spPr/>
        <p:txBody>
          <a:bodyPr>
            <a:normAutofit/>
          </a:bodyPr>
          <a:lstStyle/>
          <a:p>
            <a:r>
              <a:rPr lang="en-US" altLang="zh-TW" dirty="0"/>
              <a:t>Deep Learning, </a:t>
            </a:r>
            <a:r>
              <a:rPr lang="en-US" altLang="zh-TW" dirty="0" smtClean="0"/>
              <a:t>2022</a:t>
            </a:r>
            <a:endParaRPr lang="en-US" altLang="zh-TW" dirty="0"/>
          </a:p>
        </p:txBody>
      </p:sp>
    </p:spTree>
    <p:extLst>
      <p:ext uri="{BB962C8B-B14F-4D97-AF65-F5344CB8AC3E}">
        <p14:creationId xmlns:p14="http://schemas.microsoft.com/office/powerpoint/2010/main" val="284163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FEB5C8-5BA7-418A-A82F-00EA21F701C8}"/>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8F1A2380-4479-46C9-BD7F-FCE61E184BF7}"/>
              </a:ext>
            </a:extLst>
          </p:cNvPr>
          <p:cNvSpPr>
            <a:spLocks noGrp="1"/>
          </p:cNvSpPr>
          <p:nvPr>
            <p:ph idx="1"/>
          </p:nvPr>
        </p:nvSpPr>
        <p:spPr/>
        <p:txBody>
          <a:bodyPr/>
          <a:lstStyle/>
          <a:p>
            <a:r>
              <a:rPr lang="en-US" altLang="zh-TW" sz="2400" dirty="0">
                <a:solidFill>
                  <a:srgbClr val="000000"/>
                </a:solidFill>
              </a:rPr>
              <a:t>Install </a:t>
            </a:r>
            <a:r>
              <a:rPr lang="en-US" altLang="zh-TW" sz="2400" b="1" dirty="0">
                <a:solidFill>
                  <a:srgbClr val="000000"/>
                </a:solidFill>
              </a:rPr>
              <a:t>pandas</a:t>
            </a:r>
            <a:endParaRPr lang="zh-TW" altLang="en-US" sz="2400" b="1" dirty="0">
              <a:solidFill>
                <a:srgbClr val="000000"/>
              </a:solidFill>
            </a:endParaRPr>
          </a:p>
          <a:p>
            <a:endParaRPr lang="zh-TW" altLang="en-US" dirty="0"/>
          </a:p>
        </p:txBody>
      </p:sp>
      <p:pic>
        <p:nvPicPr>
          <p:cNvPr id="4" name="圖片 3">
            <a:extLst>
              <a:ext uri="{FF2B5EF4-FFF2-40B4-BE49-F238E27FC236}">
                <a16:creationId xmlns:a16="http://schemas.microsoft.com/office/drawing/2014/main" id="{55E54455-116B-430B-B4F2-A1D93EB8B730}"/>
              </a:ext>
            </a:extLst>
          </p:cNvPr>
          <p:cNvPicPr>
            <a:picLocks noChangeAspect="1"/>
          </p:cNvPicPr>
          <p:nvPr/>
        </p:nvPicPr>
        <p:blipFill>
          <a:blip r:embed="rId2"/>
          <a:stretch>
            <a:fillRect/>
          </a:stretch>
        </p:blipFill>
        <p:spPr>
          <a:xfrm>
            <a:off x="1172776" y="4182934"/>
            <a:ext cx="5953956" cy="1686160"/>
          </a:xfrm>
          <a:prstGeom prst="rect">
            <a:avLst/>
          </a:prstGeom>
        </p:spPr>
      </p:pic>
      <p:sp>
        <p:nvSpPr>
          <p:cNvPr id="5" name="矩形 4">
            <a:extLst>
              <a:ext uri="{FF2B5EF4-FFF2-40B4-BE49-F238E27FC236}">
                <a16:creationId xmlns:a16="http://schemas.microsoft.com/office/drawing/2014/main" id="{50257F1C-3D2C-46C5-A90A-A79885312C2A}"/>
              </a:ext>
            </a:extLst>
          </p:cNvPr>
          <p:cNvSpPr/>
          <p:nvPr/>
        </p:nvSpPr>
        <p:spPr>
          <a:xfrm>
            <a:off x="7272471" y="4727535"/>
            <a:ext cx="515938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10 minutes to pandas — pandas 1.3.4 documentation (pydata.org)</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6" name="矩形 5">
            <a:extLst>
              <a:ext uri="{FF2B5EF4-FFF2-40B4-BE49-F238E27FC236}">
                <a16:creationId xmlns:a16="http://schemas.microsoft.com/office/drawing/2014/main" id="{95972B6D-7EB0-4CB8-BA06-01FD57451E31}"/>
              </a:ext>
            </a:extLst>
          </p:cNvPr>
          <p:cNvSpPr/>
          <p:nvPr/>
        </p:nvSpPr>
        <p:spPr>
          <a:xfrm>
            <a:off x="1097279" y="2426164"/>
            <a:ext cx="100583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When working with tabular data, such as data stored in spreadsheets or databases, pandas is the right tool for you. pandas will help you to explore, clean, and process your data. In pandas, a data table is called a </a:t>
            </a:r>
            <a:r>
              <a:rPr kumimoji="0" lang="en-US" altLang="zh-TW" sz="24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DataFrame</a:t>
            </a:r>
            <a:r>
              <a:rPr kumimoji="0" lang="en-US" altLang="zh-TW"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a:t>
            </a:r>
            <a:endParaRPr kumimoji="0" lang="zh-TW" altLang="en-US" sz="24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3074" name="Picture 2" descr="Pandas logo.svg">
            <a:extLst>
              <a:ext uri="{FF2B5EF4-FFF2-40B4-BE49-F238E27FC236}">
                <a16:creationId xmlns:a16="http://schemas.microsoft.com/office/drawing/2014/main" id="{6CE710B6-9F99-4A18-A64D-A72D156B0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599" y="1648116"/>
            <a:ext cx="2150310" cy="86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7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2F1FC0-0A4E-41F5-9CE5-61FAFE962746}"/>
              </a:ext>
            </a:extLst>
          </p:cNvPr>
          <p:cNvSpPr>
            <a:spLocks noGrp="1"/>
          </p:cNvSpPr>
          <p:nvPr>
            <p:ph type="title"/>
          </p:nvPr>
        </p:nvSpPr>
        <p:spPr/>
        <p:txBody>
          <a:bodyPr/>
          <a:lstStyle/>
          <a:p>
            <a:r>
              <a:rPr lang="en-US" altLang="zh-TW" dirty="0"/>
              <a:t>About HW1</a:t>
            </a:r>
            <a:r>
              <a:rPr lang="zh-TW" altLang="en-US" dirty="0"/>
              <a:t> </a:t>
            </a:r>
          </a:p>
        </p:txBody>
      </p:sp>
      <p:sp>
        <p:nvSpPr>
          <p:cNvPr id="3" name="內容版面配置區 2">
            <a:extLst>
              <a:ext uri="{FF2B5EF4-FFF2-40B4-BE49-F238E27FC236}">
                <a16:creationId xmlns:a16="http://schemas.microsoft.com/office/drawing/2014/main" id="{0985E0D1-3D5F-4A12-B3F7-60105133E175}"/>
              </a:ext>
            </a:extLst>
          </p:cNvPr>
          <p:cNvSpPr>
            <a:spLocks noGrp="1"/>
          </p:cNvSpPr>
          <p:nvPr>
            <p:ph idx="1"/>
          </p:nvPr>
        </p:nvSpPr>
        <p:spPr>
          <a:xfrm>
            <a:off x="1097280" y="2181294"/>
            <a:ext cx="10058400" cy="4023360"/>
          </a:xfrm>
        </p:spPr>
        <p:txBody>
          <a:bodyPr/>
          <a:lstStyle/>
          <a:p>
            <a:r>
              <a:rPr lang="en-US" altLang="zh-TW" sz="2400" dirty="0"/>
              <a:t>In this homework, you are asked to build a deep neural network model by using the Backpropagation and Stochastic Gradient Descent algorithm. You may design the network architecture by yourself, including the number of hidden layers, the number of hidden units, learning rate, the number of epochs and mini-batch size. </a:t>
            </a:r>
          </a:p>
          <a:p>
            <a:endParaRPr lang="en-US" altLang="zh-TW" dirty="0">
              <a:solidFill>
                <a:srgbClr val="FF0000"/>
              </a:solidFill>
            </a:endParaRPr>
          </a:p>
          <a:p>
            <a:r>
              <a:rPr lang="en-US" altLang="zh-TW" dirty="0">
                <a:solidFill>
                  <a:srgbClr val="FF0000"/>
                </a:solidFill>
              </a:rPr>
              <a:t>Do not use available Machine Learning or Deep Learning packages.</a:t>
            </a:r>
          </a:p>
        </p:txBody>
      </p:sp>
    </p:spTree>
    <p:extLst>
      <p:ext uri="{BB962C8B-B14F-4D97-AF65-F5344CB8AC3E}">
        <p14:creationId xmlns:p14="http://schemas.microsoft.com/office/powerpoint/2010/main" val="37664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1332F-1239-4CEE-90E3-D318F7D28188}"/>
              </a:ext>
            </a:extLst>
          </p:cNvPr>
          <p:cNvSpPr>
            <a:spLocks noGrp="1"/>
          </p:cNvSpPr>
          <p:nvPr>
            <p:ph type="title"/>
          </p:nvPr>
        </p:nvSpPr>
        <p:spPr>
          <a:xfrm>
            <a:off x="1066800" y="795276"/>
            <a:ext cx="10058400" cy="1450757"/>
          </a:xfrm>
        </p:spPr>
        <p:txBody>
          <a:bodyPr/>
          <a:lstStyle/>
          <a:p>
            <a:r>
              <a:rPr lang="en-US" altLang="zh-TW" dirty="0"/>
              <a:t>HW1 </a:t>
            </a:r>
            <a:r>
              <a:rPr lang="en-US" altLang="zh-TW" dirty="0" err="1"/>
              <a:t>guildeline</a:t>
            </a:r>
            <a:r>
              <a:rPr lang="en-US" altLang="zh-TW" dirty="0"/>
              <a:t> - Try to follow these steps:</a:t>
            </a:r>
            <a:br>
              <a:rPr lang="en-US" altLang="zh-TW" dirty="0"/>
            </a:br>
            <a:endParaRPr lang="zh-TW" altLang="en-US" dirty="0"/>
          </a:p>
        </p:txBody>
      </p:sp>
      <p:sp>
        <p:nvSpPr>
          <p:cNvPr id="3" name="內容版面配置區 2">
            <a:extLst>
              <a:ext uri="{FF2B5EF4-FFF2-40B4-BE49-F238E27FC236}">
                <a16:creationId xmlns:a16="http://schemas.microsoft.com/office/drawing/2014/main" id="{8B419B12-C228-47A2-8E92-1260F514FC68}"/>
              </a:ext>
            </a:extLst>
          </p:cNvPr>
          <p:cNvSpPr>
            <a:spLocks noGrp="1"/>
          </p:cNvSpPr>
          <p:nvPr>
            <p:ph idx="1"/>
          </p:nvPr>
        </p:nvSpPr>
        <p:spPr>
          <a:xfrm>
            <a:off x="1097280" y="2039364"/>
            <a:ext cx="10058400" cy="4023360"/>
          </a:xfrm>
        </p:spPr>
        <p:txBody>
          <a:bodyPr/>
          <a:lstStyle/>
          <a:p>
            <a:pPr marL="0" indent="0">
              <a:buNone/>
            </a:pPr>
            <a:r>
              <a:rPr lang="en-US" altLang="zh-TW" sz="2400" dirty="0"/>
              <a:t>First, dealing with data:</a:t>
            </a:r>
          </a:p>
          <a:p>
            <a:endParaRPr lang="en-US" altLang="zh-TW" dirty="0"/>
          </a:p>
          <a:p>
            <a:r>
              <a:rPr lang="en-US" altLang="zh-TW" dirty="0"/>
              <a:t>1.import the data(</a:t>
            </a:r>
            <a:r>
              <a:rPr lang="en-US" altLang="zh-TW" b="1" dirty="0"/>
              <a:t>pandas</a:t>
            </a:r>
            <a:r>
              <a:rPr lang="en-US" altLang="zh-TW" dirty="0"/>
              <a:t>)</a:t>
            </a:r>
          </a:p>
          <a:p>
            <a:r>
              <a:rPr lang="en-US" altLang="zh-TW" dirty="0"/>
              <a:t>2.shuffle data samples for training and for testing(</a:t>
            </a:r>
            <a:r>
              <a:rPr lang="en-US" altLang="zh-TW" b="1" dirty="0"/>
              <a:t>pandas</a:t>
            </a:r>
            <a:r>
              <a:rPr lang="en-US" altLang="zh-TW" dirty="0"/>
              <a:t>)</a:t>
            </a:r>
          </a:p>
          <a:p>
            <a:r>
              <a:rPr lang="en-US" altLang="zh-TW" dirty="0"/>
              <a:t>3.one hot encoding(for loop and </a:t>
            </a:r>
            <a:r>
              <a:rPr lang="en-US" altLang="zh-TW" b="1" dirty="0" err="1"/>
              <a:t>Numpy</a:t>
            </a:r>
            <a:r>
              <a:rPr lang="en-US" altLang="zh-TW" dirty="0"/>
              <a:t>)</a:t>
            </a:r>
          </a:p>
          <a:p>
            <a:r>
              <a:rPr lang="en-US" altLang="zh-TW" dirty="0"/>
              <a:t>4.store training sample/label and test sample/label properly(python list and </a:t>
            </a:r>
            <a:r>
              <a:rPr lang="en-US" altLang="zh-TW" b="1" dirty="0" err="1"/>
              <a:t>Numpy</a:t>
            </a:r>
            <a:r>
              <a:rPr lang="en-US" altLang="zh-TW" dirty="0"/>
              <a:t>)</a:t>
            </a:r>
          </a:p>
          <a:p>
            <a:endParaRPr lang="zh-TW" altLang="en-US" dirty="0"/>
          </a:p>
        </p:txBody>
      </p:sp>
    </p:spTree>
    <p:extLst>
      <p:ext uri="{BB962C8B-B14F-4D97-AF65-F5344CB8AC3E}">
        <p14:creationId xmlns:p14="http://schemas.microsoft.com/office/powerpoint/2010/main" val="147026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E7AA47-E729-430A-8C0D-A0432A7E4C90}"/>
              </a:ext>
            </a:extLst>
          </p:cNvPr>
          <p:cNvSpPr>
            <a:spLocks noGrp="1"/>
          </p:cNvSpPr>
          <p:nvPr>
            <p:ph type="title" idx="4294967295"/>
          </p:nvPr>
        </p:nvSpPr>
        <p:spPr>
          <a:xfrm>
            <a:off x="204132" y="432354"/>
            <a:ext cx="11987868" cy="1538288"/>
          </a:xfrm>
        </p:spPr>
        <p:txBody>
          <a:bodyPr>
            <a:normAutofit/>
          </a:bodyPr>
          <a:lstStyle/>
          <a:p>
            <a:r>
              <a:rPr lang="en-US" altLang="zh-TW" sz="2800" b="1" dirty="0"/>
              <a:t>Second, build </a:t>
            </a:r>
            <a:r>
              <a:rPr lang="en-US" altLang="zh-TW" sz="2800" b="1" dirty="0" err="1"/>
              <a:t>nn</a:t>
            </a:r>
            <a:r>
              <a:rPr lang="en-US" altLang="zh-TW" sz="2800" b="1" dirty="0"/>
              <a:t> layers(better use functions to modularize your architecture!) :</a:t>
            </a:r>
            <a:r>
              <a:rPr lang="en-US" altLang="zh-TW" b="1" dirty="0"/>
              <a:t/>
            </a:r>
            <a:br>
              <a:rPr lang="en-US" altLang="zh-TW" b="1" dirty="0"/>
            </a:br>
            <a:endParaRPr lang="zh-TW" altLang="en-US" b="1" dirty="0"/>
          </a:p>
        </p:txBody>
      </p:sp>
      <p:sp>
        <p:nvSpPr>
          <p:cNvPr id="3" name="內容版面配置區 2">
            <a:extLst>
              <a:ext uri="{FF2B5EF4-FFF2-40B4-BE49-F238E27FC236}">
                <a16:creationId xmlns:a16="http://schemas.microsoft.com/office/drawing/2014/main" id="{D2266B09-29C0-4B48-B34A-6205ED077517}"/>
              </a:ext>
            </a:extLst>
          </p:cNvPr>
          <p:cNvSpPr>
            <a:spLocks noGrp="1"/>
          </p:cNvSpPr>
          <p:nvPr>
            <p:ph idx="4294967295"/>
          </p:nvPr>
        </p:nvSpPr>
        <p:spPr>
          <a:xfrm>
            <a:off x="439024" y="1685940"/>
            <a:ext cx="10953225" cy="4572000"/>
          </a:xfrm>
        </p:spPr>
        <p:txBody>
          <a:bodyPr>
            <a:normAutofit fontScale="92500" lnSpcReduction="10000"/>
          </a:bodyPr>
          <a:lstStyle/>
          <a:p>
            <a:pPr marL="0" indent="0">
              <a:buNone/>
            </a:pPr>
            <a:r>
              <a:rPr lang="en-US" altLang="zh-TW" sz="2600" dirty="0"/>
              <a:t>1.define layer(python function and </a:t>
            </a:r>
            <a:r>
              <a:rPr lang="en-US" altLang="zh-TW" sz="2600" b="1" dirty="0" err="1"/>
              <a:t>Numpy</a:t>
            </a:r>
            <a:r>
              <a:rPr lang="en-US" altLang="zh-TW" sz="2600" dirty="0"/>
              <a:t>)</a:t>
            </a:r>
          </a:p>
          <a:p>
            <a:pPr marL="0" indent="0">
              <a:buNone/>
            </a:pPr>
            <a:r>
              <a:rPr lang="en-US" altLang="zh-TW" sz="1800" dirty="0"/>
              <a:t>including weights and biases’ dimension, initial value…</a:t>
            </a:r>
          </a:p>
          <a:p>
            <a:pPr marL="0" indent="0">
              <a:buNone/>
            </a:pPr>
            <a:endParaRPr lang="en-US" altLang="zh-TW" dirty="0"/>
          </a:p>
          <a:p>
            <a:pPr marL="0" indent="0">
              <a:buNone/>
            </a:pPr>
            <a:r>
              <a:rPr lang="en-US" altLang="zh-TW" sz="2600" dirty="0"/>
              <a:t>2.define activation function(python function and mathematical operation)</a:t>
            </a:r>
          </a:p>
          <a:p>
            <a:pPr marL="0" indent="0">
              <a:buNone/>
            </a:pPr>
            <a:r>
              <a:rPr lang="en-US" altLang="zh-TW" sz="1800" dirty="0"/>
              <a:t>Sigmoid, tanh…</a:t>
            </a:r>
          </a:p>
          <a:p>
            <a:pPr marL="0" indent="0">
              <a:buNone/>
            </a:pPr>
            <a:endParaRPr lang="en-US" altLang="zh-TW" sz="1800" dirty="0"/>
          </a:p>
          <a:p>
            <a:pPr marL="0" indent="0">
              <a:buNone/>
            </a:pPr>
            <a:r>
              <a:rPr lang="en-US" altLang="zh-TW" sz="2600" dirty="0"/>
              <a:t>3.define the derivative of your activation function and layer</a:t>
            </a:r>
          </a:p>
          <a:p>
            <a:pPr marL="0" indent="0">
              <a:buNone/>
            </a:pPr>
            <a:r>
              <a:rPr lang="en-US" altLang="zh-TW" sz="1800" dirty="0"/>
              <a:t>Derivative of sigmoid and tanh, layer for back-propagation</a:t>
            </a:r>
          </a:p>
          <a:p>
            <a:endParaRPr lang="en-US" altLang="zh-TW" dirty="0"/>
          </a:p>
          <a:p>
            <a:pPr marL="0" indent="0">
              <a:buNone/>
            </a:pPr>
            <a:endParaRPr lang="en-US" altLang="zh-TW" dirty="0"/>
          </a:p>
          <a:p>
            <a:pPr marL="0" indent="0">
              <a:buNone/>
            </a:pPr>
            <a:r>
              <a:rPr lang="en-US" altLang="zh-TW" dirty="0">
                <a:solidFill>
                  <a:srgbClr val="FF0000"/>
                </a:solidFill>
              </a:rPr>
              <a:t>				Make sure you know the difference between np.dot and </a:t>
            </a:r>
            <a:r>
              <a:rPr lang="en-US" altLang="zh-TW" dirty="0" err="1">
                <a:solidFill>
                  <a:srgbClr val="FF0000"/>
                </a:solidFill>
              </a:rPr>
              <a:t>np.multiply</a:t>
            </a:r>
            <a:r>
              <a:rPr lang="en-US" altLang="zh-TW" dirty="0">
                <a:solidFill>
                  <a:srgbClr val="FF0000"/>
                </a:solidFill>
              </a:rPr>
              <a:t> </a:t>
            </a:r>
          </a:p>
          <a:p>
            <a:pPr marL="0" indent="0">
              <a:buNone/>
            </a:pPr>
            <a:endParaRPr lang="en-US" altLang="zh-TW" dirty="0"/>
          </a:p>
          <a:p>
            <a:endParaRPr lang="en-US" altLang="zh-TW" dirty="0"/>
          </a:p>
          <a:p>
            <a:pPr marL="0" indent="0">
              <a:buNone/>
            </a:pPr>
            <a:endParaRPr lang="en-US" altLang="zh-TW" dirty="0"/>
          </a:p>
          <a:p>
            <a:endParaRPr lang="en-US" altLang="zh-TW" dirty="0"/>
          </a:p>
        </p:txBody>
      </p:sp>
    </p:spTree>
    <p:extLst>
      <p:ext uri="{BB962C8B-B14F-4D97-AF65-F5344CB8AC3E}">
        <p14:creationId xmlns:p14="http://schemas.microsoft.com/office/powerpoint/2010/main" val="149233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4968C6-4202-4E04-9DC6-6541C428755D}"/>
              </a:ext>
            </a:extLst>
          </p:cNvPr>
          <p:cNvSpPr/>
          <p:nvPr/>
        </p:nvSpPr>
        <p:spPr>
          <a:xfrm>
            <a:off x="276837" y="142612"/>
            <a:ext cx="10813409" cy="6179127"/>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40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Third, build </a:t>
            </a:r>
            <a:r>
              <a:rPr kumimoji="0" lang="en-US" altLang="zh-TW" sz="240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a:t>
            </a:r>
            <a:r>
              <a:rPr kumimoji="0" lang="en-US" altLang="zh-TW" sz="240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architecture(better use functions to modularize your architecture!)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1.define the forward propagation (list, for loop and </a:t>
            </a:r>
            <a:r>
              <a:rPr kumimoji="0" lang="en-US" altLang="zh-TW" sz="2000" b="1"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Numpy</a:t>
            </a: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Implement forward propagation yourself</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(How many and what kind of layers you want? Order of these layers?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output value of forward propagation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2.define backward propagation</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Implement backward propagation to find the gradient yourself</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(derivative of object function, use chain rule to find gradient)</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gradient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3.define update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How to use gradient to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update your weight and bias</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?(gradient, proper learning rate)</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Return new weight and bias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						Make sure you know the difference between np.dot and </a:t>
            </a:r>
            <a:r>
              <a:rPr kumimoji="0" lang="en-US" altLang="zh-TW" sz="14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np.multiply</a:t>
            </a:r>
            <a:r>
              <a:rPr kumimoji="0" lang="en-US" altLang="zh-TW" sz="1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a:t>
            </a:r>
          </a:p>
        </p:txBody>
      </p:sp>
    </p:spTree>
    <p:extLst>
      <p:ext uri="{BB962C8B-B14F-4D97-AF65-F5344CB8AC3E}">
        <p14:creationId xmlns:p14="http://schemas.microsoft.com/office/powerpoint/2010/main" val="80243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76A2E2C-1CAC-4608-B72F-8F62EE78920C}"/>
              </a:ext>
            </a:extLst>
          </p:cNvPr>
          <p:cNvPicPr/>
          <p:nvPr/>
        </p:nvPicPr>
        <p:blipFill rotWithShape="1">
          <a:blip r:embed="rId2" cstate="print">
            <a:extLst>
              <a:ext uri="{28A0092B-C50C-407E-A947-70E740481C1C}">
                <a14:useLocalDpi xmlns:a14="http://schemas.microsoft.com/office/drawing/2010/main" val="0"/>
              </a:ext>
            </a:extLst>
          </a:blip>
          <a:srcRect t="1520" b="39860"/>
          <a:stretch/>
        </p:blipFill>
        <p:spPr bwMode="auto">
          <a:xfrm>
            <a:off x="5290820" y="939482"/>
            <a:ext cx="6621780" cy="4483418"/>
          </a:xfrm>
          <a:prstGeom prst="rect">
            <a:avLst/>
          </a:prstGeom>
          <a:noFill/>
          <a:ln>
            <a:noFill/>
          </a:ln>
          <a:extLst>
            <a:ext uri="{53640926-AAD7-44D8-BBD7-CCE9431645EC}">
              <a14:shadowObscured xmlns:a14="http://schemas.microsoft.com/office/drawing/2010/main"/>
            </a:ext>
          </a:extLst>
        </p:spPr>
      </p:pic>
      <p:cxnSp>
        <p:nvCxnSpPr>
          <p:cNvPr id="4" name="直線單箭頭接點 3">
            <a:extLst>
              <a:ext uri="{FF2B5EF4-FFF2-40B4-BE49-F238E27FC236}">
                <a16:creationId xmlns:a16="http://schemas.microsoft.com/office/drawing/2014/main" id="{3721CD13-9AF8-4A15-B19B-015CC1168445}"/>
              </a:ext>
            </a:extLst>
          </p:cNvPr>
          <p:cNvCxnSpPr/>
          <p:nvPr/>
        </p:nvCxnSpPr>
        <p:spPr>
          <a:xfrm>
            <a:off x="6477000" y="723900"/>
            <a:ext cx="3175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字方塊 5">
            <a:extLst>
              <a:ext uri="{FF2B5EF4-FFF2-40B4-BE49-F238E27FC236}">
                <a16:creationId xmlns:a16="http://schemas.microsoft.com/office/drawing/2014/main" id="{D0AFEA78-3C27-4642-ADA6-29CECE1D9383}"/>
              </a:ext>
            </a:extLst>
          </p:cNvPr>
          <p:cNvSpPr txBox="1"/>
          <p:nvPr/>
        </p:nvSpPr>
        <p:spPr>
          <a:xfrm>
            <a:off x="6908800" y="277694"/>
            <a:ext cx="2997200" cy="369332"/>
          </a:xfrm>
          <a:prstGeom prst="rect">
            <a:avLst/>
          </a:prstGeom>
          <a:noFill/>
        </p:spPr>
        <p:txBody>
          <a:bodyPr wrap="square" rtlCol="0">
            <a:spAutoFit/>
          </a:bodyPr>
          <a:lstStyle/>
          <a:p>
            <a:r>
              <a:rPr lang="en-US" altLang="zh-TW" dirty="0"/>
              <a:t>Forward propagation</a:t>
            </a:r>
            <a:endParaRPr lang="zh-TW" altLang="en-US" dirty="0"/>
          </a:p>
        </p:txBody>
      </p:sp>
      <p:cxnSp>
        <p:nvCxnSpPr>
          <p:cNvPr id="7" name="直線單箭頭接點 6">
            <a:extLst>
              <a:ext uri="{FF2B5EF4-FFF2-40B4-BE49-F238E27FC236}">
                <a16:creationId xmlns:a16="http://schemas.microsoft.com/office/drawing/2014/main" id="{715FD30E-C091-4C77-B4B0-58B89855E135}"/>
              </a:ext>
            </a:extLst>
          </p:cNvPr>
          <p:cNvCxnSpPr>
            <a:cxnSpLocks/>
          </p:cNvCxnSpPr>
          <p:nvPr/>
        </p:nvCxnSpPr>
        <p:spPr>
          <a:xfrm flipH="1">
            <a:off x="6565900" y="5728056"/>
            <a:ext cx="299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字方塊 7">
            <a:extLst>
              <a:ext uri="{FF2B5EF4-FFF2-40B4-BE49-F238E27FC236}">
                <a16:creationId xmlns:a16="http://schemas.microsoft.com/office/drawing/2014/main" id="{9C179D29-38B5-4698-BA8E-F4A77853A585}"/>
              </a:ext>
            </a:extLst>
          </p:cNvPr>
          <p:cNvSpPr txBox="1"/>
          <p:nvPr/>
        </p:nvSpPr>
        <p:spPr>
          <a:xfrm>
            <a:off x="6908800" y="5766118"/>
            <a:ext cx="2997200" cy="369332"/>
          </a:xfrm>
          <a:prstGeom prst="rect">
            <a:avLst/>
          </a:prstGeom>
          <a:noFill/>
        </p:spPr>
        <p:txBody>
          <a:bodyPr wrap="square" rtlCol="0">
            <a:spAutoFit/>
          </a:bodyPr>
          <a:lstStyle/>
          <a:p>
            <a:r>
              <a:rPr lang="en-US" altLang="zh-TW" dirty="0"/>
              <a:t>Back propagation</a:t>
            </a:r>
            <a:endParaRPr lang="zh-TW" altLang="en-US" dirty="0"/>
          </a:p>
        </p:txBody>
      </p:sp>
      <p:sp>
        <p:nvSpPr>
          <p:cNvPr id="10" name="文字方塊 9">
            <a:extLst>
              <a:ext uri="{FF2B5EF4-FFF2-40B4-BE49-F238E27FC236}">
                <a16:creationId xmlns:a16="http://schemas.microsoft.com/office/drawing/2014/main" id="{EFC93536-B024-47AF-B697-1784D825EEAC}"/>
              </a:ext>
            </a:extLst>
          </p:cNvPr>
          <p:cNvSpPr txBox="1"/>
          <p:nvPr/>
        </p:nvSpPr>
        <p:spPr>
          <a:xfrm>
            <a:off x="518952" y="1879833"/>
            <a:ext cx="4107755" cy="3139321"/>
          </a:xfrm>
          <a:prstGeom prst="rect">
            <a:avLst/>
          </a:prstGeom>
          <a:noFill/>
        </p:spPr>
        <p:txBody>
          <a:bodyPr wrap="square" rtlCol="0">
            <a:spAutoFit/>
          </a:bodyPr>
          <a:lstStyle/>
          <a:p>
            <a:r>
              <a:rPr lang="en-US" altLang="zh-TW" dirty="0"/>
              <a:t>Take the architecture composed of input layer, hidden layer*1, and output layer as an example.</a:t>
            </a:r>
          </a:p>
          <a:p>
            <a:endParaRPr lang="en-US" altLang="zh-TW" dirty="0"/>
          </a:p>
          <a:p>
            <a:endParaRPr lang="en-US" altLang="zh-TW" dirty="0"/>
          </a:p>
          <a:p>
            <a:r>
              <a:rPr lang="en-US" altLang="zh-TW" dirty="0">
                <a:solidFill>
                  <a:srgbClr val="FF0000"/>
                </a:solidFill>
              </a:rPr>
              <a:t>**Correction**</a:t>
            </a:r>
          </a:p>
          <a:p>
            <a:r>
              <a:rPr lang="en-US" altLang="zh-TW" dirty="0"/>
              <a:t>Note: </a:t>
            </a:r>
          </a:p>
          <a:p>
            <a:r>
              <a:rPr lang="en-US" altLang="zh-TW" dirty="0"/>
              <a:t>The </a:t>
            </a:r>
            <a:r>
              <a:rPr lang="en-US" altLang="zh-TW" dirty="0">
                <a:solidFill>
                  <a:srgbClr val="FF0000"/>
                </a:solidFill>
              </a:rPr>
              <a:t>activation function </a:t>
            </a:r>
            <a:r>
              <a:rPr lang="en-US" altLang="zh-TW" dirty="0"/>
              <a:t>before output</a:t>
            </a:r>
          </a:p>
          <a:p>
            <a:r>
              <a:rPr lang="en-US" altLang="zh-TW" dirty="0"/>
              <a:t>(</a:t>
            </a:r>
            <a:r>
              <a:rPr lang="el-GR" altLang="zh-TW" dirty="0"/>
              <a:t>σ</a:t>
            </a:r>
            <a:r>
              <a:rPr lang="en-US" altLang="zh-TW" sz="900" dirty="0"/>
              <a:t>2</a:t>
            </a:r>
            <a:r>
              <a:rPr lang="en-US" altLang="zh-TW" dirty="0"/>
              <a:t> in this example) for classification is </a:t>
            </a:r>
            <a:r>
              <a:rPr lang="en-US" altLang="zh-TW" dirty="0" err="1"/>
              <a:t>Softmax</a:t>
            </a:r>
            <a:r>
              <a:rPr lang="en-US" altLang="zh-TW" dirty="0"/>
              <a:t>, and regression does not require activation function before output.</a:t>
            </a:r>
          </a:p>
        </p:txBody>
      </p:sp>
    </p:spTree>
    <p:extLst>
      <p:ext uri="{BB962C8B-B14F-4D97-AF65-F5344CB8AC3E}">
        <p14:creationId xmlns:p14="http://schemas.microsoft.com/office/powerpoint/2010/main" val="63207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609DDB-FEA8-43FF-BBE9-177BC47C61C5}"/>
              </a:ext>
            </a:extLst>
          </p:cNvPr>
          <p:cNvSpPr/>
          <p:nvPr/>
        </p:nvSpPr>
        <p:spPr>
          <a:xfrm>
            <a:off x="933138" y="288399"/>
            <a:ext cx="6096000" cy="461665"/>
          </a:xfrm>
          <a:prstGeom prst="rect">
            <a:avLst/>
          </a:prstGeom>
        </p:spPr>
        <p:txBody>
          <a:bodyPr>
            <a:spAutoFit/>
          </a:bodyPr>
          <a:lstStyle/>
          <a:p>
            <a:r>
              <a:rPr lang="en-US" altLang="zh-TW" sz="2400" dirty="0"/>
              <a:t>Weight and bias updating</a:t>
            </a:r>
            <a:endParaRPr lang="zh-TW" altLang="en-US" sz="2400" dirty="0"/>
          </a:p>
        </p:txBody>
      </p:sp>
      <p:pic>
        <p:nvPicPr>
          <p:cNvPr id="3" name="image32.png">
            <a:extLst>
              <a:ext uri="{FF2B5EF4-FFF2-40B4-BE49-F238E27FC236}">
                <a16:creationId xmlns:a16="http://schemas.microsoft.com/office/drawing/2014/main" id="{E38E4CC4-640E-419C-B863-E7916209C14B}"/>
              </a:ext>
            </a:extLst>
          </p:cNvPr>
          <p:cNvPicPr/>
          <p:nvPr/>
        </p:nvPicPr>
        <p:blipFill>
          <a:blip r:embed="rId2"/>
          <a:srcRect/>
          <a:stretch>
            <a:fillRect/>
          </a:stretch>
        </p:blipFill>
        <p:spPr>
          <a:xfrm>
            <a:off x="1047438" y="725954"/>
            <a:ext cx="3585845" cy="1717675"/>
          </a:xfrm>
          <a:prstGeom prst="rect">
            <a:avLst/>
          </a:prstGeom>
          <a:ln/>
        </p:spPr>
      </p:pic>
      <p:pic>
        <p:nvPicPr>
          <p:cNvPr id="4" name="圖片 3">
            <a:extLst>
              <a:ext uri="{FF2B5EF4-FFF2-40B4-BE49-F238E27FC236}">
                <a16:creationId xmlns:a16="http://schemas.microsoft.com/office/drawing/2014/main" id="{64660A62-C3AF-4DF4-A3E9-4D7C07EA86B1}"/>
              </a:ext>
            </a:extLst>
          </p:cNvPr>
          <p:cNvPicPr/>
          <p:nvPr/>
        </p:nvPicPr>
        <p:blipFill rotWithShape="1">
          <a:blip r:embed="rId3" cstate="print">
            <a:extLst>
              <a:ext uri="{28A0092B-C50C-407E-A947-70E740481C1C}">
                <a14:useLocalDpi xmlns:a14="http://schemas.microsoft.com/office/drawing/2010/main" val="0"/>
              </a:ext>
            </a:extLst>
          </a:blip>
          <a:srcRect t="62611"/>
          <a:stretch/>
        </p:blipFill>
        <p:spPr bwMode="auto">
          <a:xfrm>
            <a:off x="1174438" y="2367429"/>
            <a:ext cx="6697980" cy="2773065"/>
          </a:xfrm>
          <a:prstGeom prst="rect">
            <a:avLst/>
          </a:prstGeom>
          <a:noFill/>
          <a:ln>
            <a:noFill/>
          </a:ln>
          <a:extLst>
            <a:ext uri="{53640926-AAD7-44D8-BBD7-CCE9431645EC}">
              <a14:shadowObscured xmlns:a14="http://schemas.microsoft.com/office/drawing/2010/main"/>
            </a:ext>
          </a:extLst>
        </p:spPr>
      </p:pic>
      <p:sp>
        <p:nvSpPr>
          <p:cNvPr id="6" name="矩形 5">
            <a:extLst>
              <a:ext uri="{FF2B5EF4-FFF2-40B4-BE49-F238E27FC236}">
                <a16:creationId xmlns:a16="http://schemas.microsoft.com/office/drawing/2014/main" id="{886A00D2-D670-49CB-B70C-37C1D8CC57C9}"/>
              </a:ext>
            </a:extLst>
          </p:cNvPr>
          <p:cNvSpPr/>
          <p:nvPr/>
        </p:nvSpPr>
        <p:spPr>
          <a:xfrm>
            <a:off x="1047438" y="5216694"/>
            <a:ext cx="9664700" cy="646331"/>
          </a:xfrm>
          <a:prstGeom prst="rect">
            <a:avLst/>
          </a:prstGeom>
        </p:spPr>
        <p:txBody>
          <a:bodyPr wrap="square">
            <a:spAutoFit/>
          </a:bodyPr>
          <a:lstStyle/>
          <a:p>
            <a:r>
              <a:rPr lang="en-US" altLang="zh-TW" dirty="0"/>
              <a:t>The formulas above is according to the architecture on the previous slide with 2 weights and 2 biases.</a:t>
            </a:r>
          </a:p>
          <a:p>
            <a:r>
              <a:rPr lang="en-US" altLang="zh-TW" dirty="0"/>
              <a:t>(Based on this, the formula for different architectures can be calculated.)</a:t>
            </a:r>
            <a:endParaRPr lang="zh-TW" altLang="en-US" dirty="0"/>
          </a:p>
        </p:txBody>
      </p:sp>
    </p:spTree>
    <p:extLst>
      <p:ext uri="{BB962C8B-B14F-4D97-AF65-F5344CB8AC3E}">
        <p14:creationId xmlns:p14="http://schemas.microsoft.com/office/powerpoint/2010/main" val="35744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75D415-C066-4B44-A729-E75E311FFBCD}"/>
              </a:ext>
            </a:extLst>
          </p:cNvPr>
          <p:cNvSpPr/>
          <p:nvPr/>
        </p:nvSpPr>
        <p:spPr>
          <a:xfrm>
            <a:off x="232212" y="76287"/>
            <a:ext cx="12124888" cy="6705425"/>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8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Forth, design training flow(combine your module you define before!)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Define your training process(python function and </a:t>
            </a:r>
            <a:r>
              <a:rPr kumimoji="0" lang="en-US" altLang="zh-TW" sz="2000" b="1"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Numpy</a:t>
            </a:r>
            <a:r>
              <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),EX:</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 train(X, Y,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epochs,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weight, bias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init_layers</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print('Training parameters:\n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epochs</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%d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learning 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%f' % (epochs,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for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in range(epochs):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Y_hat</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cache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forward_propagation</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(X.T, weight, bias,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b_grad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a:t>
            </a:r>
            <a:r>
              <a:rPr kumimoji="0" lang="en-US" altLang="zh-TW" sz="1800" b="0" i="0" u="none" strike="noStrike" kern="1200" cap="none" spc="0" normalizeH="0" baseline="0" noProof="0" dirty="0" err="1">
                <a:ln>
                  <a:noFill/>
                </a:ln>
                <a:solidFill>
                  <a:srgbClr val="FF0000"/>
                </a:solidFill>
                <a:effectLst/>
                <a:uLnTx/>
                <a:uFillTx/>
                <a:latin typeface="Calibri" panose="020F0502020204030204"/>
                <a:ea typeface="新細明體" panose="02020500000000000000" pitchFamily="18" charset="-120"/>
                <a:cs typeface="+mn-cs"/>
              </a:rPr>
              <a:t>backward_propagation</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Y_hat</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Y, cache, weight,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weight, bias = </a:t>
            </a:r>
            <a:r>
              <a:rPr kumimoji="0" lang="en-US" altLang="zh-TW" sz="1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update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(weight, bias,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w_grad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b_grad</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nn_architecture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learning_rate</a:t>
            </a: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440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261038-184E-442C-8A64-C4A45D945B78}"/>
              </a:ext>
            </a:extLst>
          </p:cNvPr>
          <p:cNvSpPr/>
          <p:nvPr/>
        </p:nvSpPr>
        <p:spPr>
          <a:xfrm>
            <a:off x="780176" y="469909"/>
            <a:ext cx="10645630" cy="4422749"/>
          </a:xfrm>
          <a:prstGeom prst="rect">
            <a:avLst/>
          </a:prstGeom>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Also remember to calculate your loss while training:</a:t>
            </a:r>
            <a:endPar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Define your loss function and decide how frequently you want to calculate your loss:</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print('epoch %d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loss</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 %f’   % (</a:t>
            </a:r>
            <a:r>
              <a:rPr kumimoji="0" lang="en-US" altLang="zh-TW" sz="1600" b="0" i="0" u="none" strike="noStrike" kern="1200" cap="none" spc="0" normalizeH="0" baseline="0" noProof="0" dirty="0" err="1">
                <a:ln>
                  <a:noFill/>
                </a:ln>
                <a:solidFill>
                  <a:srgbClr val="000000">
                    <a:lumMod val="75000"/>
                    <a:lumOff val="25000"/>
                  </a:srgbClr>
                </a:solidFill>
                <a:effectLst/>
                <a:uLnTx/>
                <a:uFillTx/>
                <a:latin typeface="Calibri" panose="020F0502020204030204"/>
                <a:ea typeface="新細明體" panose="02020500000000000000" pitchFamily="18" charset="-120"/>
                <a:cs typeface="+mn-cs"/>
              </a:rPr>
              <a:t>i</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 </a:t>
            </a:r>
            <a:r>
              <a:rPr kumimoji="0" lang="en-US" altLang="zh-TW" sz="16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your loss function</a:t>
            </a: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Finally, </a:t>
            </a:r>
            <a:r>
              <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Plot your result</a:t>
            </a:r>
            <a:r>
              <a:rPr kumimoji="0" lang="en-US" altLang="zh-TW"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a:t>
            </a:r>
            <a:r>
              <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matplotlib, or other data visualization toolkit you prefer)</a:t>
            </a: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endParaRPr kumimoji="0" lang="en-US" altLang="zh-TW" sz="2400" b="1"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Tx/>
              <a:buNone/>
              <a:tabLst/>
              <a:defRPr/>
            </a:pPr>
            <a:r>
              <a:rPr kumimoji="0" lang="en-US" altLang="zh-TW"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rPr>
              <a:t>learning curve, training error rate,  test error rate</a:t>
            </a:r>
            <a:endParaRPr kumimoji="0" lang="en-US" altLang="zh-TW" sz="1200" b="0" i="0" u="none" strike="noStrike" kern="1200" cap="none" spc="0" normalizeH="0" baseline="0" noProof="0" dirty="0">
              <a:ln>
                <a:noFill/>
              </a:ln>
              <a:solidFill>
                <a:srgbClr val="000000">
                  <a:lumMod val="75000"/>
                  <a:lumOff val="25000"/>
                </a:srgb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3026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1845733"/>
            <a:ext cx="10058400" cy="4295007"/>
          </a:xfrm>
        </p:spPr>
        <p:txBody>
          <a:bodyPr>
            <a:normAutofit/>
          </a:bodyPr>
          <a:lstStyle/>
          <a:p>
            <a:pPr>
              <a:buFont typeface="Arial" panose="020B0604020202020204" pitchFamily="34" charset="0"/>
              <a:buChar char="•"/>
            </a:pPr>
            <a:r>
              <a:rPr lang="en-US" altLang="zh-TW" dirty="0"/>
              <a:t> </a:t>
            </a:r>
            <a:r>
              <a:rPr lang="en-US" altLang="zh-TW" b="1" dirty="0"/>
              <a:t>Installation</a:t>
            </a:r>
          </a:p>
          <a:p>
            <a:pPr>
              <a:buFont typeface="Arial" panose="020B0604020202020204" pitchFamily="34" charset="0"/>
              <a:buChar char="•"/>
            </a:pPr>
            <a:r>
              <a:rPr lang="en-US" altLang="zh-TW" b="1" dirty="0"/>
              <a:t> HW1 guideline</a:t>
            </a:r>
            <a:endParaRPr lang="zh-TW" altLang="en-US" b="1" dirty="0"/>
          </a:p>
        </p:txBody>
      </p:sp>
    </p:spTree>
    <p:extLst>
      <p:ext uri="{BB962C8B-B14F-4D97-AF65-F5344CB8AC3E}">
        <p14:creationId xmlns:p14="http://schemas.microsoft.com/office/powerpoint/2010/main" val="161674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88F2F-E253-433B-B460-34878EE73245}"/>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8B956758-E499-482E-B3B3-C0E2FDBD0A30}"/>
              </a:ext>
            </a:extLst>
          </p:cNvPr>
          <p:cNvSpPr>
            <a:spLocks noGrp="1"/>
          </p:cNvSpPr>
          <p:nvPr>
            <p:ph idx="1"/>
          </p:nvPr>
        </p:nvSpPr>
        <p:spPr/>
        <p:txBody>
          <a:bodyPr/>
          <a:lstStyle/>
          <a:p>
            <a:r>
              <a:rPr lang="en-US" altLang="zh-TW" sz="2800" dirty="0"/>
              <a:t>Data science toolkit --- Anaconda</a:t>
            </a:r>
            <a:endParaRPr lang="en-US" altLang="zh-TW" dirty="0"/>
          </a:p>
          <a:p>
            <a:endParaRPr lang="en-US" altLang="zh-TW" dirty="0"/>
          </a:p>
          <a:p>
            <a:endParaRPr lang="en-US" altLang="zh-TW" dirty="0"/>
          </a:p>
          <a:p>
            <a:r>
              <a:rPr lang="en-US" altLang="zh-TW" dirty="0"/>
              <a:t>With over 25 million users worldwide, the open-source Individual Edition (Distribution) is the easiest way to perform Python/R data science and machine learning on a single machine. Developed for solo practitioners, it is the toolkit that equips you to work with thousands of open-source packages and libraries.</a:t>
            </a:r>
          </a:p>
          <a:p>
            <a:endParaRPr lang="zh-TW" altLang="en-US" dirty="0"/>
          </a:p>
        </p:txBody>
      </p:sp>
      <p:pic>
        <p:nvPicPr>
          <p:cNvPr id="2050" name="Picture 2" descr="Anaconda | Individual Edition">
            <a:extLst>
              <a:ext uri="{FF2B5EF4-FFF2-40B4-BE49-F238E27FC236}">
                <a16:creationId xmlns:a16="http://schemas.microsoft.com/office/drawing/2014/main" id="{71BAF0F2-1B4E-4EA6-B162-618A85D34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78" t="35525" r="10610" b="36935"/>
          <a:stretch/>
        </p:blipFill>
        <p:spPr bwMode="auto">
          <a:xfrm>
            <a:off x="3945342" y="2397005"/>
            <a:ext cx="4362276" cy="79424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1071A69-BF5B-40B8-967F-ABDEC8940405}"/>
              </a:ext>
            </a:extLst>
          </p:cNvPr>
          <p:cNvSpPr/>
          <p:nvPr/>
        </p:nvSpPr>
        <p:spPr>
          <a:xfrm>
            <a:off x="654342" y="4896803"/>
            <a:ext cx="1111541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1. Anaconda 3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安裝教學及說明</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Python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開發環境介紹 </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Anaconda 3 </a:t>
            </a:r>
            <a:r>
              <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完整安裝說明及步驟 </a:t>
            </a: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3"/>
              </a:rPr>
              <a:t>| by Coding Lab | AI for K-12 | Medium</a:t>
            </a:r>
            <a:endPar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2. Installing Anaconda on Windows &amp; Add Anaconda to Path Tutorial - </a:t>
            </a:r>
            <a:r>
              <a:rPr kumimoji="0" lang="en-US" altLang="zh-TW" sz="16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hlinkClick r:id="rId4"/>
              </a:rPr>
              <a:t>DataCamp</a:t>
            </a:r>
            <a:endParaRPr kumimoji="0" lang="zh-TW" altLang="en-US" sz="16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0215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installation</a:t>
            </a:r>
            <a:endParaRPr lang="zh-TW" altLang="en-US" dirty="0"/>
          </a:p>
        </p:txBody>
      </p:sp>
      <p:sp>
        <p:nvSpPr>
          <p:cNvPr id="3" name="內容版面配置區 2"/>
          <p:cNvSpPr>
            <a:spLocks noGrp="1"/>
          </p:cNvSpPr>
          <p:nvPr>
            <p:ph idx="1"/>
          </p:nvPr>
        </p:nvSpPr>
        <p:spPr>
          <a:xfrm>
            <a:off x="1097280" y="1842402"/>
            <a:ext cx="9891682" cy="4028527"/>
          </a:xfrm>
        </p:spPr>
        <p:txBody>
          <a:bodyPr/>
          <a:lstStyle/>
          <a:p>
            <a:r>
              <a:rPr lang="en-US" altLang="zh-TW" sz="2400" dirty="0"/>
              <a:t>Choose your best Python IDE(integrated development environment)</a:t>
            </a:r>
            <a:endParaRPr lang="zh-TW" altLang="en-US" dirty="0"/>
          </a:p>
        </p:txBody>
      </p:sp>
      <p:pic>
        <p:nvPicPr>
          <p:cNvPr id="1026" name="Picture 2" descr="Visual Studio Code">
            <a:extLst>
              <a:ext uri="{FF2B5EF4-FFF2-40B4-BE49-F238E27FC236}">
                <a16:creationId xmlns:a16="http://schemas.microsoft.com/office/drawing/2014/main" id="{5C6798FF-DEC2-489B-99E1-0B4036C2B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839" y="3028606"/>
            <a:ext cx="2036863" cy="203686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231831AD-D607-42D2-AFE4-8DAF4A129208}"/>
              </a:ext>
            </a:extLst>
          </p:cNvPr>
          <p:cNvSpPr/>
          <p:nvPr/>
        </p:nvSpPr>
        <p:spPr>
          <a:xfrm>
            <a:off x="1775951" y="2523294"/>
            <a:ext cx="212590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Visual Studio Code</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1028" name="Picture 4" descr="Spyder">
            <a:extLst>
              <a:ext uri="{FF2B5EF4-FFF2-40B4-BE49-F238E27FC236}">
                <a16:creationId xmlns:a16="http://schemas.microsoft.com/office/drawing/2014/main" id="{A22EA44E-4310-481C-B9BC-8C52A2B72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447" y="2989720"/>
            <a:ext cx="2114633" cy="21146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upyter - 維基百科，自由的百科全書">
            <a:extLst>
              <a:ext uri="{FF2B5EF4-FFF2-40B4-BE49-F238E27FC236}">
                <a16:creationId xmlns:a16="http://schemas.microsoft.com/office/drawing/2014/main" id="{F95864ED-73B1-41CC-8B26-025252AA91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0026" y="2891613"/>
            <a:ext cx="1852925" cy="214774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2783754D-875A-4E0B-A7C9-3671DA10FA2E}"/>
              </a:ext>
            </a:extLst>
          </p:cNvPr>
          <p:cNvSpPr/>
          <p:nvPr/>
        </p:nvSpPr>
        <p:spPr>
          <a:xfrm>
            <a:off x="5472449" y="2523294"/>
            <a:ext cx="9017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Spyder</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11" name="矩形 10">
            <a:extLst>
              <a:ext uri="{FF2B5EF4-FFF2-40B4-BE49-F238E27FC236}">
                <a16:creationId xmlns:a16="http://schemas.microsoft.com/office/drawing/2014/main" id="{583E39AF-3347-4C29-AB34-5ECC17CE826A}"/>
              </a:ext>
            </a:extLst>
          </p:cNvPr>
          <p:cNvSpPr/>
          <p:nvPr/>
        </p:nvSpPr>
        <p:spPr>
          <a:xfrm>
            <a:off x="7944767" y="2491503"/>
            <a:ext cx="204344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Jupyter</a:t>
            </a:r>
            <a:r>
              <a:rPr kumimoji="0" lang="en-US" altLang="zh-TW"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Notebook</a:t>
            </a:r>
            <a:endParaRPr kumimoji="0" lang="zh-TW" altLang="en-US" sz="20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288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CCBFF-CBC4-4FD0-BDF6-E162B637F775}"/>
              </a:ext>
            </a:extLst>
          </p:cNvPr>
          <p:cNvSpPr>
            <a:spLocks noGrp="1"/>
          </p:cNvSpPr>
          <p:nvPr>
            <p:ph type="title"/>
          </p:nvPr>
        </p:nvSpPr>
        <p:spPr/>
        <p:txBody>
          <a:bodyPr/>
          <a:lstStyle/>
          <a:p>
            <a:r>
              <a:rPr lang="en-US" altLang="zh-TW" dirty="0"/>
              <a:t>installation</a:t>
            </a:r>
            <a:endParaRPr lang="zh-TW" altLang="en-US" dirty="0"/>
          </a:p>
        </p:txBody>
      </p:sp>
      <p:sp>
        <p:nvSpPr>
          <p:cNvPr id="3" name="內容版面配置區 2">
            <a:extLst>
              <a:ext uri="{FF2B5EF4-FFF2-40B4-BE49-F238E27FC236}">
                <a16:creationId xmlns:a16="http://schemas.microsoft.com/office/drawing/2014/main" id="{376B08FC-3BA7-42D0-BC38-0AF5B74D4B47}"/>
              </a:ext>
            </a:extLst>
          </p:cNvPr>
          <p:cNvSpPr>
            <a:spLocks noGrp="1"/>
          </p:cNvSpPr>
          <p:nvPr>
            <p:ph idx="1"/>
          </p:nvPr>
        </p:nvSpPr>
        <p:spPr/>
        <p:txBody>
          <a:bodyPr/>
          <a:lstStyle/>
          <a:p>
            <a:r>
              <a:rPr lang="en-US" altLang="zh-TW" dirty="0" err="1"/>
              <a:t>Conda</a:t>
            </a:r>
            <a:r>
              <a:rPr lang="en-US" altLang="zh-TW" dirty="0"/>
              <a:t> works on your </a:t>
            </a:r>
            <a:r>
              <a:rPr lang="en-US" altLang="zh-TW" b="1" dirty="0"/>
              <a:t>command line interface such as Anaconda Prompt </a:t>
            </a:r>
            <a:r>
              <a:rPr lang="en-US" altLang="zh-TW" dirty="0"/>
              <a:t>on Windows and terminal on macOS and Linux.</a:t>
            </a:r>
          </a:p>
          <a:p>
            <a:pPr marL="0" indent="0">
              <a:buNone/>
            </a:pPr>
            <a:endParaRPr lang="en-US" altLang="zh-TW" dirty="0"/>
          </a:p>
          <a:p>
            <a:pPr marL="0" indent="0">
              <a:buNone/>
            </a:pPr>
            <a:r>
              <a:rPr lang="en-US" altLang="zh-TW" b="1" dirty="0"/>
              <a:t>Navigator</a:t>
            </a:r>
            <a:r>
              <a:rPr lang="en-US" altLang="zh-TW" dirty="0"/>
              <a:t> </a:t>
            </a:r>
            <a:r>
              <a:rPr lang="en-US" altLang="zh-TW" b="1" dirty="0"/>
              <a:t>is a desktop graphical user interface </a:t>
            </a:r>
            <a:r>
              <a:rPr lang="en-US" altLang="zh-TW" dirty="0"/>
              <a:t>that allows you to launch applications and easily manage </a:t>
            </a:r>
            <a:r>
              <a:rPr lang="en-US" altLang="zh-TW" dirty="0" err="1"/>
              <a:t>conda</a:t>
            </a:r>
            <a:r>
              <a:rPr lang="en-US" altLang="zh-TW" dirty="0"/>
              <a:t> packages, environments, and channels without using command-line commands.</a:t>
            </a:r>
            <a:endParaRPr lang="zh-TW" altLang="en-US" dirty="0"/>
          </a:p>
        </p:txBody>
      </p:sp>
      <p:pic>
        <p:nvPicPr>
          <p:cNvPr id="4" name="圖片 3">
            <a:extLst>
              <a:ext uri="{FF2B5EF4-FFF2-40B4-BE49-F238E27FC236}">
                <a16:creationId xmlns:a16="http://schemas.microsoft.com/office/drawing/2014/main" id="{93540534-CB60-48C3-801A-EDD7856238E5}"/>
              </a:ext>
            </a:extLst>
          </p:cNvPr>
          <p:cNvPicPr>
            <a:picLocks noChangeAspect="1"/>
          </p:cNvPicPr>
          <p:nvPr/>
        </p:nvPicPr>
        <p:blipFill>
          <a:blip r:embed="rId2"/>
          <a:stretch>
            <a:fillRect/>
          </a:stretch>
        </p:blipFill>
        <p:spPr>
          <a:xfrm>
            <a:off x="1557785" y="4274532"/>
            <a:ext cx="3677163" cy="390580"/>
          </a:xfrm>
          <a:prstGeom prst="rect">
            <a:avLst/>
          </a:prstGeom>
        </p:spPr>
      </p:pic>
      <p:pic>
        <p:nvPicPr>
          <p:cNvPr id="6" name="圖片 5">
            <a:extLst>
              <a:ext uri="{FF2B5EF4-FFF2-40B4-BE49-F238E27FC236}">
                <a16:creationId xmlns:a16="http://schemas.microsoft.com/office/drawing/2014/main" id="{0BEE4139-8DC0-4A81-9A88-DE34D6BFA9D2}"/>
              </a:ext>
            </a:extLst>
          </p:cNvPr>
          <p:cNvPicPr>
            <a:picLocks noChangeAspect="1"/>
          </p:cNvPicPr>
          <p:nvPr/>
        </p:nvPicPr>
        <p:blipFill>
          <a:blip r:embed="rId3"/>
          <a:stretch>
            <a:fillRect/>
          </a:stretch>
        </p:blipFill>
        <p:spPr>
          <a:xfrm>
            <a:off x="6484153" y="3803228"/>
            <a:ext cx="2991267" cy="981212"/>
          </a:xfrm>
          <a:prstGeom prst="rect">
            <a:avLst/>
          </a:prstGeom>
        </p:spPr>
      </p:pic>
      <p:sp>
        <p:nvSpPr>
          <p:cNvPr id="5" name="矩形 4"/>
          <p:cNvSpPr/>
          <p:nvPr/>
        </p:nvSpPr>
        <p:spPr>
          <a:xfrm>
            <a:off x="1823667" y="4854858"/>
            <a:ext cx="323524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desktop graphical user interface </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p:cNvSpPr/>
          <p:nvPr/>
        </p:nvSpPr>
        <p:spPr>
          <a:xfrm>
            <a:off x="7210346" y="4896798"/>
            <a:ext cx="15388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command-line</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7243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B3E71-95AE-4A26-B53C-696E9EC0FB24}"/>
              </a:ext>
            </a:extLst>
          </p:cNvPr>
          <p:cNvSpPr>
            <a:spLocks noGrp="1"/>
          </p:cNvSpPr>
          <p:nvPr>
            <p:ph type="title"/>
          </p:nvPr>
        </p:nvSpPr>
        <p:spPr>
          <a:xfrm>
            <a:off x="1179987" y="293883"/>
            <a:ext cx="10058400" cy="1450757"/>
          </a:xfrm>
        </p:spPr>
        <p:txBody>
          <a:bodyPr/>
          <a:lstStyle/>
          <a:p>
            <a:r>
              <a:rPr lang="en-US" altLang="zh-TW" dirty="0"/>
              <a:t>Installation</a:t>
            </a:r>
            <a:endParaRPr lang="zh-TW" altLang="en-US" dirty="0"/>
          </a:p>
        </p:txBody>
      </p:sp>
      <p:pic>
        <p:nvPicPr>
          <p:cNvPr id="4" name="內容版面配置區 3">
            <a:extLst>
              <a:ext uri="{FF2B5EF4-FFF2-40B4-BE49-F238E27FC236}">
                <a16:creationId xmlns:a16="http://schemas.microsoft.com/office/drawing/2014/main" id="{E3E2FC01-DEC3-4B33-90C6-E52822C04D2C}"/>
              </a:ext>
            </a:extLst>
          </p:cNvPr>
          <p:cNvPicPr>
            <a:picLocks noGrp="1" noChangeAspect="1"/>
          </p:cNvPicPr>
          <p:nvPr>
            <p:ph idx="1"/>
          </p:nvPr>
        </p:nvPicPr>
        <p:blipFill rotWithShape="1">
          <a:blip r:embed="rId2"/>
          <a:srcRect b="25151"/>
          <a:stretch/>
        </p:blipFill>
        <p:spPr>
          <a:xfrm>
            <a:off x="1290571" y="1812707"/>
            <a:ext cx="9947816" cy="4026031"/>
          </a:xfrm>
          <a:prstGeom prst="rect">
            <a:avLst/>
          </a:prstGeom>
        </p:spPr>
      </p:pic>
      <p:sp>
        <p:nvSpPr>
          <p:cNvPr id="5" name="矩形: 圓角 4">
            <a:extLst>
              <a:ext uri="{FF2B5EF4-FFF2-40B4-BE49-F238E27FC236}">
                <a16:creationId xmlns:a16="http://schemas.microsoft.com/office/drawing/2014/main" id="{53B27AA3-7AC8-48B7-B035-64928CECDFA8}"/>
              </a:ext>
            </a:extLst>
          </p:cNvPr>
          <p:cNvSpPr/>
          <p:nvPr/>
        </p:nvSpPr>
        <p:spPr>
          <a:xfrm>
            <a:off x="5138954" y="2743200"/>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 name="矩形: 圓角 5">
            <a:extLst>
              <a:ext uri="{FF2B5EF4-FFF2-40B4-BE49-F238E27FC236}">
                <a16:creationId xmlns:a16="http://schemas.microsoft.com/office/drawing/2014/main" id="{A9C3CDED-D035-474C-9B8A-B756BAA9344C}"/>
              </a:ext>
            </a:extLst>
          </p:cNvPr>
          <p:cNvSpPr/>
          <p:nvPr/>
        </p:nvSpPr>
        <p:spPr>
          <a:xfrm>
            <a:off x="9204120" y="2743200"/>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矩形: 圓角 6">
            <a:extLst>
              <a:ext uri="{FF2B5EF4-FFF2-40B4-BE49-F238E27FC236}">
                <a16:creationId xmlns:a16="http://schemas.microsoft.com/office/drawing/2014/main" id="{EFC9E53E-9EAB-481C-82D9-110F148ACD71}"/>
              </a:ext>
            </a:extLst>
          </p:cNvPr>
          <p:cNvSpPr/>
          <p:nvPr/>
        </p:nvSpPr>
        <p:spPr>
          <a:xfrm>
            <a:off x="6523138" y="4265803"/>
            <a:ext cx="1384184" cy="15603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E7D28DDA-E525-473B-853C-A8EFFAF60AC8}"/>
              </a:ext>
            </a:extLst>
          </p:cNvPr>
          <p:cNvSpPr txBox="1"/>
          <p:nvPr/>
        </p:nvSpPr>
        <p:spPr>
          <a:xfrm>
            <a:off x="5138954" y="1812707"/>
            <a:ext cx="406516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Install with GUI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Choose one you like most!</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5196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7C88F7-7248-43BD-BC2E-D4463C6900CE}"/>
              </a:ext>
            </a:extLst>
          </p:cNvPr>
          <p:cNvSpPr>
            <a:spLocks noGrp="1"/>
          </p:cNvSpPr>
          <p:nvPr>
            <p:ph type="title"/>
          </p:nvPr>
        </p:nvSpPr>
        <p:spPr/>
        <p:txBody>
          <a:bodyPr/>
          <a:lstStyle/>
          <a:p>
            <a:r>
              <a:rPr lang="en-US" altLang="zh-TW" dirty="0"/>
              <a:t>Tutorial </a:t>
            </a:r>
            <a:endParaRPr lang="zh-TW" altLang="en-US" dirty="0"/>
          </a:p>
        </p:txBody>
      </p:sp>
      <p:sp>
        <p:nvSpPr>
          <p:cNvPr id="3" name="內容版面配置區 2">
            <a:extLst>
              <a:ext uri="{FF2B5EF4-FFF2-40B4-BE49-F238E27FC236}">
                <a16:creationId xmlns:a16="http://schemas.microsoft.com/office/drawing/2014/main" id="{3D185F29-4867-4474-A106-1B87523301EE}"/>
              </a:ext>
            </a:extLst>
          </p:cNvPr>
          <p:cNvSpPr>
            <a:spLocks noGrp="1"/>
          </p:cNvSpPr>
          <p:nvPr>
            <p:ph idx="1"/>
          </p:nvPr>
        </p:nvSpPr>
        <p:spPr>
          <a:xfrm>
            <a:off x="1066800" y="713064"/>
            <a:ext cx="10058400" cy="5642591"/>
          </a:xfrm>
        </p:spPr>
        <p:txBody>
          <a:bodyPr>
            <a:normAutofit fontScale="92500" lnSpcReduction="10000"/>
          </a:bodyPr>
          <a:lstStyle/>
          <a:p>
            <a:endParaRPr lang="en-US" altLang="zh-TW" dirty="0">
              <a:hlinkClick r:id="rId2"/>
            </a:endParaRPr>
          </a:p>
          <a:p>
            <a:endParaRPr lang="en-US" altLang="zh-TW" dirty="0">
              <a:hlinkClick r:id="rId2"/>
            </a:endParaRPr>
          </a:p>
          <a:p>
            <a:endParaRPr lang="en-US" altLang="zh-TW" dirty="0">
              <a:hlinkClick r:id="rId2"/>
            </a:endParaRPr>
          </a:p>
          <a:p>
            <a:r>
              <a:rPr lang="en-US" altLang="zh-TW" sz="2400" spc="-50" dirty="0">
                <a:latin typeface="+mj-lt"/>
                <a:ea typeface="+mj-ea"/>
                <a:cs typeface="+mj-cs"/>
              </a:rPr>
              <a:t>Website:</a:t>
            </a:r>
          </a:p>
          <a:p>
            <a:r>
              <a:rPr lang="en-US" altLang="zh-TW" sz="2400" dirty="0">
                <a:hlinkClick r:id="rId3"/>
              </a:rPr>
              <a:t>Getting started with Anaconda — Anaconda documentation</a:t>
            </a:r>
            <a:endParaRPr lang="en-US" altLang="zh-TW" sz="2400" dirty="0"/>
          </a:p>
          <a:p>
            <a:r>
              <a:rPr lang="sv-SE" altLang="zh-TW" sz="2400" dirty="0">
                <a:hlinkClick r:id="rId4"/>
              </a:rPr>
              <a:t>Quickstart — Spyder 5 documentation (spyder-ide.org)</a:t>
            </a:r>
            <a:endParaRPr lang="sv-SE" altLang="zh-TW" sz="2400" dirty="0"/>
          </a:p>
          <a:p>
            <a:r>
              <a:rPr lang="en-US" altLang="zh-TW" sz="2400" dirty="0" err="1">
                <a:hlinkClick r:id="rId5"/>
              </a:rPr>
              <a:t>Jupyter</a:t>
            </a:r>
            <a:r>
              <a:rPr lang="en-US" altLang="zh-TW" sz="2400" dirty="0">
                <a:hlinkClick r:id="rId5"/>
              </a:rPr>
              <a:t> Notebook</a:t>
            </a:r>
            <a:r>
              <a:rPr lang="zh-TW" altLang="en-US" sz="2400" dirty="0">
                <a:hlinkClick r:id="rId5"/>
              </a:rPr>
              <a:t>介紹及安裝說明 </a:t>
            </a:r>
            <a:r>
              <a:rPr lang="en-US" altLang="zh-TW" sz="2400" dirty="0">
                <a:hlinkClick r:id="rId5"/>
              </a:rPr>
              <a:t>- Python4U – Medium</a:t>
            </a:r>
            <a:endParaRPr lang="en-US" altLang="zh-TW" sz="2400" dirty="0"/>
          </a:p>
          <a:p>
            <a:r>
              <a:rPr lang="en-US" altLang="zh-TW" sz="2400" dirty="0">
                <a:hlinkClick r:id="rId6"/>
              </a:rPr>
              <a:t>How to Use </a:t>
            </a:r>
            <a:r>
              <a:rPr lang="en-US" altLang="zh-TW" sz="2400" dirty="0" err="1">
                <a:hlinkClick r:id="rId6"/>
              </a:rPr>
              <a:t>Jupyter</a:t>
            </a:r>
            <a:r>
              <a:rPr lang="en-US" altLang="zh-TW" sz="2400" dirty="0">
                <a:hlinkClick r:id="rId6"/>
              </a:rPr>
              <a:t> Notebook in 2020: A Beginner’s Tutorial (dataquest.io)</a:t>
            </a:r>
            <a:endParaRPr lang="en-US" altLang="zh-TW" sz="2400" spc="-50" dirty="0">
              <a:latin typeface="+mj-lt"/>
              <a:ea typeface="+mj-ea"/>
              <a:cs typeface="+mj-cs"/>
            </a:endParaRPr>
          </a:p>
          <a:p>
            <a:r>
              <a:rPr lang="en-US" altLang="zh-TW" sz="2400" spc="-50" dirty="0">
                <a:latin typeface="+mj-lt"/>
                <a:ea typeface="+mj-ea"/>
                <a:cs typeface="+mj-cs"/>
              </a:rPr>
              <a:t>Video:</a:t>
            </a:r>
            <a:endParaRPr lang="en-US" altLang="zh-TW" sz="1050" dirty="0">
              <a:hlinkClick r:id="rId2"/>
            </a:endParaRPr>
          </a:p>
          <a:p>
            <a:r>
              <a:rPr lang="en-US" altLang="zh-TW" dirty="0">
                <a:hlinkClick r:id="rId2"/>
              </a:rPr>
              <a:t>1-2. Spyder</a:t>
            </a:r>
            <a:r>
              <a:rPr lang="zh-TW" altLang="en-US" dirty="0">
                <a:hlinkClick r:id="rId2"/>
              </a:rPr>
              <a:t>使用教學，</a:t>
            </a:r>
            <a:r>
              <a:rPr lang="en-US" altLang="zh-TW" dirty="0">
                <a:hlinkClick r:id="rId2"/>
              </a:rPr>
              <a:t>Python</a:t>
            </a:r>
            <a:r>
              <a:rPr lang="zh-TW" altLang="en-US" dirty="0">
                <a:hlinkClick r:id="rId2"/>
              </a:rPr>
              <a:t>編輯器最詳細比較－</a:t>
            </a:r>
            <a:r>
              <a:rPr lang="en-US" altLang="zh-TW" dirty="0">
                <a:hlinkClick r:id="rId2"/>
              </a:rPr>
              <a:t>【</a:t>
            </a:r>
            <a:r>
              <a:rPr lang="zh-TW" altLang="en-US" dirty="0">
                <a:hlinkClick r:id="rId2"/>
              </a:rPr>
              <a:t>行銷搬進大程式</a:t>
            </a:r>
            <a:r>
              <a:rPr lang="en-US" altLang="zh-TW" dirty="0">
                <a:hlinkClick r:id="rId2"/>
              </a:rPr>
              <a:t>】 - YouTube</a:t>
            </a:r>
            <a:endParaRPr lang="en-US" altLang="zh-TW" dirty="0"/>
          </a:p>
          <a:p>
            <a:r>
              <a:rPr lang="en-US" altLang="zh-TW" dirty="0">
                <a:hlinkClick r:id="rId7"/>
              </a:rPr>
              <a:t>Basics of SPYDER IDE for Python Programmers - YouTube</a:t>
            </a:r>
            <a:endParaRPr lang="en-US" altLang="zh-TW" dirty="0">
              <a:hlinkClick r:id="rId8"/>
            </a:endParaRPr>
          </a:p>
          <a:p>
            <a:r>
              <a:rPr lang="en-US" altLang="zh-TW" dirty="0">
                <a:hlinkClick r:id="rId8"/>
              </a:rPr>
              <a:t>0-2.Python </a:t>
            </a:r>
            <a:r>
              <a:rPr lang="en-US" altLang="zh-TW" dirty="0" err="1">
                <a:hlinkClick r:id="rId8"/>
              </a:rPr>
              <a:t>Jupyter</a:t>
            </a:r>
            <a:r>
              <a:rPr lang="en-US" altLang="zh-TW" dirty="0">
                <a:hlinkClick r:id="rId8"/>
              </a:rPr>
              <a:t> Notebook </a:t>
            </a:r>
            <a:r>
              <a:rPr lang="zh-TW" altLang="en-US" dirty="0">
                <a:hlinkClick r:id="rId8"/>
              </a:rPr>
              <a:t>使用教學 </a:t>
            </a:r>
            <a:r>
              <a:rPr lang="en-US" altLang="zh-TW" dirty="0">
                <a:hlinkClick r:id="rId8"/>
              </a:rPr>
              <a:t>- YouTube</a:t>
            </a:r>
            <a:endParaRPr lang="en-US" altLang="zh-TW" dirty="0">
              <a:hlinkClick r:id="rId9"/>
            </a:endParaRPr>
          </a:p>
          <a:p>
            <a:r>
              <a:rPr lang="en-US" altLang="zh-TW" dirty="0" err="1">
                <a:hlinkClick r:id="rId9"/>
              </a:rPr>
              <a:t>Jupyter</a:t>
            </a:r>
            <a:r>
              <a:rPr lang="en-US" altLang="zh-TW" dirty="0">
                <a:hlinkClick r:id="rId9"/>
              </a:rPr>
              <a:t> Notebook Tutorial: Introduction, Setup, and Walkthrough - YouTube</a:t>
            </a:r>
            <a:endParaRPr lang="zh-TW" altLang="en-US" dirty="0"/>
          </a:p>
        </p:txBody>
      </p:sp>
    </p:spTree>
    <p:extLst>
      <p:ext uri="{BB962C8B-B14F-4D97-AF65-F5344CB8AC3E}">
        <p14:creationId xmlns:p14="http://schemas.microsoft.com/office/powerpoint/2010/main" val="279381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BD004-8C9F-4FA5-B132-F8EDEDA7C429}"/>
              </a:ext>
            </a:extLst>
          </p:cNvPr>
          <p:cNvSpPr>
            <a:spLocks noGrp="1"/>
          </p:cNvSpPr>
          <p:nvPr>
            <p:ph type="title"/>
          </p:nvPr>
        </p:nvSpPr>
        <p:spPr/>
        <p:txBody>
          <a:bodyPr/>
          <a:lstStyle/>
          <a:p>
            <a:r>
              <a:rPr lang="en-US" altLang="zh-TW" dirty="0"/>
              <a:t>Installation(recommended)</a:t>
            </a:r>
            <a:endParaRPr lang="zh-TW" altLang="en-US" dirty="0"/>
          </a:p>
        </p:txBody>
      </p:sp>
      <p:pic>
        <p:nvPicPr>
          <p:cNvPr id="4" name="內容版面配置區 3">
            <a:extLst>
              <a:ext uri="{FF2B5EF4-FFF2-40B4-BE49-F238E27FC236}">
                <a16:creationId xmlns:a16="http://schemas.microsoft.com/office/drawing/2014/main" id="{E73F4483-F09B-4A11-B4DF-07760B9BAE34}"/>
              </a:ext>
            </a:extLst>
          </p:cNvPr>
          <p:cNvPicPr>
            <a:picLocks noGrp="1" noChangeAspect="1"/>
          </p:cNvPicPr>
          <p:nvPr>
            <p:ph idx="1"/>
          </p:nvPr>
        </p:nvPicPr>
        <p:blipFill rotWithShape="1">
          <a:blip r:embed="rId2"/>
          <a:srcRect l="1129" r="33205"/>
          <a:stretch/>
        </p:blipFill>
        <p:spPr>
          <a:xfrm>
            <a:off x="2045237" y="4220315"/>
            <a:ext cx="5436067" cy="1629002"/>
          </a:xfrm>
          <a:prstGeom prst="rect">
            <a:avLst/>
          </a:prstGeom>
        </p:spPr>
      </p:pic>
      <p:sp>
        <p:nvSpPr>
          <p:cNvPr id="5" name="文字方塊 4">
            <a:extLst>
              <a:ext uri="{FF2B5EF4-FFF2-40B4-BE49-F238E27FC236}">
                <a16:creationId xmlns:a16="http://schemas.microsoft.com/office/drawing/2014/main" id="{3929B682-FA2B-4685-A6CA-484E766F8655}"/>
              </a:ext>
            </a:extLst>
          </p:cNvPr>
          <p:cNvSpPr txBox="1"/>
          <p:nvPr/>
        </p:nvSpPr>
        <p:spPr>
          <a:xfrm>
            <a:off x="1097280" y="1911608"/>
            <a:ext cx="366599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Install </a:t>
            </a:r>
            <a:r>
              <a:rPr kumimoji="0" lang="en-US" altLang="zh-TW" sz="2800" b="1"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Numpy</a:t>
            </a:r>
            <a:endParaRPr kumimoji="0" lang="zh-TW" altLang="en-US" sz="2800" b="1"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6" name="矩形 5">
            <a:extLst>
              <a:ext uri="{FF2B5EF4-FFF2-40B4-BE49-F238E27FC236}">
                <a16:creationId xmlns:a16="http://schemas.microsoft.com/office/drawing/2014/main" id="{52FCE9B9-3000-440A-A1FC-38DEB458685E}"/>
              </a:ext>
            </a:extLst>
          </p:cNvPr>
          <p:cNvSpPr/>
          <p:nvPr/>
        </p:nvSpPr>
        <p:spPr>
          <a:xfrm>
            <a:off x="1097280" y="2563382"/>
            <a:ext cx="9592531"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D848E23-D299-4760-BD2D-860F2591D2B3}"/>
              </a:ext>
            </a:extLst>
          </p:cNvPr>
          <p:cNvSpPr/>
          <p:nvPr/>
        </p:nvSpPr>
        <p:spPr>
          <a:xfrm>
            <a:off x="7481304" y="5231370"/>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Install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Numpy</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with anaconda prompt</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8" name="圖片 7">
            <a:extLst>
              <a:ext uri="{FF2B5EF4-FFF2-40B4-BE49-F238E27FC236}">
                <a16:creationId xmlns:a16="http://schemas.microsoft.com/office/drawing/2014/main" id="{FBDD0C05-1AA7-433A-B099-E7C373E6F428}"/>
              </a:ext>
            </a:extLst>
          </p:cNvPr>
          <p:cNvPicPr>
            <a:picLocks noChangeAspect="1"/>
          </p:cNvPicPr>
          <p:nvPr/>
        </p:nvPicPr>
        <p:blipFill>
          <a:blip r:embed="rId3"/>
          <a:stretch>
            <a:fillRect/>
          </a:stretch>
        </p:blipFill>
        <p:spPr>
          <a:xfrm>
            <a:off x="3465305" y="1800100"/>
            <a:ext cx="2089461" cy="746236"/>
          </a:xfrm>
          <a:prstGeom prst="rect">
            <a:avLst/>
          </a:prstGeom>
        </p:spPr>
      </p:pic>
      <p:sp>
        <p:nvSpPr>
          <p:cNvPr id="9" name="矩形 8">
            <a:extLst>
              <a:ext uri="{FF2B5EF4-FFF2-40B4-BE49-F238E27FC236}">
                <a16:creationId xmlns:a16="http://schemas.microsoft.com/office/drawing/2014/main" id="{95925795-84B1-472A-80B7-1ED75BBC762D}"/>
              </a:ext>
            </a:extLst>
          </p:cNvPr>
          <p:cNvSpPr/>
          <p:nvPr/>
        </p:nvSpPr>
        <p:spPr>
          <a:xfrm>
            <a:off x="4011134" y="5855680"/>
            <a:ext cx="4169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NumPy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hlinkClick r:id="rId4"/>
              </a:rPr>
              <a:t>quickstart</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 — NumPy v1.21 Manual</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4077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9E586-85C3-4B70-8D80-ACF762E89F97}"/>
              </a:ext>
            </a:extLst>
          </p:cNvPr>
          <p:cNvSpPr>
            <a:spLocks noGrp="1"/>
          </p:cNvSpPr>
          <p:nvPr>
            <p:ph type="title"/>
          </p:nvPr>
        </p:nvSpPr>
        <p:spPr/>
        <p:txBody>
          <a:bodyPr/>
          <a:lstStyle/>
          <a:p>
            <a:r>
              <a:rPr lang="en-US" altLang="zh-TW" dirty="0"/>
              <a:t>Installation(recommended)</a:t>
            </a:r>
            <a:endParaRPr lang="zh-TW" altLang="en-US" dirty="0"/>
          </a:p>
        </p:txBody>
      </p:sp>
      <p:sp>
        <p:nvSpPr>
          <p:cNvPr id="3" name="內容版面配置區 2">
            <a:extLst>
              <a:ext uri="{FF2B5EF4-FFF2-40B4-BE49-F238E27FC236}">
                <a16:creationId xmlns:a16="http://schemas.microsoft.com/office/drawing/2014/main" id="{167A541B-DFC6-4302-8265-B3E1B7CF9C83}"/>
              </a:ext>
            </a:extLst>
          </p:cNvPr>
          <p:cNvSpPr>
            <a:spLocks noGrp="1"/>
          </p:cNvSpPr>
          <p:nvPr>
            <p:ph idx="1"/>
          </p:nvPr>
        </p:nvSpPr>
        <p:spPr/>
        <p:txBody>
          <a:bodyPr/>
          <a:lstStyle/>
          <a:p>
            <a:pPr marL="0" lvl="0" indent="0">
              <a:lnSpc>
                <a:spcPct val="100000"/>
              </a:lnSpc>
              <a:spcBef>
                <a:spcPts val="0"/>
              </a:spcBef>
              <a:spcAft>
                <a:spcPts val="0"/>
              </a:spcAft>
              <a:buClrTx/>
              <a:buSzTx/>
              <a:buNone/>
            </a:pPr>
            <a:r>
              <a:rPr lang="en-US" altLang="zh-TW" sz="2800" dirty="0">
                <a:solidFill>
                  <a:srgbClr val="000000"/>
                </a:solidFill>
              </a:rPr>
              <a:t>Install </a:t>
            </a:r>
            <a:r>
              <a:rPr lang="en-US" altLang="zh-TW" sz="2800" b="1" dirty="0">
                <a:solidFill>
                  <a:srgbClr val="000000"/>
                </a:solidFill>
              </a:rPr>
              <a:t>matplotlib</a:t>
            </a:r>
            <a:endParaRPr lang="zh-TW" altLang="en-US" sz="2800" b="1" dirty="0">
              <a:solidFill>
                <a:srgbClr val="000000"/>
              </a:solidFill>
            </a:endParaRPr>
          </a:p>
          <a:p>
            <a:pPr marL="0" indent="0">
              <a:buNone/>
            </a:pPr>
            <a:endParaRPr lang="zh-TW" altLang="en-US" dirty="0"/>
          </a:p>
        </p:txBody>
      </p:sp>
      <p:pic>
        <p:nvPicPr>
          <p:cNvPr id="4" name="圖片 3">
            <a:extLst>
              <a:ext uri="{FF2B5EF4-FFF2-40B4-BE49-F238E27FC236}">
                <a16:creationId xmlns:a16="http://schemas.microsoft.com/office/drawing/2014/main" id="{A5CF6912-B4DC-4D10-B85D-28349F53882D}"/>
              </a:ext>
            </a:extLst>
          </p:cNvPr>
          <p:cNvPicPr>
            <a:picLocks noChangeAspect="1"/>
          </p:cNvPicPr>
          <p:nvPr/>
        </p:nvPicPr>
        <p:blipFill>
          <a:blip r:embed="rId2"/>
          <a:stretch>
            <a:fillRect/>
          </a:stretch>
        </p:blipFill>
        <p:spPr>
          <a:xfrm>
            <a:off x="3835062" y="1845734"/>
            <a:ext cx="2834186" cy="686723"/>
          </a:xfrm>
          <a:prstGeom prst="rect">
            <a:avLst/>
          </a:prstGeom>
        </p:spPr>
      </p:pic>
      <p:pic>
        <p:nvPicPr>
          <p:cNvPr id="5" name="圖片 4">
            <a:extLst>
              <a:ext uri="{FF2B5EF4-FFF2-40B4-BE49-F238E27FC236}">
                <a16:creationId xmlns:a16="http://schemas.microsoft.com/office/drawing/2014/main" id="{47CB7CE2-D7C6-474D-8443-292E6CB2631F}"/>
              </a:ext>
            </a:extLst>
          </p:cNvPr>
          <p:cNvPicPr>
            <a:picLocks noChangeAspect="1"/>
          </p:cNvPicPr>
          <p:nvPr/>
        </p:nvPicPr>
        <p:blipFill>
          <a:blip r:embed="rId3"/>
          <a:stretch>
            <a:fillRect/>
          </a:stretch>
        </p:blipFill>
        <p:spPr>
          <a:xfrm>
            <a:off x="2783259" y="4225777"/>
            <a:ext cx="2968512" cy="1715314"/>
          </a:xfrm>
          <a:prstGeom prst="rect">
            <a:avLst/>
          </a:prstGeom>
        </p:spPr>
      </p:pic>
      <p:sp>
        <p:nvSpPr>
          <p:cNvPr id="6" name="矩形 5">
            <a:extLst>
              <a:ext uri="{FF2B5EF4-FFF2-40B4-BE49-F238E27FC236}">
                <a16:creationId xmlns:a16="http://schemas.microsoft.com/office/drawing/2014/main" id="{C64F68F7-505A-4DD1-9429-AC82FC2A8F50}"/>
              </a:ext>
            </a:extLst>
          </p:cNvPr>
          <p:cNvSpPr/>
          <p:nvPr/>
        </p:nvSpPr>
        <p:spPr>
          <a:xfrm>
            <a:off x="6229654" y="4898768"/>
            <a:ext cx="42963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hlinkClick r:id="rId4"/>
              </a:rPr>
              <a:t>Tutorials — Matplotlib 3.4.3 documentation</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356FFA64-EDFC-4A4A-ACD6-DA0E27D2A6BD}"/>
              </a:ext>
            </a:extLst>
          </p:cNvPr>
          <p:cNvSpPr/>
          <p:nvPr/>
        </p:nvSpPr>
        <p:spPr>
          <a:xfrm>
            <a:off x="1097280" y="2532457"/>
            <a:ext cx="930898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Matplotlib is a plotting library for the Python programming language and its numerical mathematics extension NumPy. It provides an object-oriented API for embedding plots into applications using general-purpose GUI toolkits like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Tkinter</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wxPython</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Qt, or GTK. There is also a procedural "</a:t>
            </a:r>
            <a:r>
              <a:rPr kumimoji="0" lang="en-US" altLang="zh-TW" sz="1800" b="0" i="0" u="none" strike="noStrike" kern="1200" cap="none" spc="0" normalizeH="0" baseline="0" noProof="0" dirty="0" err="1">
                <a:ln>
                  <a:noFill/>
                </a:ln>
                <a:solidFill>
                  <a:srgbClr val="000000"/>
                </a:solidFill>
                <a:effectLst/>
                <a:uLnTx/>
                <a:uFillTx/>
                <a:latin typeface="Calibri" panose="020F0502020204030204"/>
                <a:ea typeface="新細明體" panose="02020500000000000000" pitchFamily="18" charset="-120"/>
                <a:cs typeface="+mn-cs"/>
              </a:rPr>
              <a:t>pylab</a:t>
            </a:r>
            <a:r>
              <a:rPr kumimoji="0" lang="en-US" altLang="zh-TW"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rPr>
              <a:t>" interface based on a state machine (like OpenGL), designed to closely resemble that of MATLAB, though its use is discouraged.[3] SciPy makes use of Matplotlib.</a:t>
            </a:r>
            <a:endParaRPr kumimoji="0" lang="zh-TW" altLang="en-US" sz="18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5469812"/>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1119</Words>
  <Application>Microsoft Office PowerPoint</Application>
  <PresentationFormat>寬螢幕</PresentationFormat>
  <Paragraphs>132</Paragraphs>
  <Slides>18</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新細明體</vt:lpstr>
      <vt:lpstr>Arial</vt:lpstr>
      <vt:lpstr>Calibri</vt:lpstr>
      <vt:lpstr>Calibri Light</vt:lpstr>
      <vt:lpstr>回顧</vt:lpstr>
      <vt:lpstr>HW1 guideline </vt:lpstr>
      <vt:lpstr>OUTLINE</vt:lpstr>
      <vt:lpstr>installation(recommended)</vt:lpstr>
      <vt:lpstr>installation</vt:lpstr>
      <vt:lpstr>installation</vt:lpstr>
      <vt:lpstr>Installation</vt:lpstr>
      <vt:lpstr>Tutorial </vt:lpstr>
      <vt:lpstr>Installation(recommended)</vt:lpstr>
      <vt:lpstr>Installation(recommended)</vt:lpstr>
      <vt:lpstr>Installation(recommended)</vt:lpstr>
      <vt:lpstr>About HW1 </vt:lpstr>
      <vt:lpstr>HW1 guildeline - Try to follow these steps: </vt:lpstr>
      <vt:lpstr>Second, build nn layers(better use functions to modularize your architecture!) : </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 guideline</dc:title>
  <dc:creator>aaron</dc:creator>
  <cp:lastModifiedBy>USER</cp:lastModifiedBy>
  <cp:revision>53</cp:revision>
  <dcterms:created xsi:type="dcterms:W3CDTF">2021-10-18T14:17:52Z</dcterms:created>
  <dcterms:modified xsi:type="dcterms:W3CDTF">2022-10-04T05:39:08Z</dcterms:modified>
</cp:coreProperties>
</file>