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86575" cy="96234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86575" cy="96234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86575" cy="96234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86575" cy="96234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86575" cy="96234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53" name="Rectangle 5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4" name="Rectangle 6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Font typeface="Times New Roman" pitchFamily="16" charset="0"/>
              <a:buNone/>
            </a:pPr>
            <a:r>
              <a:rPr lang="en-GB" altLang="en-US" sz="1200">
                <a:ea typeface="HG Mincho Light J" charset="0"/>
                <a:cs typeface="HG Mincho Light J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1802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511175" y="0"/>
            <a:ext cx="5075238" cy="3805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219075" y="4006850"/>
            <a:ext cx="5659438" cy="45180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511175" y="0"/>
            <a:ext cx="5075238" cy="3805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219075" y="4006850"/>
            <a:ext cx="5659438" cy="45180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038225" y="752475"/>
            <a:ext cx="4816475" cy="3611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038225" y="752475"/>
            <a:ext cx="4816475" cy="3611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038225" y="752475"/>
            <a:ext cx="4816475" cy="3611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835025" y="4113213"/>
            <a:ext cx="4579938" cy="39100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1038225" y="752475"/>
            <a:ext cx="4816475" cy="36115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8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7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304800"/>
            <a:ext cx="1941512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2138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37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66050" cy="1289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06825" cy="4260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5025" y="1828800"/>
            <a:ext cx="3806825" cy="42608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58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66050" cy="1289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06825" cy="4260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5025" y="1828800"/>
            <a:ext cx="3806825" cy="426085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1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3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06825" cy="4260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828800"/>
            <a:ext cx="3806825" cy="4260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6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8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7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7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263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8610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2971800" y="6172200"/>
            <a:ext cx="4972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FFFFFF"/>
              </a:buClr>
              <a:buFont typeface="Times New Roman" pitchFamily="16" charset="0"/>
              <a:buNone/>
            </a:pPr>
            <a:r>
              <a:rPr lang="en-GB" altLang="en-US" sz="1000" b="1">
                <a:solidFill>
                  <a:srgbClr val="FFFFFF"/>
                </a:solidFill>
                <a:latin typeface="Arial" charset="0"/>
                <a:ea typeface="HG Mincho Light J" charset="0"/>
                <a:cs typeface="HG Mincho Light J" charset="0"/>
              </a:rPr>
              <a:t>© Connextra 2003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86488"/>
            <a:ext cx="5334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610600" cy="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660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6605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2pPr>
      <a:lvl3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3pPr>
      <a:lvl4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4pPr>
      <a:lvl5pPr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000066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HG Mincho Light J" charset="0"/>
          <a:cs typeface="HG Mincho Light J" charset="0"/>
        </a:defRPr>
      </a:lvl9pPr>
    </p:titleStyle>
    <p:bodyStyle>
      <a:lvl1pPr marL="336550" indent="-336550" algn="l" defTabSz="449263" rtl="0" fontAlgn="base">
        <a:spcBef>
          <a:spcPts val="65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fontAlgn="base">
        <a:spcBef>
          <a:spcPts val="55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45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40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–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40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40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40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40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400"/>
        </a:spcBef>
        <a:spcAft>
          <a:spcPct val="0"/>
        </a:spcAft>
        <a:buClr>
          <a:srgbClr val="FF6300"/>
        </a:buClr>
        <a:buSzPct val="100000"/>
        <a:buFont typeface="Times New Roman" pitchFamily="16" charset="0"/>
        <a:buChar char="»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304925" y="40386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>
              <a:spcBef>
                <a:spcPts val="145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 altLang="en-US">
                <a:latin typeface="Tahoma" pitchFamily="32" charset="0"/>
                <a:ea typeface="HG Mincho Light J" charset="0"/>
                <a:cs typeface="HG Mincho Light J" charset="0"/>
              </a:rPr>
              <a:t>John Nolan &amp; Rachel Davies 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85800" y="27813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 New Roman" pitchFamily="16" charset="0"/>
              </a:defRPr>
            </a:lvl9pPr>
          </a:lstStyle>
          <a:p>
            <a:pPr algn="ctr" eaLnBrk="1" hangingPunct="1">
              <a:buClr>
                <a:srgbClr val="000066"/>
              </a:buClr>
              <a:buSzPct val="337000"/>
              <a:buFont typeface="Times New Roman" pitchFamily="16" charset="0"/>
              <a:buNone/>
            </a:pPr>
            <a:r>
              <a:rPr lang="en-GB" altLang="en-US" sz="3600" b="1">
                <a:solidFill>
                  <a:srgbClr val="000066"/>
                </a:solidFill>
                <a:latin typeface="Tahoma" pitchFamily="32" charset="0"/>
                <a:ea typeface="HG Mincho Light J" charset="0"/>
                <a:cs typeface="HG Mincho Light J" charset="0"/>
              </a:rPr>
              <a:t>XP @ Connextra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Iteration Planning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1038" y="1358900"/>
            <a:ext cx="7772400" cy="4503738"/>
          </a:xfrm>
          <a:ln/>
        </p:spPr>
        <p:txBody>
          <a:bodyPr/>
          <a:lstStyle/>
          <a:p>
            <a:pPr>
              <a:spcBef>
                <a:spcPts val="550"/>
              </a:spcBef>
              <a:buSzPct val="4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Monday morning, company standup meeting, followed by Customer team meeting</a:t>
            </a:r>
          </a:p>
          <a:p>
            <a:pPr lvl="1">
              <a:buSzPct val="44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/>
              <a:t>to list of stories (on flipchart paper) for this week and next week with ranking (1,2,3..) and any deadlines marked</a:t>
            </a:r>
          </a:p>
          <a:p>
            <a:pPr>
              <a:spcBef>
                <a:spcPts val="550"/>
              </a:spcBef>
              <a:buSzPct val="4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Velocity metric for iteration just finished is calculated</a:t>
            </a:r>
          </a:p>
          <a:p>
            <a:pPr>
              <a:spcBef>
                <a:spcPts val="550"/>
              </a:spcBef>
              <a:buSzPct val="4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After lunch, Developers assemble for collective estimating of all cards on the table</a:t>
            </a:r>
          </a:p>
          <a:p>
            <a:pPr lvl="1">
              <a:buSzPct val="44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/>
              <a:t>Quick overview of the commercial priorities from Customer team for Developers</a:t>
            </a:r>
          </a:p>
          <a:p>
            <a:pPr lvl="1">
              <a:buSzPct val="44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/>
              <a:t>Estimates (in ideal days) for stories on table agreed by group</a:t>
            </a:r>
          </a:p>
          <a:p>
            <a:pPr lvl="2">
              <a:buSzPct val="64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/>
              <a:t>Decomposition for complex stories</a:t>
            </a:r>
          </a:p>
          <a:p>
            <a:pPr lvl="2">
              <a:buSzPct val="64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/>
              <a:t>Main tasks per story noted on index cards</a:t>
            </a:r>
          </a:p>
          <a:p>
            <a:pPr>
              <a:spcBef>
                <a:spcPts val="550"/>
              </a:spcBef>
              <a:buSzPct val="4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Developers explain estimates to Customer team, who make final cut bounded by measured velocity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Writing Stories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70025"/>
            <a:ext cx="7772400" cy="4267200"/>
          </a:xfrm>
          <a:ln/>
        </p:spPr>
        <p:txBody>
          <a:bodyPr/>
          <a:lstStyle/>
          <a:p>
            <a:pPr>
              <a:spcBef>
                <a:spcPts val="6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Stories are </a:t>
            </a:r>
            <a:r>
              <a:rPr lang="en-GB" altLang="en-US" b="1"/>
              <a:t>tokens</a:t>
            </a:r>
            <a:r>
              <a:rPr lang="en-GB" altLang="en-US"/>
              <a:t> for a conversation between Customer and Dev</a:t>
            </a:r>
          </a:p>
          <a:p>
            <a:pPr>
              <a:spcBef>
                <a:spcPts val="6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Written on index cards</a:t>
            </a:r>
          </a:p>
          <a:p>
            <a:pPr>
              <a:spcBef>
                <a:spcPts val="6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Useful format:</a:t>
            </a:r>
          </a:p>
          <a:p>
            <a:pPr lvl="1"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 As &lt;role&gt; I want &lt;function&gt; </a:t>
            </a:r>
          </a:p>
          <a:p>
            <a:pPr lvl="1"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so that &lt;business benefit&gt;</a:t>
            </a:r>
          </a:p>
          <a:p>
            <a:pPr>
              <a:spcBef>
                <a:spcPts val="6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Also title, author, date of writing</a:t>
            </a:r>
          </a:p>
          <a:p>
            <a:pPr>
              <a:spcBef>
                <a:spcPts val="6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Avoid implementation details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Tracking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" y="1828800"/>
            <a:ext cx="3810000" cy="4267200"/>
          </a:xfrm>
          <a:ln/>
        </p:spPr>
        <p:txBody>
          <a:bodyPr/>
          <a:lstStyle/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Measure your velocity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Total of story estimates completed in an iteration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Recorded on internal wiki web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Iterations of fixed duration make it easier to compare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Load Factor is depracated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4875213" y="1828800"/>
          <a:ext cx="33559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4" imgW="3505320" imgH="4457880" progId="">
                  <p:embed/>
                </p:oleObj>
              </mc:Choice>
              <mc:Fallback>
                <p:oleObj r:id="rId4" imgW="3505320" imgH="4457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1828800"/>
                        <a:ext cx="3355975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Visible Feedback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8813" y="1608138"/>
            <a:ext cx="4419600" cy="4284662"/>
          </a:xfrm>
          <a:ln/>
        </p:spPr>
        <p:txBody>
          <a:bodyPr/>
          <a:lstStyle/>
          <a:p>
            <a:pPr>
              <a:spcBef>
                <a:spcPts val="5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Visible iteration plan</a:t>
            </a:r>
          </a:p>
          <a:p>
            <a:pPr marL="741363" lvl="1" indent="-284163">
              <a:spcBef>
                <a:spcPts val="4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Story and Task Cards pinned on a pinboard create a “wall Gantt”</a:t>
            </a:r>
          </a:p>
          <a:p>
            <a:pPr>
              <a:spcBef>
                <a:spcPts val="5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Coloured stickers are used to indicate progress on tasks in iteration plan</a:t>
            </a:r>
          </a:p>
          <a:p>
            <a:pPr marL="741363" lvl="1" indent="-2841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Red for unfinished</a:t>
            </a:r>
          </a:p>
          <a:p>
            <a:pPr marL="741363" lvl="1" indent="-2841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Yellow for development complete</a:t>
            </a:r>
          </a:p>
          <a:p>
            <a:pPr marL="741363" lvl="1" indent="-2841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Green for customer accepted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3352800" cy="2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Standups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3810000" cy="4267200"/>
          </a:xfrm>
          <a:ln/>
        </p:spPr>
        <p:txBody>
          <a:bodyPr/>
          <a:lstStyle/>
          <a:p>
            <a:pPr>
              <a:spcBef>
                <a:spcPts val="5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Standup “Checkov”</a:t>
            </a:r>
          </a:p>
          <a:p>
            <a:pPr lvl="1">
              <a:spcBef>
                <a:spcPts val="4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What happened yesterday?</a:t>
            </a:r>
          </a:p>
          <a:p>
            <a:pPr lvl="1">
              <a:spcBef>
                <a:spcPts val="4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Any new cards?</a:t>
            </a:r>
          </a:p>
          <a:p>
            <a:pPr lvl="1">
              <a:spcBef>
                <a:spcPts val="4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Any meetings?</a:t>
            </a:r>
          </a:p>
          <a:p>
            <a:pPr lvl="1">
              <a:spcBef>
                <a:spcPts val="4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Who’s “exposed”?</a:t>
            </a:r>
          </a:p>
          <a:p>
            <a:pPr lvl="1">
              <a:spcBef>
                <a:spcPts val="4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Mark time spent</a:t>
            </a:r>
          </a:p>
          <a:p>
            <a:pPr lvl="1">
              <a:spcBef>
                <a:spcPts val="4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Who’s pairing with who?</a:t>
            </a:r>
          </a:p>
          <a:p>
            <a:pPr>
              <a:spcBef>
                <a:spcPts val="58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If you can’t keep it under 15 mins use a kitchen timer!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181600" y="1905000"/>
          <a:ext cx="291147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4" imgW="2543040" imgH="2695680" progId="">
                  <p:embed/>
                </p:oleObj>
              </mc:Choice>
              <mc:Fallback>
                <p:oleObj r:id="rId4" imgW="2543040" imgH="2695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2911475" cy="308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12075" cy="1235075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Selecting pairs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2788" y="1758950"/>
            <a:ext cx="7712075" cy="4208463"/>
          </a:xfrm>
          <a:ln/>
        </p:spPr>
        <p:txBody>
          <a:bodyPr lIns="0" tIns="0" rIns="0" bIns="0"/>
          <a:lstStyle/>
          <a:p>
            <a:pPr marL="261938" indent="-261938">
              <a:spcBef>
                <a:spcPts val="63"/>
              </a:spcBef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 b="1"/>
              <a:t>Worked through iteration stories in priority order</a:t>
            </a:r>
          </a:p>
          <a:p>
            <a:pPr marL="261938" indent="-261938">
              <a:spcBef>
                <a:spcPts val="63"/>
              </a:spcBef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 b="1"/>
              <a:t>No story owners</a:t>
            </a:r>
          </a:p>
          <a:p>
            <a:pPr marL="261938" indent="-261938">
              <a:spcBef>
                <a:spcPts val="63"/>
              </a:spcBef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 b="1"/>
              <a:t>Team select tasks and form pairs based on previous work and preference using a pair rotation rule as a guide</a:t>
            </a:r>
          </a:p>
          <a:p>
            <a:pPr marL="685800" lvl="1" indent="-228600">
              <a:spcBef>
                <a:spcPct val="0"/>
              </a:spcBef>
              <a:buSzPct val="45000"/>
              <a:buFont typeface="StarSymbol" charset="0"/>
              <a:buChar char="•"/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 sz="2800" b="1"/>
              <a:t>A+B -&gt; B+C -&gt; C+D ..</a:t>
            </a:r>
          </a:p>
          <a:p>
            <a:pPr marL="261938" indent="-261938">
              <a:buSzPct val="45000"/>
              <a:buFont typeface="StarSymbol" charset="0"/>
              <a:buChar char="•"/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 b="1"/>
              <a:t>Team lead only step in where problems arise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Simple Design and Refactoring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75" y="1573213"/>
            <a:ext cx="7772400" cy="4359275"/>
          </a:xfrm>
          <a:ln/>
        </p:spPr>
        <p:txBody>
          <a:bodyPr/>
          <a:lstStyle/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Refactoring: </a:t>
            </a:r>
            <a:r>
              <a:rPr lang="en-GB" altLang="en-US" sz="2000" i="1"/>
              <a:t>A series of small steps, each of which changes the program’s internal structure without changing its external behaviour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Simple Design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Code for present needs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Remove redundant code</a:t>
            </a:r>
          </a:p>
          <a:p>
            <a:pPr>
              <a:spcBef>
                <a:spcPts val="550"/>
              </a:spcBef>
              <a:buSzPct val="7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Keeping the codebase tidy makes it more malleable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IDE support helps! 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Connextra used IBM VisualAge for Java at the start but migrated to Eclipse to take advantage of the tool support for refactoring like extract method, etc.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Collective Ownership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3810000" cy="42672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450"/>
              </a:spcBef>
              <a:buSzPct val="3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Modules are owned by the team not by individuals</a:t>
            </a:r>
          </a:p>
          <a:p>
            <a:pPr>
              <a:lnSpc>
                <a:spcPct val="90000"/>
              </a:lnSpc>
              <a:spcBef>
                <a:spcPts val="450"/>
              </a:spcBef>
              <a:buSzPct val="3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Everyone has the right to check out and modify any code (in a pair)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SzPct val="4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800"/>
              <a:t>Things are fixed when they are found</a:t>
            </a:r>
          </a:p>
          <a:p>
            <a:pPr>
              <a:lnSpc>
                <a:spcPct val="90000"/>
              </a:lnSpc>
              <a:spcBef>
                <a:spcPts val="450"/>
              </a:spcBef>
              <a:buSzPct val="3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All programmers are familiar with all of the code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SzPct val="4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800"/>
              <a:t>Bus Factor of: n-1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SzPct val="4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800"/>
              <a:t>Team can accept absences</a:t>
            </a:r>
          </a:p>
          <a:p>
            <a:pPr>
              <a:lnSpc>
                <a:spcPct val="90000"/>
              </a:lnSpc>
              <a:spcBef>
                <a:spcPts val="450"/>
              </a:spcBef>
              <a:buSzPct val="3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No-one can be identified to a piece of code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SzPct val="4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800"/>
              <a:t>Eliminates a blame culture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3200400" cy="24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Coding Standards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Team agrees on a set of coding standards they adhere to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Reached by consensus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Everyone agrees to follow them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No reformatting according to individual tastes!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Same development tools and preferences on each workstation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Any person can pair equally well on any machine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Developers May Find This Hard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Explain advantages of collective ownership and lack of blame culture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The Connextra Story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2950" y="1814513"/>
            <a:ext cx="7772400" cy="4267200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Web technology company products &amp; services: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Sidewize bar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Active Ad workbench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Established in May 1999 on XP principles 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Development team assembled by John Nolan &amp; Tim Mackinnon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See http://www.connextra.com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Pair Programming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All code written in pairs at a single workstation</a:t>
            </a:r>
          </a:p>
          <a:p>
            <a:pPr marL="741363" lvl="1" indent="-284163">
              <a:lnSpc>
                <a:spcPct val="90000"/>
              </a:lnSpc>
              <a:spcBef>
                <a:spcPts val="43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Convex desks</a:t>
            </a:r>
          </a:p>
          <a:p>
            <a:pPr marL="741363" lvl="1" indent="-284163">
              <a:lnSpc>
                <a:spcPct val="90000"/>
              </a:lnSpc>
              <a:spcBef>
                <a:spcPts val="43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Large screens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Each developer has a locker and adjustable chair but no desk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Developers take turns to drive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Pairs work together for less than a day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Continuous integration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24350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Nightly builds are for wimps (Kent Beck)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We build and integrate hourly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Reduces interface mismatch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Reduces the impact of collisions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Only a small amount of code has changed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Everyone remembers what they have done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The sooner code is integrated the sooner many pairs of eyes will refactor and simplify it</a:t>
            </a:r>
          </a:p>
          <a:p>
            <a:pPr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Testing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Test should be automated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Xunit framework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Levels of Testing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Unit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Acceptance/Functional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Test first design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Test cases are written before the code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forces us to design the code from a client’s point of view</a:t>
            </a:r>
          </a:p>
          <a:p>
            <a:pPr>
              <a:buSzPct val="85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Mock objects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Metaphor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The architecture is captured by a system metaphor 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 simple shared story of how the whole system works which guides development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Example: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C3 Payroll System was like an assembly line with parts and bins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Calculations were moved from bin to bin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40 hour week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Pair programming is very intense and tiring.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Typical day: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09:15 - 09:30 arrive / time for emails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09:45 - 10:00 standup team meeting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10:00 - 12:30 paired development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12:30 - 14:00 lunch (often eaten together)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14:00 - 17:30 paired development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13663" cy="1236663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Retrospectives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13663" cy="4208463"/>
          </a:xfrm>
          <a:ln/>
        </p:spPr>
        <p:txBody>
          <a:bodyPr lIns="0" tIns="0" rIns="0" bIns="0"/>
          <a:lstStyle/>
          <a:p>
            <a:pPr marL="285750" indent="-285750">
              <a:spcBef>
                <a:spcPts val="250"/>
              </a:spcBef>
              <a:buSzPct val="72000"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 sz="2400"/>
              <a:t>The team looks back on a past period of work so that they can learn from their experience and apply this learning to future projects</a:t>
            </a:r>
          </a:p>
          <a:p>
            <a:pPr marL="285750" indent="-285750">
              <a:spcBef>
                <a:spcPts val="250"/>
              </a:spcBef>
              <a:buSzPct val="72000"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 sz="2400"/>
              <a:t>Started using Retrospectives after talking to RoleModel Software at XP2001</a:t>
            </a:r>
          </a:p>
          <a:p>
            <a:pPr marL="285750" indent="-285750">
              <a:spcBef>
                <a:spcPts val="250"/>
              </a:spcBef>
              <a:buSzPct val="72000"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 sz="2400"/>
              <a:t>Retrospectives helped us to improve our process:</a:t>
            </a:r>
          </a:p>
          <a:p>
            <a:pPr marL="685800" lvl="1" indent="-228600">
              <a:spcBef>
                <a:spcPts val="150"/>
              </a:spcBef>
              <a:buSzPct val="83000"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 sz="2200"/>
              <a:t>Communication both inside and outside the company</a:t>
            </a:r>
          </a:p>
          <a:p>
            <a:pPr lvl="2">
              <a:spcBef>
                <a:spcPts val="50"/>
              </a:spcBef>
              <a:buSzPct val="121000"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 sz="2200"/>
              <a:t>Improved Planning Game, Standup meetings</a:t>
            </a:r>
          </a:p>
          <a:p>
            <a:pPr lvl="2">
              <a:spcBef>
                <a:spcPts val="50"/>
              </a:spcBef>
              <a:buSzPct val="121000"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 sz="2200"/>
              <a:t>Client Support</a:t>
            </a:r>
          </a:p>
          <a:p>
            <a:pPr marL="685800" lvl="1" indent="-228600">
              <a:spcBef>
                <a:spcPts val="150"/>
              </a:spcBef>
              <a:buSzPct val="83000"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 sz="2200"/>
              <a:t>Our development environment</a:t>
            </a:r>
          </a:p>
          <a:p>
            <a:pPr lvl="2">
              <a:spcBef>
                <a:spcPts val="50"/>
              </a:spcBef>
              <a:buSzPct val="121000"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 sz="2200"/>
              <a:t>Language, IDE, OS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4830763"/>
            <a:ext cx="1300162" cy="110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51763" cy="1274763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Why hold a Retrospective?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51763" cy="4246563"/>
          </a:xfrm>
          <a:ln/>
        </p:spPr>
        <p:txBody>
          <a:bodyPr lIns="0" tIns="0" rIns="0" bIns="0"/>
          <a:lstStyle/>
          <a:p>
            <a:pPr marL="285750" indent="-285750">
              <a:spcBef>
                <a:spcPts val="250"/>
              </a:spcBef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/>
              <a:t>To reflect and learn from the past</a:t>
            </a:r>
          </a:p>
          <a:p>
            <a:pPr marL="285750" indent="-285750">
              <a:spcBef>
                <a:spcPts val="250"/>
              </a:spcBef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/>
              <a:t>To decide how the team will work in the future</a:t>
            </a:r>
          </a:p>
          <a:p>
            <a:pPr marL="285750" indent="-285750">
              <a:spcBef>
                <a:spcPts val="250"/>
              </a:spcBef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/>
              <a:t>To improve communication within the team</a:t>
            </a:r>
          </a:p>
          <a:p>
            <a:pPr marL="285750" indent="-285750">
              <a:spcBef>
                <a:spcPts val="250"/>
              </a:spcBef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r>
              <a:rPr lang="en-GB" altLang="en-US"/>
              <a:t>To allow a team to own and drive their development process</a:t>
            </a:r>
          </a:p>
          <a:p>
            <a:pPr marL="285750" indent="-285750">
              <a:spcBef>
                <a:spcPts val="250"/>
              </a:spcBef>
              <a:buFont typeface="Times New Roman" pitchFamily="16" charset="0"/>
              <a:buNone/>
              <a:tabLst>
                <a:tab pos="395288" algn="l"/>
                <a:tab pos="844550" algn="l"/>
                <a:tab pos="1293813" algn="l"/>
                <a:tab pos="1743075" algn="l"/>
                <a:tab pos="2192338" algn="l"/>
                <a:tab pos="2641600" algn="l"/>
                <a:tab pos="3090863" algn="l"/>
                <a:tab pos="3540125" algn="l"/>
                <a:tab pos="3989388" algn="l"/>
                <a:tab pos="4438650" algn="l"/>
                <a:tab pos="4887913" algn="l"/>
                <a:tab pos="5337175" algn="l"/>
                <a:tab pos="5786438" algn="l"/>
                <a:tab pos="6235700" algn="l"/>
                <a:tab pos="6686550" algn="l"/>
                <a:tab pos="7134225" algn="l"/>
                <a:tab pos="7583488" algn="l"/>
                <a:tab pos="8032750" algn="l"/>
                <a:tab pos="8482013" algn="l"/>
                <a:tab pos="8931275" algn="l"/>
              </a:tabLst>
            </a:pPr>
            <a:endParaRPr lang="en-GB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5" y="4183063"/>
            <a:ext cx="1081088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16838" cy="123983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Innovation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2925" y="1487488"/>
            <a:ext cx="7716838" cy="5103812"/>
          </a:xfrm>
          <a:ln/>
        </p:spPr>
        <p:txBody>
          <a:bodyPr lIns="0" tIns="0" rIns="0" bIns="0"/>
          <a:lstStyle/>
          <a:p>
            <a:pPr marL="261938" indent="-261938">
              <a:spcBef>
                <a:spcPts val="500"/>
              </a:spcBef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/>
              <a:t>A Gold Card is r</a:t>
            </a:r>
            <a:r>
              <a:rPr lang="en-GB" altLang="en-US">
                <a:cs typeface="Times New Roman" pitchFamily="16" charset="0"/>
              </a:rPr>
              <a:t>eserved time for learning and exploration </a:t>
            </a:r>
            <a:r>
              <a:rPr lang="en-GB" altLang="en-US" sz="2400" i="1">
                <a:cs typeface="Times New Roman" pitchFamily="16" charset="0"/>
              </a:rPr>
              <a:t>”XP Perspectives” 2002</a:t>
            </a:r>
          </a:p>
          <a:p>
            <a:pPr marL="261938" indent="-261938">
              <a:spcBef>
                <a:spcPts val="500"/>
              </a:spcBef>
              <a:buSzTx/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 sz="2400"/>
              <a:t>Index Card with a gold star on it!</a:t>
            </a:r>
          </a:p>
          <a:p>
            <a:pPr marL="685800" lvl="1" indent="-228600">
              <a:spcBef>
                <a:spcPct val="0"/>
              </a:spcBef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/>
              <a:t>Entitles developer to 1 day of work on new ideas</a:t>
            </a:r>
          </a:p>
          <a:p>
            <a:pPr marL="685800" lvl="1" indent="-228600">
              <a:spcBef>
                <a:spcPct val="0"/>
              </a:spcBef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/>
              <a:t>2 cards per month</a:t>
            </a:r>
          </a:p>
          <a:p>
            <a:pPr marL="685800" lvl="1" indent="-228600">
              <a:spcBef>
                <a:spcPct val="0"/>
              </a:spcBef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/>
              <a:t>Developer chooses when to use them</a:t>
            </a:r>
          </a:p>
          <a:p>
            <a:pPr marL="685800" lvl="1" indent="-228600">
              <a:spcBef>
                <a:spcPct val="0"/>
              </a:spcBef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/>
              <a:t>Demonstrated at weekly “Show &amp; Tell”</a:t>
            </a:r>
          </a:p>
          <a:p>
            <a:pPr marL="261938" indent="-261938">
              <a:tabLst>
                <a:tab pos="371475" algn="l"/>
                <a:tab pos="820738" algn="l"/>
                <a:tab pos="1270000" algn="l"/>
                <a:tab pos="1719263" algn="l"/>
                <a:tab pos="2168525" algn="l"/>
                <a:tab pos="2617788" algn="l"/>
                <a:tab pos="3067050" algn="l"/>
                <a:tab pos="3516313" algn="l"/>
                <a:tab pos="3965575" algn="l"/>
                <a:tab pos="4414838" algn="l"/>
                <a:tab pos="4864100" algn="l"/>
                <a:tab pos="5313363" algn="l"/>
                <a:tab pos="5762625" algn="l"/>
                <a:tab pos="6211888" algn="l"/>
                <a:tab pos="6662738" algn="l"/>
                <a:tab pos="7110413" algn="l"/>
                <a:tab pos="7559675" algn="l"/>
                <a:tab pos="8008938" algn="l"/>
                <a:tab pos="8458200" algn="l"/>
                <a:tab pos="8907463" algn="l"/>
              </a:tabLst>
            </a:pPr>
            <a:r>
              <a:rPr lang="en-GB" altLang="en-US"/>
              <a:t>Resulted in new product features, development tool improvements and motivated team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4756150"/>
            <a:ext cx="11430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67638" cy="1290638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Food and Toys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67638" cy="4262438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 kitchen where we could prepare food and eat together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Developers lunch at local cafe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Bar downstairs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Tacky gifts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XP was a good fit for us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>
              <a:spcBef>
                <a:spcPts val="550"/>
              </a:spcBef>
              <a:buSzPct val="52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400"/>
          </a:p>
          <a:p>
            <a:pPr>
              <a:spcBef>
                <a:spcPts val="550"/>
              </a:spcBef>
              <a:buSzPct val="52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“XP is a lightweight methodology for small to medium sized teams developing software in the face of vague or rapidly changing requirements.”</a:t>
            </a:r>
          </a:p>
          <a:p>
            <a:pPr algn="ctr">
              <a:spcBef>
                <a:spcPts val="550"/>
              </a:spcBef>
              <a:buSzPct val="52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i="1"/>
              <a:t>Extreme Programming Explained - Kent Beck (Addison Wesley 2000)</a:t>
            </a:r>
          </a:p>
          <a:p>
            <a:pPr>
              <a:spcBef>
                <a:spcPts val="350"/>
              </a:spcBef>
              <a:buSzTx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1600" i="1"/>
          </a:p>
          <a:p>
            <a:pPr>
              <a:spcBef>
                <a:spcPts val="350"/>
              </a:spcBef>
              <a:buSzTx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1600" i="1"/>
          </a:p>
          <a:p>
            <a:pPr>
              <a:spcBef>
                <a:spcPts val="350"/>
              </a:spcBef>
              <a:buSzTx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16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We used all the XP Practices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3810000" cy="4267200"/>
          </a:xfrm>
          <a:ln/>
        </p:spPr>
        <p:txBody>
          <a:bodyPr/>
          <a:lstStyle/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Planning game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Small releases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Simple Design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Testing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Unit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Functional</a:t>
            </a:r>
          </a:p>
          <a:p>
            <a:pPr lvl="1">
              <a:spcBef>
                <a:spcPts val="450"/>
              </a:spcBef>
              <a:buSzPct val="57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Test First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Refactoring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Pair Programming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4648200" y="1828800"/>
            <a:ext cx="3810000" cy="4267200"/>
          </a:xfrm>
          <a:ln/>
        </p:spPr>
        <p:txBody>
          <a:bodyPr/>
          <a:lstStyle/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Collective Ownership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Continuous Integration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Sustainable Pace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Onsite Customer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Coding Standards</a:t>
            </a:r>
          </a:p>
          <a:p>
            <a:pPr>
              <a:spcBef>
                <a:spcPts val="550"/>
              </a:spcBef>
              <a:buSzPct val="61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Metaphor</a:t>
            </a:r>
          </a:p>
          <a:p>
            <a:pPr>
              <a:spcBef>
                <a:spcPts val="550"/>
              </a:spcBef>
              <a:buSzPct val="61000"/>
              <a:buFont typeface="Times New Roman" pitchFamily="1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Reinforcing Practices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533400" y="1524000"/>
          <a:ext cx="7239000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7715160" imgH="4724280" progId="">
                  <p:embed/>
                </p:oleObj>
              </mc:Choice>
              <mc:Fallback>
                <p:oleObj r:id="rId4" imgW="7715160" imgH="4724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7239000" cy="443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42938" y="319088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Customer team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28788"/>
            <a:ext cx="7772400" cy="4267200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XP customer, our Marketing team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Reponsible for: 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product direction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budgets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sales forecasts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direct sales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account management</a:t>
            </a:r>
          </a:p>
          <a:p>
            <a:pPr>
              <a:buSzPct val="7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Team size: varied from 3 to 6 members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293813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Development team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643063"/>
            <a:ext cx="7770812" cy="4265612"/>
          </a:xfrm>
          <a:ln/>
        </p:spPr>
        <p:txBody>
          <a:bodyPr lIns="0" tIns="0" rIns="0" bIns="0"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Responsible for: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software development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testing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web design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client support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infrastructure (servers/deployment)</a:t>
            </a:r>
          </a:p>
          <a:p>
            <a:pPr>
              <a:buSzPct val="7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Team size: grew to 12 in first year - scaled back to maintenance team of 4 in Apr'03</a:t>
            </a:r>
          </a:p>
          <a:p>
            <a:pPr>
              <a:buSzPct val="7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Staff Retention: over 3 years only 3 developers left after a year but 1 came back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95400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Recruitment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Hired XP compatible people comfortable with our practices: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No comments in code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Collective ownership</a:t>
            </a:r>
          </a:p>
          <a:p>
            <a:pPr lvl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Pairing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Candidates paired with us for half a day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293813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0"/>
              <a:t>Release Planning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516063"/>
            <a:ext cx="7770812" cy="4487862"/>
          </a:xfrm>
          <a:ln/>
        </p:spPr>
        <p:txBody>
          <a:bodyPr lIns="0" tIns="0" rIns="0" bIns="0"/>
          <a:lstStyle/>
          <a:p>
            <a:pPr>
              <a:buSzPct val="7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Domain: “Disruptive” technology</a:t>
            </a:r>
          </a:p>
          <a:p>
            <a:pPr lvl="1">
              <a:buSzPct val="69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new market, new product, no direct competitors</a:t>
            </a:r>
          </a:p>
          <a:p>
            <a:pPr lvl="1">
              <a:buSzPct val="69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as we learned about the market we focussed on specific market sectors based on earned value</a:t>
            </a:r>
          </a:p>
          <a:p>
            <a:pPr>
              <a:buSzPct val="7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Strategy: develop specific stories to learn about client needs then provide generic toolkit support for same functionality</a:t>
            </a:r>
          </a:p>
          <a:p>
            <a:pPr>
              <a:buSzPct val="72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Frequency: Quarterly brainstorm meetings were held to generate new product stories</a:t>
            </a:r>
          </a:p>
          <a:p>
            <a:pPr lvl="1">
              <a:buSzPct val="69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Some Product Development stories were selected per month </a:t>
            </a:r>
          </a:p>
          <a:p>
            <a:pPr lvl="1">
              <a:buSzPct val="69000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000"/>
              <a:t>Other stories were specific services per client generated as a result of client meetings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HG Mincho Light J"/>
        <a:cs typeface="HG Mincho Light J"/>
      </a:majorFont>
      <a:minorFont>
        <a:latin typeface="Tahoma"/>
        <a:ea typeface="HG Mincho Light J"/>
        <a:cs typeface="HG Mincho Light J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Microsoft Office PowerPoint</Application>
  <PresentationFormat>On-screen Show (4:3)</PresentationFormat>
  <Paragraphs>201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Times New Roman</vt:lpstr>
      <vt:lpstr>Tahoma</vt:lpstr>
      <vt:lpstr>HG Mincho Light J</vt:lpstr>
      <vt:lpstr>StarSymbol</vt:lpstr>
      <vt:lpstr>Arial</vt:lpstr>
      <vt:lpstr>Office Theme</vt:lpstr>
      <vt:lpstr>PowerPoint Presentation</vt:lpstr>
      <vt:lpstr>The Connextra Story</vt:lpstr>
      <vt:lpstr>XP was a good fit for us</vt:lpstr>
      <vt:lpstr>We used all the XP Practices</vt:lpstr>
      <vt:lpstr>Reinforcing Practices</vt:lpstr>
      <vt:lpstr>Customer team</vt:lpstr>
      <vt:lpstr>Development team</vt:lpstr>
      <vt:lpstr>Recruitment</vt:lpstr>
      <vt:lpstr>Release Planning</vt:lpstr>
      <vt:lpstr>Iteration Planning</vt:lpstr>
      <vt:lpstr>Writing Stories</vt:lpstr>
      <vt:lpstr>PowerPoint Presentation</vt:lpstr>
      <vt:lpstr>Tracking</vt:lpstr>
      <vt:lpstr>Visible Feedback</vt:lpstr>
      <vt:lpstr>Standups</vt:lpstr>
      <vt:lpstr>Selecting pairs</vt:lpstr>
      <vt:lpstr>Simple Design and Refactoring</vt:lpstr>
      <vt:lpstr>Collective Ownership</vt:lpstr>
      <vt:lpstr>Coding Standards</vt:lpstr>
      <vt:lpstr>Pair Programming</vt:lpstr>
      <vt:lpstr>Continuous integration</vt:lpstr>
      <vt:lpstr>Testing</vt:lpstr>
      <vt:lpstr>Metaphor</vt:lpstr>
      <vt:lpstr>40 hour week</vt:lpstr>
      <vt:lpstr>Retrospectives</vt:lpstr>
      <vt:lpstr>Why hold a Retrospective?</vt:lpstr>
      <vt:lpstr>Innovation</vt:lpstr>
      <vt:lpstr>Food and Toys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Hydru, Nishanth Kuzhikandat</dc:creator>
  <cp:lastModifiedBy>Nishanth K Hydru</cp:lastModifiedBy>
  <cp:revision>1</cp:revision>
  <dcterms:modified xsi:type="dcterms:W3CDTF">2015-11-07T00:46:04Z</dcterms:modified>
</cp:coreProperties>
</file>