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pDUaLiG2lY3C/z3PDLiew8tM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B3ED6-0311-4615-9483-79561AEF4F20}">
  <a:tblStyle styleId="{7E0B3ED6-0311-4615-9483-79561AEF4F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59f0e3ed0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e59f0e3ed0_1_1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59f0e3ed0_1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e59f0e3ed0_1_23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5b5d0b5d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e5b5d0b5d9_0_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5b5d0b5d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e5b5d0b5d9_0_3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5b5d0b5d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e5b5d0b5d9_0_4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59f0e3ed0_1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e59f0e3ed0_1_31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59f0e3ed0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e59f0e3ed0_1_33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59f0e3ed0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e59f0e3ed0_1_33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9f0e3ed0_1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e59f0e3ed0_1_36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fceae2b5d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dfceae2b5d_3_1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ceae2b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dfceae2b5d_1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5b5d0b5d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e5b5d0b5d9_0_5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5b5d0b5d9_1_2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e5b5d0b5d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fceae2b5d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dfceae2b5d_2_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59f0e3ed0_1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e59f0e3ed0_1_3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59f0e3ed0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e59f0e3ed0_1_6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ceae2b5d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dfceae2b5d_4_2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5b5d0b5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e5b5d0b5d9_0_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9f0e3ed0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e59f0e3ed0_1_7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9f0e3ed0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e59f0e3ed0_1_15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86864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228600" y="3816360"/>
            <a:ext cx="86864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3"/>
          </p:nvPr>
        </p:nvSpPr>
        <p:spPr>
          <a:xfrm>
            <a:off x="22860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4"/>
          </p:nvPr>
        </p:nvSpPr>
        <p:spPr>
          <a:xfrm>
            <a:off x="467964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3165840" y="11451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3"/>
          </p:nvPr>
        </p:nvSpPr>
        <p:spPr>
          <a:xfrm>
            <a:off x="6102720" y="11451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4"/>
          </p:nvPr>
        </p:nvSpPr>
        <p:spPr>
          <a:xfrm>
            <a:off x="228600" y="38163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5"/>
          </p:nvPr>
        </p:nvSpPr>
        <p:spPr>
          <a:xfrm>
            <a:off x="3165840" y="38163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6"/>
          </p:nvPr>
        </p:nvSpPr>
        <p:spPr>
          <a:xfrm>
            <a:off x="6102720" y="38163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28600" y="1145160"/>
            <a:ext cx="86864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86864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3"/>
          </p:nvPr>
        </p:nvSpPr>
        <p:spPr>
          <a:xfrm>
            <a:off x="22860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228600" y="1145160"/>
            <a:ext cx="86864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3"/>
          </p:nvPr>
        </p:nvSpPr>
        <p:spPr>
          <a:xfrm>
            <a:off x="467964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228600" y="3816360"/>
            <a:ext cx="86864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86864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2"/>
          </p:nvPr>
        </p:nvSpPr>
        <p:spPr>
          <a:xfrm>
            <a:off x="228600" y="3816360"/>
            <a:ext cx="86864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3"/>
          </p:nvPr>
        </p:nvSpPr>
        <p:spPr>
          <a:xfrm>
            <a:off x="22860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4"/>
          </p:nvPr>
        </p:nvSpPr>
        <p:spPr>
          <a:xfrm>
            <a:off x="467964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2"/>
          </p:nvPr>
        </p:nvSpPr>
        <p:spPr>
          <a:xfrm>
            <a:off x="3165840" y="11451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3"/>
          </p:nvPr>
        </p:nvSpPr>
        <p:spPr>
          <a:xfrm>
            <a:off x="6102720" y="11451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4"/>
          </p:nvPr>
        </p:nvSpPr>
        <p:spPr>
          <a:xfrm>
            <a:off x="228600" y="38163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5"/>
          </p:nvPr>
        </p:nvSpPr>
        <p:spPr>
          <a:xfrm>
            <a:off x="3165840" y="38163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6"/>
          </p:nvPr>
        </p:nvSpPr>
        <p:spPr>
          <a:xfrm>
            <a:off x="6102720" y="3816360"/>
            <a:ext cx="27968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86864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3"/>
          </p:nvPr>
        </p:nvSpPr>
        <p:spPr>
          <a:xfrm>
            <a:off x="22860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79640" y="38163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4679640" y="1145160"/>
            <a:ext cx="42386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3"/>
          </p:nvPr>
        </p:nvSpPr>
        <p:spPr>
          <a:xfrm>
            <a:off x="228600" y="3816360"/>
            <a:ext cx="868644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"/>
          <p:cNvSpPr txBox="1">
            <a:spLocks noGrp="1"/>
          </p:cNvSpPr>
          <p:nvPr>
            <p:ph type="body" idx="1"/>
          </p:nvPr>
        </p:nvSpPr>
        <p:spPr>
          <a:xfrm>
            <a:off x="666720" y="2286000"/>
            <a:ext cx="7814880" cy="227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Google Shape;9;p3"/>
          <p:cNvCxnSpPr/>
          <p:nvPr/>
        </p:nvCxnSpPr>
        <p:spPr>
          <a:xfrm>
            <a:off x="228600" y="6296760"/>
            <a:ext cx="8686800" cy="36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3"/>
          <p:cNvSpPr txBox="1">
            <a:spLocks noGrp="1"/>
          </p:cNvSpPr>
          <p:nvPr>
            <p:ph type="body" idx="2"/>
          </p:nvPr>
        </p:nvSpPr>
        <p:spPr>
          <a:xfrm>
            <a:off x="666720" y="4724280"/>
            <a:ext cx="78148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"/>
          <p:cNvGrpSpPr/>
          <p:nvPr/>
        </p:nvGrpSpPr>
        <p:grpSpPr>
          <a:xfrm>
            <a:off x="1552680" y="238680"/>
            <a:ext cx="6038280" cy="1371240"/>
            <a:chOff x="1552680" y="238680"/>
            <a:chExt cx="6038280" cy="1371240"/>
          </a:xfrm>
        </p:grpSpPr>
        <p:sp>
          <p:nvSpPr>
            <p:cNvPr id="12" name="Google Shape;12;p3"/>
            <p:cNvSpPr/>
            <p:nvPr/>
          </p:nvSpPr>
          <p:spPr>
            <a:xfrm>
              <a:off x="2523960" y="724680"/>
              <a:ext cx="5067000" cy="39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GB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ADVANCED COURSE IN ENGINEERING</a:t>
              </a: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2809800" y="1053360"/>
              <a:ext cx="4495320" cy="303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Competence | Commitment | Courage | Compassion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" name="Google Shape;14;p3" descr="A close up of a sign&#10;&#10;Description automatically generated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2680" y="238680"/>
              <a:ext cx="1375560" cy="1371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5"/>
          <p:cNvCxnSpPr/>
          <p:nvPr/>
        </p:nvCxnSpPr>
        <p:spPr>
          <a:xfrm>
            <a:off x="228600" y="500040"/>
            <a:ext cx="8686800" cy="36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1" name="Google Shape;81;p5"/>
          <p:cNvCxnSpPr/>
          <p:nvPr/>
        </p:nvCxnSpPr>
        <p:spPr>
          <a:xfrm>
            <a:off x="2971800" y="6536880"/>
            <a:ext cx="5943600" cy="360"/>
          </a:xfrm>
          <a:prstGeom prst="straightConnector1">
            <a:avLst/>
          </a:prstGeom>
          <a:noFill/>
          <a:ln w="9525" cap="flat" cmpd="sng">
            <a:solidFill>
              <a:srgbClr val="595A5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" name="Google Shape;82;p5" descr="A picture containing drawing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 l="17651" t="20403" r="19849" b="34004"/>
          <a:stretch/>
        </p:blipFill>
        <p:spPr>
          <a:xfrm>
            <a:off x="228600" y="152280"/>
            <a:ext cx="512280" cy="27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67400" y="6382440"/>
            <a:ext cx="280404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>
            <a:spLocks noGrp="1"/>
          </p:cNvSpPr>
          <p:nvPr>
            <p:ph type="body" idx="1"/>
          </p:nvPr>
        </p:nvSpPr>
        <p:spPr>
          <a:xfrm>
            <a:off x="228600" y="1145160"/>
            <a:ext cx="8686440" cy="51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2"/>
          </p:nvPr>
        </p:nvSpPr>
        <p:spPr>
          <a:xfrm>
            <a:off x="228600" y="550800"/>
            <a:ext cx="868644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/>
        </p:nvSpPr>
        <p:spPr>
          <a:xfrm>
            <a:off x="666720" y="2286000"/>
            <a:ext cx="7814880" cy="227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666720" y="4724280"/>
            <a:ext cx="7814880" cy="6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336332" y="2133599"/>
            <a:ext cx="8471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UDP Covert Channel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Tart Stepfather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[Redacted]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[Redacted]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Jacob Foster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59f0e3ed0_1_166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Communications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The server receives the datagram from the client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The server parses the “DATA” section and retrieves the key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The server decrypts the message once the key is found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59f0e3ed0_1_16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cxnSp>
        <p:nvCxnSpPr>
          <p:cNvPr id="218" name="Google Shape;218;ge59f0e3ed0_1_166"/>
          <p:cNvCxnSpPr/>
          <p:nvPr/>
        </p:nvCxnSpPr>
        <p:spPr>
          <a:xfrm rot="10800000" flipH="1">
            <a:off x="166150" y="4206975"/>
            <a:ext cx="547800" cy="5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19" name="Google Shape;219;ge59f0e3ed0_1_166"/>
          <p:cNvPicPr preferRelativeResize="0"/>
          <p:nvPr/>
        </p:nvPicPr>
        <p:blipFill rotWithShape="1">
          <a:blip r:embed="rId3">
            <a:alphaModFix/>
          </a:blip>
          <a:srcRect l="859" r="59179"/>
          <a:stretch/>
        </p:blipFill>
        <p:spPr>
          <a:xfrm>
            <a:off x="4664335" y="3968744"/>
            <a:ext cx="3837072" cy="180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e59f0e3ed0_1_166"/>
          <p:cNvPicPr preferRelativeResize="0"/>
          <p:nvPr/>
        </p:nvPicPr>
        <p:blipFill rotWithShape="1">
          <a:blip r:embed="rId3">
            <a:alphaModFix/>
          </a:blip>
          <a:srcRect l="39228" r="21835"/>
          <a:stretch/>
        </p:blipFill>
        <p:spPr>
          <a:xfrm>
            <a:off x="925717" y="3968744"/>
            <a:ext cx="3738618" cy="180583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e59f0e3ed0_1_166"/>
          <p:cNvSpPr/>
          <p:nvPr/>
        </p:nvSpPr>
        <p:spPr>
          <a:xfrm>
            <a:off x="870475" y="3900525"/>
            <a:ext cx="7686300" cy="618300"/>
          </a:xfrm>
          <a:prstGeom prst="frame">
            <a:avLst>
              <a:gd name="adj1" fmla="val 17652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59f0e3ed0_1_230"/>
          <p:cNvSpPr txBox="1"/>
          <p:nvPr/>
        </p:nvSpPr>
        <p:spPr>
          <a:xfrm>
            <a:off x="326625" y="5130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 Delivery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acknowledgment datagrams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identifiers and server array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Re-implementation of sockets in server and client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functions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retransmission time of 2s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retransmission count of 3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59f0e3ed0_1_23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228" name="Google Shape;228;ge59f0e3ed0_1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25" y="4183225"/>
            <a:ext cx="1918277" cy="21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e59f0e3ed0_1_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954" y="4864637"/>
            <a:ext cx="398266" cy="42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e59f0e3ed0_1_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0793" y="4972657"/>
            <a:ext cx="398268" cy="45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e59f0e3ed0_1_2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00875" y="4259347"/>
            <a:ext cx="549550" cy="54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e59f0e3ed0_1_230"/>
          <p:cNvCxnSpPr/>
          <p:nvPr/>
        </p:nvCxnSpPr>
        <p:spPr>
          <a:xfrm rot="10800000" flipH="1">
            <a:off x="2250675" y="4571475"/>
            <a:ext cx="14034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3" name="Google Shape;233;ge59f0e3ed0_1_2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97225" y="4723872"/>
            <a:ext cx="549550" cy="54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ge59f0e3ed0_1_230"/>
          <p:cNvCxnSpPr/>
          <p:nvPr/>
        </p:nvCxnSpPr>
        <p:spPr>
          <a:xfrm>
            <a:off x="2608250" y="4864325"/>
            <a:ext cx="1680000" cy="1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ge59f0e3ed0_1_230"/>
          <p:cNvCxnSpPr/>
          <p:nvPr/>
        </p:nvCxnSpPr>
        <p:spPr>
          <a:xfrm>
            <a:off x="5484250" y="4871500"/>
            <a:ext cx="1435200" cy="6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ge59f0e3ed0_1_230"/>
          <p:cNvCxnSpPr/>
          <p:nvPr/>
        </p:nvCxnSpPr>
        <p:spPr>
          <a:xfrm rot="10800000">
            <a:off x="2457538" y="5322775"/>
            <a:ext cx="4795200" cy="25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" name="Google Shape;237;ge59f0e3ed0_1_230"/>
          <p:cNvSpPr txBox="1"/>
          <p:nvPr/>
        </p:nvSpPr>
        <p:spPr>
          <a:xfrm>
            <a:off x="4106588" y="4030825"/>
            <a:ext cx="19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59f0e3ed0_1_230"/>
          <p:cNvSpPr txBox="1"/>
          <p:nvPr/>
        </p:nvSpPr>
        <p:spPr>
          <a:xfrm>
            <a:off x="4709288" y="4483600"/>
            <a:ext cx="19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59f0e3ed0_1_230"/>
          <p:cNvSpPr txBox="1"/>
          <p:nvPr/>
        </p:nvSpPr>
        <p:spPr>
          <a:xfrm>
            <a:off x="5235775" y="4265975"/>
            <a:ext cx="19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ge59f0e3ed0_1_2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45575" y="5424772"/>
            <a:ext cx="549550" cy="549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ge59f0e3ed0_1_230"/>
          <p:cNvCxnSpPr/>
          <p:nvPr/>
        </p:nvCxnSpPr>
        <p:spPr>
          <a:xfrm rot="10800000" flipH="1">
            <a:off x="2457550" y="5698200"/>
            <a:ext cx="14034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ge59f0e3ed0_1_230"/>
          <p:cNvSpPr txBox="1"/>
          <p:nvPr/>
        </p:nvSpPr>
        <p:spPr>
          <a:xfrm>
            <a:off x="4475550" y="5658175"/>
            <a:ext cx="19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e59f0e3ed0_1_2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95393" y="3624327"/>
            <a:ext cx="1444030" cy="1652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e59f0e3ed0_1_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9879" y="4678809"/>
            <a:ext cx="549546" cy="62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e5b5d0b5d9_0_7"/>
          <p:cNvPicPr preferRelativeResize="0"/>
          <p:nvPr/>
        </p:nvPicPr>
        <p:blipFill rotWithShape="1">
          <a:blip r:embed="rId3">
            <a:alphaModFix/>
          </a:blip>
          <a:srcRect b="55154"/>
          <a:stretch/>
        </p:blipFill>
        <p:spPr>
          <a:xfrm>
            <a:off x="221550" y="2279950"/>
            <a:ext cx="8700900" cy="299895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e5b5d0b5d9_0_7"/>
          <p:cNvSpPr txBox="1"/>
          <p:nvPr/>
        </p:nvSpPr>
        <p:spPr>
          <a:xfrm>
            <a:off x="326625" y="5130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Identifier 1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[lengthMessage, key, index]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5b5d0b5d9_0_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52" name="Google Shape;252;ge5b5d0b5d9_0_7"/>
          <p:cNvSpPr/>
          <p:nvPr/>
        </p:nvSpPr>
        <p:spPr>
          <a:xfrm>
            <a:off x="221550" y="3314800"/>
            <a:ext cx="2745600" cy="5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e5b5d0b5d9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550" y="2154600"/>
            <a:ext cx="8748899" cy="349711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e5b5d0b5d9_0_34"/>
          <p:cNvSpPr txBox="1"/>
          <p:nvPr/>
        </p:nvSpPr>
        <p:spPr>
          <a:xfrm>
            <a:off x="326625" y="5130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Identifier 2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[lengthMessage, key, countOnes, countZeros]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5b5d0b5d9_0_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60" name="Google Shape;260;ge5b5d0b5d9_0_34"/>
          <p:cNvSpPr/>
          <p:nvPr/>
        </p:nvSpPr>
        <p:spPr>
          <a:xfrm>
            <a:off x="197550" y="4547125"/>
            <a:ext cx="2869800" cy="824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e5b5d0b5d9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75" y="1890425"/>
            <a:ext cx="8821600" cy="44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e5b5d0b5d9_0_40"/>
          <p:cNvSpPr txBox="1"/>
          <p:nvPr/>
        </p:nvSpPr>
        <p:spPr>
          <a:xfrm>
            <a:off x="326625" y="5130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Identifier 3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[datafieldHash]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e5b5d0b5d9_0_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68" name="Google Shape;268;ge5b5d0b5d9_0_40"/>
          <p:cNvSpPr/>
          <p:nvPr/>
        </p:nvSpPr>
        <p:spPr>
          <a:xfrm>
            <a:off x="2518750" y="3999450"/>
            <a:ext cx="4725900" cy="840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e5b5d0b5d9_0_40"/>
          <p:cNvSpPr/>
          <p:nvPr/>
        </p:nvSpPr>
        <p:spPr>
          <a:xfrm>
            <a:off x="97950" y="5067100"/>
            <a:ext cx="1767300" cy="401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59f0e3ed0_1_3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275" name="Google Shape;275;ge59f0e3ed0_1_3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8750"/>
            <a:ext cx="9144000" cy="503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59f0e3ed0_1_3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281" name="Google Shape;281;ge59f0e3ed0_1_333"/>
          <p:cNvPicPr preferRelativeResize="0"/>
          <p:nvPr/>
        </p:nvPicPr>
        <p:blipFill rotWithShape="1">
          <a:blip r:embed="rId3">
            <a:alphaModFix/>
          </a:blip>
          <a:srcRect t="56309" r="63361" b="7748"/>
          <a:stretch/>
        </p:blipFill>
        <p:spPr>
          <a:xfrm>
            <a:off x="4289125" y="613475"/>
            <a:ext cx="4816351" cy="26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e59f0e3ed0_1_333"/>
          <p:cNvSpPr txBox="1"/>
          <p:nvPr/>
        </p:nvSpPr>
        <p:spPr>
          <a:xfrm>
            <a:off x="362150" y="793250"/>
            <a:ext cx="3630000" cy="2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P1. Size Modulation</a:t>
            </a:r>
            <a:endParaRPr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information via modulating the size of the “data” field in UDP datagrams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P2.a. Position</a:t>
            </a:r>
            <a:endParaRPr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Altering the position of our key in the datagram’s “data” field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59f0e3ed0_1_3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288" name="Google Shape;288;ge59f0e3ed0_1_339"/>
          <p:cNvPicPr preferRelativeResize="0"/>
          <p:nvPr/>
        </p:nvPicPr>
        <p:blipFill rotWithShape="1">
          <a:blip r:embed="rId3">
            <a:alphaModFix/>
          </a:blip>
          <a:srcRect l="57477" t="67829"/>
          <a:stretch/>
        </p:blipFill>
        <p:spPr>
          <a:xfrm>
            <a:off x="3712225" y="714175"/>
            <a:ext cx="5431775" cy="2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e59f0e3ed0_1_339"/>
          <p:cNvSpPr/>
          <p:nvPr/>
        </p:nvSpPr>
        <p:spPr>
          <a:xfrm>
            <a:off x="3552575" y="869800"/>
            <a:ext cx="824100" cy="52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e59f0e3ed0_1_339"/>
          <p:cNvSpPr txBox="1"/>
          <p:nvPr/>
        </p:nvSpPr>
        <p:spPr>
          <a:xfrm>
            <a:off x="362150" y="793250"/>
            <a:ext cx="3630000" cy="2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P5. Random Value</a:t>
            </a:r>
            <a:endParaRPr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create random ASCII characters in our datagrams “data” field to blend in with surrounding UDP traffic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9f0e3ed0_1_360"/>
          <p:cNvSpPr txBox="1"/>
          <p:nvPr/>
        </p:nvSpPr>
        <p:spPr>
          <a:xfrm>
            <a:off x="221525" y="474475"/>
            <a:ext cx="88188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Bandwidth: server unoptimized, low bandwidth 3.2 bits/sec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Detection: indistinguishable from target network UDP traffic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Permissiveness: legitimate UDP traffic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Prevention: only possible to single out source/destination IP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Difficulty: encryption, delivery reliability for UDP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e59f0e3ed0_1_36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graphicFrame>
        <p:nvGraphicFramePr>
          <p:cNvPr id="297" name="Google Shape;297;ge59f0e3ed0_1_360"/>
          <p:cNvGraphicFramePr/>
          <p:nvPr/>
        </p:nvGraphicFramePr>
        <p:xfrm>
          <a:off x="221525" y="12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{7E0B3ED6-0311-4615-9483-79561AEF4F20}</a:tableStyleId>
              </a:tblPr>
              <a:tblGrid>
                <a:gridCol w="8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</a:rPr>
                        <a:t>Protocol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Bandwidth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Detection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Permissiveness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Prevention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Difficulty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Total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 b="1" u="none" strike="noStrike" cap="none"/>
                        <a:t>UDP</a:t>
                      </a:r>
                      <a:endParaRPr sz="1600" b="1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strike="noStrike" cap="none"/>
                        <a:t>5</a:t>
                      </a:r>
                      <a:endParaRPr sz="3100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strike="noStrike" cap="none"/>
                        <a:t>1</a:t>
                      </a:r>
                      <a:endParaRPr sz="3100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strike="noStrike" cap="none"/>
                        <a:t>1</a:t>
                      </a:r>
                      <a:endParaRPr sz="3100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strike="noStrike" cap="none"/>
                        <a:t>1</a:t>
                      </a:r>
                      <a:endParaRPr sz="3100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strike="noStrike" cap="none"/>
                        <a:t>5</a:t>
                      </a:r>
                      <a:endParaRPr sz="3100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strike="noStrike" cap="none"/>
                        <a:t>13</a:t>
                      </a:r>
                      <a:endParaRPr sz="3100" u="none" strike="noStrike" cap="none"/>
                    </a:p>
                  </a:txBody>
                  <a:tcPr marL="68575" marR="68575" marT="91425" marB="91425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ceae2b5d_3_17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Analysis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data we wish to exfil is not text-based: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implement a new exfil method that can encode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transmit the file itself, not just the contents of the file.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are unable to execute our code on the target: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implement a way to have our code run 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target machine via other means.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client and server do not remain on during data exfil: 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must implement a method to resync the client and the 	server if either temporarily lose contact with each other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dfceae2b5d_3_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cxnSp>
        <p:nvCxnSpPr>
          <p:cNvPr id="304" name="Google Shape;304;gdfceae2b5d_3_17"/>
          <p:cNvCxnSpPr/>
          <p:nvPr/>
        </p:nvCxnSpPr>
        <p:spPr>
          <a:xfrm>
            <a:off x="911875" y="1842750"/>
            <a:ext cx="59271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gdfceae2b5d_3_17"/>
          <p:cNvCxnSpPr/>
          <p:nvPr/>
        </p:nvCxnSpPr>
        <p:spPr>
          <a:xfrm>
            <a:off x="911875" y="3286975"/>
            <a:ext cx="6762900" cy="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gdfceae2b5d_3_17"/>
          <p:cNvCxnSpPr/>
          <p:nvPr/>
        </p:nvCxnSpPr>
        <p:spPr>
          <a:xfrm>
            <a:off x="871525" y="4768700"/>
            <a:ext cx="7636800" cy="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ceae2b5d_1_0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Techniques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Solution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Assessment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dfceae2b5d_1_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b5d0b5d9_0_56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Techniques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Solution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Assessment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e5b5d0b5d9_0_5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5b5d0b5d9_1_25"/>
          <p:cNvSpPr txBox="1"/>
          <p:nvPr/>
        </p:nvSpPr>
        <p:spPr>
          <a:xfrm>
            <a:off x="666720" y="2286000"/>
            <a:ext cx="7815000" cy="22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e5b5d0b5d9_1_25"/>
          <p:cNvSpPr txBox="1"/>
          <p:nvPr/>
        </p:nvSpPr>
        <p:spPr>
          <a:xfrm>
            <a:off x="666720" y="4724280"/>
            <a:ext cx="7815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e5b5d0b5d9_1_25"/>
          <p:cNvSpPr txBox="1"/>
          <p:nvPr/>
        </p:nvSpPr>
        <p:spPr>
          <a:xfrm>
            <a:off x="336332" y="2133599"/>
            <a:ext cx="8471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UDP Covert Channel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e5b5d0b5d9_1_2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fceae2b5d_2_9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Sensitive data exists on a device in a network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access to a </a:t>
            </a:r>
            <a:r>
              <a:rPr lang="en-GB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pcap</a:t>
            </a:r>
            <a:r>
              <a:rPr lang="en-GB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of network traffic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develop a covert channel 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Exfil data from target to our local device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covert channel with respect to five metrics: bandwidth, detection, permissiveness, prevention, difficulty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fceae2b5d_2_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59f0e3ed0_1_371"/>
          <p:cNvSpPr txBox="1"/>
          <p:nvPr/>
        </p:nvSpPr>
        <p:spPr>
          <a:xfrm>
            <a:off x="221550" y="469200"/>
            <a:ext cx="8700900" cy="59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Covert channel: communication channel that violates the intended security protocols of a system 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UDP: communication protocol with low overhead, no reliable data delivery or integrity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Plaintext vs ciphertext: unencrypted vs encrypted data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Substitution cipher: a function used to encrypt data by shifting elements by a certain value 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lang="en-GB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Sockets: endpoints between two nodes on a network, sockets bind to ports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e59f0e3ed0_1_37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59f0e3ed0_1_63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already exists on and can execute on target device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we wish to exfiltrate is a text file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 client and server remain on during data exfiltration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assumptions allow us to focus on channel reliability and stealth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59f0e3ed0_1_6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ceae2b5d_4_24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Wireshark (Version 3.4.6)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(Version 3.9.6)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framework C# (Version 4.7.2)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Polyalphabetic cipher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SHA256 hashes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dfceae2b5d_4_2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5b5d0b5d9_0_0"/>
          <p:cNvSpPr txBox="1"/>
          <p:nvPr/>
        </p:nvSpPr>
        <p:spPr>
          <a:xfrm>
            <a:off x="339475" y="474475"/>
            <a:ext cx="8700900" cy="57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Decision Matrix - Estimate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5b5d0b5d9_0_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graphicFrame>
        <p:nvGraphicFramePr>
          <p:cNvPr id="192" name="Google Shape;192;ge5b5d0b5d9_0_0"/>
          <p:cNvGraphicFramePr/>
          <p:nvPr/>
        </p:nvGraphicFramePr>
        <p:xfrm>
          <a:off x="221525" y="207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{7E0B3ED6-0311-4615-9483-79561AEF4F20}</a:tableStyleId>
              </a:tblPr>
              <a:tblGrid>
                <a:gridCol w="8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>
                          <a:solidFill>
                            <a:srgbClr val="FFFFFF"/>
                          </a:solidFill>
                        </a:rPr>
                        <a:t>Protocol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Bandwidth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Detection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Permissiveness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Prevention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Difficulty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Total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UDP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10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ICMP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14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TLS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5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2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15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b="1" u="none" strike="noStrike" cap="none"/>
                        <a:t>HTTP</a:t>
                      </a:r>
                      <a:endParaRPr sz="1500" b="1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4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3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 sz="1500" u="none" strike="noStrike" cap="none"/>
                        <a:t>14</a:t>
                      </a:r>
                      <a:endParaRPr sz="1500" u="none" strike="noStrike" cap="none"/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59f0e3ed0_1_77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Communications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user input into ASCII decimal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Generate a random key between 0 and 15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Encrypt a plaintext ASCII decimal value with a key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Generate X ASCII characters where X is the value of   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the data we wish to send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Embed the key inside the data field in our datagram and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send the UDP datagram to the server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59f0e3ed0_1_7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9f0e3ed0_1_150"/>
          <p:cNvSpPr txBox="1"/>
          <p:nvPr/>
        </p:nvSpPr>
        <p:spPr>
          <a:xfrm>
            <a:off x="339475" y="474475"/>
            <a:ext cx="87009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Communications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e59f0e3ed0_1_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46225"/>
            <a:ext cx="9143999" cy="388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e59f0e3ed0_1_15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06" name="Google Shape;206;ge59f0e3ed0_1_150"/>
          <p:cNvSpPr/>
          <p:nvPr/>
        </p:nvSpPr>
        <p:spPr>
          <a:xfrm>
            <a:off x="8325475" y="2633475"/>
            <a:ext cx="780000" cy="360300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59f0e3ed0_1_150"/>
          <p:cNvSpPr txBox="1"/>
          <p:nvPr/>
        </p:nvSpPr>
        <p:spPr>
          <a:xfrm>
            <a:off x="5169250" y="1492600"/>
            <a:ext cx="295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Encrypted Data: </a:t>
            </a:r>
            <a:r>
              <a:rPr lang="en-GB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115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ge59f0e3ed0_1_150"/>
          <p:cNvCxnSpPr/>
          <p:nvPr/>
        </p:nvCxnSpPr>
        <p:spPr>
          <a:xfrm>
            <a:off x="7461600" y="2080525"/>
            <a:ext cx="750000" cy="67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9" name="Google Shape;209;ge59f0e3ed0_1_150"/>
          <p:cNvCxnSpPr>
            <a:endCxn id="210" idx="1"/>
          </p:cNvCxnSpPr>
          <p:nvPr/>
        </p:nvCxnSpPr>
        <p:spPr>
          <a:xfrm>
            <a:off x="2238840" y="2102428"/>
            <a:ext cx="2838000" cy="3222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1" name="Google Shape;211;ge59f0e3ed0_1_150"/>
          <p:cNvSpPr txBox="1"/>
          <p:nvPr/>
        </p:nvSpPr>
        <p:spPr>
          <a:xfrm>
            <a:off x="1548100" y="1492600"/>
            <a:ext cx="334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Key: </a:t>
            </a:r>
            <a:r>
              <a:rPr lang="en-GB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59f0e3ed0_1_150"/>
          <p:cNvSpPr/>
          <p:nvPr/>
        </p:nvSpPr>
        <p:spPr>
          <a:xfrm>
            <a:off x="5035850" y="5286425"/>
            <a:ext cx="279900" cy="259500"/>
          </a:xfrm>
          <a:prstGeom prst="donut">
            <a:avLst>
              <a:gd name="adj" fmla="val 8042"/>
            </a:avLst>
          </a:prstGeom>
          <a:solidFill>
            <a:srgbClr val="FF0000"/>
          </a:solidFill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On-screen Show (4:3)</PresentationFormat>
  <Paragraphs>243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 Z3LIFF</dc:creator>
  <cp:lastModifiedBy>Foster, Jacob D</cp:lastModifiedBy>
  <cp:revision>1</cp:revision>
  <dcterms:created xsi:type="dcterms:W3CDTF">2016-05-25T02:31:17Z</dcterms:created>
  <dcterms:modified xsi:type="dcterms:W3CDTF">2024-08-03T16:10:16Z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