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9" r:id="rId4"/>
    <p:sldId id="259" r:id="rId5"/>
    <p:sldId id="260" r:id="rId6"/>
    <p:sldId id="271" r:id="rId7"/>
    <p:sldId id="272" r:id="rId8"/>
    <p:sldId id="261" r:id="rId9"/>
    <p:sldId id="262" r:id="rId10"/>
    <p:sldId id="264" r:id="rId11"/>
    <p:sldId id="263" r:id="rId12"/>
    <p:sldId id="273" r:id="rId13"/>
    <p:sldId id="274" r:id="rId14"/>
    <p:sldId id="275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8" autoAdjust="0"/>
    <p:restoredTop sz="74599" autoAdjust="0"/>
  </p:normalViewPr>
  <p:slideViewPr>
    <p:cSldViewPr snapToGrid="0" showGuides="1">
      <p:cViewPr varScale="1">
        <p:scale>
          <a:sx n="65" d="100"/>
          <a:sy n="65" d="100"/>
        </p:scale>
        <p:origin x="1428" y="60"/>
      </p:cViewPr>
      <p:guideLst>
        <p:guide orient="horz" pos="329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2FD1A-2778-4819-B3C7-AF4A4FC5D99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28462-7663-4CB5-8661-66707EB5C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ist es jetzt:</a:t>
            </a:r>
          </a:p>
          <a:p>
            <a:r>
              <a:rPr lang="de-DE" dirty="0"/>
              <a:t>Prozess der Anmeldung: Tank ist voll. Tank wird entladen. Tank muss gereinigt werden. Fahrer fährt zur Reinigungsstation. </a:t>
            </a:r>
          </a:p>
          <a:p>
            <a:r>
              <a:rPr lang="de-DE" dirty="0"/>
              <a:t>Füllt Formular aus und wartet, bis er dran ist. Tank wird gereinigt.</a:t>
            </a:r>
          </a:p>
          <a:p>
            <a:r>
              <a:rPr lang="de-DE" dirty="0"/>
              <a:t>Welche Probleme können hier auftreten? </a:t>
            </a:r>
          </a:p>
          <a:p>
            <a:r>
              <a:rPr lang="de-DE" dirty="0"/>
              <a:t>Lange Wartezeit, so dass der Fahrer sich entscheidet, zu einer anderen zu fahren. </a:t>
            </a:r>
          </a:p>
          <a:p>
            <a:r>
              <a:rPr lang="de-DE" dirty="0"/>
              <a:t>Keine optimale Auslastung der Reinigungsanlage, Planung der Reinigung nicht möglich.</a:t>
            </a:r>
          </a:p>
          <a:p>
            <a:r>
              <a:rPr lang="de-DE" dirty="0"/>
              <a:t>Anmeldung auf Papier vor Ort kostet Fahrer Zeit. -&gt; Haben wir das Anmeldeformular ausgedruckt?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8462-7663-4CB5-8661-66707EB5C3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89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Bessere Planung der verschiedenen Reinigungsprozesse</a:t>
            </a:r>
          </a:p>
          <a:p>
            <a:r>
              <a:rPr lang="de-DE" dirty="0"/>
              <a:t>Digitalisierung der Anmeldedaten erleichtert die Analyse der Abläufe. Vorhersagen über Auslastung können genauer getroffen werden.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8462-7663-4CB5-8661-66707EB5C3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52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8462-7663-4CB5-8661-66707EB5C3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40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ist es jetzt:</a:t>
            </a:r>
          </a:p>
          <a:p>
            <a:r>
              <a:rPr lang="de-DE" dirty="0"/>
              <a:t>Prozess der Anmeldung: Tank ist voll. Tank wird entladen. Tank muss gereinigt werden. Fahrer fährt zur Reinigungsstation. </a:t>
            </a:r>
          </a:p>
          <a:p>
            <a:r>
              <a:rPr lang="de-DE" dirty="0"/>
              <a:t>Füllt Formular aus und wartet, bis er dran ist. Tank wird gereinigt.</a:t>
            </a:r>
          </a:p>
          <a:p>
            <a:r>
              <a:rPr lang="de-DE" dirty="0"/>
              <a:t>Welche Probleme können hier auftreten? </a:t>
            </a:r>
          </a:p>
          <a:p>
            <a:r>
              <a:rPr lang="de-DE" dirty="0"/>
              <a:t>Lange Wartezeit, so dass der Fahrer sich entscheidet, zu einer anderen zu fahren. </a:t>
            </a:r>
          </a:p>
          <a:p>
            <a:r>
              <a:rPr lang="de-DE" dirty="0"/>
              <a:t>Keine optimale Auslastung der Reinigungsanlage, Planung der Reinigung nicht möglich.</a:t>
            </a:r>
          </a:p>
          <a:p>
            <a:r>
              <a:rPr lang="de-DE" dirty="0"/>
              <a:t>Anmeldung auf Papier vor Ort kostet Fahrer Zeit.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8462-7663-4CB5-8661-66707EB5C3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16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Wie lösen wir das? Klar, es gäbe viele tolle Möglichkeiten. Man könnte alle Daten per Speech to text und NLP eingeben. </a:t>
            </a:r>
          </a:p>
          <a:p>
            <a:pPr marL="0" indent="0">
              <a:buNone/>
            </a:pPr>
            <a:r>
              <a:rPr lang="de-DE"/>
              <a:t>Zentrale Datenbank mit Informationen welcher Tank welche Ladung hat</a:t>
            </a:r>
          </a:p>
          <a:p>
            <a:pPr marL="0" indent="0">
              <a:buNone/>
            </a:pPr>
            <a:r>
              <a:rPr lang="de-DE"/>
              <a:t>-&gt;Tags/Konnektoren an den Schläuchen der Tanks, die die Daten automatisch übertragen. KI meldet Tanks automatisch an und reagiert auf Verkehrsmeldungen, Wetter, etc.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8462-7663-4CB5-8661-66707EB5C3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15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Wir digitalisieren den gesamten Prozess. Eine responsive, multilinguale Webanwendung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8462-7663-4CB5-8661-66707EB5C3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12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Frontend: PHP, Bootstrap, </a:t>
            </a:r>
            <a:r>
              <a:rPr lang="de-DE" dirty="0" err="1"/>
              <a:t>Twig</a:t>
            </a:r>
            <a:r>
              <a:rPr lang="de-DE" dirty="0"/>
              <a:t> TBD. -&gt; Dateneingabe</a:t>
            </a:r>
          </a:p>
          <a:p>
            <a:pPr marL="0" indent="0">
              <a:buNone/>
            </a:pPr>
            <a:r>
              <a:rPr lang="de-DE" dirty="0"/>
              <a:t>Backend: Node.js, </a:t>
            </a:r>
            <a:r>
              <a:rPr lang="de-DE" dirty="0" err="1"/>
              <a:t>Typescript</a:t>
            </a:r>
            <a:r>
              <a:rPr lang="de-DE" dirty="0"/>
              <a:t>, MongoDB -&gt; Datenverarbeitung; Ausgabe: JSON für die Weiterverarbeitung in der Reinigungsanlage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8462-7663-4CB5-8661-66707EB5C3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4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sieht das ganze in der Anwendung aus?</a:t>
            </a:r>
          </a:p>
          <a:p>
            <a:r>
              <a:rPr lang="de-DE" dirty="0"/>
              <a:t>Der Disponent nutzt sie auf dem Desktop im Büro, der Fahrer mit Smartphone von unterwegs und diejenigen ohne fahren zur Reinigungsanlage und melden sich auf einem Terminal vor Ort 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8462-7663-4CB5-8661-66707EB5C3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73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„Ah, ich glaub ich hab eben den Harry gesehen. Vielleicht hat er kurz Zeit, uns zu zeigen, wie er die App nutzt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8462-7663-4CB5-8661-66707EB5C3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89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Screenshots der Anwendung vorausgefüllt</a:t>
            </a:r>
          </a:p>
          <a:p>
            <a:endParaRPr lang="de-DE" dirty="0"/>
          </a:p>
          <a:p>
            <a:r>
              <a:rPr lang="de-DE" dirty="0"/>
              <a:t>Abschluss.</a:t>
            </a:r>
          </a:p>
          <a:p>
            <a:r>
              <a:rPr lang="de-DE" dirty="0"/>
              <a:t>„So, muss dann auch wieder los“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8462-7663-4CB5-8661-66707EB5C3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50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Wir haben jetzt folgende Probleme des Fahrers gelöst:</a:t>
            </a:r>
          </a:p>
          <a:p>
            <a:pPr marL="0" indent="0">
              <a:buNone/>
            </a:pPr>
            <a:r>
              <a:rPr lang="de-DE" dirty="0"/>
              <a:t>Wartezeit nutzen</a:t>
            </a:r>
          </a:p>
          <a:p>
            <a:pPr marL="0" indent="0">
              <a:buNone/>
            </a:pPr>
            <a:r>
              <a:rPr lang="de-DE" dirty="0"/>
              <a:t>Planung der Weiterfahrt</a:t>
            </a:r>
          </a:p>
          <a:p>
            <a:pPr marL="0" indent="0">
              <a:buNone/>
            </a:pPr>
            <a:r>
              <a:rPr lang="de-DE" dirty="0"/>
              <a:t>Speicherung der Daten für zukünftige Anmeldungen</a:t>
            </a:r>
          </a:p>
          <a:p>
            <a:pPr marL="0" indent="0">
              <a:buNone/>
            </a:pPr>
            <a:r>
              <a:rPr lang="de-DE" dirty="0"/>
              <a:t>(Je mehr Details wir zu den spezifischen Tanks in der Datenbank speichern, desto nutzerfreundlicher können wir die Anwendung gestalten -&gt; </a:t>
            </a:r>
            <a:r>
              <a:rPr lang="de-DE" dirty="0" err="1"/>
              <a:t>Prefill</a:t>
            </a:r>
            <a:r>
              <a:rPr lang="de-DE" dirty="0"/>
              <a:t>/</a:t>
            </a:r>
            <a:r>
              <a:rPr lang="de-DE" dirty="0" err="1"/>
              <a:t>Autofill</a:t>
            </a:r>
            <a:r>
              <a:rPr lang="de-DE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8462-7663-4CB5-8661-66707EB5C3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25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1C92-5AC3-4B75-80BF-0BFC1FD81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6EAEB-6451-4D8E-9020-9C4F93065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FB47E-BDED-4A68-942E-D77D6945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AA7BC-F7B1-4C15-AD3B-17445D29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E3065-0277-47B8-AE00-D09C7DC0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2568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6015-292F-44F1-8BD2-8D04763A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06B62-153D-43EB-9523-CA6DE4202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9D946-BD88-4F23-9330-CBB8DB50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F052B-9953-48B7-99F2-FD4AAC28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B8EC8-24A2-41C0-A841-148F2730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7013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45CF9-98D1-4CF5-A4E6-54370B648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FE93A-2D81-410E-9BF6-C669F2EA3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90CB2-F218-4363-958A-B808DF55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754-395F-4E97-A803-DBAA99A2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2071D-0FAA-4C9B-9402-52E8BC70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2079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AE1EF-770E-4344-BFF8-74CB0CC3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1CBA4-55CC-4FEE-A179-CD228CC6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160A1-6613-4F89-ADD8-27AF7014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09AF1-09B5-4B53-987F-F5268651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96B3-F1FF-4904-B06A-55500315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5801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68A5-D26F-4CBB-A2A0-9B6A675B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47183-0015-41EE-A622-36CC91A47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2D0D2-F016-46B0-8158-6A51C37DD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C78D9-B4A2-42E5-AE3C-77057C17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60207-99C9-43E1-B694-6A8BFF8A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5998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037C-11E7-4EE6-8E8B-16AC4FF20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C011-FCA4-4602-8C68-C8E5E00DE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2429D-B3C1-408C-92E7-2B219BD15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2A1A9-CF20-4645-8CA7-CFAEF4A9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76A98-23C5-4CC4-882E-A52CC6B2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82727-9504-4AD6-9621-7757F3A7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914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7682-BB64-4ACF-BB11-F55325E5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48501-DD89-46FB-BEEA-68E7ED458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FD9CF-562F-4E01-81FF-6DC0BD9B6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1D1BA-90CC-47AD-B00E-CB37B7F7F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FA1AF-365F-48D2-BC80-851EBEE03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6F447-E4F8-4C0E-928D-DB4C91A7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993F92-8CA1-40BB-8551-24B8A26C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8F0F8-E51F-4677-8DA2-9DBDC488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0242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11DC-C5A7-4571-B51B-135D6A26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4452D-B5DA-4D99-B10D-32E574A7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16E7C-1B93-41C2-AA79-9EF47575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2DDA2-15E2-4ABE-AFC1-BD03CBF3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8833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A985E-2A4B-4F4A-8D84-7DCDE0BC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F1F0FD-22C2-4ADA-B6B2-2ABDD710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9D469-3A03-428E-B9DE-E27399B6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2765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AEE6-EEAC-4F1C-9E26-95B071706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14E2B-3920-40AC-89EB-5304C007C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A8F0C-1080-435E-A487-42DF8D940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C6029-BC12-4268-9604-FC8B2B52C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EF6D5-D736-4413-BA59-9F476FDE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A6FB2-4DFE-4AC4-8314-E5251402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1098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BE0D-EAB4-448E-9B7B-B8BFCF54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D271EC-DA32-4674-ABD9-1BAD834D1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58DFE-063F-49D5-968D-1718567E5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8301C-DD0C-4412-B33A-C8620EE4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0A0CE-5439-4510-B303-C7A20730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D912E-CE37-4988-9137-310D4ADA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191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9A3C20-C077-48D9-8159-AA4176D5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8875"/>
            <a:ext cx="10515600" cy="893659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243D5-F0D8-43C4-AA15-3F99D813D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6F0A3-79F2-4EC6-9C18-D2947343E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308DE-B4BF-4845-83C3-8FBB6123A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63806-1320-4CD5-9695-14DE83053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B3DDD-D667-4723-B6A5-441E5BAA8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58.png"/><Relationship Id="rId18" Type="http://schemas.openxmlformats.org/officeDocument/2006/relationships/image" Target="../media/image63.svg"/><Relationship Id="rId3" Type="http://schemas.openxmlformats.org/officeDocument/2006/relationships/image" Target="../media/image56.png"/><Relationship Id="rId7" Type="http://schemas.openxmlformats.org/officeDocument/2006/relationships/image" Target="../media/image3.png"/><Relationship Id="rId12" Type="http://schemas.openxmlformats.org/officeDocument/2006/relationships/image" Target="../media/image29.svg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60.png"/><Relationship Id="rId10" Type="http://schemas.openxmlformats.org/officeDocument/2006/relationships/image" Target="../media/image27.svg"/><Relationship Id="rId4" Type="http://schemas.openxmlformats.org/officeDocument/2006/relationships/image" Target="../media/image57.svg"/><Relationship Id="rId9" Type="http://schemas.openxmlformats.org/officeDocument/2006/relationships/image" Target="../media/image26.png"/><Relationship Id="rId14" Type="http://schemas.openxmlformats.org/officeDocument/2006/relationships/image" Target="../media/image5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34.png"/><Relationship Id="rId3" Type="http://schemas.openxmlformats.org/officeDocument/2006/relationships/image" Target="../media/image56.png"/><Relationship Id="rId7" Type="http://schemas.openxmlformats.org/officeDocument/2006/relationships/image" Target="../media/image10.png"/><Relationship Id="rId12" Type="http://schemas.openxmlformats.org/officeDocument/2006/relationships/image" Target="../media/image31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svg"/><Relationship Id="rId11" Type="http://schemas.openxmlformats.org/officeDocument/2006/relationships/image" Target="../media/image30.png"/><Relationship Id="rId5" Type="http://schemas.openxmlformats.org/officeDocument/2006/relationships/image" Target="../media/image60.png"/><Relationship Id="rId15" Type="http://schemas.openxmlformats.org/officeDocument/2006/relationships/image" Target="../media/image64.png"/><Relationship Id="rId10" Type="http://schemas.openxmlformats.org/officeDocument/2006/relationships/image" Target="../media/image23.svg"/><Relationship Id="rId4" Type="http://schemas.openxmlformats.org/officeDocument/2006/relationships/image" Target="../media/image57.svg"/><Relationship Id="rId9" Type="http://schemas.openxmlformats.org/officeDocument/2006/relationships/image" Target="../media/image22.png"/><Relationship Id="rId14" Type="http://schemas.openxmlformats.org/officeDocument/2006/relationships/image" Target="../media/image3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sv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sv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1.svg"/><Relationship Id="rId3" Type="http://schemas.openxmlformats.org/officeDocument/2006/relationships/image" Target="../media/image25.svg"/><Relationship Id="rId7" Type="http://schemas.openxmlformats.org/officeDocument/2006/relationships/image" Target="../media/image4.svg"/><Relationship Id="rId12" Type="http://schemas.openxmlformats.org/officeDocument/2006/relationships/image" Target="../media/image10.png"/><Relationship Id="rId17" Type="http://schemas.openxmlformats.org/officeDocument/2006/relationships/image" Target="../media/image33.svg"/><Relationship Id="rId2" Type="http://schemas.openxmlformats.org/officeDocument/2006/relationships/image" Target="../media/image24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5" Type="http://schemas.openxmlformats.org/officeDocument/2006/relationships/image" Target="../media/image31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svg"/><Relationship Id="rId9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32.png"/><Relationship Id="rId3" Type="http://schemas.openxmlformats.org/officeDocument/2006/relationships/image" Target="../media/image49.png"/><Relationship Id="rId7" Type="http://schemas.openxmlformats.org/officeDocument/2006/relationships/image" Target="../media/image3.png"/><Relationship Id="rId12" Type="http://schemas.openxmlformats.org/officeDocument/2006/relationships/image" Target="../media/image29.svg"/><Relationship Id="rId17" Type="http://schemas.openxmlformats.org/officeDocument/2006/relationships/image" Target="../media/image53.jpe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51.jpeg"/><Relationship Id="rId10" Type="http://schemas.openxmlformats.org/officeDocument/2006/relationships/image" Target="../media/image27.svg"/><Relationship Id="rId4" Type="http://schemas.openxmlformats.org/officeDocument/2006/relationships/image" Target="../media/image50.svg"/><Relationship Id="rId9" Type="http://schemas.openxmlformats.org/officeDocument/2006/relationships/image" Target="../media/image26.png"/><Relationship Id="rId14" Type="http://schemas.openxmlformats.org/officeDocument/2006/relationships/image" Target="../media/image3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1000">
              <a:schemeClr val="accent3">
                <a:lumMod val="45000"/>
                <a:lumOff val="55000"/>
                <a:alpha val="69000"/>
              </a:schemeClr>
            </a:gs>
            <a:gs pos="76000">
              <a:schemeClr val="accent3">
                <a:lumMod val="45000"/>
                <a:lumOff val="55000"/>
                <a:alpha val="64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A72B452-1010-4E5E-985B-631EECAE69BD}"/>
              </a:ext>
            </a:extLst>
          </p:cNvPr>
          <p:cNvSpPr/>
          <p:nvPr/>
        </p:nvSpPr>
        <p:spPr>
          <a:xfrm>
            <a:off x="443346" y="3059339"/>
            <a:ext cx="11305309" cy="568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6A57E-044C-4396-B328-CDDBED26E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1355"/>
            <a:ext cx="9144000" cy="2387600"/>
          </a:xfrm>
        </p:spPr>
        <p:txBody>
          <a:bodyPr/>
          <a:lstStyle/>
          <a:p>
            <a:r>
              <a:rPr lang="de-DE" dirty="0"/>
              <a:t>HHLA Challenge #1</a:t>
            </a:r>
            <a:endParaRPr lang="en-US" dirty="0"/>
          </a:p>
        </p:txBody>
      </p:sp>
      <p:pic>
        <p:nvPicPr>
          <p:cNvPr id="7" name="Picture 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530D73E0-0DCD-496B-BEF4-F3267F130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735636"/>
            <a:ext cx="2109282" cy="568227"/>
          </a:xfrm>
          <a:prstGeom prst="rect">
            <a:avLst/>
          </a:prstGeom>
        </p:spPr>
      </p:pic>
      <p:pic>
        <p:nvPicPr>
          <p:cNvPr id="11" name="Picture 10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27A7D9CA-B38A-447C-9C24-0AC334204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16" y="5735636"/>
            <a:ext cx="1420568" cy="5682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2050FB-77D9-46CA-A891-DE3C0F81610D}"/>
              </a:ext>
            </a:extLst>
          </p:cNvPr>
          <p:cNvSpPr txBox="1"/>
          <p:nvPr/>
        </p:nvSpPr>
        <p:spPr>
          <a:xfrm>
            <a:off x="8207558" y="5472866"/>
            <a:ext cx="2614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latin typeface="Ostrich Sans Rounded" panose="02000508000000020004" pitchFamily="2" charset="0"/>
              </a:rPr>
              <a:t>Samuel &amp; MCI</a:t>
            </a:r>
            <a:endParaRPr lang="en-US" sz="4800" dirty="0">
              <a:latin typeface="Ostrich Sans Rounded" panose="02000508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81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13E9DD-3DBF-43C4-93A5-A44C6EF76D8E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(Backup)</a:t>
            </a:r>
            <a:endParaRPr lang="en-US" dirty="0"/>
          </a:p>
        </p:txBody>
      </p:sp>
      <p:grpSp>
        <p:nvGrpSpPr>
          <p:cNvPr id="9" name="Content Placeholder 5">
            <a:extLst>
              <a:ext uri="{FF2B5EF4-FFF2-40B4-BE49-F238E27FC236}">
                <a16:creationId xmlns:a16="http://schemas.microsoft.com/office/drawing/2014/main" id="{8DE47F6C-3F8E-4714-A771-197CB193CF1D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8A6291-CFCD-4BD2-81A8-D01B30364DF8}"/>
                </a:ext>
              </a:extLst>
            </p:cNvPr>
            <p:cNvSpPr/>
            <p:nvPr/>
          </p:nvSpPr>
          <p:spPr>
            <a:xfrm>
              <a:off x="10202829" y="-3757"/>
              <a:ext cx="1152412" cy="1346996"/>
            </a:xfrm>
            <a:custGeom>
              <a:avLst/>
              <a:gdLst>
                <a:gd name="connsiteX0" fmla="*/ 1150972 w 1152412"/>
                <a:gd name="connsiteY0" fmla="*/ 3756 h 1346996"/>
                <a:gd name="connsiteX1" fmla="*/ 1150972 w 1152412"/>
                <a:gd name="connsiteY1" fmla="*/ 1345745 h 1346996"/>
                <a:gd name="connsiteX2" fmla="*/ 4322 w 1152412"/>
                <a:gd name="connsiteY2" fmla="*/ 1345745 h 1346996"/>
                <a:gd name="connsiteX3" fmla="*/ 4322 w 1152412"/>
                <a:gd name="connsiteY3" fmla="*/ 3756 h 1346996"/>
                <a:gd name="connsiteX4" fmla="*/ 79228 w 1152412"/>
                <a:gd name="connsiteY4" fmla="*/ 3756 h 1346996"/>
                <a:gd name="connsiteX5" fmla="*/ 79228 w 1152412"/>
                <a:gd name="connsiteY5" fmla="*/ 1280648 h 1346996"/>
                <a:gd name="connsiteX6" fmla="*/ 1076065 w 1152412"/>
                <a:gd name="connsiteY6" fmla="*/ 1280648 h 1346996"/>
                <a:gd name="connsiteX7" fmla="*/ 1076065 w 1152412"/>
                <a:gd name="connsiteY7" fmla="*/ 3756 h 1346996"/>
                <a:gd name="connsiteX8" fmla="*/ 1150972 w 1152412"/>
                <a:gd name="connsiteY8" fmla="*/ 3756 h 134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2412" h="1346996">
                  <a:moveTo>
                    <a:pt x="1150972" y="3756"/>
                  </a:moveTo>
                  <a:lnTo>
                    <a:pt x="1150972" y="1345745"/>
                  </a:lnTo>
                  <a:lnTo>
                    <a:pt x="4322" y="1345745"/>
                  </a:lnTo>
                  <a:lnTo>
                    <a:pt x="4322" y="3756"/>
                  </a:lnTo>
                  <a:lnTo>
                    <a:pt x="79228" y="3756"/>
                  </a:lnTo>
                  <a:lnTo>
                    <a:pt x="79228" y="1280648"/>
                  </a:lnTo>
                  <a:lnTo>
                    <a:pt x="1076065" y="1280648"/>
                  </a:lnTo>
                  <a:lnTo>
                    <a:pt x="1076065" y="3756"/>
                  </a:lnTo>
                  <a:lnTo>
                    <a:pt x="1150972" y="37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81DD3F-2388-4D9A-B961-DC41D4545F3C}"/>
                </a:ext>
              </a:extLst>
            </p:cNvPr>
            <p:cNvSpPr/>
            <p:nvPr/>
          </p:nvSpPr>
          <p:spPr>
            <a:xfrm>
              <a:off x="10277736" y="-3757"/>
              <a:ext cx="1002598" cy="1281900"/>
            </a:xfrm>
            <a:custGeom>
              <a:avLst/>
              <a:gdLst>
                <a:gd name="connsiteX0" fmla="*/ 1001158 w 1002598"/>
                <a:gd name="connsiteY0" fmla="*/ 3756 h 1281899"/>
                <a:gd name="connsiteX1" fmla="*/ 1001158 w 1002598"/>
                <a:gd name="connsiteY1" fmla="*/ 1280648 h 1281899"/>
                <a:gd name="connsiteX2" fmla="*/ 4322 w 1002598"/>
                <a:gd name="connsiteY2" fmla="*/ 1280648 h 1281899"/>
                <a:gd name="connsiteX3" fmla="*/ 4322 w 1002598"/>
                <a:gd name="connsiteY3" fmla="*/ 3756 h 1281899"/>
                <a:gd name="connsiteX4" fmla="*/ 67704 w 1002598"/>
                <a:gd name="connsiteY4" fmla="*/ 3756 h 1281899"/>
                <a:gd name="connsiteX5" fmla="*/ 67704 w 1002598"/>
                <a:gd name="connsiteY5" fmla="*/ 1220910 h 1281899"/>
                <a:gd name="connsiteX6" fmla="*/ 937775 w 1002598"/>
                <a:gd name="connsiteY6" fmla="*/ 1220910 h 1281899"/>
                <a:gd name="connsiteX7" fmla="*/ 937775 w 1002598"/>
                <a:gd name="connsiteY7" fmla="*/ 3756 h 1281899"/>
                <a:gd name="connsiteX8" fmla="*/ 1001158 w 1002598"/>
                <a:gd name="connsiteY8" fmla="*/ 3756 h 128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8" h="1281899">
                  <a:moveTo>
                    <a:pt x="1001158" y="3756"/>
                  </a:moveTo>
                  <a:lnTo>
                    <a:pt x="1001158" y="1280648"/>
                  </a:lnTo>
                  <a:lnTo>
                    <a:pt x="4322" y="1280648"/>
                  </a:lnTo>
                  <a:lnTo>
                    <a:pt x="4322" y="3756"/>
                  </a:lnTo>
                  <a:lnTo>
                    <a:pt x="67704" y="3756"/>
                  </a:lnTo>
                  <a:lnTo>
                    <a:pt x="67704" y="1220910"/>
                  </a:lnTo>
                  <a:lnTo>
                    <a:pt x="937775" y="1220910"/>
                  </a:lnTo>
                  <a:lnTo>
                    <a:pt x="937775" y="3756"/>
                  </a:lnTo>
                  <a:lnTo>
                    <a:pt x="1001158" y="37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29DE45-A038-4C97-B821-DE70F9B15865}"/>
                </a:ext>
              </a:extLst>
            </p:cNvPr>
            <p:cNvSpPr/>
            <p:nvPr/>
          </p:nvSpPr>
          <p:spPr>
            <a:xfrm>
              <a:off x="10341119" y="-3757"/>
              <a:ext cx="875833" cy="1221811"/>
            </a:xfrm>
            <a:custGeom>
              <a:avLst/>
              <a:gdLst>
                <a:gd name="connsiteX0" fmla="*/ 4322 w 875833"/>
                <a:gd name="connsiteY0" fmla="*/ 3756 h 1221810"/>
                <a:gd name="connsiteX1" fmla="*/ 874393 w 875833"/>
                <a:gd name="connsiteY1" fmla="*/ 3756 h 1221810"/>
                <a:gd name="connsiteX2" fmla="*/ 874393 w 875833"/>
                <a:gd name="connsiteY2" fmla="*/ 1220910 h 1221810"/>
                <a:gd name="connsiteX3" fmla="*/ 4322 w 875833"/>
                <a:gd name="connsiteY3" fmla="*/ 1220910 h 122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833" h="1221810">
                  <a:moveTo>
                    <a:pt x="4322" y="3756"/>
                  </a:moveTo>
                  <a:lnTo>
                    <a:pt x="874393" y="3756"/>
                  </a:lnTo>
                  <a:lnTo>
                    <a:pt x="874393" y="1220910"/>
                  </a:lnTo>
                  <a:lnTo>
                    <a:pt x="4322" y="1220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9687286C-C009-4776-B695-B9A9C4851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2335" y="403041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85487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13E9DD-3DBF-43C4-93A5-A44C6EF76D8E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Benefits</a:t>
            </a:r>
            <a:endParaRPr lang="en-US" dirty="0"/>
          </a:p>
        </p:txBody>
      </p:sp>
      <p:grpSp>
        <p:nvGrpSpPr>
          <p:cNvPr id="9" name="Content Placeholder 5">
            <a:extLst>
              <a:ext uri="{FF2B5EF4-FFF2-40B4-BE49-F238E27FC236}">
                <a16:creationId xmlns:a16="http://schemas.microsoft.com/office/drawing/2014/main" id="{8DE47F6C-3F8E-4714-A771-197CB193CF1D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8A6291-CFCD-4BD2-81A8-D01B30364DF8}"/>
                </a:ext>
              </a:extLst>
            </p:cNvPr>
            <p:cNvSpPr/>
            <p:nvPr/>
          </p:nvSpPr>
          <p:spPr>
            <a:xfrm>
              <a:off x="10202829" y="-3757"/>
              <a:ext cx="1152412" cy="1346996"/>
            </a:xfrm>
            <a:custGeom>
              <a:avLst/>
              <a:gdLst>
                <a:gd name="connsiteX0" fmla="*/ 1150972 w 1152412"/>
                <a:gd name="connsiteY0" fmla="*/ 3756 h 1346996"/>
                <a:gd name="connsiteX1" fmla="*/ 1150972 w 1152412"/>
                <a:gd name="connsiteY1" fmla="*/ 1345745 h 1346996"/>
                <a:gd name="connsiteX2" fmla="*/ 4322 w 1152412"/>
                <a:gd name="connsiteY2" fmla="*/ 1345745 h 1346996"/>
                <a:gd name="connsiteX3" fmla="*/ 4322 w 1152412"/>
                <a:gd name="connsiteY3" fmla="*/ 3756 h 1346996"/>
                <a:gd name="connsiteX4" fmla="*/ 79228 w 1152412"/>
                <a:gd name="connsiteY4" fmla="*/ 3756 h 1346996"/>
                <a:gd name="connsiteX5" fmla="*/ 79228 w 1152412"/>
                <a:gd name="connsiteY5" fmla="*/ 1280648 h 1346996"/>
                <a:gd name="connsiteX6" fmla="*/ 1076065 w 1152412"/>
                <a:gd name="connsiteY6" fmla="*/ 1280648 h 1346996"/>
                <a:gd name="connsiteX7" fmla="*/ 1076065 w 1152412"/>
                <a:gd name="connsiteY7" fmla="*/ 3756 h 1346996"/>
                <a:gd name="connsiteX8" fmla="*/ 1150972 w 1152412"/>
                <a:gd name="connsiteY8" fmla="*/ 3756 h 134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2412" h="1346996">
                  <a:moveTo>
                    <a:pt x="1150972" y="3756"/>
                  </a:moveTo>
                  <a:lnTo>
                    <a:pt x="1150972" y="1345745"/>
                  </a:lnTo>
                  <a:lnTo>
                    <a:pt x="4322" y="1345745"/>
                  </a:lnTo>
                  <a:lnTo>
                    <a:pt x="4322" y="3756"/>
                  </a:lnTo>
                  <a:lnTo>
                    <a:pt x="79228" y="3756"/>
                  </a:lnTo>
                  <a:lnTo>
                    <a:pt x="79228" y="1280648"/>
                  </a:lnTo>
                  <a:lnTo>
                    <a:pt x="1076065" y="1280648"/>
                  </a:lnTo>
                  <a:lnTo>
                    <a:pt x="1076065" y="3756"/>
                  </a:lnTo>
                  <a:lnTo>
                    <a:pt x="1150972" y="37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81DD3F-2388-4D9A-B961-DC41D4545F3C}"/>
                </a:ext>
              </a:extLst>
            </p:cNvPr>
            <p:cNvSpPr/>
            <p:nvPr/>
          </p:nvSpPr>
          <p:spPr>
            <a:xfrm>
              <a:off x="10277736" y="-3757"/>
              <a:ext cx="1002598" cy="1281900"/>
            </a:xfrm>
            <a:custGeom>
              <a:avLst/>
              <a:gdLst>
                <a:gd name="connsiteX0" fmla="*/ 1001158 w 1002598"/>
                <a:gd name="connsiteY0" fmla="*/ 3756 h 1281899"/>
                <a:gd name="connsiteX1" fmla="*/ 1001158 w 1002598"/>
                <a:gd name="connsiteY1" fmla="*/ 1280648 h 1281899"/>
                <a:gd name="connsiteX2" fmla="*/ 4322 w 1002598"/>
                <a:gd name="connsiteY2" fmla="*/ 1280648 h 1281899"/>
                <a:gd name="connsiteX3" fmla="*/ 4322 w 1002598"/>
                <a:gd name="connsiteY3" fmla="*/ 3756 h 1281899"/>
                <a:gd name="connsiteX4" fmla="*/ 67704 w 1002598"/>
                <a:gd name="connsiteY4" fmla="*/ 3756 h 1281899"/>
                <a:gd name="connsiteX5" fmla="*/ 67704 w 1002598"/>
                <a:gd name="connsiteY5" fmla="*/ 1220910 h 1281899"/>
                <a:gd name="connsiteX6" fmla="*/ 937775 w 1002598"/>
                <a:gd name="connsiteY6" fmla="*/ 1220910 h 1281899"/>
                <a:gd name="connsiteX7" fmla="*/ 937775 w 1002598"/>
                <a:gd name="connsiteY7" fmla="*/ 3756 h 1281899"/>
                <a:gd name="connsiteX8" fmla="*/ 1001158 w 1002598"/>
                <a:gd name="connsiteY8" fmla="*/ 3756 h 128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8" h="1281899">
                  <a:moveTo>
                    <a:pt x="1001158" y="3756"/>
                  </a:moveTo>
                  <a:lnTo>
                    <a:pt x="1001158" y="1280648"/>
                  </a:lnTo>
                  <a:lnTo>
                    <a:pt x="4322" y="1280648"/>
                  </a:lnTo>
                  <a:lnTo>
                    <a:pt x="4322" y="3756"/>
                  </a:lnTo>
                  <a:lnTo>
                    <a:pt x="67704" y="3756"/>
                  </a:lnTo>
                  <a:lnTo>
                    <a:pt x="67704" y="1220910"/>
                  </a:lnTo>
                  <a:lnTo>
                    <a:pt x="937775" y="1220910"/>
                  </a:lnTo>
                  <a:lnTo>
                    <a:pt x="937775" y="3756"/>
                  </a:lnTo>
                  <a:lnTo>
                    <a:pt x="1001158" y="37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29DE45-A038-4C97-B821-DE70F9B15865}"/>
                </a:ext>
              </a:extLst>
            </p:cNvPr>
            <p:cNvSpPr/>
            <p:nvPr/>
          </p:nvSpPr>
          <p:spPr>
            <a:xfrm>
              <a:off x="10341119" y="-3757"/>
              <a:ext cx="875833" cy="1221811"/>
            </a:xfrm>
            <a:custGeom>
              <a:avLst/>
              <a:gdLst>
                <a:gd name="connsiteX0" fmla="*/ 4322 w 875833"/>
                <a:gd name="connsiteY0" fmla="*/ 3756 h 1221810"/>
                <a:gd name="connsiteX1" fmla="*/ 874393 w 875833"/>
                <a:gd name="connsiteY1" fmla="*/ 3756 h 1221810"/>
                <a:gd name="connsiteX2" fmla="*/ 874393 w 875833"/>
                <a:gd name="connsiteY2" fmla="*/ 1220910 h 1221810"/>
                <a:gd name="connsiteX3" fmla="*/ 4322 w 875833"/>
                <a:gd name="connsiteY3" fmla="*/ 1220910 h 122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833" h="1221810">
                  <a:moveTo>
                    <a:pt x="4322" y="3756"/>
                  </a:moveTo>
                  <a:lnTo>
                    <a:pt x="874393" y="3756"/>
                  </a:lnTo>
                  <a:lnTo>
                    <a:pt x="874393" y="1220910"/>
                  </a:lnTo>
                  <a:lnTo>
                    <a:pt x="4322" y="1220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2C0E9554-850F-4380-9977-D5CF8A003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3300" y="430682"/>
            <a:ext cx="651470" cy="65147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1916D25-2041-4416-A88C-6FE0018A1DEA}"/>
              </a:ext>
            </a:extLst>
          </p:cNvPr>
          <p:cNvGrpSpPr/>
          <p:nvPr/>
        </p:nvGrpSpPr>
        <p:grpSpPr>
          <a:xfrm>
            <a:off x="428371" y="1886768"/>
            <a:ext cx="2455829" cy="2048449"/>
            <a:chOff x="3641868" y="2538807"/>
            <a:chExt cx="1726689" cy="1440261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7B5A0C-FA20-49C4-AB4B-F5C5C94DF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45817" y="2538807"/>
              <a:ext cx="822740" cy="822740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8663B9A0-AFB3-46EE-AD63-E04180D2D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41868" y="2579499"/>
              <a:ext cx="741356" cy="741356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33B192F-1A80-48B2-93C9-65F2241B5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641868" y="3387545"/>
              <a:ext cx="591523" cy="591523"/>
            </a:xfrm>
            <a:prstGeom prst="rect">
              <a:avLst/>
            </a:prstGeom>
          </p:spPr>
        </p:pic>
      </p:grpSp>
      <p:pic>
        <p:nvPicPr>
          <p:cNvPr id="24" name="Graphic 23">
            <a:extLst>
              <a:ext uri="{FF2B5EF4-FFF2-40B4-BE49-F238E27FC236}">
                <a16:creationId xmlns:a16="http://schemas.microsoft.com/office/drawing/2014/main" id="{965BFBF9-A023-4C9A-ACDD-ABA10FF073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76230" y="3315361"/>
            <a:ext cx="895858" cy="134378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D5BB04B-36BB-426A-9560-CAF7916F0223}"/>
              </a:ext>
            </a:extLst>
          </p:cNvPr>
          <p:cNvSpPr/>
          <p:nvPr/>
        </p:nvSpPr>
        <p:spPr>
          <a:xfrm>
            <a:off x="3597127" y="2151318"/>
            <a:ext cx="7756674" cy="459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086F22-093E-48DD-8C5D-58C648B72564}"/>
              </a:ext>
            </a:extLst>
          </p:cNvPr>
          <p:cNvSpPr/>
          <p:nvPr/>
        </p:nvSpPr>
        <p:spPr>
          <a:xfrm>
            <a:off x="3597127" y="1800686"/>
            <a:ext cx="7756674" cy="1293222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3600" dirty="0">
                <a:latin typeface="+mj-lt"/>
                <a:ea typeface="+mj-ea"/>
                <a:cs typeface="+mj-cs"/>
              </a:rPr>
              <a:t>Wartezeit kann sinnvoll genutzt werden</a:t>
            </a: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E02DB19F-0849-4563-8870-DEA6AE7B37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16672" y="1944643"/>
            <a:ext cx="339059" cy="33905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11F3DCE-5999-47B7-A7EF-D242BD5F1AD7}"/>
              </a:ext>
            </a:extLst>
          </p:cNvPr>
          <p:cNvSpPr/>
          <p:nvPr/>
        </p:nvSpPr>
        <p:spPr>
          <a:xfrm>
            <a:off x="3597127" y="3244001"/>
            <a:ext cx="7756674" cy="459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0FEA71-151D-4E46-9E0B-A3FBF63F2475}"/>
              </a:ext>
            </a:extLst>
          </p:cNvPr>
          <p:cNvSpPr/>
          <p:nvPr/>
        </p:nvSpPr>
        <p:spPr>
          <a:xfrm>
            <a:off x="3597127" y="2893369"/>
            <a:ext cx="7756674" cy="1293222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3600" dirty="0">
                <a:latin typeface="+mj-lt"/>
                <a:ea typeface="+mj-ea"/>
                <a:cs typeface="+mj-cs"/>
              </a:rPr>
              <a:t>Weiterfahrt akkurater planen</a:t>
            </a: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FE515538-7CAE-457D-AAC4-C7EC15627F6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80557" y="3089615"/>
            <a:ext cx="664889" cy="66488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D783A32-5CF6-45CC-972A-1D05C26E4B11}"/>
              </a:ext>
            </a:extLst>
          </p:cNvPr>
          <p:cNvSpPr/>
          <p:nvPr/>
        </p:nvSpPr>
        <p:spPr>
          <a:xfrm>
            <a:off x="3597127" y="4425651"/>
            <a:ext cx="7756674" cy="459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EF3586-6696-4A9A-8A22-E22DA3BA2A70}"/>
              </a:ext>
            </a:extLst>
          </p:cNvPr>
          <p:cNvSpPr/>
          <p:nvPr/>
        </p:nvSpPr>
        <p:spPr>
          <a:xfrm>
            <a:off x="3597127" y="4075018"/>
            <a:ext cx="7756674" cy="192757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3600" dirty="0">
                <a:latin typeface="+mj-lt"/>
                <a:ea typeface="+mj-ea"/>
                <a:cs typeface="+mj-cs"/>
              </a:rPr>
              <a:t>Effizienzgewinn durch Speicherung der Daten</a:t>
            </a: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C89CF58C-F5AC-4100-91F9-9664E40F746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736504" y="4465572"/>
            <a:ext cx="658287" cy="65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0425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13E9DD-3DBF-43C4-93A5-A44C6EF76D8E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Benefits</a:t>
            </a:r>
            <a:endParaRPr lang="en-US" dirty="0"/>
          </a:p>
        </p:txBody>
      </p:sp>
      <p:grpSp>
        <p:nvGrpSpPr>
          <p:cNvPr id="9" name="Content Placeholder 5">
            <a:extLst>
              <a:ext uri="{FF2B5EF4-FFF2-40B4-BE49-F238E27FC236}">
                <a16:creationId xmlns:a16="http://schemas.microsoft.com/office/drawing/2014/main" id="{8DE47F6C-3F8E-4714-A771-197CB193CF1D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8A6291-CFCD-4BD2-81A8-D01B30364DF8}"/>
                </a:ext>
              </a:extLst>
            </p:cNvPr>
            <p:cNvSpPr/>
            <p:nvPr/>
          </p:nvSpPr>
          <p:spPr>
            <a:xfrm>
              <a:off x="10202829" y="-3757"/>
              <a:ext cx="1152412" cy="1346996"/>
            </a:xfrm>
            <a:custGeom>
              <a:avLst/>
              <a:gdLst>
                <a:gd name="connsiteX0" fmla="*/ 1150972 w 1152412"/>
                <a:gd name="connsiteY0" fmla="*/ 3756 h 1346996"/>
                <a:gd name="connsiteX1" fmla="*/ 1150972 w 1152412"/>
                <a:gd name="connsiteY1" fmla="*/ 1345745 h 1346996"/>
                <a:gd name="connsiteX2" fmla="*/ 4322 w 1152412"/>
                <a:gd name="connsiteY2" fmla="*/ 1345745 h 1346996"/>
                <a:gd name="connsiteX3" fmla="*/ 4322 w 1152412"/>
                <a:gd name="connsiteY3" fmla="*/ 3756 h 1346996"/>
                <a:gd name="connsiteX4" fmla="*/ 79228 w 1152412"/>
                <a:gd name="connsiteY4" fmla="*/ 3756 h 1346996"/>
                <a:gd name="connsiteX5" fmla="*/ 79228 w 1152412"/>
                <a:gd name="connsiteY5" fmla="*/ 1280648 h 1346996"/>
                <a:gd name="connsiteX6" fmla="*/ 1076065 w 1152412"/>
                <a:gd name="connsiteY6" fmla="*/ 1280648 h 1346996"/>
                <a:gd name="connsiteX7" fmla="*/ 1076065 w 1152412"/>
                <a:gd name="connsiteY7" fmla="*/ 3756 h 1346996"/>
                <a:gd name="connsiteX8" fmla="*/ 1150972 w 1152412"/>
                <a:gd name="connsiteY8" fmla="*/ 3756 h 134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2412" h="1346996">
                  <a:moveTo>
                    <a:pt x="1150972" y="3756"/>
                  </a:moveTo>
                  <a:lnTo>
                    <a:pt x="1150972" y="1345745"/>
                  </a:lnTo>
                  <a:lnTo>
                    <a:pt x="4322" y="1345745"/>
                  </a:lnTo>
                  <a:lnTo>
                    <a:pt x="4322" y="3756"/>
                  </a:lnTo>
                  <a:lnTo>
                    <a:pt x="79228" y="3756"/>
                  </a:lnTo>
                  <a:lnTo>
                    <a:pt x="79228" y="1280648"/>
                  </a:lnTo>
                  <a:lnTo>
                    <a:pt x="1076065" y="1280648"/>
                  </a:lnTo>
                  <a:lnTo>
                    <a:pt x="1076065" y="3756"/>
                  </a:lnTo>
                  <a:lnTo>
                    <a:pt x="1150972" y="37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81DD3F-2388-4D9A-B961-DC41D4545F3C}"/>
                </a:ext>
              </a:extLst>
            </p:cNvPr>
            <p:cNvSpPr/>
            <p:nvPr/>
          </p:nvSpPr>
          <p:spPr>
            <a:xfrm>
              <a:off x="10277736" y="-3757"/>
              <a:ext cx="1002598" cy="1281900"/>
            </a:xfrm>
            <a:custGeom>
              <a:avLst/>
              <a:gdLst>
                <a:gd name="connsiteX0" fmla="*/ 1001158 w 1002598"/>
                <a:gd name="connsiteY0" fmla="*/ 3756 h 1281899"/>
                <a:gd name="connsiteX1" fmla="*/ 1001158 w 1002598"/>
                <a:gd name="connsiteY1" fmla="*/ 1280648 h 1281899"/>
                <a:gd name="connsiteX2" fmla="*/ 4322 w 1002598"/>
                <a:gd name="connsiteY2" fmla="*/ 1280648 h 1281899"/>
                <a:gd name="connsiteX3" fmla="*/ 4322 w 1002598"/>
                <a:gd name="connsiteY3" fmla="*/ 3756 h 1281899"/>
                <a:gd name="connsiteX4" fmla="*/ 67704 w 1002598"/>
                <a:gd name="connsiteY4" fmla="*/ 3756 h 1281899"/>
                <a:gd name="connsiteX5" fmla="*/ 67704 w 1002598"/>
                <a:gd name="connsiteY5" fmla="*/ 1220910 h 1281899"/>
                <a:gd name="connsiteX6" fmla="*/ 937775 w 1002598"/>
                <a:gd name="connsiteY6" fmla="*/ 1220910 h 1281899"/>
                <a:gd name="connsiteX7" fmla="*/ 937775 w 1002598"/>
                <a:gd name="connsiteY7" fmla="*/ 3756 h 1281899"/>
                <a:gd name="connsiteX8" fmla="*/ 1001158 w 1002598"/>
                <a:gd name="connsiteY8" fmla="*/ 3756 h 128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8" h="1281899">
                  <a:moveTo>
                    <a:pt x="1001158" y="3756"/>
                  </a:moveTo>
                  <a:lnTo>
                    <a:pt x="1001158" y="1280648"/>
                  </a:lnTo>
                  <a:lnTo>
                    <a:pt x="4322" y="1280648"/>
                  </a:lnTo>
                  <a:lnTo>
                    <a:pt x="4322" y="3756"/>
                  </a:lnTo>
                  <a:lnTo>
                    <a:pt x="67704" y="3756"/>
                  </a:lnTo>
                  <a:lnTo>
                    <a:pt x="67704" y="1220910"/>
                  </a:lnTo>
                  <a:lnTo>
                    <a:pt x="937775" y="1220910"/>
                  </a:lnTo>
                  <a:lnTo>
                    <a:pt x="937775" y="3756"/>
                  </a:lnTo>
                  <a:lnTo>
                    <a:pt x="1001158" y="37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29DE45-A038-4C97-B821-DE70F9B15865}"/>
                </a:ext>
              </a:extLst>
            </p:cNvPr>
            <p:cNvSpPr/>
            <p:nvPr/>
          </p:nvSpPr>
          <p:spPr>
            <a:xfrm>
              <a:off x="10341119" y="-3757"/>
              <a:ext cx="875833" cy="1221811"/>
            </a:xfrm>
            <a:custGeom>
              <a:avLst/>
              <a:gdLst>
                <a:gd name="connsiteX0" fmla="*/ 4322 w 875833"/>
                <a:gd name="connsiteY0" fmla="*/ 3756 h 1221810"/>
                <a:gd name="connsiteX1" fmla="*/ 874393 w 875833"/>
                <a:gd name="connsiteY1" fmla="*/ 3756 h 1221810"/>
                <a:gd name="connsiteX2" fmla="*/ 874393 w 875833"/>
                <a:gd name="connsiteY2" fmla="*/ 1220910 h 1221810"/>
                <a:gd name="connsiteX3" fmla="*/ 4322 w 875833"/>
                <a:gd name="connsiteY3" fmla="*/ 1220910 h 122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833" h="1221810">
                  <a:moveTo>
                    <a:pt x="4322" y="3756"/>
                  </a:moveTo>
                  <a:lnTo>
                    <a:pt x="874393" y="3756"/>
                  </a:lnTo>
                  <a:lnTo>
                    <a:pt x="874393" y="1220910"/>
                  </a:lnTo>
                  <a:lnTo>
                    <a:pt x="4322" y="1220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2C0E9554-850F-4380-9977-D5CF8A003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3300" y="430682"/>
            <a:ext cx="651470" cy="65147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D5BB04B-36BB-426A-9560-CAF7916F0223}"/>
              </a:ext>
            </a:extLst>
          </p:cNvPr>
          <p:cNvSpPr/>
          <p:nvPr/>
        </p:nvSpPr>
        <p:spPr>
          <a:xfrm>
            <a:off x="3597127" y="2151318"/>
            <a:ext cx="7756674" cy="459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086F22-093E-48DD-8C5D-58C648B72564}"/>
              </a:ext>
            </a:extLst>
          </p:cNvPr>
          <p:cNvSpPr/>
          <p:nvPr/>
        </p:nvSpPr>
        <p:spPr>
          <a:xfrm>
            <a:off x="3597127" y="1800686"/>
            <a:ext cx="7756674" cy="1293222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3600" dirty="0">
                <a:latin typeface="+mj-lt"/>
                <a:ea typeface="+mj-ea"/>
                <a:cs typeface="+mj-cs"/>
              </a:rPr>
              <a:t>Optimale Planung der Reinigungsprozesse</a:t>
            </a: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1F3DCE-5999-47B7-A7EF-D242BD5F1AD7}"/>
              </a:ext>
            </a:extLst>
          </p:cNvPr>
          <p:cNvSpPr/>
          <p:nvPr/>
        </p:nvSpPr>
        <p:spPr>
          <a:xfrm>
            <a:off x="3597127" y="3244001"/>
            <a:ext cx="7756674" cy="459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0FEA71-151D-4E46-9E0B-A3FBF63F2475}"/>
              </a:ext>
            </a:extLst>
          </p:cNvPr>
          <p:cNvSpPr/>
          <p:nvPr/>
        </p:nvSpPr>
        <p:spPr>
          <a:xfrm>
            <a:off x="3597127" y="2893368"/>
            <a:ext cx="7756674" cy="1883129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3600" dirty="0">
                <a:latin typeface="+mj-lt"/>
                <a:ea typeface="+mj-ea"/>
                <a:cs typeface="+mj-cs"/>
              </a:rPr>
              <a:t>Digitale Anmeldedaten erleichtern Analyse der Abläufe</a:t>
            </a: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FE515538-7CAE-457D-AAC4-C7EC15627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13806" y="2285902"/>
            <a:ext cx="497080" cy="49708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D783A32-5CF6-45CC-972A-1D05C26E4B11}"/>
              </a:ext>
            </a:extLst>
          </p:cNvPr>
          <p:cNvSpPr/>
          <p:nvPr/>
        </p:nvSpPr>
        <p:spPr>
          <a:xfrm>
            <a:off x="3597127" y="4425651"/>
            <a:ext cx="7756674" cy="459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EF3586-6696-4A9A-8A22-E22DA3BA2A70}"/>
              </a:ext>
            </a:extLst>
          </p:cNvPr>
          <p:cNvSpPr/>
          <p:nvPr/>
        </p:nvSpPr>
        <p:spPr>
          <a:xfrm>
            <a:off x="3597127" y="4075018"/>
            <a:ext cx="7756674" cy="192757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3600" dirty="0">
                <a:latin typeface="+mj-lt"/>
                <a:ea typeface="+mj-ea"/>
                <a:cs typeface="+mj-cs"/>
              </a:rPr>
              <a:t>Genauere Vorhersagen über zukünftige Auslastung</a:t>
            </a: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3FE0F94-340F-4CFA-A3E0-A0318695C2FD}"/>
              </a:ext>
            </a:extLst>
          </p:cNvPr>
          <p:cNvGrpSpPr/>
          <p:nvPr/>
        </p:nvGrpSpPr>
        <p:grpSpPr>
          <a:xfrm>
            <a:off x="324415" y="1843986"/>
            <a:ext cx="2731341" cy="2195464"/>
            <a:chOff x="9262284" y="2677383"/>
            <a:chExt cx="1558680" cy="1252874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A002D904-FB1A-44CC-AB1E-7FB46D97A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62284" y="2677383"/>
              <a:ext cx="859951" cy="52763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D5BB2EA2-3E40-4754-8FC6-AD677C767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98224" y="2968100"/>
              <a:ext cx="822740" cy="822740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81F76D7A-8369-4282-A06F-4D3F5E074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262284" y="3311006"/>
              <a:ext cx="619251" cy="61925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BE5C0AA-B745-41FB-9784-C473E9F8E758}"/>
              </a:ext>
            </a:extLst>
          </p:cNvPr>
          <p:cNvSpPr txBox="1"/>
          <p:nvPr/>
        </p:nvSpPr>
        <p:spPr>
          <a:xfrm>
            <a:off x="11535140" y="2505646"/>
            <a:ext cx="664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€</a:t>
            </a:r>
            <a:endParaRPr lang="en-US" sz="4000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2D001586-4292-48CE-8D77-419FE590AD6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28153" y="4515730"/>
            <a:ext cx="632636" cy="63263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A76B3A1-832A-4209-AA93-E1BD9A5D759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216952" y="3589939"/>
            <a:ext cx="549384" cy="54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0853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13E9DD-3DBF-43C4-93A5-A44C6EF76D8E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en-US" dirty="0"/>
          </a:p>
        </p:txBody>
      </p:sp>
      <p:grpSp>
        <p:nvGrpSpPr>
          <p:cNvPr id="9" name="Content Placeholder 5">
            <a:extLst>
              <a:ext uri="{FF2B5EF4-FFF2-40B4-BE49-F238E27FC236}">
                <a16:creationId xmlns:a16="http://schemas.microsoft.com/office/drawing/2014/main" id="{8DE47F6C-3F8E-4714-A771-197CB193CF1D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8A6291-CFCD-4BD2-81A8-D01B30364DF8}"/>
                </a:ext>
              </a:extLst>
            </p:cNvPr>
            <p:cNvSpPr/>
            <p:nvPr/>
          </p:nvSpPr>
          <p:spPr>
            <a:xfrm>
              <a:off x="10202829" y="-3757"/>
              <a:ext cx="1152412" cy="1346996"/>
            </a:xfrm>
            <a:custGeom>
              <a:avLst/>
              <a:gdLst>
                <a:gd name="connsiteX0" fmla="*/ 1150972 w 1152412"/>
                <a:gd name="connsiteY0" fmla="*/ 3756 h 1346996"/>
                <a:gd name="connsiteX1" fmla="*/ 1150972 w 1152412"/>
                <a:gd name="connsiteY1" fmla="*/ 1345745 h 1346996"/>
                <a:gd name="connsiteX2" fmla="*/ 4322 w 1152412"/>
                <a:gd name="connsiteY2" fmla="*/ 1345745 h 1346996"/>
                <a:gd name="connsiteX3" fmla="*/ 4322 w 1152412"/>
                <a:gd name="connsiteY3" fmla="*/ 3756 h 1346996"/>
                <a:gd name="connsiteX4" fmla="*/ 79228 w 1152412"/>
                <a:gd name="connsiteY4" fmla="*/ 3756 h 1346996"/>
                <a:gd name="connsiteX5" fmla="*/ 79228 w 1152412"/>
                <a:gd name="connsiteY5" fmla="*/ 1280648 h 1346996"/>
                <a:gd name="connsiteX6" fmla="*/ 1076065 w 1152412"/>
                <a:gd name="connsiteY6" fmla="*/ 1280648 h 1346996"/>
                <a:gd name="connsiteX7" fmla="*/ 1076065 w 1152412"/>
                <a:gd name="connsiteY7" fmla="*/ 3756 h 1346996"/>
                <a:gd name="connsiteX8" fmla="*/ 1150972 w 1152412"/>
                <a:gd name="connsiteY8" fmla="*/ 3756 h 134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2412" h="1346996">
                  <a:moveTo>
                    <a:pt x="1150972" y="3756"/>
                  </a:moveTo>
                  <a:lnTo>
                    <a:pt x="1150972" y="1345745"/>
                  </a:lnTo>
                  <a:lnTo>
                    <a:pt x="4322" y="1345745"/>
                  </a:lnTo>
                  <a:lnTo>
                    <a:pt x="4322" y="3756"/>
                  </a:lnTo>
                  <a:lnTo>
                    <a:pt x="79228" y="3756"/>
                  </a:lnTo>
                  <a:lnTo>
                    <a:pt x="79228" y="1280648"/>
                  </a:lnTo>
                  <a:lnTo>
                    <a:pt x="1076065" y="1280648"/>
                  </a:lnTo>
                  <a:lnTo>
                    <a:pt x="1076065" y="3756"/>
                  </a:lnTo>
                  <a:lnTo>
                    <a:pt x="1150972" y="37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81DD3F-2388-4D9A-B961-DC41D4545F3C}"/>
                </a:ext>
              </a:extLst>
            </p:cNvPr>
            <p:cNvSpPr/>
            <p:nvPr/>
          </p:nvSpPr>
          <p:spPr>
            <a:xfrm>
              <a:off x="10277736" y="-3757"/>
              <a:ext cx="1002598" cy="1281900"/>
            </a:xfrm>
            <a:custGeom>
              <a:avLst/>
              <a:gdLst>
                <a:gd name="connsiteX0" fmla="*/ 1001158 w 1002598"/>
                <a:gd name="connsiteY0" fmla="*/ 3756 h 1281899"/>
                <a:gd name="connsiteX1" fmla="*/ 1001158 w 1002598"/>
                <a:gd name="connsiteY1" fmla="*/ 1280648 h 1281899"/>
                <a:gd name="connsiteX2" fmla="*/ 4322 w 1002598"/>
                <a:gd name="connsiteY2" fmla="*/ 1280648 h 1281899"/>
                <a:gd name="connsiteX3" fmla="*/ 4322 w 1002598"/>
                <a:gd name="connsiteY3" fmla="*/ 3756 h 1281899"/>
                <a:gd name="connsiteX4" fmla="*/ 67704 w 1002598"/>
                <a:gd name="connsiteY4" fmla="*/ 3756 h 1281899"/>
                <a:gd name="connsiteX5" fmla="*/ 67704 w 1002598"/>
                <a:gd name="connsiteY5" fmla="*/ 1220910 h 1281899"/>
                <a:gd name="connsiteX6" fmla="*/ 937775 w 1002598"/>
                <a:gd name="connsiteY6" fmla="*/ 1220910 h 1281899"/>
                <a:gd name="connsiteX7" fmla="*/ 937775 w 1002598"/>
                <a:gd name="connsiteY7" fmla="*/ 3756 h 1281899"/>
                <a:gd name="connsiteX8" fmla="*/ 1001158 w 1002598"/>
                <a:gd name="connsiteY8" fmla="*/ 3756 h 128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8" h="1281899">
                  <a:moveTo>
                    <a:pt x="1001158" y="3756"/>
                  </a:moveTo>
                  <a:lnTo>
                    <a:pt x="1001158" y="1280648"/>
                  </a:lnTo>
                  <a:lnTo>
                    <a:pt x="4322" y="1280648"/>
                  </a:lnTo>
                  <a:lnTo>
                    <a:pt x="4322" y="3756"/>
                  </a:lnTo>
                  <a:lnTo>
                    <a:pt x="67704" y="3756"/>
                  </a:lnTo>
                  <a:lnTo>
                    <a:pt x="67704" y="1220910"/>
                  </a:lnTo>
                  <a:lnTo>
                    <a:pt x="937775" y="1220910"/>
                  </a:lnTo>
                  <a:lnTo>
                    <a:pt x="937775" y="3756"/>
                  </a:lnTo>
                  <a:lnTo>
                    <a:pt x="1001158" y="37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29DE45-A038-4C97-B821-DE70F9B15865}"/>
                </a:ext>
              </a:extLst>
            </p:cNvPr>
            <p:cNvSpPr/>
            <p:nvPr/>
          </p:nvSpPr>
          <p:spPr>
            <a:xfrm>
              <a:off x="10341119" y="-3757"/>
              <a:ext cx="875833" cy="1221811"/>
            </a:xfrm>
            <a:custGeom>
              <a:avLst/>
              <a:gdLst>
                <a:gd name="connsiteX0" fmla="*/ 4322 w 875833"/>
                <a:gd name="connsiteY0" fmla="*/ 3756 h 1221810"/>
                <a:gd name="connsiteX1" fmla="*/ 874393 w 875833"/>
                <a:gd name="connsiteY1" fmla="*/ 3756 h 1221810"/>
                <a:gd name="connsiteX2" fmla="*/ 874393 w 875833"/>
                <a:gd name="connsiteY2" fmla="*/ 1220910 h 1221810"/>
                <a:gd name="connsiteX3" fmla="*/ 4322 w 875833"/>
                <a:gd name="connsiteY3" fmla="*/ 1220910 h 122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833" h="1221810">
                  <a:moveTo>
                    <a:pt x="4322" y="3756"/>
                  </a:moveTo>
                  <a:lnTo>
                    <a:pt x="874393" y="3756"/>
                  </a:lnTo>
                  <a:lnTo>
                    <a:pt x="874393" y="1220910"/>
                  </a:lnTo>
                  <a:lnTo>
                    <a:pt x="4322" y="1220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D5BB04B-36BB-426A-9560-CAF7916F0223}"/>
              </a:ext>
            </a:extLst>
          </p:cNvPr>
          <p:cNvSpPr/>
          <p:nvPr/>
        </p:nvSpPr>
        <p:spPr>
          <a:xfrm>
            <a:off x="3597127" y="2151318"/>
            <a:ext cx="7756674" cy="459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086F22-093E-48DD-8C5D-58C648B72564}"/>
              </a:ext>
            </a:extLst>
          </p:cNvPr>
          <p:cNvSpPr/>
          <p:nvPr/>
        </p:nvSpPr>
        <p:spPr>
          <a:xfrm>
            <a:off x="3597127" y="1800686"/>
            <a:ext cx="7756674" cy="1293222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3600" dirty="0">
                <a:latin typeface="+mj-lt"/>
                <a:ea typeface="+mj-ea"/>
                <a:cs typeface="+mj-cs"/>
              </a:rPr>
              <a:t>Aufbau und Pflege der Datenbank </a:t>
            </a: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783A32-5CF6-45CC-972A-1D05C26E4B11}"/>
              </a:ext>
            </a:extLst>
          </p:cNvPr>
          <p:cNvSpPr/>
          <p:nvPr/>
        </p:nvSpPr>
        <p:spPr>
          <a:xfrm>
            <a:off x="3597127" y="3054052"/>
            <a:ext cx="7756674" cy="459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EF3586-6696-4A9A-8A22-E22DA3BA2A70}"/>
              </a:ext>
            </a:extLst>
          </p:cNvPr>
          <p:cNvSpPr/>
          <p:nvPr/>
        </p:nvSpPr>
        <p:spPr>
          <a:xfrm>
            <a:off x="3597127" y="2423207"/>
            <a:ext cx="7756674" cy="192757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3600" dirty="0">
                <a:latin typeface="+mj-lt"/>
                <a:ea typeface="+mj-ea"/>
                <a:cs typeface="+mj-cs"/>
              </a:rPr>
              <a:t>Integration von Watson Explorer</a:t>
            </a: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6F6CEB2-3D40-4241-8409-AB0B5CA4D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87826" y="350201"/>
            <a:ext cx="640327" cy="640327"/>
          </a:xfrm>
          <a:prstGeom prst="rect">
            <a:avLst/>
          </a:prstGeom>
        </p:spPr>
      </p:pic>
      <p:pic>
        <p:nvPicPr>
          <p:cNvPr id="16" name="Picture 15" descr="A close up of a logo&#10;&#10;Description generated with high confidence">
            <a:extLst>
              <a:ext uri="{FF2B5EF4-FFF2-40B4-BE49-F238E27FC236}">
                <a16:creationId xmlns:a16="http://schemas.microsoft.com/office/drawing/2014/main" id="{ADECEB99-166E-49CB-ACCD-D463283B68FF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7" y="1820926"/>
            <a:ext cx="2714967" cy="252985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C7F2E1C-2E12-499A-AC3D-1AAF355A4A5A}"/>
              </a:ext>
            </a:extLst>
          </p:cNvPr>
          <p:cNvSpPr/>
          <p:nvPr/>
        </p:nvSpPr>
        <p:spPr>
          <a:xfrm>
            <a:off x="3597127" y="3996162"/>
            <a:ext cx="7756674" cy="825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EE5061-081C-4F58-8828-C27761CA24FE}"/>
              </a:ext>
            </a:extLst>
          </p:cNvPr>
          <p:cNvSpPr/>
          <p:nvPr/>
        </p:nvSpPr>
        <p:spPr>
          <a:xfrm>
            <a:off x="3597127" y="3630780"/>
            <a:ext cx="7756674" cy="1883129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3600" dirty="0">
                <a:latin typeface="+mj-lt"/>
                <a:ea typeface="+mj-ea"/>
                <a:cs typeface="+mj-cs"/>
              </a:rPr>
              <a:t>Verknüpfung mit der Anwendung der Reinigungsanlage</a:t>
            </a: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1554773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A72B452-1010-4E5E-985B-631EECAE69BD}"/>
              </a:ext>
            </a:extLst>
          </p:cNvPr>
          <p:cNvSpPr/>
          <p:nvPr/>
        </p:nvSpPr>
        <p:spPr>
          <a:xfrm>
            <a:off x="443346" y="3059338"/>
            <a:ext cx="11305309" cy="1049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6A57E-044C-4396-B328-CDDBED26E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Fragen?</a:t>
            </a:r>
            <a:endParaRPr lang="en-US" dirty="0"/>
          </a:p>
        </p:txBody>
      </p:sp>
      <p:pic>
        <p:nvPicPr>
          <p:cNvPr id="7" name="Picture 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530D73E0-0DCD-496B-BEF4-F3267F130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735636"/>
            <a:ext cx="2109282" cy="568227"/>
          </a:xfrm>
          <a:prstGeom prst="rect">
            <a:avLst/>
          </a:prstGeom>
        </p:spPr>
      </p:pic>
      <p:pic>
        <p:nvPicPr>
          <p:cNvPr id="11" name="Picture 10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27A7D9CA-B38A-447C-9C24-0AC334204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16" y="5735636"/>
            <a:ext cx="1420568" cy="5682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2050FB-77D9-46CA-A891-DE3C0F81610D}"/>
              </a:ext>
            </a:extLst>
          </p:cNvPr>
          <p:cNvSpPr txBox="1"/>
          <p:nvPr/>
        </p:nvSpPr>
        <p:spPr>
          <a:xfrm>
            <a:off x="8207558" y="5472866"/>
            <a:ext cx="2614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latin typeface="Ostrich Sans Rounded" panose="02000508000000020004" pitchFamily="2" charset="0"/>
              </a:rPr>
              <a:t>Samuel &amp; MCI</a:t>
            </a:r>
            <a:endParaRPr lang="en-US" sz="4800" dirty="0">
              <a:latin typeface="Ostrich Sans Rounded" panose="02000508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4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23991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D0AFF523-47B5-422C-81FE-0BADFB9FF14E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BAD50A6-445C-4E6B-9B02-52EA26B9C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Optimierung des Anmeldeprozesses für verschmutzte Tankcontainer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AB266A-80AD-4997-B044-77699517FB7F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grpSp>
          <p:nvGrpSpPr>
            <p:cNvPr id="9" name="Content Placeholder 5">
              <a:extLst>
                <a:ext uri="{FF2B5EF4-FFF2-40B4-BE49-F238E27FC236}">
                  <a16:creationId xmlns:a16="http://schemas.microsoft.com/office/drawing/2014/main" id="{8DE47F6C-3F8E-4714-A771-197CB193CF1D}"/>
                </a:ext>
              </a:extLst>
            </p:cNvPr>
            <p:cNvGrpSpPr/>
            <p:nvPr/>
          </p:nvGrpSpPr>
          <p:grpSpPr>
            <a:xfrm>
              <a:off x="10207151" y="-1"/>
              <a:ext cx="1146650" cy="1341989"/>
              <a:chOff x="10207151" y="-1"/>
              <a:chExt cx="1146650" cy="1341989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58A6291-CFCD-4BD2-81A8-D01B30364DF8}"/>
                  </a:ext>
                </a:extLst>
              </p:cNvPr>
              <p:cNvSpPr/>
              <p:nvPr/>
            </p:nvSpPr>
            <p:spPr>
              <a:xfrm>
                <a:off x="10202829" y="-3757"/>
                <a:ext cx="1152412" cy="1346996"/>
              </a:xfrm>
              <a:custGeom>
                <a:avLst/>
                <a:gdLst>
                  <a:gd name="connsiteX0" fmla="*/ 1150972 w 1152412"/>
                  <a:gd name="connsiteY0" fmla="*/ 3756 h 1346996"/>
                  <a:gd name="connsiteX1" fmla="*/ 1150972 w 1152412"/>
                  <a:gd name="connsiteY1" fmla="*/ 1345745 h 1346996"/>
                  <a:gd name="connsiteX2" fmla="*/ 4322 w 1152412"/>
                  <a:gd name="connsiteY2" fmla="*/ 1345745 h 1346996"/>
                  <a:gd name="connsiteX3" fmla="*/ 4322 w 1152412"/>
                  <a:gd name="connsiteY3" fmla="*/ 3756 h 1346996"/>
                  <a:gd name="connsiteX4" fmla="*/ 79228 w 1152412"/>
                  <a:gd name="connsiteY4" fmla="*/ 3756 h 1346996"/>
                  <a:gd name="connsiteX5" fmla="*/ 79228 w 1152412"/>
                  <a:gd name="connsiteY5" fmla="*/ 1280648 h 1346996"/>
                  <a:gd name="connsiteX6" fmla="*/ 1076065 w 1152412"/>
                  <a:gd name="connsiteY6" fmla="*/ 1280648 h 1346996"/>
                  <a:gd name="connsiteX7" fmla="*/ 1076065 w 1152412"/>
                  <a:gd name="connsiteY7" fmla="*/ 3756 h 1346996"/>
                  <a:gd name="connsiteX8" fmla="*/ 1150972 w 1152412"/>
                  <a:gd name="connsiteY8" fmla="*/ 3756 h 134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52412" h="1346996">
                    <a:moveTo>
                      <a:pt x="1150972" y="3756"/>
                    </a:moveTo>
                    <a:lnTo>
                      <a:pt x="1150972" y="1345745"/>
                    </a:lnTo>
                    <a:lnTo>
                      <a:pt x="4322" y="1345745"/>
                    </a:lnTo>
                    <a:lnTo>
                      <a:pt x="4322" y="3756"/>
                    </a:lnTo>
                    <a:lnTo>
                      <a:pt x="79228" y="3756"/>
                    </a:lnTo>
                    <a:lnTo>
                      <a:pt x="79228" y="1280648"/>
                    </a:lnTo>
                    <a:lnTo>
                      <a:pt x="1076065" y="1280648"/>
                    </a:lnTo>
                    <a:lnTo>
                      <a:pt x="1076065" y="3756"/>
                    </a:lnTo>
                    <a:lnTo>
                      <a:pt x="1150972" y="375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F81DD3F-2388-4D9A-B961-DC41D4545F3C}"/>
                  </a:ext>
                </a:extLst>
              </p:cNvPr>
              <p:cNvSpPr/>
              <p:nvPr/>
            </p:nvSpPr>
            <p:spPr>
              <a:xfrm>
                <a:off x="10277736" y="-3757"/>
                <a:ext cx="1002598" cy="1281900"/>
              </a:xfrm>
              <a:custGeom>
                <a:avLst/>
                <a:gdLst>
                  <a:gd name="connsiteX0" fmla="*/ 1001158 w 1002598"/>
                  <a:gd name="connsiteY0" fmla="*/ 3756 h 1281899"/>
                  <a:gd name="connsiteX1" fmla="*/ 1001158 w 1002598"/>
                  <a:gd name="connsiteY1" fmla="*/ 1280648 h 1281899"/>
                  <a:gd name="connsiteX2" fmla="*/ 4322 w 1002598"/>
                  <a:gd name="connsiteY2" fmla="*/ 1280648 h 1281899"/>
                  <a:gd name="connsiteX3" fmla="*/ 4322 w 1002598"/>
                  <a:gd name="connsiteY3" fmla="*/ 3756 h 1281899"/>
                  <a:gd name="connsiteX4" fmla="*/ 67704 w 1002598"/>
                  <a:gd name="connsiteY4" fmla="*/ 3756 h 1281899"/>
                  <a:gd name="connsiteX5" fmla="*/ 67704 w 1002598"/>
                  <a:gd name="connsiteY5" fmla="*/ 1220910 h 1281899"/>
                  <a:gd name="connsiteX6" fmla="*/ 937775 w 1002598"/>
                  <a:gd name="connsiteY6" fmla="*/ 1220910 h 1281899"/>
                  <a:gd name="connsiteX7" fmla="*/ 937775 w 1002598"/>
                  <a:gd name="connsiteY7" fmla="*/ 3756 h 1281899"/>
                  <a:gd name="connsiteX8" fmla="*/ 1001158 w 1002598"/>
                  <a:gd name="connsiteY8" fmla="*/ 3756 h 128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2598" h="1281899">
                    <a:moveTo>
                      <a:pt x="1001158" y="3756"/>
                    </a:moveTo>
                    <a:lnTo>
                      <a:pt x="1001158" y="1280648"/>
                    </a:lnTo>
                    <a:lnTo>
                      <a:pt x="4322" y="1280648"/>
                    </a:lnTo>
                    <a:lnTo>
                      <a:pt x="4322" y="3756"/>
                    </a:lnTo>
                    <a:lnTo>
                      <a:pt x="67704" y="3756"/>
                    </a:lnTo>
                    <a:lnTo>
                      <a:pt x="67704" y="1220910"/>
                    </a:lnTo>
                    <a:lnTo>
                      <a:pt x="937775" y="1220910"/>
                    </a:lnTo>
                    <a:lnTo>
                      <a:pt x="937775" y="3756"/>
                    </a:lnTo>
                    <a:lnTo>
                      <a:pt x="1001158" y="3756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0929DE45-A038-4C97-B821-DE70F9B15865}"/>
                  </a:ext>
                </a:extLst>
              </p:cNvPr>
              <p:cNvSpPr/>
              <p:nvPr/>
            </p:nvSpPr>
            <p:spPr>
              <a:xfrm>
                <a:off x="10341119" y="-3757"/>
                <a:ext cx="875833" cy="1221811"/>
              </a:xfrm>
              <a:custGeom>
                <a:avLst/>
                <a:gdLst>
                  <a:gd name="connsiteX0" fmla="*/ 4322 w 875833"/>
                  <a:gd name="connsiteY0" fmla="*/ 3756 h 1221810"/>
                  <a:gd name="connsiteX1" fmla="*/ 874393 w 875833"/>
                  <a:gd name="connsiteY1" fmla="*/ 3756 h 1221810"/>
                  <a:gd name="connsiteX2" fmla="*/ 874393 w 875833"/>
                  <a:gd name="connsiteY2" fmla="*/ 1220910 h 1221810"/>
                  <a:gd name="connsiteX3" fmla="*/ 4322 w 875833"/>
                  <a:gd name="connsiteY3" fmla="*/ 1220910 h 122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5833" h="1221810">
                    <a:moveTo>
                      <a:pt x="4322" y="3756"/>
                    </a:moveTo>
                    <a:lnTo>
                      <a:pt x="874393" y="3756"/>
                    </a:lnTo>
                    <a:lnTo>
                      <a:pt x="874393" y="1220910"/>
                    </a:lnTo>
                    <a:lnTo>
                      <a:pt x="4322" y="122091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92FCB0-D89E-435F-999C-514897E2CC98}"/>
                </a:ext>
              </a:extLst>
            </p:cNvPr>
            <p:cNvSpPr txBox="1"/>
            <p:nvPr/>
          </p:nvSpPr>
          <p:spPr>
            <a:xfrm>
              <a:off x="10563910" y="309116"/>
              <a:ext cx="4331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800" dirty="0"/>
                <a:t>?</a:t>
              </a:r>
              <a:endParaRPr lang="en-US" dirty="0"/>
            </a:p>
          </p:txBody>
        </p:sp>
      </p:grpSp>
      <p:pic>
        <p:nvPicPr>
          <p:cNvPr id="27" name="Graphic 26">
            <a:extLst>
              <a:ext uri="{FF2B5EF4-FFF2-40B4-BE49-F238E27FC236}">
                <a16:creationId xmlns:a16="http://schemas.microsoft.com/office/drawing/2014/main" id="{4128ABEC-E34D-411D-906A-89FEC0665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383" y="3348904"/>
            <a:ext cx="1348147" cy="134814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8A22EEA4-5481-4FF7-A7DC-8B690A53F3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2604979" y="3871248"/>
            <a:ext cx="303458" cy="303458"/>
          </a:xfrm>
          <a:prstGeom prst="rect">
            <a:avLst/>
          </a:prstGeom>
        </p:spPr>
      </p:pic>
      <p:pic>
        <p:nvPicPr>
          <p:cNvPr id="24" name="Picture 23" descr="A picture containing bottle, table, sitting, cake&#10;&#10;Description generated with very high confidence">
            <a:extLst>
              <a:ext uri="{FF2B5EF4-FFF2-40B4-BE49-F238E27FC236}">
                <a16:creationId xmlns:a16="http://schemas.microsoft.com/office/drawing/2014/main" id="{46092E98-6EB3-4476-9B32-2B57EDD0C3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98" y="3629276"/>
            <a:ext cx="360658" cy="483944"/>
          </a:xfrm>
          <a:prstGeom prst="rect">
            <a:avLst/>
          </a:prstGeom>
        </p:spPr>
      </p:pic>
      <p:pic>
        <p:nvPicPr>
          <p:cNvPr id="28" name="Picture 27" descr="A picture containing bottle, table, sitting, cake&#10;&#10;Description generated with very high confidence">
            <a:extLst>
              <a:ext uri="{FF2B5EF4-FFF2-40B4-BE49-F238E27FC236}">
                <a16:creationId xmlns:a16="http://schemas.microsoft.com/office/drawing/2014/main" id="{9B368FF0-2726-48B8-8847-78F554B9F0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371" y="2769367"/>
            <a:ext cx="360658" cy="48394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42B2391-D329-47AB-932C-5CFCE2E82D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72670" y="2702441"/>
            <a:ext cx="726559" cy="726559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458D92E9-8884-4B4A-B19F-6C796284A5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23558" y="2702441"/>
            <a:ext cx="1184171" cy="726559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72367C40-4DBD-4ECB-83C2-E09248DF71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26886" y="3551653"/>
            <a:ext cx="1348146" cy="942649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377E6A81-CDAD-47EE-BDEE-50A941AE2E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70012" y="3551653"/>
            <a:ext cx="1348146" cy="942649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67BE1F46-33FD-46FA-BEBE-FD69368C2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58512" y="3348904"/>
            <a:ext cx="1348147" cy="1348147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033ACF30-D5CA-4AB1-9C8D-5D2D595FCE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9036607" y="3871248"/>
            <a:ext cx="303458" cy="303458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277EAF3E-4EE2-4455-B3A0-D66A8B85DC8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73852" y="2520186"/>
            <a:ext cx="951254" cy="951254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CDD2A4C-A155-4BD4-9912-268CBBCF59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09253" y="3536230"/>
            <a:ext cx="973494" cy="973494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CF9BFA46-53D7-4FA6-99BF-DD3197552864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r="77835"/>
          <a:stretch/>
        </p:blipFill>
        <p:spPr>
          <a:xfrm rot="16200000">
            <a:off x="5818833" y="3736262"/>
            <a:ext cx="554334" cy="2145271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2D657C77-5E26-40DD-9AFE-492312C2D79B}"/>
              </a:ext>
            </a:extLst>
          </p:cNvPr>
          <p:cNvGrpSpPr/>
          <p:nvPr/>
        </p:nvGrpSpPr>
        <p:grpSpPr>
          <a:xfrm>
            <a:off x="5168552" y="5263522"/>
            <a:ext cx="1854897" cy="1255618"/>
            <a:chOff x="5135929" y="5263522"/>
            <a:chExt cx="1854897" cy="1255618"/>
          </a:xfrm>
        </p:grpSpPr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2E15641A-3281-444C-88E2-37ED70D81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134092" y="5662406"/>
              <a:ext cx="856734" cy="856734"/>
            </a:xfrm>
            <a:prstGeom prst="rect">
              <a:avLst/>
            </a:prstGeom>
          </p:spPr>
        </p:pic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11C96B23-41EE-480A-954B-2424A21CB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135929" y="5263522"/>
              <a:ext cx="998163" cy="998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3216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ACF912BF-07BF-4F81-9227-24F48EB1DAED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BAD50A6-445C-4E6B-9B02-52EA26B9C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Optimierung des Anmeldeprozesses für verschmutzte Tankcontainer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AB266A-80AD-4997-B044-77699517FB7F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grpSp>
          <p:nvGrpSpPr>
            <p:cNvPr id="9" name="Content Placeholder 5">
              <a:extLst>
                <a:ext uri="{FF2B5EF4-FFF2-40B4-BE49-F238E27FC236}">
                  <a16:creationId xmlns:a16="http://schemas.microsoft.com/office/drawing/2014/main" id="{8DE47F6C-3F8E-4714-A771-197CB193CF1D}"/>
                </a:ext>
              </a:extLst>
            </p:cNvPr>
            <p:cNvGrpSpPr/>
            <p:nvPr/>
          </p:nvGrpSpPr>
          <p:grpSpPr>
            <a:xfrm>
              <a:off x="10207151" y="-1"/>
              <a:ext cx="1146650" cy="1341989"/>
              <a:chOff x="10207151" y="-1"/>
              <a:chExt cx="1146650" cy="1341989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58A6291-CFCD-4BD2-81A8-D01B30364DF8}"/>
                  </a:ext>
                </a:extLst>
              </p:cNvPr>
              <p:cNvSpPr/>
              <p:nvPr/>
            </p:nvSpPr>
            <p:spPr>
              <a:xfrm>
                <a:off x="10202829" y="-3757"/>
                <a:ext cx="1152412" cy="1346996"/>
              </a:xfrm>
              <a:custGeom>
                <a:avLst/>
                <a:gdLst>
                  <a:gd name="connsiteX0" fmla="*/ 1150972 w 1152412"/>
                  <a:gd name="connsiteY0" fmla="*/ 3756 h 1346996"/>
                  <a:gd name="connsiteX1" fmla="*/ 1150972 w 1152412"/>
                  <a:gd name="connsiteY1" fmla="*/ 1345745 h 1346996"/>
                  <a:gd name="connsiteX2" fmla="*/ 4322 w 1152412"/>
                  <a:gd name="connsiteY2" fmla="*/ 1345745 h 1346996"/>
                  <a:gd name="connsiteX3" fmla="*/ 4322 w 1152412"/>
                  <a:gd name="connsiteY3" fmla="*/ 3756 h 1346996"/>
                  <a:gd name="connsiteX4" fmla="*/ 79228 w 1152412"/>
                  <a:gd name="connsiteY4" fmla="*/ 3756 h 1346996"/>
                  <a:gd name="connsiteX5" fmla="*/ 79228 w 1152412"/>
                  <a:gd name="connsiteY5" fmla="*/ 1280648 h 1346996"/>
                  <a:gd name="connsiteX6" fmla="*/ 1076065 w 1152412"/>
                  <a:gd name="connsiteY6" fmla="*/ 1280648 h 1346996"/>
                  <a:gd name="connsiteX7" fmla="*/ 1076065 w 1152412"/>
                  <a:gd name="connsiteY7" fmla="*/ 3756 h 1346996"/>
                  <a:gd name="connsiteX8" fmla="*/ 1150972 w 1152412"/>
                  <a:gd name="connsiteY8" fmla="*/ 3756 h 134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52412" h="1346996">
                    <a:moveTo>
                      <a:pt x="1150972" y="3756"/>
                    </a:moveTo>
                    <a:lnTo>
                      <a:pt x="1150972" y="1345745"/>
                    </a:lnTo>
                    <a:lnTo>
                      <a:pt x="4322" y="1345745"/>
                    </a:lnTo>
                    <a:lnTo>
                      <a:pt x="4322" y="3756"/>
                    </a:lnTo>
                    <a:lnTo>
                      <a:pt x="79228" y="3756"/>
                    </a:lnTo>
                    <a:lnTo>
                      <a:pt x="79228" y="1280648"/>
                    </a:lnTo>
                    <a:lnTo>
                      <a:pt x="1076065" y="1280648"/>
                    </a:lnTo>
                    <a:lnTo>
                      <a:pt x="1076065" y="3756"/>
                    </a:lnTo>
                    <a:lnTo>
                      <a:pt x="1150972" y="375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F81DD3F-2388-4D9A-B961-DC41D4545F3C}"/>
                  </a:ext>
                </a:extLst>
              </p:cNvPr>
              <p:cNvSpPr/>
              <p:nvPr/>
            </p:nvSpPr>
            <p:spPr>
              <a:xfrm>
                <a:off x="10277736" y="-3757"/>
                <a:ext cx="1002598" cy="1281900"/>
              </a:xfrm>
              <a:custGeom>
                <a:avLst/>
                <a:gdLst>
                  <a:gd name="connsiteX0" fmla="*/ 1001158 w 1002598"/>
                  <a:gd name="connsiteY0" fmla="*/ 3756 h 1281899"/>
                  <a:gd name="connsiteX1" fmla="*/ 1001158 w 1002598"/>
                  <a:gd name="connsiteY1" fmla="*/ 1280648 h 1281899"/>
                  <a:gd name="connsiteX2" fmla="*/ 4322 w 1002598"/>
                  <a:gd name="connsiteY2" fmla="*/ 1280648 h 1281899"/>
                  <a:gd name="connsiteX3" fmla="*/ 4322 w 1002598"/>
                  <a:gd name="connsiteY3" fmla="*/ 3756 h 1281899"/>
                  <a:gd name="connsiteX4" fmla="*/ 67704 w 1002598"/>
                  <a:gd name="connsiteY4" fmla="*/ 3756 h 1281899"/>
                  <a:gd name="connsiteX5" fmla="*/ 67704 w 1002598"/>
                  <a:gd name="connsiteY5" fmla="*/ 1220910 h 1281899"/>
                  <a:gd name="connsiteX6" fmla="*/ 937775 w 1002598"/>
                  <a:gd name="connsiteY6" fmla="*/ 1220910 h 1281899"/>
                  <a:gd name="connsiteX7" fmla="*/ 937775 w 1002598"/>
                  <a:gd name="connsiteY7" fmla="*/ 3756 h 1281899"/>
                  <a:gd name="connsiteX8" fmla="*/ 1001158 w 1002598"/>
                  <a:gd name="connsiteY8" fmla="*/ 3756 h 128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2598" h="1281899">
                    <a:moveTo>
                      <a:pt x="1001158" y="3756"/>
                    </a:moveTo>
                    <a:lnTo>
                      <a:pt x="1001158" y="1280648"/>
                    </a:lnTo>
                    <a:lnTo>
                      <a:pt x="4322" y="1280648"/>
                    </a:lnTo>
                    <a:lnTo>
                      <a:pt x="4322" y="3756"/>
                    </a:lnTo>
                    <a:lnTo>
                      <a:pt x="67704" y="3756"/>
                    </a:lnTo>
                    <a:lnTo>
                      <a:pt x="67704" y="1220910"/>
                    </a:lnTo>
                    <a:lnTo>
                      <a:pt x="937775" y="1220910"/>
                    </a:lnTo>
                    <a:lnTo>
                      <a:pt x="937775" y="3756"/>
                    </a:lnTo>
                    <a:lnTo>
                      <a:pt x="1001158" y="3756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0929DE45-A038-4C97-B821-DE70F9B15865}"/>
                  </a:ext>
                </a:extLst>
              </p:cNvPr>
              <p:cNvSpPr/>
              <p:nvPr/>
            </p:nvSpPr>
            <p:spPr>
              <a:xfrm>
                <a:off x="10341119" y="-3757"/>
                <a:ext cx="875833" cy="1221811"/>
              </a:xfrm>
              <a:custGeom>
                <a:avLst/>
                <a:gdLst>
                  <a:gd name="connsiteX0" fmla="*/ 4322 w 875833"/>
                  <a:gd name="connsiteY0" fmla="*/ 3756 h 1221810"/>
                  <a:gd name="connsiteX1" fmla="*/ 874393 w 875833"/>
                  <a:gd name="connsiteY1" fmla="*/ 3756 h 1221810"/>
                  <a:gd name="connsiteX2" fmla="*/ 874393 w 875833"/>
                  <a:gd name="connsiteY2" fmla="*/ 1220910 h 1221810"/>
                  <a:gd name="connsiteX3" fmla="*/ 4322 w 875833"/>
                  <a:gd name="connsiteY3" fmla="*/ 1220910 h 122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5833" h="1221810">
                    <a:moveTo>
                      <a:pt x="4322" y="3756"/>
                    </a:moveTo>
                    <a:lnTo>
                      <a:pt x="874393" y="3756"/>
                    </a:lnTo>
                    <a:lnTo>
                      <a:pt x="874393" y="1220910"/>
                    </a:lnTo>
                    <a:lnTo>
                      <a:pt x="4322" y="122091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92FCB0-D89E-435F-999C-514897E2CC98}"/>
                </a:ext>
              </a:extLst>
            </p:cNvPr>
            <p:cNvSpPr txBox="1"/>
            <p:nvPr/>
          </p:nvSpPr>
          <p:spPr>
            <a:xfrm>
              <a:off x="10563910" y="309116"/>
              <a:ext cx="4331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800" dirty="0"/>
                <a:t>?</a:t>
              </a:r>
              <a:endParaRPr lang="en-US" dirty="0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CA841F5-CD5C-42B6-81E4-ECE12103EF56}"/>
              </a:ext>
            </a:extLst>
          </p:cNvPr>
          <p:cNvSpPr/>
          <p:nvPr/>
        </p:nvSpPr>
        <p:spPr>
          <a:xfrm>
            <a:off x="2071219" y="2952328"/>
            <a:ext cx="8049563" cy="3326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70AEAD-39BC-4FF6-8DAC-5BE5BBB617B2}"/>
              </a:ext>
            </a:extLst>
          </p:cNvPr>
          <p:cNvSpPr txBox="1"/>
          <p:nvPr/>
        </p:nvSpPr>
        <p:spPr>
          <a:xfrm>
            <a:off x="3567904" y="3745080"/>
            <a:ext cx="5056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Wartezeit der Fahrer verkürzen</a:t>
            </a:r>
            <a:endParaRPr lang="en-US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DF14F0-4530-413E-B629-7F6E462626F2}"/>
              </a:ext>
            </a:extLst>
          </p:cNvPr>
          <p:cNvSpPr txBox="1"/>
          <p:nvPr/>
        </p:nvSpPr>
        <p:spPr>
          <a:xfrm>
            <a:off x="2436184" y="4432561"/>
            <a:ext cx="7319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Auslastung der Reinigungsstation optimieren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749F29-317A-415A-94F1-FA8A361428EA}"/>
              </a:ext>
            </a:extLst>
          </p:cNvPr>
          <p:cNvSpPr txBox="1"/>
          <p:nvPr/>
        </p:nvSpPr>
        <p:spPr>
          <a:xfrm>
            <a:off x="3187191" y="5226112"/>
            <a:ext cx="5817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Digitale Anmeldung statt mit Papier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A226DAE7-5A4C-4F84-A1AC-3ABB8B1A4CBB}"/>
              </a:ext>
            </a:extLst>
          </p:cNvPr>
          <p:cNvSpPr txBox="1">
            <a:spLocks/>
          </p:cNvSpPr>
          <p:nvPr/>
        </p:nvSpPr>
        <p:spPr>
          <a:xfrm>
            <a:off x="3283583" y="2668907"/>
            <a:ext cx="5624834" cy="893659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Wo liegt Potential?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2735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9528978F-03FD-4CDE-8D96-CC5582777AF3}"/>
              </a:ext>
            </a:extLst>
          </p:cNvPr>
          <p:cNvSpPr/>
          <p:nvPr/>
        </p:nvSpPr>
        <p:spPr>
          <a:xfrm>
            <a:off x="838199" y="4438782"/>
            <a:ext cx="10810377" cy="896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13E9DD-3DBF-43C4-93A5-A44C6EF76D8E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Wen betrifft es?</a:t>
            </a:r>
            <a:endParaRPr lang="en-US" dirty="0"/>
          </a:p>
        </p:txBody>
      </p:sp>
      <p:grpSp>
        <p:nvGrpSpPr>
          <p:cNvPr id="9" name="Content Placeholder 5">
            <a:extLst>
              <a:ext uri="{FF2B5EF4-FFF2-40B4-BE49-F238E27FC236}">
                <a16:creationId xmlns:a16="http://schemas.microsoft.com/office/drawing/2014/main" id="{8DE47F6C-3F8E-4714-A771-197CB193CF1D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8A6291-CFCD-4BD2-81A8-D01B30364DF8}"/>
                </a:ext>
              </a:extLst>
            </p:cNvPr>
            <p:cNvSpPr/>
            <p:nvPr/>
          </p:nvSpPr>
          <p:spPr>
            <a:xfrm>
              <a:off x="10202829" y="-3757"/>
              <a:ext cx="1152412" cy="1346996"/>
            </a:xfrm>
            <a:custGeom>
              <a:avLst/>
              <a:gdLst>
                <a:gd name="connsiteX0" fmla="*/ 1150972 w 1152412"/>
                <a:gd name="connsiteY0" fmla="*/ 3756 h 1346996"/>
                <a:gd name="connsiteX1" fmla="*/ 1150972 w 1152412"/>
                <a:gd name="connsiteY1" fmla="*/ 1345745 h 1346996"/>
                <a:gd name="connsiteX2" fmla="*/ 4322 w 1152412"/>
                <a:gd name="connsiteY2" fmla="*/ 1345745 h 1346996"/>
                <a:gd name="connsiteX3" fmla="*/ 4322 w 1152412"/>
                <a:gd name="connsiteY3" fmla="*/ 3756 h 1346996"/>
                <a:gd name="connsiteX4" fmla="*/ 79228 w 1152412"/>
                <a:gd name="connsiteY4" fmla="*/ 3756 h 1346996"/>
                <a:gd name="connsiteX5" fmla="*/ 79228 w 1152412"/>
                <a:gd name="connsiteY5" fmla="*/ 1280648 h 1346996"/>
                <a:gd name="connsiteX6" fmla="*/ 1076065 w 1152412"/>
                <a:gd name="connsiteY6" fmla="*/ 1280648 h 1346996"/>
                <a:gd name="connsiteX7" fmla="*/ 1076065 w 1152412"/>
                <a:gd name="connsiteY7" fmla="*/ 3756 h 1346996"/>
                <a:gd name="connsiteX8" fmla="*/ 1150972 w 1152412"/>
                <a:gd name="connsiteY8" fmla="*/ 3756 h 134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2412" h="1346996">
                  <a:moveTo>
                    <a:pt x="1150972" y="3756"/>
                  </a:moveTo>
                  <a:lnTo>
                    <a:pt x="1150972" y="1345745"/>
                  </a:lnTo>
                  <a:lnTo>
                    <a:pt x="4322" y="1345745"/>
                  </a:lnTo>
                  <a:lnTo>
                    <a:pt x="4322" y="3756"/>
                  </a:lnTo>
                  <a:lnTo>
                    <a:pt x="79228" y="3756"/>
                  </a:lnTo>
                  <a:lnTo>
                    <a:pt x="79228" y="1280648"/>
                  </a:lnTo>
                  <a:lnTo>
                    <a:pt x="1076065" y="1280648"/>
                  </a:lnTo>
                  <a:lnTo>
                    <a:pt x="1076065" y="3756"/>
                  </a:lnTo>
                  <a:lnTo>
                    <a:pt x="1150972" y="37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81DD3F-2388-4D9A-B961-DC41D4545F3C}"/>
                </a:ext>
              </a:extLst>
            </p:cNvPr>
            <p:cNvSpPr/>
            <p:nvPr/>
          </p:nvSpPr>
          <p:spPr>
            <a:xfrm>
              <a:off x="10277736" y="-3757"/>
              <a:ext cx="1002598" cy="1281900"/>
            </a:xfrm>
            <a:custGeom>
              <a:avLst/>
              <a:gdLst>
                <a:gd name="connsiteX0" fmla="*/ 1001158 w 1002598"/>
                <a:gd name="connsiteY0" fmla="*/ 3756 h 1281899"/>
                <a:gd name="connsiteX1" fmla="*/ 1001158 w 1002598"/>
                <a:gd name="connsiteY1" fmla="*/ 1280648 h 1281899"/>
                <a:gd name="connsiteX2" fmla="*/ 4322 w 1002598"/>
                <a:gd name="connsiteY2" fmla="*/ 1280648 h 1281899"/>
                <a:gd name="connsiteX3" fmla="*/ 4322 w 1002598"/>
                <a:gd name="connsiteY3" fmla="*/ 3756 h 1281899"/>
                <a:gd name="connsiteX4" fmla="*/ 67704 w 1002598"/>
                <a:gd name="connsiteY4" fmla="*/ 3756 h 1281899"/>
                <a:gd name="connsiteX5" fmla="*/ 67704 w 1002598"/>
                <a:gd name="connsiteY5" fmla="*/ 1220910 h 1281899"/>
                <a:gd name="connsiteX6" fmla="*/ 937775 w 1002598"/>
                <a:gd name="connsiteY6" fmla="*/ 1220910 h 1281899"/>
                <a:gd name="connsiteX7" fmla="*/ 937775 w 1002598"/>
                <a:gd name="connsiteY7" fmla="*/ 3756 h 1281899"/>
                <a:gd name="connsiteX8" fmla="*/ 1001158 w 1002598"/>
                <a:gd name="connsiteY8" fmla="*/ 3756 h 128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8" h="1281899">
                  <a:moveTo>
                    <a:pt x="1001158" y="3756"/>
                  </a:moveTo>
                  <a:lnTo>
                    <a:pt x="1001158" y="1280648"/>
                  </a:lnTo>
                  <a:lnTo>
                    <a:pt x="4322" y="1280648"/>
                  </a:lnTo>
                  <a:lnTo>
                    <a:pt x="4322" y="3756"/>
                  </a:lnTo>
                  <a:lnTo>
                    <a:pt x="67704" y="3756"/>
                  </a:lnTo>
                  <a:lnTo>
                    <a:pt x="67704" y="1220910"/>
                  </a:lnTo>
                  <a:lnTo>
                    <a:pt x="937775" y="1220910"/>
                  </a:lnTo>
                  <a:lnTo>
                    <a:pt x="937775" y="3756"/>
                  </a:lnTo>
                  <a:lnTo>
                    <a:pt x="1001158" y="37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29DE45-A038-4C97-B821-DE70F9B15865}"/>
                </a:ext>
              </a:extLst>
            </p:cNvPr>
            <p:cNvSpPr/>
            <p:nvPr/>
          </p:nvSpPr>
          <p:spPr>
            <a:xfrm>
              <a:off x="10341119" y="-3757"/>
              <a:ext cx="875833" cy="1221811"/>
            </a:xfrm>
            <a:custGeom>
              <a:avLst/>
              <a:gdLst>
                <a:gd name="connsiteX0" fmla="*/ 4322 w 875833"/>
                <a:gd name="connsiteY0" fmla="*/ 3756 h 1221810"/>
                <a:gd name="connsiteX1" fmla="*/ 874393 w 875833"/>
                <a:gd name="connsiteY1" fmla="*/ 3756 h 1221810"/>
                <a:gd name="connsiteX2" fmla="*/ 874393 w 875833"/>
                <a:gd name="connsiteY2" fmla="*/ 1220910 h 1221810"/>
                <a:gd name="connsiteX3" fmla="*/ 4322 w 875833"/>
                <a:gd name="connsiteY3" fmla="*/ 1220910 h 122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833" h="1221810">
                  <a:moveTo>
                    <a:pt x="4322" y="3756"/>
                  </a:moveTo>
                  <a:lnTo>
                    <a:pt x="874393" y="3756"/>
                  </a:lnTo>
                  <a:lnTo>
                    <a:pt x="874393" y="1220910"/>
                  </a:lnTo>
                  <a:lnTo>
                    <a:pt x="4322" y="1220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6ED63EF3-ACA8-41AF-A71F-BCBCA44D0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12132" y="259304"/>
            <a:ext cx="733805" cy="73380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EB62AC0A-B28F-4278-86B9-7410AFB9F094}"/>
              </a:ext>
            </a:extLst>
          </p:cNvPr>
          <p:cNvGrpSpPr/>
          <p:nvPr/>
        </p:nvGrpSpPr>
        <p:grpSpPr>
          <a:xfrm>
            <a:off x="3604236" y="2258684"/>
            <a:ext cx="1504030" cy="1399072"/>
            <a:chOff x="3641868" y="2579499"/>
            <a:chExt cx="1504030" cy="1399072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038A9D7-E56A-437B-BF21-B29420A05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23158" y="2938993"/>
              <a:ext cx="822740" cy="822740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5F0A0D27-F383-433D-A00F-295E359CE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41868" y="2579499"/>
              <a:ext cx="741356" cy="741356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C9F85D67-66A6-4335-A61E-61DF2E0DB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716784" y="3387048"/>
              <a:ext cx="591523" cy="591523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84A2D9-F0E0-4C1E-8E81-71641ED01122}"/>
              </a:ext>
            </a:extLst>
          </p:cNvPr>
          <p:cNvGrpSpPr/>
          <p:nvPr/>
        </p:nvGrpSpPr>
        <p:grpSpPr>
          <a:xfrm>
            <a:off x="6431880" y="2256209"/>
            <a:ext cx="1476946" cy="1523404"/>
            <a:chOff x="6312644" y="2577024"/>
            <a:chExt cx="1476946" cy="1523404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DA8694B-C083-455C-9AAD-DDF856F14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66850" y="2938993"/>
              <a:ext cx="822740" cy="82274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3F78899-9D39-43E8-A37E-1D815F876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12644" y="2577024"/>
              <a:ext cx="741356" cy="741356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98BB1A3E-0E2C-43CD-AC48-CF815E35C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312644" y="3359072"/>
              <a:ext cx="494238" cy="741356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652FAEA-22C1-4F59-8928-5F3D9DB5800F}"/>
              </a:ext>
            </a:extLst>
          </p:cNvPr>
          <p:cNvGrpSpPr/>
          <p:nvPr/>
        </p:nvGrpSpPr>
        <p:grpSpPr>
          <a:xfrm>
            <a:off x="9232441" y="2356568"/>
            <a:ext cx="1763285" cy="1252874"/>
            <a:chOff x="9262284" y="2677383"/>
            <a:chExt cx="1763285" cy="1252874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365F2EA1-AEAF-4D91-AD2A-DC6021385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62284" y="2677383"/>
              <a:ext cx="859951" cy="527631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A6BEADD5-0C6E-4564-BC35-6D72F7003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02829" y="2907010"/>
              <a:ext cx="822740" cy="822740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493A640A-6CD8-4B7A-A3A5-634354BB9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262284" y="3311006"/>
              <a:ext cx="619251" cy="619251"/>
            </a:xfrm>
            <a:prstGeom prst="rect">
              <a:avLst/>
            </a:prstGeom>
          </p:spPr>
        </p:pic>
      </p:grpSp>
      <p:pic>
        <p:nvPicPr>
          <p:cNvPr id="35" name="Graphic 34">
            <a:extLst>
              <a:ext uri="{FF2B5EF4-FFF2-40B4-BE49-F238E27FC236}">
                <a16:creationId xmlns:a16="http://schemas.microsoft.com/office/drawing/2014/main" id="{EB0265D0-B008-4941-8AE7-03128A8A16D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8199" y="2520123"/>
            <a:ext cx="1469507" cy="146950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D44B880-2DA8-4578-A17A-BC3707672F44}"/>
              </a:ext>
            </a:extLst>
          </p:cNvPr>
          <p:cNvSpPr/>
          <p:nvPr/>
        </p:nvSpPr>
        <p:spPr>
          <a:xfrm>
            <a:off x="827779" y="4206467"/>
            <a:ext cx="1519006" cy="523220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algn="ctr"/>
            <a:r>
              <a:rPr lang="de-DE" sz="2800" dirty="0">
                <a:latin typeface="+mj-lt"/>
              </a:rPr>
              <a:t>Disponent</a:t>
            </a:r>
            <a:endParaRPr lang="en-US" sz="2800" dirty="0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8FA2703-F3B1-4A2C-877D-168EDEABDF45}"/>
              </a:ext>
            </a:extLst>
          </p:cNvPr>
          <p:cNvSpPr/>
          <p:nvPr/>
        </p:nvSpPr>
        <p:spPr>
          <a:xfrm>
            <a:off x="3456513" y="4221945"/>
            <a:ext cx="188705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800" dirty="0">
                <a:latin typeface="+mj-lt"/>
              </a:rPr>
              <a:t>Fahrer mit </a:t>
            </a:r>
          </a:p>
          <a:p>
            <a:pPr algn="ctr"/>
            <a:r>
              <a:rPr lang="de-DE" sz="2800" dirty="0">
                <a:latin typeface="+mj-lt"/>
              </a:rPr>
              <a:t>Smartphone</a:t>
            </a:r>
            <a:endParaRPr lang="en-US" sz="2800" dirty="0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13FA3B-5AAB-4C90-9DE5-8B302B8B6739}"/>
              </a:ext>
            </a:extLst>
          </p:cNvPr>
          <p:cNvSpPr/>
          <p:nvPr/>
        </p:nvSpPr>
        <p:spPr>
          <a:xfrm>
            <a:off x="6122759" y="4221944"/>
            <a:ext cx="19303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800" dirty="0">
                <a:latin typeface="+mj-lt"/>
              </a:rPr>
              <a:t>Fahrer ohne </a:t>
            </a:r>
          </a:p>
          <a:p>
            <a:pPr algn="ctr"/>
            <a:r>
              <a:rPr lang="de-DE" sz="2800" dirty="0">
                <a:latin typeface="+mj-lt"/>
              </a:rPr>
              <a:t>Smartphone</a:t>
            </a:r>
            <a:endParaRPr lang="en-US" sz="2800" dirty="0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EBFA4E-1952-4020-9642-CD271C86CE9D}"/>
              </a:ext>
            </a:extLst>
          </p:cNvPr>
          <p:cNvSpPr/>
          <p:nvPr/>
        </p:nvSpPr>
        <p:spPr>
          <a:xfrm>
            <a:off x="8747381" y="4221943"/>
            <a:ext cx="26853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800" dirty="0">
                <a:latin typeface="+mj-lt"/>
              </a:rPr>
              <a:t>Koordinator der </a:t>
            </a:r>
          </a:p>
          <a:p>
            <a:pPr algn="ctr"/>
            <a:r>
              <a:rPr lang="de-DE" sz="2800" dirty="0">
                <a:latin typeface="+mj-lt"/>
              </a:rPr>
              <a:t>Reinigungsanlage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265748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13E9DD-3DBF-43C4-93A5-A44C6EF76D8E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  <a:endParaRPr lang="en-US" dirty="0"/>
          </a:p>
        </p:txBody>
      </p:sp>
      <p:grpSp>
        <p:nvGrpSpPr>
          <p:cNvPr id="15" name="Content Placeholder 5">
            <a:extLst>
              <a:ext uri="{FF2B5EF4-FFF2-40B4-BE49-F238E27FC236}">
                <a16:creationId xmlns:a16="http://schemas.microsoft.com/office/drawing/2014/main" id="{B53C3B51-781A-4094-A31B-B8DE4B8934BF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B86B837-1AFA-4C60-8A66-DC714A61729E}"/>
                </a:ext>
              </a:extLst>
            </p:cNvPr>
            <p:cNvSpPr/>
            <p:nvPr/>
          </p:nvSpPr>
          <p:spPr>
            <a:xfrm>
              <a:off x="10202829" y="-3757"/>
              <a:ext cx="1152412" cy="1346996"/>
            </a:xfrm>
            <a:custGeom>
              <a:avLst/>
              <a:gdLst>
                <a:gd name="connsiteX0" fmla="*/ 1150972 w 1152412"/>
                <a:gd name="connsiteY0" fmla="*/ 3756 h 1346996"/>
                <a:gd name="connsiteX1" fmla="*/ 1150972 w 1152412"/>
                <a:gd name="connsiteY1" fmla="*/ 1345745 h 1346996"/>
                <a:gd name="connsiteX2" fmla="*/ 4322 w 1152412"/>
                <a:gd name="connsiteY2" fmla="*/ 1345745 h 1346996"/>
                <a:gd name="connsiteX3" fmla="*/ 4322 w 1152412"/>
                <a:gd name="connsiteY3" fmla="*/ 3756 h 1346996"/>
                <a:gd name="connsiteX4" fmla="*/ 79228 w 1152412"/>
                <a:gd name="connsiteY4" fmla="*/ 3756 h 1346996"/>
                <a:gd name="connsiteX5" fmla="*/ 79228 w 1152412"/>
                <a:gd name="connsiteY5" fmla="*/ 1280648 h 1346996"/>
                <a:gd name="connsiteX6" fmla="*/ 1076065 w 1152412"/>
                <a:gd name="connsiteY6" fmla="*/ 1280648 h 1346996"/>
                <a:gd name="connsiteX7" fmla="*/ 1076065 w 1152412"/>
                <a:gd name="connsiteY7" fmla="*/ 3756 h 1346996"/>
                <a:gd name="connsiteX8" fmla="*/ 1150972 w 1152412"/>
                <a:gd name="connsiteY8" fmla="*/ 3756 h 134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2412" h="1346996">
                  <a:moveTo>
                    <a:pt x="1150972" y="3756"/>
                  </a:moveTo>
                  <a:lnTo>
                    <a:pt x="1150972" y="1345745"/>
                  </a:lnTo>
                  <a:lnTo>
                    <a:pt x="4322" y="1345745"/>
                  </a:lnTo>
                  <a:lnTo>
                    <a:pt x="4322" y="3756"/>
                  </a:lnTo>
                  <a:lnTo>
                    <a:pt x="79228" y="3756"/>
                  </a:lnTo>
                  <a:lnTo>
                    <a:pt x="79228" y="1280648"/>
                  </a:lnTo>
                  <a:lnTo>
                    <a:pt x="1076065" y="1280648"/>
                  </a:lnTo>
                  <a:lnTo>
                    <a:pt x="1076065" y="3756"/>
                  </a:lnTo>
                  <a:lnTo>
                    <a:pt x="1150972" y="37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7765E35-B2F3-454B-895A-96F593CBD35F}"/>
                </a:ext>
              </a:extLst>
            </p:cNvPr>
            <p:cNvSpPr/>
            <p:nvPr/>
          </p:nvSpPr>
          <p:spPr>
            <a:xfrm>
              <a:off x="10277736" y="-3757"/>
              <a:ext cx="1002598" cy="1281900"/>
            </a:xfrm>
            <a:custGeom>
              <a:avLst/>
              <a:gdLst>
                <a:gd name="connsiteX0" fmla="*/ 1001158 w 1002598"/>
                <a:gd name="connsiteY0" fmla="*/ 3756 h 1281899"/>
                <a:gd name="connsiteX1" fmla="*/ 1001158 w 1002598"/>
                <a:gd name="connsiteY1" fmla="*/ 1280648 h 1281899"/>
                <a:gd name="connsiteX2" fmla="*/ 4322 w 1002598"/>
                <a:gd name="connsiteY2" fmla="*/ 1280648 h 1281899"/>
                <a:gd name="connsiteX3" fmla="*/ 4322 w 1002598"/>
                <a:gd name="connsiteY3" fmla="*/ 3756 h 1281899"/>
                <a:gd name="connsiteX4" fmla="*/ 67704 w 1002598"/>
                <a:gd name="connsiteY4" fmla="*/ 3756 h 1281899"/>
                <a:gd name="connsiteX5" fmla="*/ 67704 w 1002598"/>
                <a:gd name="connsiteY5" fmla="*/ 1220910 h 1281899"/>
                <a:gd name="connsiteX6" fmla="*/ 937775 w 1002598"/>
                <a:gd name="connsiteY6" fmla="*/ 1220910 h 1281899"/>
                <a:gd name="connsiteX7" fmla="*/ 937775 w 1002598"/>
                <a:gd name="connsiteY7" fmla="*/ 3756 h 1281899"/>
                <a:gd name="connsiteX8" fmla="*/ 1001158 w 1002598"/>
                <a:gd name="connsiteY8" fmla="*/ 3756 h 128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8" h="1281899">
                  <a:moveTo>
                    <a:pt x="1001158" y="3756"/>
                  </a:moveTo>
                  <a:lnTo>
                    <a:pt x="1001158" y="1280648"/>
                  </a:lnTo>
                  <a:lnTo>
                    <a:pt x="4322" y="1280648"/>
                  </a:lnTo>
                  <a:lnTo>
                    <a:pt x="4322" y="3756"/>
                  </a:lnTo>
                  <a:lnTo>
                    <a:pt x="67704" y="3756"/>
                  </a:lnTo>
                  <a:lnTo>
                    <a:pt x="67704" y="1220910"/>
                  </a:lnTo>
                  <a:lnTo>
                    <a:pt x="937775" y="1220910"/>
                  </a:lnTo>
                  <a:lnTo>
                    <a:pt x="937775" y="3756"/>
                  </a:lnTo>
                  <a:lnTo>
                    <a:pt x="1001158" y="37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931266C-BFBF-42D6-AC61-B7ECBEA3C98B}"/>
                </a:ext>
              </a:extLst>
            </p:cNvPr>
            <p:cNvSpPr/>
            <p:nvPr/>
          </p:nvSpPr>
          <p:spPr>
            <a:xfrm>
              <a:off x="10341119" y="-3757"/>
              <a:ext cx="875833" cy="1221811"/>
            </a:xfrm>
            <a:custGeom>
              <a:avLst/>
              <a:gdLst>
                <a:gd name="connsiteX0" fmla="*/ 4322 w 875833"/>
                <a:gd name="connsiteY0" fmla="*/ 3756 h 1221810"/>
                <a:gd name="connsiteX1" fmla="*/ 874393 w 875833"/>
                <a:gd name="connsiteY1" fmla="*/ 3756 h 1221810"/>
                <a:gd name="connsiteX2" fmla="*/ 874393 w 875833"/>
                <a:gd name="connsiteY2" fmla="*/ 1220910 h 1221810"/>
                <a:gd name="connsiteX3" fmla="*/ 4322 w 875833"/>
                <a:gd name="connsiteY3" fmla="*/ 1220910 h 122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833" h="1221810">
                  <a:moveTo>
                    <a:pt x="4322" y="3756"/>
                  </a:moveTo>
                  <a:lnTo>
                    <a:pt x="874393" y="3756"/>
                  </a:lnTo>
                  <a:lnTo>
                    <a:pt x="874393" y="1220910"/>
                  </a:lnTo>
                  <a:lnTo>
                    <a:pt x="4322" y="1220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09BCF187-1D5C-4EAA-8DA8-EAA5AAB6F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931" y="2404047"/>
            <a:ext cx="2952220" cy="295222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F38277F-9216-487D-88E6-746991DDF921}"/>
              </a:ext>
            </a:extLst>
          </p:cNvPr>
          <p:cNvSpPr/>
          <p:nvPr/>
        </p:nvSpPr>
        <p:spPr>
          <a:xfrm>
            <a:off x="3597127" y="2151317"/>
            <a:ext cx="7756674" cy="1924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3907A-9C73-4C84-8B57-DA8AB8795C7C}"/>
              </a:ext>
            </a:extLst>
          </p:cNvPr>
          <p:cNvSpPr/>
          <p:nvPr/>
        </p:nvSpPr>
        <p:spPr>
          <a:xfrm>
            <a:off x="3597127" y="2250483"/>
            <a:ext cx="7756674" cy="295222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4400" dirty="0">
                <a:latin typeface="+mj-lt"/>
                <a:ea typeface="+mj-ea"/>
                <a:cs typeface="+mj-cs"/>
              </a:rPr>
              <a:t>Speech </a:t>
            </a:r>
            <a:r>
              <a:rPr lang="de-DE" sz="4400" dirty="0" err="1">
                <a:latin typeface="+mj-lt"/>
                <a:ea typeface="+mj-ea"/>
                <a:cs typeface="+mj-cs"/>
              </a:rPr>
              <a:t>to</a:t>
            </a:r>
            <a:r>
              <a:rPr lang="de-DE" sz="4400" dirty="0">
                <a:latin typeface="+mj-lt"/>
                <a:ea typeface="+mj-ea"/>
                <a:cs typeface="+mj-cs"/>
              </a:rPr>
              <a:t> Text und Natural Language Processing?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4400" dirty="0">
                <a:latin typeface="+mj-lt"/>
                <a:ea typeface="+mj-ea"/>
                <a:cs typeface="+mj-cs"/>
              </a:rPr>
              <a:t>Zentrale Datenbank, IOT und KI?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4F625D3-4E1A-46F2-98A6-EF96764AA8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46541" y="359680"/>
            <a:ext cx="664988" cy="66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040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5B58475-50EF-4D87-AF5E-B5EFB4197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818" y="3113686"/>
            <a:ext cx="1896546" cy="22425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13E9DD-3DBF-43C4-93A5-A44C6EF76D8E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  <a:endParaRPr lang="en-US" dirty="0"/>
          </a:p>
        </p:txBody>
      </p:sp>
      <p:grpSp>
        <p:nvGrpSpPr>
          <p:cNvPr id="15" name="Content Placeholder 5">
            <a:extLst>
              <a:ext uri="{FF2B5EF4-FFF2-40B4-BE49-F238E27FC236}">
                <a16:creationId xmlns:a16="http://schemas.microsoft.com/office/drawing/2014/main" id="{B53C3B51-781A-4094-A31B-B8DE4B8934BF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B86B837-1AFA-4C60-8A66-DC714A61729E}"/>
                </a:ext>
              </a:extLst>
            </p:cNvPr>
            <p:cNvSpPr/>
            <p:nvPr/>
          </p:nvSpPr>
          <p:spPr>
            <a:xfrm>
              <a:off x="10202829" y="-3757"/>
              <a:ext cx="1152412" cy="1346996"/>
            </a:xfrm>
            <a:custGeom>
              <a:avLst/>
              <a:gdLst>
                <a:gd name="connsiteX0" fmla="*/ 1150972 w 1152412"/>
                <a:gd name="connsiteY0" fmla="*/ 3756 h 1346996"/>
                <a:gd name="connsiteX1" fmla="*/ 1150972 w 1152412"/>
                <a:gd name="connsiteY1" fmla="*/ 1345745 h 1346996"/>
                <a:gd name="connsiteX2" fmla="*/ 4322 w 1152412"/>
                <a:gd name="connsiteY2" fmla="*/ 1345745 h 1346996"/>
                <a:gd name="connsiteX3" fmla="*/ 4322 w 1152412"/>
                <a:gd name="connsiteY3" fmla="*/ 3756 h 1346996"/>
                <a:gd name="connsiteX4" fmla="*/ 79228 w 1152412"/>
                <a:gd name="connsiteY4" fmla="*/ 3756 h 1346996"/>
                <a:gd name="connsiteX5" fmla="*/ 79228 w 1152412"/>
                <a:gd name="connsiteY5" fmla="*/ 1280648 h 1346996"/>
                <a:gd name="connsiteX6" fmla="*/ 1076065 w 1152412"/>
                <a:gd name="connsiteY6" fmla="*/ 1280648 h 1346996"/>
                <a:gd name="connsiteX7" fmla="*/ 1076065 w 1152412"/>
                <a:gd name="connsiteY7" fmla="*/ 3756 h 1346996"/>
                <a:gd name="connsiteX8" fmla="*/ 1150972 w 1152412"/>
                <a:gd name="connsiteY8" fmla="*/ 3756 h 134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2412" h="1346996">
                  <a:moveTo>
                    <a:pt x="1150972" y="3756"/>
                  </a:moveTo>
                  <a:lnTo>
                    <a:pt x="1150972" y="1345745"/>
                  </a:lnTo>
                  <a:lnTo>
                    <a:pt x="4322" y="1345745"/>
                  </a:lnTo>
                  <a:lnTo>
                    <a:pt x="4322" y="3756"/>
                  </a:lnTo>
                  <a:lnTo>
                    <a:pt x="79228" y="3756"/>
                  </a:lnTo>
                  <a:lnTo>
                    <a:pt x="79228" y="1280648"/>
                  </a:lnTo>
                  <a:lnTo>
                    <a:pt x="1076065" y="1280648"/>
                  </a:lnTo>
                  <a:lnTo>
                    <a:pt x="1076065" y="3756"/>
                  </a:lnTo>
                  <a:lnTo>
                    <a:pt x="1150972" y="37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7765E35-B2F3-454B-895A-96F593CBD35F}"/>
                </a:ext>
              </a:extLst>
            </p:cNvPr>
            <p:cNvSpPr/>
            <p:nvPr/>
          </p:nvSpPr>
          <p:spPr>
            <a:xfrm>
              <a:off x="10277736" y="-3757"/>
              <a:ext cx="1002598" cy="1281900"/>
            </a:xfrm>
            <a:custGeom>
              <a:avLst/>
              <a:gdLst>
                <a:gd name="connsiteX0" fmla="*/ 1001158 w 1002598"/>
                <a:gd name="connsiteY0" fmla="*/ 3756 h 1281899"/>
                <a:gd name="connsiteX1" fmla="*/ 1001158 w 1002598"/>
                <a:gd name="connsiteY1" fmla="*/ 1280648 h 1281899"/>
                <a:gd name="connsiteX2" fmla="*/ 4322 w 1002598"/>
                <a:gd name="connsiteY2" fmla="*/ 1280648 h 1281899"/>
                <a:gd name="connsiteX3" fmla="*/ 4322 w 1002598"/>
                <a:gd name="connsiteY3" fmla="*/ 3756 h 1281899"/>
                <a:gd name="connsiteX4" fmla="*/ 67704 w 1002598"/>
                <a:gd name="connsiteY4" fmla="*/ 3756 h 1281899"/>
                <a:gd name="connsiteX5" fmla="*/ 67704 w 1002598"/>
                <a:gd name="connsiteY5" fmla="*/ 1220910 h 1281899"/>
                <a:gd name="connsiteX6" fmla="*/ 937775 w 1002598"/>
                <a:gd name="connsiteY6" fmla="*/ 1220910 h 1281899"/>
                <a:gd name="connsiteX7" fmla="*/ 937775 w 1002598"/>
                <a:gd name="connsiteY7" fmla="*/ 3756 h 1281899"/>
                <a:gd name="connsiteX8" fmla="*/ 1001158 w 1002598"/>
                <a:gd name="connsiteY8" fmla="*/ 3756 h 128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8" h="1281899">
                  <a:moveTo>
                    <a:pt x="1001158" y="3756"/>
                  </a:moveTo>
                  <a:lnTo>
                    <a:pt x="1001158" y="1280648"/>
                  </a:lnTo>
                  <a:lnTo>
                    <a:pt x="4322" y="1280648"/>
                  </a:lnTo>
                  <a:lnTo>
                    <a:pt x="4322" y="3756"/>
                  </a:lnTo>
                  <a:lnTo>
                    <a:pt x="67704" y="3756"/>
                  </a:lnTo>
                  <a:lnTo>
                    <a:pt x="67704" y="1220910"/>
                  </a:lnTo>
                  <a:lnTo>
                    <a:pt x="937775" y="1220910"/>
                  </a:lnTo>
                  <a:lnTo>
                    <a:pt x="937775" y="3756"/>
                  </a:lnTo>
                  <a:lnTo>
                    <a:pt x="1001158" y="37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931266C-BFBF-42D6-AC61-B7ECBEA3C98B}"/>
                </a:ext>
              </a:extLst>
            </p:cNvPr>
            <p:cNvSpPr/>
            <p:nvPr/>
          </p:nvSpPr>
          <p:spPr>
            <a:xfrm>
              <a:off x="10341119" y="-3757"/>
              <a:ext cx="875833" cy="1221811"/>
            </a:xfrm>
            <a:custGeom>
              <a:avLst/>
              <a:gdLst>
                <a:gd name="connsiteX0" fmla="*/ 4322 w 875833"/>
                <a:gd name="connsiteY0" fmla="*/ 3756 h 1221810"/>
                <a:gd name="connsiteX1" fmla="*/ 874393 w 875833"/>
                <a:gd name="connsiteY1" fmla="*/ 3756 h 1221810"/>
                <a:gd name="connsiteX2" fmla="*/ 874393 w 875833"/>
                <a:gd name="connsiteY2" fmla="*/ 1220910 h 1221810"/>
                <a:gd name="connsiteX3" fmla="*/ 4322 w 875833"/>
                <a:gd name="connsiteY3" fmla="*/ 1220910 h 122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833" h="1221810">
                  <a:moveTo>
                    <a:pt x="4322" y="3756"/>
                  </a:moveTo>
                  <a:lnTo>
                    <a:pt x="874393" y="3756"/>
                  </a:lnTo>
                  <a:lnTo>
                    <a:pt x="874393" y="1220910"/>
                  </a:lnTo>
                  <a:lnTo>
                    <a:pt x="4322" y="1220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F38277F-9216-487D-88E6-746991DDF921}"/>
              </a:ext>
            </a:extLst>
          </p:cNvPr>
          <p:cNvSpPr/>
          <p:nvPr/>
        </p:nvSpPr>
        <p:spPr>
          <a:xfrm>
            <a:off x="3597127" y="2151317"/>
            <a:ext cx="7756674" cy="1924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3907A-9C73-4C84-8B57-DA8AB8795C7C}"/>
              </a:ext>
            </a:extLst>
          </p:cNvPr>
          <p:cNvSpPr/>
          <p:nvPr/>
        </p:nvSpPr>
        <p:spPr>
          <a:xfrm>
            <a:off x="3597127" y="2545448"/>
            <a:ext cx="7756674" cy="295222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4400" dirty="0">
                <a:latin typeface="+mj-lt"/>
                <a:ea typeface="+mj-ea"/>
                <a:cs typeface="+mj-cs"/>
              </a:rPr>
              <a:t>Digitalisierung des Prozesses: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4400" dirty="0">
                <a:latin typeface="+mj-lt"/>
                <a:ea typeface="+mj-ea"/>
                <a:cs typeface="+mj-cs"/>
              </a:rPr>
              <a:t>Eine responsive, multilinguale Webanwendung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4F625D3-4E1A-46F2-98A6-EF96764AA8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46541" y="359680"/>
            <a:ext cx="664988" cy="66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7362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13E9DD-3DBF-43C4-93A5-A44C6EF76D8E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  <a:endParaRPr lang="en-US" dirty="0"/>
          </a:p>
        </p:txBody>
      </p:sp>
      <p:grpSp>
        <p:nvGrpSpPr>
          <p:cNvPr id="15" name="Content Placeholder 5">
            <a:extLst>
              <a:ext uri="{FF2B5EF4-FFF2-40B4-BE49-F238E27FC236}">
                <a16:creationId xmlns:a16="http://schemas.microsoft.com/office/drawing/2014/main" id="{02F524E0-10B9-4E1C-AC05-3C3E75DACA52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06D1ADA-38D7-489C-9FC6-5059643E5E35}"/>
                </a:ext>
              </a:extLst>
            </p:cNvPr>
            <p:cNvSpPr/>
            <p:nvPr/>
          </p:nvSpPr>
          <p:spPr>
            <a:xfrm>
              <a:off x="10202829" y="-3757"/>
              <a:ext cx="1152412" cy="1346996"/>
            </a:xfrm>
            <a:custGeom>
              <a:avLst/>
              <a:gdLst>
                <a:gd name="connsiteX0" fmla="*/ 1150972 w 1152412"/>
                <a:gd name="connsiteY0" fmla="*/ 3756 h 1346996"/>
                <a:gd name="connsiteX1" fmla="*/ 1150972 w 1152412"/>
                <a:gd name="connsiteY1" fmla="*/ 1345745 h 1346996"/>
                <a:gd name="connsiteX2" fmla="*/ 4322 w 1152412"/>
                <a:gd name="connsiteY2" fmla="*/ 1345745 h 1346996"/>
                <a:gd name="connsiteX3" fmla="*/ 4322 w 1152412"/>
                <a:gd name="connsiteY3" fmla="*/ 3756 h 1346996"/>
                <a:gd name="connsiteX4" fmla="*/ 79228 w 1152412"/>
                <a:gd name="connsiteY4" fmla="*/ 3756 h 1346996"/>
                <a:gd name="connsiteX5" fmla="*/ 79228 w 1152412"/>
                <a:gd name="connsiteY5" fmla="*/ 1280648 h 1346996"/>
                <a:gd name="connsiteX6" fmla="*/ 1076065 w 1152412"/>
                <a:gd name="connsiteY6" fmla="*/ 1280648 h 1346996"/>
                <a:gd name="connsiteX7" fmla="*/ 1076065 w 1152412"/>
                <a:gd name="connsiteY7" fmla="*/ 3756 h 1346996"/>
                <a:gd name="connsiteX8" fmla="*/ 1150972 w 1152412"/>
                <a:gd name="connsiteY8" fmla="*/ 3756 h 134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2412" h="1346996">
                  <a:moveTo>
                    <a:pt x="1150972" y="3756"/>
                  </a:moveTo>
                  <a:lnTo>
                    <a:pt x="1150972" y="1345745"/>
                  </a:lnTo>
                  <a:lnTo>
                    <a:pt x="4322" y="1345745"/>
                  </a:lnTo>
                  <a:lnTo>
                    <a:pt x="4322" y="3756"/>
                  </a:lnTo>
                  <a:lnTo>
                    <a:pt x="79228" y="3756"/>
                  </a:lnTo>
                  <a:lnTo>
                    <a:pt x="79228" y="1280648"/>
                  </a:lnTo>
                  <a:lnTo>
                    <a:pt x="1076065" y="1280648"/>
                  </a:lnTo>
                  <a:lnTo>
                    <a:pt x="1076065" y="3756"/>
                  </a:lnTo>
                  <a:lnTo>
                    <a:pt x="1150972" y="37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E2021D0-CEB5-47DA-A148-CEE960ACD482}"/>
                </a:ext>
              </a:extLst>
            </p:cNvPr>
            <p:cNvSpPr/>
            <p:nvPr/>
          </p:nvSpPr>
          <p:spPr>
            <a:xfrm>
              <a:off x="10277736" y="-3757"/>
              <a:ext cx="1002598" cy="1281900"/>
            </a:xfrm>
            <a:custGeom>
              <a:avLst/>
              <a:gdLst>
                <a:gd name="connsiteX0" fmla="*/ 1001158 w 1002598"/>
                <a:gd name="connsiteY0" fmla="*/ 3756 h 1281899"/>
                <a:gd name="connsiteX1" fmla="*/ 1001158 w 1002598"/>
                <a:gd name="connsiteY1" fmla="*/ 1280648 h 1281899"/>
                <a:gd name="connsiteX2" fmla="*/ 4322 w 1002598"/>
                <a:gd name="connsiteY2" fmla="*/ 1280648 h 1281899"/>
                <a:gd name="connsiteX3" fmla="*/ 4322 w 1002598"/>
                <a:gd name="connsiteY3" fmla="*/ 3756 h 1281899"/>
                <a:gd name="connsiteX4" fmla="*/ 67704 w 1002598"/>
                <a:gd name="connsiteY4" fmla="*/ 3756 h 1281899"/>
                <a:gd name="connsiteX5" fmla="*/ 67704 w 1002598"/>
                <a:gd name="connsiteY5" fmla="*/ 1220910 h 1281899"/>
                <a:gd name="connsiteX6" fmla="*/ 937775 w 1002598"/>
                <a:gd name="connsiteY6" fmla="*/ 1220910 h 1281899"/>
                <a:gd name="connsiteX7" fmla="*/ 937775 w 1002598"/>
                <a:gd name="connsiteY7" fmla="*/ 3756 h 1281899"/>
                <a:gd name="connsiteX8" fmla="*/ 1001158 w 1002598"/>
                <a:gd name="connsiteY8" fmla="*/ 3756 h 128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8" h="1281899">
                  <a:moveTo>
                    <a:pt x="1001158" y="3756"/>
                  </a:moveTo>
                  <a:lnTo>
                    <a:pt x="1001158" y="1280648"/>
                  </a:lnTo>
                  <a:lnTo>
                    <a:pt x="4322" y="1280648"/>
                  </a:lnTo>
                  <a:lnTo>
                    <a:pt x="4322" y="3756"/>
                  </a:lnTo>
                  <a:lnTo>
                    <a:pt x="67704" y="3756"/>
                  </a:lnTo>
                  <a:lnTo>
                    <a:pt x="67704" y="1220910"/>
                  </a:lnTo>
                  <a:lnTo>
                    <a:pt x="937775" y="1220910"/>
                  </a:lnTo>
                  <a:lnTo>
                    <a:pt x="937775" y="3756"/>
                  </a:lnTo>
                  <a:lnTo>
                    <a:pt x="1001158" y="37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14FA38E-4390-499D-A4FB-EA1CFA2EC5F3}"/>
                </a:ext>
              </a:extLst>
            </p:cNvPr>
            <p:cNvSpPr/>
            <p:nvPr/>
          </p:nvSpPr>
          <p:spPr>
            <a:xfrm>
              <a:off x="10341119" y="-3757"/>
              <a:ext cx="875833" cy="1221811"/>
            </a:xfrm>
            <a:custGeom>
              <a:avLst/>
              <a:gdLst>
                <a:gd name="connsiteX0" fmla="*/ 4322 w 875833"/>
                <a:gd name="connsiteY0" fmla="*/ 3756 h 1221810"/>
                <a:gd name="connsiteX1" fmla="*/ 874393 w 875833"/>
                <a:gd name="connsiteY1" fmla="*/ 3756 h 1221810"/>
                <a:gd name="connsiteX2" fmla="*/ 874393 w 875833"/>
                <a:gd name="connsiteY2" fmla="*/ 1220910 h 1221810"/>
                <a:gd name="connsiteX3" fmla="*/ 4322 w 875833"/>
                <a:gd name="connsiteY3" fmla="*/ 1220910 h 122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833" h="1221810">
                  <a:moveTo>
                    <a:pt x="4322" y="3756"/>
                  </a:moveTo>
                  <a:lnTo>
                    <a:pt x="874393" y="3756"/>
                  </a:lnTo>
                  <a:lnTo>
                    <a:pt x="874393" y="1220910"/>
                  </a:lnTo>
                  <a:lnTo>
                    <a:pt x="4322" y="1220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D1C49948-F04A-48C1-A40E-2DA503C28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7097" y="345210"/>
            <a:ext cx="523875" cy="52387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F19FAF4-6900-4F4B-993E-EA785101BE35}"/>
              </a:ext>
            </a:extLst>
          </p:cNvPr>
          <p:cNvSpPr/>
          <p:nvPr/>
        </p:nvSpPr>
        <p:spPr>
          <a:xfrm>
            <a:off x="838199" y="2429890"/>
            <a:ext cx="10515601" cy="490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363639-BE36-44DF-8AF0-C1D50E5A8A14}"/>
              </a:ext>
            </a:extLst>
          </p:cNvPr>
          <p:cNvSpPr/>
          <p:nvPr/>
        </p:nvSpPr>
        <p:spPr>
          <a:xfrm>
            <a:off x="838199" y="2163397"/>
            <a:ext cx="2031967" cy="95410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de-DE" sz="2800" dirty="0">
                <a:latin typeface="+mj-lt"/>
              </a:rPr>
              <a:t>Frontend:</a:t>
            </a:r>
          </a:p>
          <a:p>
            <a:r>
              <a:rPr lang="de-DE" sz="2800" dirty="0">
                <a:latin typeface="+mj-lt"/>
              </a:rPr>
              <a:t>Dateneingabe</a:t>
            </a:r>
            <a:endParaRPr lang="en-US" sz="2800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943190-52D0-46C0-95EA-CE76CECDFC15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486" y="2245974"/>
            <a:ext cx="1879907" cy="101856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00A7433-830C-4455-8B73-77485AFE1516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133" y="1691400"/>
            <a:ext cx="2325492" cy="1447402"/>
          </a:xfrm>
          <a:prstGeom prst="rect">
            <a:avLst/>
          </a:prstGeom>
        </p:spPr>
      </p:pic>
      <p:pic>
        <p:nvPicPr>
          <p:cNvPr id="26" name="Picture 2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D606476-C397-45CE-BA8A-910E638A4D46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238" y="1710268"/>
            <a:ext cx="3143459" cy="145082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F3C4E3C-D50B-4882-A7E6-657593233DF4}"/>
              </a:ext>
            </a:extLst>
          </p:cNvPr>
          <p:cNvSpPr/>
          <p:nvPr/>
        </p:nvSpPr>
        <p:spPr>
          <a:xfrm>
            <a:off x="838199" y="4461305"/>
            <a:ext cx="10515601" cy="490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F86AC0-158B-4892-AB09-A5F78817FE89}"/>
              </a:ext>
            </a:extLst>
          </p:cNvPr>
          <p:cNvSpPr/>
          <p:nvPr/>
        </p:nvSpPr>
        <p:spPr>
          <a:xfrm>
            <a:off x="838199" y="4194812"/>
            <a:ext cx="2682786" cy="95410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de-DE" sz="2800" dirty="0">
                <a:latin typeface="+mj-lt"/>
              </a:rPr>
              <a:t>Backend:</a:t>
            </a:r>
            <a:endParaRPr lang="en-US" sz="2800" dirty="0">
              <a:latin typeface="+mj-lt"/>
            </a:endParaRPr>
          </a:p>
          <a:p>
            <a:r>
              <a:rPr lang="de-DE" sz="2800" dirty="0">
                <a:latin typeface="+mj-lt"/>
              </a:rPr>
              <a:t>D</a:t>
            </a:r>
            <a:r>
              <a:rPr lang="en-US" sz="2800" dirty="0" err="1">
                <a:latin typeface="+mj-lt"/>
              </a:rPr>
              <a:t>atenverarbeitung</a:t>
            </a:r>
            <a:endParaRPr lang="de-DE" sz="2800" dirty="0">
              <a:latin typeface="+mj-lt"/>
            </a:endParaRPr>
          </a:p>
        </p:txBody>
      </p:sp>
      <p:pic>
        <p:nvPicPr>
          <p:cNvPr id="36" name="Picture 3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9BAC444-43BD-49CF-8044-CD7E8AEC13E9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486" y="4483598"/>
            <a:ext cx="1485584" cy="90917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1D3177D-1D2B-4A43-A6D6-688620F79D7D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115" y="4597459"/>
            <a:ext cx="1766032" cy="480891"/>
          </a:xfrm>
          <a:prstGeom prst="rect">
            <a:avLst/>
          </a:prstGeom>
        </p:spPr>
      </p:pic>
      <p:pic>
        <p:nvPicPr>
          <p:cNvPr id="42" name="Picture 41" descr="A close up of a sign&#10;&#10;Description generated with high confidence">
            <a:extLst>
              <a:ext uri="{FF2B5EF4-FFF2-40B4-BE49-F238E27FC236}">
                <a16:creationId xmlns:a16="http://schemas.microsoft.com/office/drawing/2014/main" id="{741EAA52-957B-4FB5-ACC7-C79B1A06D931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287" y="4037982"/>
            <a:ext cx="1150070" cy="95302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5DE5D16-35B1-424A-9422-D58E98BC49F4}"/>
              </a:ext>
            </a:extLst>
          </p:cNvPr>
          <p:cNvPicPr>
            <a:picLocks noChangeAspect="1"/>
          </p:cNvPicPr>
          <p:nvPr/>
        </p:nvPicPr>
        <p:blipFill>
          <a:blip r:embed="rId11">
            <a:biLevel thresh="7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409" y="4317557"/>
            <a:ext cx="2608653" cy="70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3994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13E9DD-3DBF-43C4-93A5-A44C6EF76D8E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</a:t>
            </a:r>
            <a:endParaRPr lang="en-US" dirty="0"/>
          </a:p>
        </p:txBody>
      </p:sp>
      <p:grpSp>
        <p:nvGrpSpPr>
          <p:cNvPr id="9" name="Content Placeholder 5">
            <a:extLst>
              <a:ext uri="{FF2B5EF4-FFF2-40B4-BE49-F238E27FC236}">
                <a16:creationId xmlns:a16="http://schemas.microsoft.com/office/drawing/2014/main" id="{8DE47F6C-3F8E-4714-A771-197CB193CF1D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8A6291-CFCD-4BD2-81A8-D01B30364DF8}"/>
                </a:ext>
              </a:extLst>
            </p:cNvPr>
            <p:cNvSpPr/>
            <p:nvPr/>
          </p:nvSpPr>
          <p:spPr>
            <a:xfrm>
              <a:off x="10202829" y="-3757"/>
              <a:ext cx="1152412" cy="1346996"/>
            </a:xfrm>
            <a:custGeom>
              <a:avLst/>
              <a:gdLst>
                <a:gd name="connsiteX0" fmla="*/ 1150972 w 1152412"/>
                <a:gd name="connsiteY0" fmla="*/ 3756 h 1346996"/>
                <a:gd name="connsiteX1" fmla="*/ 1150972 w 1152412"/>
                <a:gd name="connsiteY1" fmla="*/ 1345745 h 1346996"/>
                <a:gd name="connsiteX2" fmla="*/ 4322 w 1152412"/>
                <a:gd name="connsiteY2" fmla="*/ 1345745 h 1346996"/>
                <a:gd name="connsiteX3" fmla="*/ 4322 w 1152412"/>
                <a:gd name="connsiteY3" fmla="*/ 3756 h 1346996"/>
                <a:gd name="connsiteX4" fmla="*/ 79228 w 1152412"/>
                <a:gd name="connsiteY4" fmla="*/ 3756 h 1346996"/>
                <a:gd name="connsiteX5" fmla="*/ 79228 w 1152412"/>
                <a:gd name="connsiteY5" fmla="*/ 1280648 h 1346996"/>
                <a:gd name="connsiteX6" fmla="*/ 1076065 w 1152412"/>
                <a:gd name="connsiteY6" fmla="*/ 1280648 h 1346996"/>
                <a:gd name="connsiteX7" fmla="*/ 1076065 w 1152412"/>
                <a:gd name="connsiteY7" fmla="*/ 3756 h 1346996"/>
                <a:gd name="connsiteX8" fmla="*/ 1150972 w 1152412"/>
                <a:gd name="connsiteY8" fmla="*/ 3756 h 134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2412" h="1346996">
                  <a:moveTo>
                    <a:pt x="1150972" y="3756"/>
                  </a:moveTo>
                  <a:lnTo>
                    <a:pt x="1150972" y="1345745"/>
                  </a:lnTo>
                  <a:lnTo>
                    <a:pt x="4322" y="1345745"/>
                  </a:lnTo>
                  <a:lnTo>
                    <a:pt x="4322" y="3756"/>
                  </a:lnTo>
                  <a:lnTo>
                    <a:pt x="79228" y="3756"/>
                  </a:lnTo>
                  <a:lnTo>
                    <a:pt x="79228" y="1280648"/>
                  </a:lnTo>
                  <a:lnTo>
                    <a:pt x="1076065" y="1280648"/>
                  </a:lnTo>
                  <a:lnTo>
                    <a:pt x="1076065" y="3756"/>
                  </a:lnTo>
                  <a:lnTo>
                    <a:pt x="1150972" y="37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81DD3F-2388-4D9A-B961-DC41D4545F3C}"/>
                </a:ext>
              </a:extLst>
            </p:cNvPr>
            <p:cNvSpPr/>
            <p:nvPr/>
          </p:nvSpPr>
          <p:spPr>
            <a:xfrm>
              <a:off x="10277736" y="-3757"/>
              <a:ext cx="1002598" cy="1281900"/>
            </a:xfrm>
            <a:custGeom>
              <a:avLst/>
              <a:gdLst>
                <a:gd name="connsiteX0" fmla="*/ 1001158 w 1002598"/>
                <a:gd name="connsiteY0" fmla="*/ 3756 h 1281899"/>
                <a:gd name="connsiteX1" fmla="*/ 1001158 w 1002598"/>
                <a:gd name="connsiteY1" fmla="*/ 1280648 h 1281899"/>
                <a:gd name="connsiteX2" fmla="*/ 4322 w 1002598"/>
                <a:gd name="connsiteY2" fmla="*/ 1280648 h 1281899"/>
                <a:gd name="connsiteX3" fmla="*/ 4322 w 1002598"/>
                <a:gd name="connsiteY3" fmla="*/ 3756 h 1281899"/>
                <a:gd name="connsiteX4" fmla="*/ 67704 w 1002598"/>
                <a:gd name="connsiteY4" fmla="*/ 3756 h 1281899"/>
                <a:gd name="connsiteX5" fmla="*/ 67704 w 1002598"/>
                <a:gd name="connsiteY5" fmla="*/ 1220910 h 1281899"/>
                <a:gd name="connsiteX6" fmla="*/ 937775 w 1002598"/>
                <a:gd name="connsiteY6" fmla="*/ 1220910 h 1281899"/>
                <a:gd name="connsiteX7" fmla="*/ 937775 w 1002598"/>
                <a:gd name="connsiteY7" fmla="*/ 3756 h 1281899"/>
                <a:gd name="connsiteX8" fmla="*/ 1001158 w 1002598"/>
                <a:gd name="connsiteY8" fmla="*/ 3756 h 128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8" h="1281899">
                  <a:moveTo>
                    <a:pt x="1001158" y="3756"/>
                  </a:moveTo>
                  <a:lnTo>
                    <a:pt x="1001158" y="1280648"/>
                  </a:lnTo>
                  <a:lnTo>
                    <a:pt x="4322" y="1280648"/>
                  </a:lnTo>
                  <a:lnTo>
                    <a:pt x="4322" y="3756"/>
                  </a:lnTo>
                  <a:lnTo>
                    <a:pt x="67704" y="3756"/>
                  </a:lnTo>
                  <a:lnTo>
                    <a:pt x="67704" y="1220910"/>
                  </a:lnTo>
                  <a:lnTo>
                    <a:pt x="937775" y="1220910"/>
                  </a:lnTo>
                  <a:lnTo>
                    <a:pt x="937775" y="3756"/>
                  </a:lnTo>
                  <a:lnTo>
                    <a:pt x="1001158" y="37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29DE45-A038-4C97-B821-DE70F9B15865}"/>
                </a:ext>
              </a:extLst>
            </p:cNvPr>
            <p:cNvSpPr/>
            <p:nvPr/>
          </p:nvSpPr>
          <p:spPr>
            <a:xfrm>
              <a:off x="10341119" y="-3757"/>
              <a:ext cx="875833" cy="1221811"/>
            </a:xfrm>
            <a:custGeom>
              <a:avLst/>
              <a:gdLst>
                <a:gd name="connsiteX0" fmla="*/ 4322 w 875833"/>
                <a:gd name="connsiteY0" fmla="*/ 3756 h 1221810"/>
                <a:gd name="connsiteX1" fmla="*/ 874393 w 875833"/>
                <a:gd name="connsiteY1" fmla="*/ 3756 h 1221810"/>
                <a:gd name="connsiteX2" fmla="*/ 874393 w 875833"/>
                <a:gd name="connsiteY2" fmla="*/ 1220910 h 1221810"/>
                <a:gd name="connsiteX3" fmla="*/ 4322 w 875833"/>
                <a:gd name="connsiteY3" fmla="*/ 1220910 h 122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833" h="1221810">
                  <a:moveTo>
                    <a:pt x="4322" y="3756"/>
                  </a:moveTo>
                  <a:lnTo>
                    <a:pt x="874393" y="3756"/>
                  </a:lnTo>
                  <a:lnTo>
                    <a:pt x="874393" y="1220910"/>
                  </a:lnTo>
                  <a:lnTo>
                    <a:pt x="4322" y="1220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27" name="Graphic 26">
            <a:extLst>
              <a:ext uri="{FF2B5EF4-FFF2-40B4-BE49-F238E27FC236}">
                <a16:creationId xmlns:a16="http://schemas.microsoft.com/office/drawing/2014/main" id="{EE418B4D-2C06-4EDF-9FA2-A51F31E45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469259" y="398226"/>
            <a:ext cx="561844" cy="6320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F8446C50-9DD8-4737-A26F-8B2F71B9BAF8}"/>
              </a:ext>
            </a:extLst>
          </p:cNvPr>
          <p:cNvGrpSpPr/>
          <p:nvPr/>
        </p:nvGrpSpPr>
        <p:grpSpPr>
          <a:xfrm>
            <a:off x="5068016" y="2236596"/>
            <a:ext cx="2055969" cy="1912494"/>
            <a:chOff x="3641868" y="2579499"/>
            <a:chExt cx="1504030" cy="1399072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0B0E7E1A-A6AF-4F04-A707-AC9CD850C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23158" y="2938993"/>
              <a:ext cx="822740" cy="822740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46B57332-CF6A-4F09-8704-757596868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41868" y="2579499"/>
              <a:ext cx="741356" cy="741356"/>
            </a:xfrm>
            <a:prstGeom prst="rect">
              <a:avLst/>
            </a:prstGeom>
          </p:spPr>
        </p:pic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A6FAF2D7-3853-4196-8E59-500757F05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16784" y="3387048"/>
              <a:ext cx="591523" cy="591523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47A4B73-DAC5-4704-92F3-1A057E41A897}"/>
              </a:ext>
            </a:extLst>
          </p:cNvPr>
          <p:cNvGrpSpPr/>
          <p:nvPr/>
        </p:nvGrpSpPr>
        <p:grpSpPr>
          <a:xfrm>
            <a:off x="8649672" y="2249120"/>
            <a:ext cx="2018946" cy="2082453"/>
            <a:chOff x="6312644" y="2577024"/>
            <a:chExt cx="1476946" cy="1523404"/>
          </a:xfrm>
        </p:grpSpPr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94F5251A-61FA-415F-9828-7F6748E20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66850" y="2938993"/>
              <a:ext cx="822740" cy="822740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F4EB4BA9-FB21-4281-9104-CF0CF848E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12644" y="2577024"/>
              <a:ext cx="741356" cy="741356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F1CEDFF6-D2CD-4E1E-9191-B00610ED8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312644" y="3359072"/>
              <a:ext cx="494238" cy="741356"/>
            </a:xfrm>
            <a:prstGeom prst="rect">
              <a:avLst/>
            </a:prstGeom>
          </p:spPr>
        </p:pic>
      </p:grpSp>
      <p:pic>
        <p:nvPicPr>
          <p:cNvPr id="43" name="Graphic 42">
            <a:extLst>
              <a:ext uri="{FF2B5EF4-FFF2-40B4-BE49-F238E27FC236}">
                <a16:creationId xmlns:a16="http://schemas.microsoft.com/office/drawing/2014/main" id="{0AE2B6FA-3070-4C00-9CE9-EAE98DFA9D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05410" y="2220549"/>
            <a:ext cx="2008777" cy="2008777"/>
          </a:xfrm>
          <a:prstGeom prst="rect">
            <a:avLst/>
          </a:prstGeom>
        </p:spPr>
      </p:pic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0B4C6AD-D6A1-46C4-9DE0-58F2B5864825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33"/>
          <a:stretch/>
        </p:blipFill>
        <p:spPr>
          <a:xfrm>
            <a:off x="936524" y="4734735"/>
            <a:ext cx="2546547" cy="1371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6248FD9-4741-4BA0-A141-8D5E5723A56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576" y="4734736"/>
            <a:ext cx="1863520" cy="1124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B77CA04-0A1B-4B19-8F03-8A94583F99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284" y="4492958"/>
            <a:ext cx="1013414" cy="1809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3576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13E9DD-3DBF-43C4-93A5-A44C6EF76D8E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</a:t>
            </a:r>
            <a:endParaRPr lang="en-US" dirty="0"/>
          </a:p>
        </p:txBody>
      </p:sp>
      <p:grpSp>
        <p:nvGrpSpPr>
          <p:cNvPr id="9" name="Content Placeholder 5">
            <a:extLst>
              <a:ext uri="{FF2B5EF4-FFF2-40B4-BE49-F238E27FC236}">
                <a16:creationId xmlns:a16="http://schemas.microsoft.com/office/drawing/2014/main" id="{8DE47F6C-3F8E-4714-A771-197CB193CF1D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8A6291-CFCD-4BD2-81A8-D01B30364DF8}"/>
                </a:ext>
              </a:extLst>
            </p:cNvPr>
            <p:cNvSpPr/>
            <p:nvPr/>
          </p:nvSpPr>
          <p:spPr>
            <a:xfrm>
              <a:off x="10202829" y="-3757"/>
              <a:ext cx="1152412" cy="1346996"/>
            </a:xfrm>
            <a:custGeom>
              <a:avLst/>
              <a:gdLst>
                <a:gd name="connsiteX0" fmla="*/ 1150972 w 1152412"/>
                <a:gd name="connsiteY0" fmla="*/ 3756 h 1346996"/>
                <a:gd name="connsiteX1" fmla="*/ 1150972 w 1152412"/>
                <a:gd name="connsiteY1" fmla="*/ 1345745 h 1346996"/>
                <a:gd name="connsiteX2" fmla="*/ 4322 w 1152412"/>
                <a:gd name="connsiteY2" fmla="*/ 1345745 h 1346996"/>
                <a:gd name="connsiteX3" fmla="*/ 4322 w 1152412"/>
                <a:gd name="connsiteY3" fmla="*/ 3756 h 1346996"/>
                <a:gd name="connsiteX4" fmla="*/ 79228 w 1152412"/>
                <a:gd name="connsiteY4" fmla="*/ 3756 h 1346996"/>
                <a:gd name="connsiteX5" fmla="*/ 79228 w 1152412"/>
                <a:gd name="connsiteY5" fmla="*/ 1280648 h 1346996"/>
                <a:gd name="connsiteX6" fmla="*/ 1076065 w 1152412"/>
                <a:gd name="connsiteY6" fmla="*/ 1280648 h 1346996"/>
                <a:gd name="connsiteX7" fmla="*/ 1076065 w 1152412"/>
                <a:gd name="connsiteY7" fmla="*/ 3756 h 1346996"/>
                <a:gd name="connsiteX8" fmla="*/ 1150972 w 1152412"/>
                <a:gd name="connsiteY8" fmla="*/ 3756 h 134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2412" h="1346996">
                  <a:moveTo>
                    <a:pt x="1150972" y="3756"/>
                  </a:moveTo>
                  <a:lnTo>
                    <a:pt x="1150972" y="1345745"/>
                  </a:lnTo>
                  <a:lnTo>
                    <a:pt x="4322" y="1345745"/>
                  </a:lnTo>
                  <a:lnTo>
                    <a:pt x="4322" y="3756"/>
                  </a:lnTo>
                  <a:lnTo>
                    <a:pt x="79228" y="3756"/>
                  </a:lnTo>
                  <a:lnTo>
                    <a:pt x="79228" y="1280648"/>
                  </a:lnTo>
                  <a:lnTo>
                    <a:pt x="1076065" y="1280648"/>
                  </a:lnTo>
                  <a:lnTo>
                    <a:pt x="1076065" y="3756"/>
                  </a:lnTo>
                  <a:lnTo>
                    <a:pt x="1150972" y="37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81DD3F-2388-4D9A-B961-DC41D4545F3C}"/>
                </a:ext>
              </a:extLst>
            </p:cNvPr>
            <p:cNvSpPr/>
            <p:nvPr/>
          </p:nvSpPr>
          <p:spPr>
            <a:xfrm>
              <a:off x="10277736" y="-3757"/>
              <a:ext cx="1002598" cy="1281900"/>
            </a:xfrm>
            <a:custGeom>
              <a:avLst/>
              <a:gdLst>
                <a:gd name="connsiteX0" fmla="*/ 1001158 w 1002598"/>
                <a:gd name="connsiteY0" fmla="*/ 3756 h 1281899"/>
                <a:gd name="connsiteX1" fmla="*/ 1001158 w 1002598"/>
                <a:gd name="connsiteY1" fmla="*/ 1280648 h 1281899"/>
                <a:gd name="connsiteX2" fmla="*/ 4322 w 1002598"/>
                <a:gd name="connsiteY2" fmla="*/ 1280648 h 1281899"/>
                <a:gd name="connsiteX3" fmla="*/ 4322 w 1002598"/>
                <a:gd name="connsiteY3" fmla="*/ 3756 h 1281899"/>
                <a:gd name="connsiteX4" fmla="*/ 67704 w 1002598"/>
                <a:gd name="connsiteY4" fmla="*/ 3756 h 1281899"/>
                <a:gd name="connsiteX5" fmla="*/ 67704 w 1002598"/>
                <a:gd name="connsiteY5" fmla="*/ 1220910 h 1281899"/>
                <a:gd name="connsiteX6" fmla="*/ 937775 w 1002598"/>
                <a:gd name="connsiteY6" fmla="*/ 1220910 h 1281899"/>
                <a:gd name="connsiteX7" fmla="*/ 937775 w 1002598"/>
                <a:gd name="connsiteY7" fmla="*/ 3756 h 1281899"/>
                <a:gd name="connsiteX8" fmla="*/ 1001158 w 1002598"/>
                <a:gd name="connsiteY8" fmla="*/ 3756 h 128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8" h="1281899">
                  <a:moveTo>
                    <a:pt x="1001158" y="3756"/>
                  </a:moveTo>
                  <a:lnTo>
                    <a:pt x="1001158" y="1280648"/>
                  </a:lnTo>
                  <a:lnTo>
                    <a:pt x="4322" y="1280648"/>
                  </a:lnTo>
                  <a:lnTo>
                    <a:pt x="4322" y="3756"/>
                  </a:lnTo>
                  <a:lnTo>
                    <a:pt x="67704" y="3756"/>
                  </a:lnTo>
                  <a:lnTo>
                    <a:pt x="67704" y="1220910"/>
                  </a:lnTo>
                  <a:lnTo>
                    <a:pt x="937775" y="1220910"/>
                  </a:lnTo>
                  <a:lnTo>
                    <a:pt x="937775" y="3756"/>
                  </a:lnTo>
                  <a:lnTo>
                    <a:pt x="1001158" y="37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29DE45-A038-4C97-B821-DE70F9B15865}"/>
                </a:ext>
              </a:extLst>
            </p:cNvPr>
            <p:cNvSpPr/>
            <p:nvPr/>
          </p:nvSpPr>
          <p:spPr>
            <a:xfrm>
              <a:off x="10341119" y="-3757"/>
              <a:ext cx="875833" cy="1221811"/>
            </a:xfrm>
            <a:custGeom>
              <a:avLst/>
              <a:gdLst>
                <a:gd name="connsiteX0" fmla="*/ 4322 w 875833"/>
                <a:gd name="connsiteY0" fmla="*/ 3756 h 1221810"/>
                <a:gd name="connsiteX1" fmla="*/ 874393 w 875833"/>
                <a:gd name="connsiteY1" fmla="*/ 3756 h 1221810"/>
                <a:gd name="connsiteX2" fmla="*/ 874393 w 875833"/>
                <a:gd name="connsiteY2" fmla="*/ 1220910 h 1221810"/>
                <a:gd name="connsiteX3" fmla="*/ 4322 w 875833"/>
                <a:gd name="connsiteY3" fmla="*/ 1220910 h 122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833" h="1221810">
                  <a:moveTo>
                    <a:pt x="4322" y="3756"/>
                  </a:moveTo>
                  <a:lnTo>
                    <a:pt x="874393" y="3756"/>
                  </a:lnTo>
                  <a:lnTo>
                    <a:pt x="874393" y="1220910"/>
                  </a:lnTo>
                  <a:lnTo>
                    <a:pt x="4322" y="1220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27" name="Graphic 26">
            <a:extLst>
              <a:ext uri="{FF2B5EF4-FFF2-40B4-BE49-F238E27FC236}">
                <a16:creationId xmlns:a16="http://schemas.microsoft.com/office/drawing/2014/main" id="{64E62CD1-6301-4198-8447-10855803C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2335" y="403041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7491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ackathon">
      <a:majorFont>
        <a:latin typeface="Roboto Condensed"/>
        <a:ea typeface=""/>
        <a:cs typeface=""/>
      </a:majorFont>
      <a:minorFont>
        <a:latin typeface="Roboto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593</Words>
  <Application>Microsoft Office PowerPoint</Application>
  <PresentationFormat>Widescreen</PresentationFormat>
  <Paragraphs>97</Paragraphs>
  <Slides>15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Ostrich Sans Rounded</vt:lpstr>
      <vt:lpstr>Roboto Condensed</vt:lpstr>
      <vt:lpstr>Roboto Condensed Light</vt:lpstr>
      <vt:lpstr>Office Theme</vt:lpstr>
      <vt:lpstr>HHLA Challenge #1</vt:lpstr>
      <vt:lpstr>Challenge</vt:lpstr>
      <vt:lpstr>Challenge</vt:lpstr>
      <vt:lpstr>Wen betrifft es?</vt:lpstr>
      <vt:lpstr>Idee</vt:lpstr>
      <vt:lpstr>Idee</vt:lpstr>
      <vt:lpstr>Architektur</vt:lpstr>
      <vt:lpstr>Anwendung</vt:lpstr>
      <vt:lpstr>Live Demo</vt:lpstr>
      <vt:lpstr>Demo (Backup)</vt:lpstr>
      <vt:lpstr>Benefits</vt:lpstr>
      <vt:lpstr>Benefits</vt:lpstr>
      <vt:lpstr>Next Steps</vt:lpstr>
      <vt:lpstr>Fragen?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DE165421</dc:creator>
  <cp:lastModifiedBy>DE165421</cp:lastModifiedBy>
  <cp:revision>46</cp:revision>
  <dcterms:created xsi:type="dcterms:W3CDTF">2018-04-21T13:04:14Z</dcterms:created>
  <dcterms:modified xsi:type="dcterms:W3CDTF">2018-04-22T09:59:02Z</dcterms:modified>
</cp:coreProperties>
</file>