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321" r:id="rId3"/>
    <p:sldId id="284" r:id="rId4"/>
    <p:sldId id="285" r:id="rId5"/>
    <p:sldId id="325" r:id="rId6"/>
    <p:sldId id="320" r:id="rId7"/>
    <p:sldId id="327" r:id="rId8"/>
    <p:sldId id="287" r:id="rId9"/>
    <p:sldId id="329" r:id="rId10"/>
    <p:sldId id="322" r:id="rId11"/>
    <p:sldId id="331" r:id="rId12"/>
    <p:sldId id="324" r:id="rId13"/>
    <p:sldId id="307" r:id="rId14"/>
    <p:sldId id="348" r:id="rId15"/>
    <p:sldId id="289" r:id="rId16"/>
    <p:sldId id="308" r:id="rId17"/>
    <p:sldId id="309" r:id="rId18"/>
    <p:sldId id="340" r:id="rId19"/>
    <p:sldId id="292" r:id="rId20"/>
    <p:sldId id="293" r:id="rId21"/>
    <p:sldId id="294" r:id="rId22"/>
    <p:sldId id="312" r:id="rId23"/>
    <p:sldId id="349" r:id="rId24"/>
    <p:sldId id="332" r:id="rId25"/>
    <p:sldId id="270" r:id="rId26"/>
    <p:sldId id="271" r:id="rId27"/>
    <p:sldId id="334" r:id="rId28"/>
    <p:sldId id="315" r:id="rId29"/>
    <p:sldId id="316" r:id="rId30"/>
    <p:sldId id="335" r:id="rId31"/>
    <p:sldId id="272" r:id="rId32"/>
    <p:sldId id="314" r:id="rId33"/>
    <p:sldId id="313" r:id="rId34"/>
    <p:sldId id="336" r:id="rId35"/>
    <p:sldId id="351" r:id="rId36"/>
    <p:sldId id="337" r:id="rId37"/>
    <p:sldId id="303" r:id="rId38"/>
    <p:sldId id="350" r:id="rId39"/>
    <p:sldId id="300" r:id="rId40"/>
    <p:sldId id="338" r:id="rId41"/>
    <p:sldId id="302" r:id="rId42"/>
    <p:sldId id="304" r:id="rId43"/>
    <p:sldId id="339" r:id="rId44"/>
    <p:sldId id="305" r:id="rId45"/>
    <p:sldId id="341" r:id="rId46"/>
    <p:sldId id="342" r:id="rId47"/>
    <p:sldId id="318" r:id="rId48"/>
    <p:sldId id="347" r:id="rId49"/>
    <p:sldId id="343" r:id="rId50"/>
    <p:sldId id="354" r:id="rId51"/>
    <p:sldId id="345" r:id="rId52"/>
    <p:sldId id="355" r:id="rId53"/>
    <p:sldId id="296" r:id="rId54"/>
    <p:sldId id="346" r:id="rId55"/>
    <p:sldId id="297" r:id="rId56"/>
    <p:sldId id="298" r:id="rId57"/>
    <p:sldId id="310" r:id="rId58"/>
    <p:sldId id="333" r:id="rId59"/>
    <p:sldId id="31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BA2AFF-4B4E-44EF-BD8F-5C6E1F092F0F}">
          <p14:sldIdLst>
            <p14:sldId id="256"/>
            <p14:sldId id="321"/>
            <p14:sldId id="284"/>
          </p14:sldIdLst>
        </p14:section>
        <p14:section name="Errors ?" id="{8840A37B-E51F-43CA-BA3A-5C627F2EBB10}">
          <p14:sldIdLst>
            <p14:sldId id="285"/>
            <p14:sldId id="325"/>
            <p14:sldId id="320"/>
            <p14:sldId id="327"/>
            <p14:sldId id="287"/>
            <p14:sldId id="329"/>
            <p14:sldId id="322"/>
            <p14:sldId id="331"/>
            <p14:sldId id="324"/>
          </p14:sldIdLst>
        </p14:section>
        <p14:section name="Error Specification" id="{E2480620-E48D-4BB7-ABEF-58A31F670C90}">
          <p14:sldIdLst>
            <p14:sldId id="307"/>
            <p14:sldId id="348"/>
            <p14:sldId id="289"/>
            <p14:sldId id="308"/>
            <p14:sldId id="309"/>
            <p14:sldId id="340"/>
            <p14:sldId id="292"/>
            <p14:sldId id="293"/>
            <p14:sldId id="294"/>
          </p14:sldIdLst>
        </p14:section>
        <p14:section name="Setting Up The API : Model &amp; Controller" id="{8A11717A-0837-49E8-8B55-CE34202079A4}">
          <p14:sldIdLst>
            <p14:sldId id="312"/>
            <p14:sldId id="349"/>
            <p14:sldId id="332"/>
            <p14:sldId id="270"/>
            <p14:sldId id="271"/>
            <p14:sldId id="334"/>
            <p14:sldId id="315"/>
            <p14:sldId id="316"/>
            <p14:sldId id="335"/>
            <p14:sldId id="272"/>
          </p14:sldIdLst>
        </p14:section>
        <p14:section name="Throwing &amp; Catching" id="{9F9CE548-A843-4B8E-8075-AE49A76D5601}">
          <p14:sldIdLst>
            <p14:sldId id="314"/>
            <p14:sldId id="313"/>
            <p14:sldId id="336"/>
            <p14:sldId id="351"/>
            <p14:sldId id="337"/>
            <p14:sldId id="303"/>
            <p14:sldId id="350"/>
            <p14:sldId id="300"/>
            <p14:sldId id="338"/>
            <p14:sldId id="302"/>
            <p14:sldId id="304"/>
            <p14:sldId id="339"/>
            <p14:sldId id="305"/>
            <p14:sldId id="341"/>
            <p14:sldId id="342"/>
          </p14:sldIdLst>
        </p14:section>
        <p14:section name="Focus : Validation Pipeline" id="{110F06E4-9541-41BF-A977-FE000F327D42}">
          <p14:sldIdLst>
            <p14:sldId id="318"/>
            <p14:sldId id="347"/>
            <p14:sldId id="343"/>
            <p14:sldId id="354"/>
            <p14:sldId id="345"/>
            <p14:sldId id="355"/>
            <p14:sldId id="296"/>
            <p14:sldId id="346"/>
            <p14:sldId id="297"/>
            <p14:sldId id="298"/>
            <p14:sldId id="310"/>
            <p14:sldId id="333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32" autoAdjust="0"/>
    <p:restoredTop sz="94660"/>
  </p:normalViewPr>
  <p:slideViewPr>
    <p:cSldViewPr snapToGrid="0" snapToObjects="1" showGuides="1">
      <p:cViewPr varScale="1">
        <p:scale>
          <a:sx n="116" d="100"/>
          <a:sy n="116" d="100"/>
        </p:scale>
        <p:origin x="564" y="10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73860-D32E-244F-97E2-8B44A1E732E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29176-6AB9-AE40-A2AF-6E23ADCBB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92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CE18C-82BF-7049-907F-A04F522C5D1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40310-1F39-FC48-8059-2D416301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527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913" y="4162490"/>
            <a:ext cx="8015287" cy="100404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913" y="5200231"/>
            <a:ext cx="6643687" cy="61157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fld id="{211E60AA-BB90-2D4E-9A05-9F2EA4A5745D}" type="datetime1">
              <a:rPr lang="en-GB" smtClean="0"/>
              <a:t>05/10/2015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458596" cy="365125"/>
          </a:xfr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fld id="{F0801869-1B35-9C40-8F31-BAE8E6F9F9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5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99CB-36F9-AB44-9935-E8E81BCCE163}" type="datetime1">
              <a:rPr lang="en-GB" smtClean="0"/>
              <a:t>05/10/2015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2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4566-D766-7C44-A74C-F71343F76073}" type="datetime1">
              <a:rPr lang="en-GB" smtClean="0"/>
              <a:t>05/10/2015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2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601-E4D8-6547-95D6-5833634BAB18}" type="datetime1">
              <a:rPr lang="en-GB" smtClean="0"/>
              <a:t>05/10/2015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2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997D-4F80-2742-BD8E-A81BAF896594}" type="datetime1">
              <a:rPr lang="en-GB" smtClean="0"/>
              <a:t>05/10/2015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500" y="4186997"/>
            <a:ext cx="8037513" cy="967616"/>
          </a:xfrm>
        </p:spPr>
        <p:txBody>
          <a:bodyPr anchor="ctr" anchorCtr="0">
            <a:normAutofit/>
          </a:bodyPr>
          <a:lstStyle>
            <a:lvl1pPr algn="l">
              <a:defRPr sz="3200" b="1" cap="none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500" y="5202997"/>
            <a:ext cx="8037513" cy="588203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094B57-6F4F-C84F-86E1-73956807D9DF}" type="datetime1">
              <a:rPr lang="en-GB" smtClean="0"/>
              <a:pPr/>
              <a:t>05/10/2015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801869-1B35-9C40-8F31-BAE8E6F9F9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1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7938"/>
            <a:ext cx="4038600" cy="48482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7938"/>
            <a:ext cx="4038600" cy="48482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174A-0B94-EF49-B569-F19DD9CB493C}" type="datetime1">
              <a:rPr lang="en-GB" smtClean="0"/>
              <a:t>05/10/2015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51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851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AF84-2502-9142-B142-8EBE4A2BD6BF}" type="datetime1">
              <a:rPr lang="en-GB" smtClean="0"/>
              <a:t>05/10/2015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5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25B6-99A9-D24B-948A-1AAA6A59D495}" type="datetime1">
              <a:rPr lang="en-GB" smtClean="0"/>
              <a:t>05/10/2015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4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D852-90AC-454D-980C-117C9815F7E0}" type="datetime1">
              <a:rPr lang="en-GB" smtClean="0"/>
              <a:t>05/10/2015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0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2422-C06B-104C-AD1B-B033BDE2D553}" type="datetime1">
              <a:rPr lang="en-GB" smtClean="0"/>
              <a:t>05/10/2015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B1A1-94F8-094F-B5B1-BB11631897C9}" type="datetime1">
              <a:rPr lang="en-GB" smtClean="0"/>
              <a:t>05/10/2015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8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7598"/>
            <a:ext cx="8229600" cy="4838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entury Gothic"/>
              </a:defRPr>
            </a:lvl1pPr>
          </a:lstStyle>
          <a:p>
            <a:fld id="{C918891B-6F3F-7A4F-88DD-48D206AC848E}" type="datetime1">
              <a:rPr lang="en-GB" smtClean="0"/>
              <a:t>05/10/2015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entury Gothic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546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entury Gothic"/>
              </a:defRPr>
            </a:lvl1pPr>
          </a:lstStyle>
          <a:p>
            <a:fld id="{F0801869-1B35-9C40-8F31-BAE8E6F9F9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8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Century Gothic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Century Gothic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»"/>
        <a:defRPr sz="1400" kern="1200">
          <a:solidFill>
            <a:schemeClr val="tx1"/>
          </a:solidFill>
          <a:latin typeface="Century Gothic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st_of_HTTP_status_code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Best practice in ASP.NET Web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errors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8009"/>
            <a:ext cx="8229600" cy="980303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sz="2800" dirty="0" smtClean="0"/>
              <a:t>Client business </a:t>
            </a:r>
            <a:r>
              <a:rPr lang="en-US" sz="2800" dirty="0"/>
              <a:t>e</a:t>
            </a:r>
            <a:r>
              <a:rPr lang="en-US" sz="2800" dirty="0" smtClean="0"/>
              <a:t>rrors </a:t>
            </a:r>
            <a:r>
              <a:rPr lang="en-US" sz="2800" dirty="0"/>
              <a:t>: </a:t>
            </a:r>
            <a:r>
              <a:rPr lang="en-US" sz="2800" dirty="0" smtClean="0"/>
              <a:t>business rules not respected</a:t>
            </a:r>
            <a:endParaRPr lang="fr-FR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669189" y="3068886"/>
            <a:ext cx="216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Object not found</a:t>
            </a:r>
            <a:endParaRPr lang="fr-FR" dirty="0" smtClean="0"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6791" y="3421905"/>
            <a:ext cx="205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Price is too high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1773" y="4718125"/>
            <a:ext cx="130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Data Conflict</a:t>
            </a:r>
            <a:endParaRPr lang="fr-FR" dirty="0" smtClean="0">
              <a:latin typeface="Century Gothic"/>
              <a:cs typeface="Century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9563" y="4989360"/>
            <a:ext cx="1822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Facility not in your tenant</a:t>
            </a:r>
          </a:p>
        </p:txBody>
      </p:sp>
    </p:spTree>
    <p:extLst>
      <p:ext uri="{BB962C8B-B14F-4D97-AF65-F5344CB8AC3E}">
        <p14:creationId xmlns:p14="http://schemas.microsoft.com/office/powerpoint/2010/main" val="411455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Every HTTP Status gets an HTTP Response Status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HTTP Status have 3 digits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1XX : </a:t>
            </a:r>
            <a:r>
              <a:rPr lang="fr-FR" sz="2800" dirty="0" err="1" smtClean="0"/>
              <a:t>Informational</a:t>
            </a:r>
            <a:endParaRPr lang="fr-FR" sz="2800" dirty="0" smtClean="0"/>
          </a:p>
          <a:p>
            <a:pPr marL="0" indent="0">
              <a:buNone/>
            </a:pPr>
            <a:r>
              <a:rPr lang="en-US" sz="2800" dirty="0" smtClean="0"/>
              <a:t>2XX : </a:t>
            </a:r>
            <a:r>
              <a:rPr lang="en-US" sz="2800" dirty="0" err="1" smtClean="0">
                <a:solidFill>
                  <a:srgbClr val="00B050"/>
                </a:solidFill>
              </a:rPr>
              <a:t>Sucess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3XX : Redirection</a:t>
            </a:r>
          </a:p>
          <a:p>
            <a:pPr marL="0" indent="0">
              <a:buNone/>
            </a:pPr>
            <a:r>
              <a:rPr lang="en-US" sz="2800" dirty="0" smtClean="0"/>
              <a:t>4XX : </a:t>
            </a:r>
            <a:r>
              <a:rPr lang="en-US" sz="2800" dirty="0" smtClean="0">
                <a:solidFill>
                  <a:srgbClr val="FF0000"/>
                </a:solidFill>
              </a:rPr>
              <a:t>Client Error (input or business errors)</a:t>
            </a:r>
          </a:p>
          <a:p>
            <a:pPr marL="0" indent="0">
              <a:buNone/>
            </a:pPr>
            <a:r>
              <a:rPr lang="en-US" sz="2800" dirty="0" smtClean="0"/>
              <a:t>5XX : </a:t>
            </a:r>
            <a:r>
              <a:rPr lang="en-US" sz="2800" dirty="0" smtClean="0">
                <a:solidFill>
                  <a:srgbClr val="FF0000"/>
                </a:solidFill>
              </a:rPr>
              <a:t>Server Error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HTTP </a:t>
            </a:r>
            <a:r>
              <a:rPr lang="en-US" dirty="0"/>
              <a:t>Status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57"/>
          <a:stretch/>
        </p:blipFill>
        <p:spPr>
          <a:xfrm>
            <a:off x="823655" y="1449859"/>
            <a:ext cx="2867025" cy="4017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366" t="14752" r="31690" b="-1"/>
          <a:stretch/>
        </p:blipFill>
        <p:spPr>
          <a:xfrm>
            <a:off x="4382531" y="1293341"/>
            <a:ext cx="3171567" cy="4760440"/>
          </a:xfrm>
          <a:prstGeom prst="rect">
            <a:avLst/>
          </a:prstGeom>
        </p:spPr>
      </p:pic>
      <p:sp>
        <p:nvSpPr>
          <p:cNvPr id="3" name="TextBox 2">
            <a:hlinkClick r:id="rId4"/>
          </p:cNvPr>
          <p:cNvSpPr txBox="1"/>
          <p:nvPr/>
        </p:nvSpPr>
        <p:spPr>
          <a:xfrm>
            <a:off x="457200" y="6238447"/>
            <a:ext cx="679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Century Gothic"/>
                <a:cs typeface="Century Gothic"/>
              </a:rPr>
              <a:t>https://en.wikipedia.org/wiki/List_of_HTTP_status_codes</a:t>
            </a:r>
            <a:endParaRPr lang="fr-FR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234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76" y="3264973"/>
            <a:ext cx="8229600" cy="545544"/>
          </a:xfrm>
        </p:spPr>
        <p:txBody>
          <a:bodyPr>
            <a:noAutofit/>
          </a:bodyPr>
          <a:lstStyle/>
          <a:p>
            <a:pPr algn="ctr"/>
            <a:r>
              <a:rPr lang="fr-FR" sz="3600" dirty="0" err="1" smtClean="0"/>
              <a:t>Error</a:t>
            </a:r>
            <a:r>
              <a:rPr lang="fr-FR" sz="3600" dirty="0" smtClean="0"/>
              <a:t> </a:t>
            </a:r>
            <a:r>
              <a:rPr lang="fr-FR" sz="3600" dirty="0" err="1" smtClean="0"/>
              <a:t>Specification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2724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3959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Back &amp; Front ends need to sync on the error format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It needs to be</a:t>
            </a:r>
            <a:endParaRPr lang="en-US" sz="2800" dirty="0"/>
          </a:p>
          <a:p>
            <a:r>
              <a:rPr lang="en-US" sz="2800" dirty="0" smtClean="0"/>
              <a:t>Simple</a:t>
            </a:r>
          </a:p>
          <a:p>
            <a:r>
              <a:rPr lang="en-US" sz="2800" dirty="0" smtClean="0"/>
              <a:t>Flexible</a:t>
            </a:r>
          </a:p>
          <a:p>
            <a:r>
              <a:rPr lang="en-US" sz="2800" dirty="0" smtClean="0"/>
              <a:t>Consistent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303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6565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Default ASP.NET Web API errors are not acceptable</a:t>
            </a:r>
            <a:endParaRPr lang="fr-FR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04" y="1944130"/>
            <a:ext cx="473829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615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 better format is human readable</a:t>
            </a:r>
            <a:endParaRPr lang="fr-FR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985319"/>
            <a:ext cx="6124575" cy="390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615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It is flexible for validation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902941"/>
            <a:ext cx="5800725" cy="2486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32174" y="2529016"/>
            <a:ext cx="832022" cy="2224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2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615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It can handle inner lists or objects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132174" y="2529016"/>
            <a:ext cx="832022" cy="2224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22144"/>
            <a:ext cx="5791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4051"/>
            <a:ext cx="8229600" cy="482487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800" dirty="0" smtClean="0"/>
              <a:t>Server errors : </a:t>
            </a:r>
          </a:p>
          <a:p>
            <a:pPr marL="0" indent="0">
              <a:buNone/>
            </a:pPr>
            <a:r>
              <a:rPr lang="en-US" sz="2800" dirty="0" smtClean="0"/>
              <a:t>return minimum info</a:t>
            </a:r>
            <a:endParaRPr lang="fr-FR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37254"/>
            <a:ext cx="9144000" cy="322167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1013254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Right Arrow 15"/>
          <p:cNvSpPr/>
          <p:nvPr/>
        </p:nvSpPr>
        <p:spPr>
          <a:xfrm>
            <a:off x="2965621" y="3459890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Right Arrow 16"/>
          <p:cNvSpPr/>
          <p:nvPr/>
        </p:nvSpPr>
        <p:spPr>
          <a:xfrm>
            <a:off x="6652054" y="3468128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Right Arrow 17"/>
          <p:cNvSpPr/>
          <p:nvPr/>
        </p:nvSpPr>
        <p:spPr>
          <a:xfrm>
            <a:off x="4808837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9" name="Right Arrow 18"/>
          <p:cNvSpPr/>
          <p:nvPr/>
        </p:nvSpPr>
        <p:spPr>
          <a:xfrm flipH="1">
            <a:off x="1013253" y="4341679"/>
            <a:ext cx="6441989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20" name="Picture 4" descr="https://pixabay.com/static/uploads/photo/2013/07/13/01/22/explosion-155624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611" y="3423484"/>
            <a:ext cx="565729" cy="6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56173" y="2622154"/>
            <a:ext cx="224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entury Gothic"/>
                <a:cs typeface="Century Gothic"/>
              </a:rPr>
              <a:t>System Exception: Could not connect to database</a:t>
            </a:r>
            <a:endParaRPr lang="fr-FR" sz="1600" dirty="0" smtClean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4289" r="6053" b="16484"/>
          <a:stretch/>
        </p:blipFill>
        <p:spPr>
          <a:xfrm>
            <a:off x="1357311" y="4881897"/>
            <a:ext cx="5753872" cy="15322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r="42302" b="85343"/>
          <a:stretch/>
        </p:blipFill>
        <p:spPr>
          <a:xfrm>
            <a:off x="1126911" y="2458487"/>
            <a:ext cx="3533775" cy="5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0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this presentation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Error handling is often considered too late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Today, Platform handling </a:t>
            </a:r>
            <a:r>
              <a:rPr lang="fr-FR" sz="2400" dirty="0" smtClean="0"/>
              <a:t>≠ </a:t>
            </a:r>
            <a:r>
              <a:rPr lang="fr-FR" sz="2400" dirty="0" err="1" smtClean="0"/>
              <a:t>Transparency</a:t>
            </a:r>
            <a:r>
              <a:rPr lang="fr-FR" sz="2400" dirty="0" smtClean="0"/>
              <a:t> handling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Trace One should use only one error handling model</a:t>
            </a:r>
          </a:p>
          <a:p>
            <a:pPr marL="0" indent="0">
              <a:buNone/>
            </a:pPr>
            <a:r>
              <a:rPr lang="en-US" sz="2400" dirty="0" smtClean="0"/>
              <a:t>in order to</a:t>
            </a:r>
          </a:p>
          <a:p>
            <a:r>
              <a:rPr lang="en-US" sz="2400" dirty="0" smtClean="0"/>
              <a:t>Better define exception scenarios</a:t>
            </a:r>
          </a:p>
          <a:p>
            <a:r>
              <a:rPr lang="en-US" sz="2400" dirty="0" smtClean="0"/>
              <a:t>Get a More predictable system</a:t>
            </a:r>
          </a:p>
          <a:p>
            <a:r>
              <a:rPr lang="en-US" sz="2400" dirty="0" smtClean="0"/>
              <a:t>Make debugging easier</a:t>
            </a:r>
          </a:p>
        </p:txBody>
      </p:sp>
    </p:spTree>
    <p:extLst>
      <p:ext uri="{BB962C8B-B14F-4D97-AF65-F5344CB8AC3E}">
        <p14:creationId xmlns:p14="http://schemas.microsoft.com/office/powerpoint/2010/main" val="39810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645"/>
            <a:ext cx="8229600" cy="840328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sz="2800" dirty="0" smtClean="0"/>
              <a:t>Client validation error : </a:t>
            </a:r>
          </a:p>
          <a:p>
            <a:pPr marL="0" indent="0">
              <a:buNone/>
            </a:pPr>
            <a:r>
              <a:rPr lang="en-US" sz="2800" dirty="0" smtClean="0"/>
              <a:t>return static error Code + error 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37254"/>
            <a:ext cx="9144000" cy="32216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013254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8" name="Picture 4" descr="https://pixabay.com/static/uploads/photo/2013/07/13/01/22/explosion-155624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91" y="3468129"/>
            <a:ext cx="565729" cy="6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7359" b="9851"/>
          <a:stretch/>
        </p:blipFill>
        <p:spPr>
          <a:xfrm>
            <a:off x="2457020" y="1923956"/>
            <a:ext cx="3274540" cy="197494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flipH="1">
            <a:off x="1013252" y="4341679"/>
            <a:ext cx="939115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b="13012"/>
          <a:stretch/>
        </p:blipFill>
        <p:spPr>
          <a:xfrm>
            <a:off x="1325262" y="4792394"/>
            <a:ext cx="5867400" cy="189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0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7490"/>
            <a:ext cx="8229600" cy="899548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sz="2800" dirty="0"/>
              <a:t>Client errors 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 smtClean="0"/>
              <a:t>return business error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37254"/>
            <a:ext cx="9144000" cy="32216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013254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ight Arrow 6"/>
          <p:cNvSpPr/>
          <p:nvPr/>
        </p:nvSpPr>
        <p:spPr>
          <a:xfrm>
            <a:off x="2965621" y="3468128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ight Arrow 7"/>
          <p:cNvSpPr/>
          <p:nvPr/>
        </p:nvSpPr>
        <p:spPr>
          <a:xfrm>
            <a:off x="4826301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9" name="Picture 4" descr="https://pixabay.com/static/uploads/photo/2013/07/13/01/22/explosion-155624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638" y="3362363"/>
            <a:ext cx="565729" cy="6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8704" b="16286"/>
          <a:stretch/>
        </p:blipFill>
        <p:spPr>
          <a:xfrm>
            <a:off x="1952368" y="1837038"/>
            <a:ext cx="3283219" cy="2057234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flipH="1">
            <a:off x="1013254" y="4341679"/>
            <a:ext cx="4676850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341" y="4825146"/>
            <a:ext cx="38766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2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76" y="3264973"/>
            <a:ext cx="8229600" cy="545544"/>
          </a:xfrm>
        </p:spPr>
        <p:txBody>
          <a:bodyPr>
            <a:noAutofit/>
          </a:bodyPr>
          <a:lstStyle/>
          <a:p>
            <a:pPr algn="ctr"/>
            <a:r>
              <a:rPr lang="fr-FR" sz="3600" dirty="0" smtClean="0"/>
              <a:t>Setting up the API</a:t>
            </a:r>
            <a:br>
              <a:rPr lang="fr-FR" sz="3600" dirty="0" smtClean="0"/>
            </a:b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2493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API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3828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error handling systems </a:t>
            </a:r>
            <a:r>
              <a:rPr lang="en-US" sz="2800" dirty="0"/>
              <a:t>essentially </a:t>
            </a:r>
            <a:r>
              <a:rPr lang="en-US" sz="2800" dirty="0" smtClean="0"/>
              <a:t>relies on usage of </a:t>
            </a:r>
            <a:r>
              <a:rPr lang="en-US" sz="2800" b="1" dirty="0" smtClean="0"/>
              <a:t>attributes</a:t>
            </a:r>
            <a:r>
              <a:rPr lang="en-US" sz="2800" dirty="0" smtClean="0"/>
              <a:t> for :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smtClean="0"/>
              <a:t>Model validation</a:t>
            </a:r>
          </a:p>
          <a:p>
            <a:pPr>
              <a:buFontTx/>
              <a:buChar char="-"/>
            </a:pPr>
            <a:r>
              <a:rPr lang="en-US" sz="2800" dirty="0" smtClean="0"/>
              <a:t>Actions filtering </a:t>
            </a:r>
          </a:p>
          <a:p>
            <a:pPr>
              <a:buFontTx/>
              <a:buChar char="-"/>
            </a:pPr>
            <a:r>
              <a:rPr lang="en-US" sz="2800" dirty="0"/>
              <a:t>E</a:t>
            </a:r>
            <a:r>
              <a:rPr lang="en-US" sz="2800" dirty="0" smtClean="0"/>
              <a:t>xceptions filtering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540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42" y="972065"/>
            <a:ext cx="8774319" cy="509535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15330" y="2644346"/>
            <a:ext cx="1507524" cy="23148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8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API : Models</a:t>
            </a: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91" y="1315887"/>
            <a:ext cx="4524375" cy="2524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52531" y="4717211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 Gothic"/>
                <a:cs typeface="Century Gothic"/>
              </a:rPr>
              <a:t>POCO + Validation attributes</a:t>
            </a:r>
            <a:endParaRPr lang="fr-FR" sz="2800" dirty="0" smtClean="0">
              <a:latin typeface="Century Gothic"/>
              <a:cs typeface="Century Gothic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8" y="942952"/>
            <a:ext cx="1941344" cy="112736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78345" y="1315887"/>
            <a:ext cx="428367" cy="52418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8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API : Models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1271408"/>
            <a:ext cx="4010025" cy="2228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52531" y="4750391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 Gothic"/>
                <a:cs typeface="Century Gothic"/>
              </a:rPr>
              <a:t>POCO + Validation attributes</a:t>
            </a:r>
            <a:endParaRPr lang="fr-FR" sz="2800" dirty="0" smtClean="0">
              <a:latin typeface="Century Gothic"/>
              <a:cs typeface="Century Gothic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8" y="942952"/>
            <a:ext cx="1941344" cy="112736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78345" y="1315887"/>
            <a:ext cx="428367" cy="52418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1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42" y="972065"/>
            <a:ext cx="8774319" cy="5095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199042" y="2125362"/>
            <a:ext cx="4184821" cy="5189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58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API : model attributes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800" y="1351005"/>
            <a:ext cx="5200650" cy="320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8" y="942952"/>
            <a:ext cx="1941344" cy="112736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16647" y="910000"/>
            <a:ext cx="944888" cy="44100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96" y="4637388"/>
            <a:ext cx="5667375" cy="186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96" y="4656438"/>
            <a:ext cx="56673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3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API : model attributes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103" y="1351005"/>
            <a:ext cx="6334897" cy="25489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8" y="942952"/>
            <a:ext cx="1941344" cy="112736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16647" y="910000"/>
            <a:ext cx="944888" cy="44100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35" y="4244546"/>
            <a:ext cx="56769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951" y="906162"/>
            <a:ext cx="84786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3200" dirty="0" err="1" smtClean="0">
                <a:latin typeface="Century Gothic"/>
                <a:cs typeface="Century Gothic"/>
              </a:rPr>
              <a:t>Categories</a:t>
            </a:r>
            <a:r>
              <a:rPr lang="fr-FR" sz="3200" dirty="0" smtClean="0">
                <a:latin typeface="Century Gothic"/>
                <a:cs typeface="Century Gothic"/>
              </a:rPr>
              <a:t> of </a:t>
            </a:r>
            <a:r>
              <a:rPr lang="fr-FR" sz="3200" dirty="0" err="1" smtClean="0">
                <a:latin typeface="Century Gothic"/>
                <a:cs typeface="Century Gothic"/>
              </a:rPr>
              <a:t>errors</a:t>
            </a: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r>
              <a:rPr lang="fr-FR" sz="3200" dirty="0" err="1" smtClean="0">
                <a:latin typeface="Century Gothic"/>
                <a:cs typeface="Century Gothic"/>
              </a:rPr>
              <a:t>Error</a:t>
            </a:r>
            <a:r>
              <a:rPr lang="fr-FR" sz="3200" dirty="0" smtClean="0">
                <a:latin typeface="Century Gothic"/>
                <a:cs typeface="Century Gothic"/>
              </a:rPr>
              <a:t> </a:t>
            </a:r>
            <a:r>
              <a:rPr lang="fr-FR" sz="3200" dirty="0" err="1" smtClean="0">
                <a:latin typeface="Century Gothic"/>
                <a:cs typeface="Century Gothic"/>
              </a:rPr>
              <a:t>specification</a:t>
            </a: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r>
              <a:rPr lang="en-US" sz="3200" dirty="0" smtClean="0">
                <a:latin typeface="Century Gothic"/>
                <a:cs typeface="Century Gothic"/>
              </a:rPr>
              <a:t> Setting up the API : Models &amp; Controller</a:t>
            </a:r>
          </a:p>
          <a:p>
            <a:pPr marL="400050" indent="-400050">
              <a:buAutoNum type="romanUcPeriod"/>
            </a:pPr>
            <a:endParaRPr lang="en-US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r>
              <a:rPr lang="en-US" sz="3200" dirty="0" smtClean="0">
                <a:latin typeface="Century Gothic"/>
                <a:cs typeface="Century Gothic"/>
              </a:rPr>
              <a:t> Throwing and Catching</a:t>
            </a:r>
          </a:p>
          <a:p>
            <a:pPr marL="400050" indent="-400050">
              <a:buAutoNum type="romanUcPeriod"/>
            </a:pP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r>
              <a:rPr lang="fr-FR" sz="3200" dirty="0" smtClean="0">
                <a:latin typeface="Century Gothic"/>
                <a:cs typeface="Century Gothic"/>
              </a:rPr>
              <a:t> Validation Pipeline</a:t>
            </a:r>
          </a:p>
        </p:txBody>
      </p:sp>
    </p:spTree>
    <p:extLst>
      <p:ext uri="{BB962C8B-B14F-4D97-AF65-F5344CB8AC3E}">
        <p14:creationId xmlns:p14="http://schemas.microsoft.com/office/powerpoint/2010/main" val="24692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42" y="972065"/>
            <a:ext cx="8774319" cy="5095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2174789" y="4555525"/>
            <a:ext cx="1977081" cy="6672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33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29" y="1177282"/>
            <a:ext cx="6785771" cy="4488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API : Controller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768054" y="3015049"/>
            <a:ext cx="1871643" cy="345989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8" y="942952"/>
            <a:ext cx="1941344" cy="112736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64377" y="1719128"/>
            <a:ext cx="455969" cy="16733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5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76" y="3264973"/>
            <a:ext cx="8229600" cy="545544"/>
          </a:xfrm>
        </p:spPr>
        <p:txBody>
          <a:bodyPr>
            <a:noAutofit/>
          </a:bodyPr>
          <a:lstStyle/>
          <a:p>
            <a:pPr algn="ctr"/>
            <a:r>
              <a:rPr lang="fr-FR" sz="3600" dirty="0" err="1" smtClean="0"/>
              <a:t>Throwing</a:t>
            </a:r>
            <a:r>
              <a:rPr lang="fr-FR" sz="3600" dirty="0" smtClean="0"/>
              <a:t> and </a:t>
            </a:r>
            <a:r>
              <a:rPr lang="fr-FR" sz="3600" dirty="0" err="1" smtClean="0"/>
              <a:t>Catching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err="1" smtClean="0"/>
              <a:t>with</a:t>
            </a:r>
            <a:r>
              <a:rPr lang="fr-FR" sz="3600" dirty="0" smtClean="0"/>
              <a:t> </a:t>
            </a:r>
            <a:r>
              <a:rPr lang="fr-FR" sz="3600" dirty="0" err="1" smtClean="0"/>
              <a:t>Filter</a:t>
            </a:r>
            <a:r>
              <a:rPr lang="fr-FR" sz="3600" dirty="0" smtClean="0"/>
              <a:t> </a:t>
            </a:r>
            <a:r>
              <a:rPr lang="fr-FR" sz="3600" dirty="0" err="1" smtClean="0"/>
              <a:t>Attributes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53906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600" dirty="0" err="1" smtClean="0"/>
              <a:t>Filter</a:t>
            </a:r>
            <a:r>
              <a:rPr lang="fr-FR" sz="2600" dirty="0" smtClean="0"/>
              <a:t> </a:t>
            </a:r>
            <a:r>
              <a:rPr lang="fr-FR" sz="2600" dirty="0" err="1" smtClean="0"/>
              <a:t>attributes</a:t>
            </a:r>
            <a:r>
              <a:rPr lang="fr-FR" sz="2600" dirty="0" smtClean="0"/>
              <a:t> </a:t>
            </a:r>
            <a:r>
              <a:rPr lang="fr-FR" sz="2600" dirty="0" err="1" smtClean="0"/>
              <a:t>act</a:t>
            </a:r>
            <a:r>
              <a:rPr lang="fr-FR" sz="2600" dirty="0" smtClean="0"/>
              <a:t> as « </a:t>
            </a:r>
            <a:r>
              <a:rPr lang="fr-FR" sz="2600" dirty="0" err="1"/>
              <a:t>s</a:t>
            </a:r>
            <a:r>
              <a:rPr lang="fr-FR" sz="2600" dirty="0" err="1" smtClean="0"/>
              <a:t>ide</a:t>
            </a:r>
            <a:r>
              <a:rPr lang="fr-FR" sz="2600" dirty="0" smtClean="0"/>
              <a:t> code » for actions</a:t>
            </a:r>
          </a:p>
          <a:p>
            <a:pPr marL="0" indent="0">
              <a:buNone/>
            </a:pPr>
            <a:r>
              <a:rPr lang="fr-FR" sz="2600" dirty="0" smtClean="0"/>
              <a:t>(logs, </a:t>
            </a:r>
            <a:r>
              <a:rPr lang="fr-FR" sz="2600" dirty="0" err="1" smtClean="0"/>
              <a:t>security</a:t>
            </a:r>
            <a:r>
              <a:rPr lang="fr-FR" sz="2600" dirty="0" smtClean="0"/>
              <a:t>, </a:t>
            </a:r>
            <a:r>
              <a:rPr lang="fr-FR" sz="2600" u="sng" dirty="0" smtClean="0"/>
              <a:t>validation</a:t>
            </a:r>
            <a:r>
              <a:rPr lang="fr-FR" sz="2600" dirty="0" smtClean="0"/>
              <a:t>, </a:t>
            </a:r>
            <a:r>
              <a:rPr lang="fr-FR" sz="2600" u="sng" dirty="0" smtClean="0"/>
              <a:t>exception handling</a:t>
            </a:r>
            <a:r>
              <a:rPr lang="fr-FR" sz="2600" dirty="0" smtClean="0"/>
              <a:t>, …)</a:t>
            </a:r>
          </a:p>
          <a:p>
            <a:pPr marL="0" indent="0">
              <a:buNone/>
            </a:pPr>
            <a:endParaRPr lang="fr-FR" sz="2600" dirty="0"/>
          </a:p>
          <a:p>
            <a:pPr marL="0" indent="0">
              <a:buNone/>
            </a:pPr>
            <a:r>
              <a:rPr lang="fr-FR" sz="2600" dirty="0" err="1" smtClean="0"/>
              <a:t>They</a:t>
            </a:r>
            <a:r>
              <a:rPr lang="fr-FR" sz="2600" dirty="0" smtClean="0"/>
              <a:t> </a:t>
            </a:r>
            <a:r>
              <a:rPr lang="fr-FR" sz="2600" dirty="0" err="1" smtClean="0"/>
              <a:t>can</a:t>
            </a:r>
            <a:r>
              <a:rPr lang="fr-FR" sz="2600" dirty="0" smtClean="0"/>
              <a:t> </a:t>
            </a:r>
            <a:r>
              <a:rPr lang="fr-FR" sz="2600" dirty="0" err="1" smtClean="0"/>
              <a:t>be</a:t>
            </a:r>
            <a:r>
              <a:rPr lang="fr-FR" sz="2600" dirty="0" smtClean="0"/>
              <a:t> </a:t>
            </a:r>
            <a:r>
              <a:rPr lang="fr-FR" sz="2600" dirty="0" err="1" smtClean="0"/>
              <a:t>applied</a:t>
            </a:r>
            <a:r>
              <a:rPr lang="fr-FR" sz="2600" dirty="0" smtClean="0"/>
              <a:t> to </a:t>
            </a:r>
            <a:endParaRPr lang="fr-FR" sz="2600" dirty="0" smtClean="0"/>
          </a:p>
          <a:p>
            <a:r>
              <a:rPr lang="fr-FR" sz="2600" dirty="0" smtClean="0"/>
              <a:t>Single actions </a:t>
            </a:r>
          </a:p>
          <a:p>
            <a:r>
              <a:rPr lang="fr-FR" sz="2600" dirty="0" err="1" smtClean="0"/>
              <a:t>Entire</a:t>
            </a:r>
            <a:r>
              <a:rPr lang="fr-FR" sz="2600" dirty="0" smtClean="0"/>
              <a:t> </a:t>
            </a:r>
            <a:r>
              <a:rPr lang="fr-FR" sz="2600" dirty="0" err="1" smtClean="0"/>
              <a:t>Controllers</a:t>
            </a:r>
            <a:r>
              <a:rPr lang="fr-FR" sz="2600" dirty="0" smtClean="0"/>
              <a:t> </a:t>
            </a:r>
          </a:p>
          <a:p>
            <a:r>
              <a:rPr lang="fr-FR" sz="2600" dirty="0" smtClean="0"/>
              <a:t>The </a:t>
            </a:r>
            <a:r>
              <a:rPr lang="fr-FR" sz="2600" dirty="0" err="1" smtClean="0"/>
              <a:t>whole</a:t>
            </a:r>
            <a:r>
              <a:rPr lang="fr-FR" sz="2600" dirty="0" smtClean="0"/>
              <a:t> </a:t>
            </a:r>
            <a:r>
              <a:rPr lang="fr-FR" sz="2600" dirty="0" smtClean="0"/>
              <a:t>API</a:t>
            </a:r>
          </a:p>
          <a:p>
            <a:pPr marL="0" indent="0">
              <a:buNone/>
            </a:pPr>
            <a:endParaRPr lang="fr-FR" sz="2600" dirty="0" smtClean="0"/>
          </a:p>
          <a:p>
            <a:pPr marL="0" indent="0">
              <a:buNone/>
            </a:pPr>
            <a:r>
              <a:rPr lang="fr-FR" sz="2600" dirty="0" err="1" smtClean="0"/>
              <a:t>They</a:t>
            </a:r>
            <a:r>
              <a:rPr lang="fr-FR" sz="2600" dirty="0" smtClean="0"/>
              <a:t> </a:t>
            </a:r>
            <a:r>
              <a:rPr lang="fr-FR" sz="2600" dirty="0" err="1" smtClean="0"/>
              <a:t>can</a:t>
            </a:r>
            <a:r>
              <a:rPr lang="fr-FR" sz="2600" dirty="0" smtClean="0"/>
              <a:t> </a:t>
            </a:r>
            <a:r>
              <a:rPr lang="fr-FR" sz="2600" dirty="0" err="1" smtClean="0"/>
              <a:t>run</a:t>
            </a:r>
            <a:r>
              <a:rPr lang="fr-FR" sz="2600" dirty="0" smtClean="0"/>
              <a:t> </a:t>
            </a:r>
            <a:r>
              <a:rPr lang="fr-FR" sz="2600" dirty="0" err="1" smtClean="0"/>
              <a:t>before</a:t>
            </a:r>
            <a:r>
              <a:rPr lang="fr-FR" sz="2600" dirty="0" smtClean="0"/>
              <a:t> or </a:t>
            </a:r>
            <a:r>
              <a:rPr lang="fr-FR" sz="2600" dirty="0" err="1" smtClean="0"/>
              <a:t>after</a:t>
            </a:r>
            <a:r>
              <a:rPr lang="fr-FR" sz="2600" dirty="0" smtClean="0"/>
              <a:t> the action</a:t>
            </a: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9513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42" y="972065"/>
            <a:ext cx="8774319" cy="5095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4399006" y="3632888"/>
            <a:ext cx="1466335" cy="4942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35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&amp; Catching : Action Validation Filter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80" y="2163530"/>
            <a:ext cx="6394546" cy="25225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8" y="942952"/>
            <a:ext cx="1941344" cy="1127363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178011" y="1532238"/>
            <a:ext cx="321276" cy="1062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4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42" y="972065"/>
            <a:ext cx="8774319" cy="5095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Diagram : Exception Filter attributes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5782960" y="3641126"/>
            <a:ext cx="1754661" cy="4942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4975654" y="4226011"/>
            <a:ext cx="317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Core class of the system</a:t>
            </a:r>
            <a:endParaRPr lang="fr-FR" b="1" dirty="0" smtClean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2213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&amp; Catching : Exception </a:t>
            </a:r>
            <a:r>
              <a:rPr lang="en-US" dirty="0" smtClean="0"/>
              <a:t>Filter Attribute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66" y="2062882"/>
            <a:ext cx="8516833" cy="47951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8" y="942952"/>
            <a:ext cx="1941344" cy="1127363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482811" y="1532238"/>
            <a:ext cx="403654" cy="1062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&amp; Catching : Action Validation Filter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80" y="2163530"/>
            <a:ext cx="6394546" cy="25225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159970" y="3921258"/>
            <a:ext cx="3066735" cy="632984"/>
            <a:chOff x="4904195" y="3930774"/>
            <a:chExt cx="3066735" cy="632984"/>
          </a:xfrm>
        </p:grpSpPr>
        <p:pic>
          <p:nvPicPr>
            <p:cNvPr id="11" name="Picture 4" descr="https://pixabay.com/static/uploads/photo/2013/07/13/01/22/explosion-155624_64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195" y="3930774"/>
              <a:ext cx="565729" cy="632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469924" y="4062600"/>
              <a:ext cx="2501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Validation Exception</a:t>
              </a:r>
              <a:endParaRPr lang="fr-FR" dirty="0" smtClean="0">
                <a:solidFill>
                  <a:srgbClr val="FF0000"/>
                </a:solidFill>
                <a:latin typeface="Century Gothic"/>
                <a:cs typeface="Century Gothic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98" y="942952"/>
            <a:ext cx="1941344" cy="1127363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178011" y="1532238"/>
            <a:ext cx="321276" cy="1062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17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&amp; Catching : </a:t>
            </a:r>
            <a:r>
              <a:rPr lang="en-US" dirty="0" smtClean="0"/>
              <a:t>scenario exceptions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2003685"/>
            <a:ext cx="8353425" cy="218122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151732" y="2461313"/>
            <a:ext cx="2901625" cy="632984"/>
            <a:chOff x="4904195" y="3930774"/>
            <a:chExt cx="2901625" cy="632984"/>
          </a:xfrm>
        </p:grpSpPr>
        <p:pic>
          <p:nvPicPr>
            <p:cNvPr id="6" name="Picture 4" descr="https://pixabay.com/static/uploads/photo/2013/07/13/01/22/explosion-155624_64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195" y="3930774"/>
              <a:ext cx="565729" cy="632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469924" y="4062600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Scenario Exception</a:t>
              </a:r>
              <a:endParaRPr lang="fr-FR" dirty="0" smtClean="0">
                <a:solidFill>
                  <a:srgbClr val="FF0000"/>
                </a:solidFill>
                <a:latin typeface="Century Gothic"/>
                <a:cs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121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errors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87598"/>
            <a:ext cx="8456141" cy="2823083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800" dirty="0" smtClean="0"/>
              <a:t>Server errors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/>
              <a:t>Client input errors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/>
              <a:t>Client business Errors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49378" y="3755642"/>
            <a:ext cx="3645243" cy="710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 smtClean="0"/>
              <a:t>Who is responsible ?</a:t>
            </a:r>
          </a:p>
        </p:txBody>
      </p:sp>
    </p:spTree>
    <p:extLst>
      <p:ext uri="{BB962C8B-B14F-4D97-AF65-F5344CB8AC3E}">
        <p14:creationId xmlns:p14="http://schemas.microsoft.com/office/powerpoint/2010/main" val="29519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&amp; Catching : </a:t>
            </a:r>
            <a:r>
              <a:rPr lang="en-US" dirty="0" smtClean="0"/>
              <a:t>system exceptions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99" y="1951983"/>
            <a:ext cx="8315325" cy="22098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375580" y="3537037"/>
            <a:ext cx="2696440" cy="632984"/>
            <a:chOff x="4904195" y="3930774"/>
            <a:chExt cx="2696440" cy="632984"/>
          </a:xfrm>
        </p:grpSpPr>
        <p:pic>
          <p:nvPicPr>
            <p:cNvPr id="6" name="Picture 4" descr="https://pixabay.com/static/uploads/photo/2013/07/13/01/22/explosion-155624_64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195" y="3930774"/>
              <a:ext cx="565729" cy="632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469924" y="4062600"/>
              <a:ext cx="2130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System Exception</a:t>
              </a:r>
              <a:endParaRPr lang="fr-FR" dirty="0" smtClean="0">
                <a:solidFill>
                  <a:srgbClr val="FF0000"/>
                </a:solidFill>
                <a:latin typeface="Century Gothic"/>
                <a:cs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9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&amp; </a:t>
            </a:r>
            <a:r>
              <a:rPr lang="en-US" dirty="0" smtClean="0"/>
              <a:t>Catching</a:t>
            </a:r>
            <a:endParaRPr lang="fr-FR" dirty="0"/>
          </a:p>
        </p:txBody>
      </p:sp>
      <p:grpSp>
        <p:nvGrpSpPr>
          <p:cNvPr id="8" name="Group 7"/>
          <p:cNvGrpSpPr/>
          <p:nvPr/>
        </p:nvGrpSpPr>
        <p:grpSpPr>
          <a:xfrm>
            <a:off x="603221" y="3151944"/>
            <a:ext cx="3066735" cy="632984"/>
            <a:chOff x="4904195" y="3930774"/>
            <a:chExt cx="3066735" cy="632984"/>
          </a:xfrm>
        </p:grpSpPr>
        <p:pic>
          <p:nvPicPr>
            <p:cNvPr id="13" name="Picture 4" descr="https://pixabay.com/static/uploads/photo/2013/07/13/01/22/explosion-155624_64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195" y="3930774"/>
              <a:ext cx="565729" cy="632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469924" y="4062600"/>
              <a:ext cx="2501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Validation Exception</a:t>
              </a:r>
              <a:endParaRPr lang="fr-FR" dirty="0" smtClean="0">
                <a:solidFill>
                  <a:srgbClr val="FF0000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39624" y="2239619"/>
            <a:ext cx="2901625" cy="632984"/>
            <a:chOff x="4904195" y="3930774"/>
            <a:chExt cx="2901625" cy="632984"/>
          </a:xfrm>
        </p:grpSpPr>
        <p:pic>
          <p:nvPicPr>
            <p:cNvPr id="16" name="Picture 4" descr="https://pixabay.com/static/uploads/photo/2013/07/13/01/22/explosion-155624_64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195" y="3930774"/>
              <a:ext cx="565729" cy="632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469924" y="4062600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Scenario Exception</a:t>
              </a:r>
              <a:endParaRPr lang="fr-FR" dirty="0" smtClean="0">
                <a:solidFill>
                  <a:srgbClr val="FF0000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74798" y="3151944"/>
            <a:ext cx="2696440" cy="632984"/>
            <a:chOff x="4904195" y="3930774"/>
            <a:chExt cx="2696440" cy="632984"/>
          </a:xfrm>
        </p:grpSpPr>
        <p:pic>
          <p:nvPicPr>
            <p:cNvPr id="19" name="Picture 4" descr="https://pixabay.com/static/uploads/photo/2013/07/13/01/22/explosion-155624_64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195" y="3930774"/>
              <a:ext cx="565729" cy="632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469924" y="4062600"/>
              <a:ext cx="2130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System Exception</a:t>
              </a:r>
              <a:endParaRPr lang="fr-FR" dirty="0" smtClean="0">
                <a:solidFill>
                  <a:srgbClr val="FF0000"/>
                </a:solidFill>
                <a:latin typeface="Century Gothic"/>
                <a:cs typeface="Century Gothic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503" y="4957762"/>
            <a:ext cx="3838575" cy="1171575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 rot="1791023">
            <a:off x="6384959" y="3531007"/>
            <a:ext cx="296761" cy="205205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2" name="Down Arrow 21"/>
          <p:cNvSpPr/>
          <p:nvPr/>
        </p:nvSpPr>
        <p:spPr>
          <a:xfrm>
            <a:off x="4820716" y="2872603"/>
            <a:ext cx="296761" cy="2612233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Down Arrow 8"/>
          <p:cNvSpPr/>
          <p:nvPr/>
        </p:nvSpPr>
        <p:spPr>
          <a:xfrm rot="18835553">
            <a:off x="3286066" y="3347119"/>
            <a:ext cx="296761" cy="255341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603221" y="1220776"/>
            <a:ext cx="6506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>
                <a:latin typeface="Century Gothic"/>
                <a:cs typeface="Century Gothic"/>
              </a:rPr>
              <a:t>Three</a:t>
            </a:r>
            <a:r>
              <a:rPr lang="fr-FR" sz="2800" dirty="0" smtClean="0">
                <a:latin typeface="Century Gothic"/>
                <a:cs typeface="Century Gothic"/>
              </a:rPr>
              <a:t> Exceptions types </a:t>
            </a:r>
            <a:r>
              <a:rPr lang="fr-FR" sz="2800" dirty="0" err="1" smtClean="0">
                <a:latin typeface="Century Gothic"/>
                <a:cs typeface="Century Gothic"/>
              </a:rPr>
              <a:t>get</a:t>
            </a:r>
            <a:r>
              <a:rPr lang="fr-FR" sz="2800" dirty="0" smtClean="0">
                <a:latin typeface="Century Gothic"/>
                <a:cs typeface="Century Gothic"/>
              </a:rPr>
              <a:t> </a:t>
            </a:r>
            <a:r>
              <a:rPr lang="fr-FR" sz="2800" dirty="0" err="1" smtClean="0">
                <a:latin typeface="Century Gothic"/>
                <a:cs typeface="Century Gothic"/>
              </a:rPr>
              <a:t>handled</a:t>
            </a:r>
            <a:r>
              <a:rPr lang="fr-FR" sz="2800" dirty="0" smtClean="0">
                <a:latin typeface="Century Gothic"/>
                <a:cs typeface="Century Gothic"/>
              </a:rPr>
              <a:t> </a:t>
            </a:r>
          </a:p>
          <a:p>
            <a:r>
              <a:rPr lang="fr-FR" sz="2800" dirty="0" smtClean="0">
                <a:latin typeface="Century Gothic"/>
                <a:cs typeface="Century Gothic"/>
              </a:rPr>
              <a:t>by one single class</a:t>
            </a:r>
          </a:p>
        </p:txBody>
      </p:sp>
    </p:spTree>
    <p:extLst>
      <p:ext uri="{BB962C8B-B14F-4D97-AF65-F5344CB8AC3E}">
        <p14:creationId xmlns:p14="http://schemas.microsoft.com/office/powerpoint/2010/main" val="28290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&amp; Catching : making </a:t>
            </a:r>
            <a:r>
              <a:rPr lang="en-US" dirty="0" smtClean="0"/>
              <a:t>the filter global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770669"/>
            <a:ext cx="5705475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216" y="4767187"/>
            <a:ext cx="80195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Century Gothic"/>
                <a:cs typeface="Century Gothic"/>
              </a:rPr>
              <a:t>The </a:t>
            </a:r>
            <a:r>
              <a:rPr lang="fr-FR" sz="2200" dirty="0" smtClean="0">
                <a:latin typeface="Century Gothic"/>
                <a:cs typeface="Century Gothic"/>
              </a:rPr>
              <a:t>Exception </a:t>
            </a:r>
            <a:r>
              <a:rPr lang="fr-FR" sz="2200" dirty="0" err="1" smtClean="0">
                <a:latin typeface="Century Gothic"/>
                <a:cs typeface="Century Gothic"/>
              </a:rPr>
              <a:t>Filter</a:t>
            </a:r>
            <a:r>
              <a:rPr lang="fr-FR" sz="2200" dirty="0" smtClean="0">
                <a:latin typeface="Century Gothic"/>
                <a:cs typeface="Century Gothic"/>
              </a:rPr>
              <a:t> </a:t>
            </a:r>
            <a:r>
              <a:rPr lang="fr-FR" sz="2200" dirty="0" err="1" smtClean="0">
                <a:latin typeface="Century Gothic"/>
                <a:cs typeface="Century Gothic"/>
              </a:rPr>
              <a:t>Attribute</a:t>
            </a:r>
            <a:r>
              <a:rPr lang="fr-FR" sz="2200" dirty="0" smtClean="0">
                <a:latin typeface="Century Gothic"/>
                <a:cs typeface="Century Gothic"/>
              </a:rPr>
              <a:t> </a:t>
            </a:r>
            <a:r>
              <a:rPr lang="fr-FR" sz="2200" dirty="0" err="1" smtClean="0">
                <a:latin typeface="Century Gothic"/>
                <a:cs typeface="Century Gothic"/>
              </a:rPr>
              <a:t>is</a:t>
            </a:r>
            <a:r>
              <a:rPr lang="fr-FR" sz="2200" dirty="0" smtClean="0">
                <a:latin typeface="Century Gothic"/>
                <a:cs typeface="Century Gothic"/>
              </a:rPr>
              <a:t> </a:t>
            </a:r>
            <a:r>
              <a:rPr lang="fr-FR" sz="2200" dirty="0" err="1" smtClean="0">
                <a:latin typeface="Century Gothic"/>
                <a:cs typeface="Century Gothic"/>
              </a:rPr>
              <a:t>applied</a:t>
            </a:r>
            <a:r>
              <a:rPr lang="fr-FR" sz="2200" dirty="0" smtClean="0">
                <a:latin typeface="Century Gothic"/>
                <a:cs typeface="Century Gothic"/>
              </a:rPr>
              <a:t> to the </a:t>
            </a:r>
            <a:r>
              <a:rPr lang="fr-FR" sz="2200" dirty="0" err="1" smtClean="0">
                <a:latin typeface="Century Gothic"/>
                <a:cs typeface="Century Gothic"/>
              </a:rPr>
              <a:t>entire</a:t>
            </a:r>
            <a:r>
              <a:rPr lang="fr-FR" sz="2200" dirty="0" smtClean="0">
                <a:latin typeface="Century Gothic"/>
                <a:cs typeface="Century Gothic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6261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42" y="972065"/>
            <a:ext cx="8774319" cy="5095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: Exceptions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4399006" y="2150078"/>
            <a:ext cx="2545491" cy="5931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14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&amp; Catching: Exceptions</a:t>
            </a:r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8" y="942952"/>
            <a:ext cx="1941344" cy="1127363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186249" y="1174539"/>
            <a:ext cx="568410" cy="16733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31" y="3428999"/>
            <a:ext cx="6248400" cy="2352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268" y="1089240"/>
            <a:ext cx="54197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42" y="972065"/>
            <a:ext cx="8774319" cy="5095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: Error Model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6755027" y="5313406"/>
            <a:ext cx="1523999" cy="7869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36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: Error Model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36" y="2109659"/>
            <a:ext cx="6372225" cy="3676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8" y="942952"/>
            <a:ext cx="1941344" cy="112736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703045" y="1886502"/>
            <a:ext cx="331701" cy="18381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6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76" y="3264973"/>
            <a:ext cx="8229600" cy="545544"/>
          </a:xfrm>
        </p:spPr>
        <p:txBody>
          <a:bodyPr>
            <a:noAutofit/>
          </a:bodyPr>
          <a:lstStyle/>
          <a:p>
            <a:pPr algn="ctr"/>
            <a:r>
              <a:rPr lang="fr-FR" sz="3600" dirty="0" err="1" smtClean="0"/>
              <a:t>Some</a:t>
            </a:r>
            <a:r>
              <a:rPr lang="fr-FR" sz="3600" dirty="0" smtClean="0"/>
              <a:t> </a:t>
            </a:r>
            <a:r>
              <a:rPr lang="fr-FR" sz="3600" dirty="0" err="1" smtClean="0"/>
              <a:t>Sequence</a:t>
            </a:r>
            <a:r>
              <a:rPr lang="fr-FR" sz="3600" dirty="0" smtClean="0"/>
              <a:t> </a:t>
            </a:r>
            <a:r>
              <a:rPr lang="fr-FR" sz="3600" dirty="0" err="1" smtClean="0"/>
              <a:t>Diagrams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53021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Nominal scenario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338262"/>
            <a:ext cx="88868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</a:t>
            </a:r>
            <a:r>
              <a:rPr lang="fr-FR" dirty="0" err="1" smtClean="0"/>
              <a:t>errors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8" y="1474573"/>
            <a:ext cx="9029905" cy="426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errors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9"/>
            <a:ext cx="8229600" cy="648294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800" dirty="0"/>
              <a:t>Server </a:t>
            </a:r>
            <a:r>
              <a:rPr lang="en-US" sz="2800" dirty="0" smtClean="0"/>
              <a:t>Errors : the server is responsible</a:t>
            </a:r>
            <a:endParaRPr lang="fr-FR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37254"/>
            <a:ext cx="9144000" cy="322167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013254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Right Arrow 13"/>
          <p:cNvSpPr/>
          <p:nvPr/>
        </p:nvSpPr>
        <p:spPr>
          <a:xfrm>
            <a:off x="2965621" y="3459890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Right Arrow 14"/>
          <p:cNvSpPr/>
          <p:nvPr/>
        </p:nvSpPr>
        <p:spPr>
          <a:xfrm>
            <a:off x="6652054" y="3468128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Right Arrow 15"/>
          <p:cNvSpPr/>
          <p:nvPr/>
        </p:nvSpPr>
        <p:spPr>
          <a:xfrm>
            <a:off x="4808837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3" name="Picture 4" descr="https://pixabay.com/static/uploads/photo/2013/07/13/01/22/explosion-155624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611" y="3423484"/>
            <a:ext cx="565729" cy="6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656173" y="2622154"/>
            <a:ext cx="224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entury Gothic"/>
                <a:cs typeface="Century Gothic"/>
              </a:rPr>
              <a:t>System Exception: Could not connect to database</a:t>
            </a:r>
            <a:endParaRPr lang="fr-FR" sz="1600" dirty="0" smtClean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899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76" y="3264973"/>
            <a:ext cx="8229600" cy="545544"/>
          </a:xfrm>
        </p:spPr>
        <p:txBody>
          <a:bodyPr>
            <a:noAutofit/>
          </a:bodyPr>
          <a:lstStyle/>
          <a:p>
            <a:pPr algn="ctr"/>
            <a:r>
              <a:rPr lang="fr-FR" sz="3600" dirty="0" err="1" smtClean="0"/>
              <a:t>Helpers</a:t>
            </a:r>
            <a:r>
              <a:rPr lang="fr-FR" sz="3600" dirty="0" smtClean="0"/>
              <a:t> &amp; </a:t>
            </a:r>
            <a:r>
              <a:rPr lang="fr-FR" sz="3600" dirty="0" err="1" smtClean="0"/>
              <a:t>Converters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066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Helpers</a:t>
            </a:r>
            <a:r>
              <a:rPr lang="fr-FR" dirty="0"/>
              <a:t> &amp; </a:t>
            </a:r>
            <a:r>
              <a:rPr lang="fr-FR" dirty="0" err="1"/>
              <a:t>Converters</a:t>
            </a:r>
            <a:r>
              <a:rPr lang="fr-FR" dirty="0"/>
              <a:t> : </a:t>
            </a:r>
            <a:r>
              <a:rPr lang="fr-FR" dirty="0" smtClean="0"/>
              <a:t>constants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103735"/>
            <a:ext cx="57150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Helpers</a:t>
            </a:r>
            <a:r>
              <a:rPr lang="fr-FR" dirty="0" smtClean="0"/>
              <a:t> &amp; </a:t>
            </a:r>
            <a:r>
              <a:rPr lang="fr-FR" dirty="0" err="1" smtClean="0"/>
              <a:t>converters</a:t>
            </a:r>
            <a:r>
              <a:rPr lang="fr-FR" dirty="0" smtClean="0"/>
              <a:t> </a:t>
            </a:r>
            <a:r>
              <a:rPr lang="fr-FR" dirty="0" smtClean="0"/>
              <a:t>: model </a:t>
            </a:r>
            <a:r>
              <a:rPr lang="fr-FR" dirty="0" err="1" smtClean="0"/>
              <a:t>errors</a:t>
            </a:r>
            <a:r>
              <a:rPr lang="fr-FR" dirty="0" smtClean="0"/>
              <a:t> extraction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8" y="942952"/>
            <a:ext cx="1941344" cy="112736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69773" y="1532238"/>
            <a:ext cx="321276" cy="1062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410" y="1359242"/>
            <a:ext cx="7110589" cy="456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Helpers</a:t>
            </a:r>
            <a:r>
              <a:rPr lang="fr-FR" dirty="0"/>
              <a:t> &amp; </a:t>
            </a:r>
            <a:r>
              <a:rPr lang="fr-FR" dirty="0" err="1" smtClean="0"/>
              <a:t>Converters</a:t>
            </a:r>
            <a:r>
              <a:rPr lang="fr-FR" dirty="0" smtClean="0"/>
              <a:t> : </a:t>
            </a:r>
            <a:r>
              <a:rPr lang="fr-FR" dirty="0" err="1" smtClean="0"/>
              <a:t>HttpResponse</a:t>
            </a:r>
            <a:r>
              <a:rPr lang="fr-FR" dirty="0" smtClean="0"/>
              <a:t> Message conversion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25" y="2227724"/>
            <a:ext cx="7819874" cy="27674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8" y="942952"/>
            <a:ext cx="1941344" cy="112736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82811" y="1532238"/>
            <a:ext cx="403654" cy="1062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95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Helpers</a:t>
            </a:r>
            <a:r>
              <a:rPr lang="fr-FR" dirty="0"/>
              <a:t> &amp; </a:t>
            </a:r>
            <a:r>
              <a:rPr lang="fr-FR" dirty="0" err="1"/>
              <a:t>Converters</a:t>
            </a:r>
            <a:r>
              <a:rPr lang="fr-FR" dirty="0"/>
              <a:t> : </a:t>
            </a:r>
            <a:r>
              <a:rPr lang="fr-FR" dirty="0" err="1" smtClean="0"/>
              <a:t>HttpResponse</a:t>
            </a:r>
            <a:r>
              <a:rPr lang="fr-FR" dirty="0" smtClean="0"/>
              <a:t> Message conversion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85" y="2318238"/>
            <a:ext cx="5724525" cy="2762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8" y="942952"/>
            <a:ext cx="1941344" cy="112736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482811" y="1532238"/>
            <a:ext cx="403654" cy="1062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Helpers</a:t>
            </a:r>
            <a:r>
              <a:rPr lang="fr-FR" dirty="0"/>
              <a:t> &amp; </a:t>
            </a:r>
            <a:r>
              <a:rPr lang="fr-FR" dirty="0" err="1"/>
              <a:t>Converters</a:t>
            </a:r>
            <a:r>
              <a:rPr lang="fr-FR" dirty="0"/>
              <a:t> : </a:t>
            </a:r>
            <a:r>
              <a:rPr lang="en-US" dirty="0"/>
              <a:t>Custom Error </a:t>
            </a:r>
            <a:r>
              <a:rPr lang="en-US" dirty="0" err="1"/>
              <a:t>Config</a:t>
            </a:r>
            <a:r>
              <a:rPr lang="en-US" dirty="0"/>
              <a:t> Section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94651"/>
            <a:ext cx="56388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Helpers</a:t>
            </a:r>
            <a:r>
              <a:rPr lang="fr-FR" dirty="0"/>
              <a:t> &amp; </a:t>
            </a:r>
            <a:r>
              <a:rPr lang="fr-FR" dirty="0" err="1"/>
              <a:t>Converters</a:t>
            </a:r>
            <a:r>
              <a:rPr lang="fr-FR" dirty="0"/>
              <a:t> : </a:t>
            </a:r>
            <a:r>
              <a:rPr lang="en-US" dirty="0" smtClean="0"/>
              <a:t>custom error </a:t>
            </a:r>
            <a:r>
              <a:rPr lang="en-US" dirty="0" err="1" smtClean="0"/>
              <a:t>config</a:t>
            </a:r>
            <a:r>
              <a:rPr lang="en-US" dirty="0" smtClean="0"/>
              <a:t> section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22" y="1256624"/>
            <a:ext cx="6443356" cy="476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Areas for </a:t>
            </a:r>
            <a:r>
              <a:rPr lang="fr-FR" dirty="0" err="1" smtClean="0"/>
              <a:t>improvement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25350"/>
            <a:ext cx="8229600" cy="486389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smtClean="0"/>
              <a:t>JSON input validation : JSON Schéma ?</a:t>
            </a:r>
            <a:endParaRPr lang="fr-FR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520146"/>
            <a:ext cx="8229600" cy="539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2400" dirty="0" err="1" smtClean="0"/>
              <a:t>Using</a:t>
            </a:r>
            <a:r>
              <a:rPr lang="fr-FR" sz="2400" dirty="0" smtClean="0"/>
              <a:t> </a:t>
            </a:r>
            <a:r>
              <a:rPr lang="fr-FR" sz="2400" dirty="0" err="1" smtClean="0"/>
              <a:t>Dictionary</a:t>
            </a:r>
            <a:r>
              <a:rPr lang="fr-FR" sz="2400" dirty="0" smtClean="0"/>
              <a:t> to </a:t>
            </a:r>
            <a:r>
              <a:rPr lang="fr-FR" sz="2400" dirty="0" err="1" smtClean="0"/>
              <a:t>retrieve</a:t>
            </a:r>
            <a:r>
              <a:rPr lang="fr-FR" sz="2400" dirty="0" smtClean="0"/>
              <a:t> client </a:t>
            </a:r>
            <a:r>
              <a:rPr lang="fr-FR" sz="2400" dirty="0" err="1" smtClean="0"/>
              <a:t>error</a:t>
            </a:r>
            <a:r>
              <a:rPr lang="fr-FR" sz="2400" dirty="0" smtClean="0"/>
              <a:t> messages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694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3414"/>
            <a:ext cx="2409825" cy="4695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1082" y="1375719"/>
            <a:ext cx="45143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/>
                <a:cs typeface="Century Gothic"/>
              </a:rPr>
              <a:t>I created an example solution using this Error Handling System</a:t>
            </a:r>
            <a:endParaRPr lang="fr-FR" sz="2800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990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76" y="3264973"/>
            <a:ext cx="8229600" cy="545544"/>
          </a:xfrm>
        </p:spPr>
        <p:txBody>
          <a:bodyPr>
            <a:noAutofit/>
          </a:bodyPr>
          <a:lstStyle/>
          <a:p>
            <a:pPr algn="ctr"/>
            <a:r>
              <a:rPr lang="fr-FR" sz="3600" dirty="0" smtClean="0"/>
              <a:t>Do </a:t>
            </a:r>
            <a:r>
              <a:rPr lang="fr-FR" sz="3600" dirty="0" err="1" smtClean="0"/>
              <a:t>you</a:t>
            </a:r>
            <a:r>
              <a:rPr lang="fr-FR" sz="3600" dirty="0" smtClean="0"/>
              <a:t> have questions ?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1529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errors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2982098" y="2110922"/>
            <a:ext cx="2611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null </a:t>
            </a:r>
            <a:r>
              <a:rPr lang="en-US" sz="1600" dirty="0">
                <a:latin typeface="Century Gothic"/>
                <a:cs typeface="Century Gothic"/>
              </a:rPr>
              <a:t>reference </a:t>
            </a:r>
            <a:r>
              <a:rPr lang="en-US" sz="1600" dirty="0" smtClean="0">
                <a:latin typeface="Century Gothic"/>
                <a:cs typeface="Century Gothic"/>
              </a:rPr>
              <a:t>exceptions</a:t>
            </a:r>
            <a:endParaRPr lang="en-US" sz="1600" dirty="0"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4560235"/>
            <a:ext cx="2611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servers </a:t>
            </a:r>
            <a:r>
              <a:rPr lang="en-US" sz="1600" dirty="0" err="1" smtClean="0">
                <a:latin typeface="Century Gothic"/>
                <a:cs typeface="Century Gothic"/>
              </a:rPr>
              <a:t>desynchronizations</a:t>
            </a:r>
            <a:endParaRPr lang="en-US" sz="1600" dirty="0"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2725" y="2883498"/>
            <a:ext cx="2611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dictionary </a:t>
            </a:r>
            <a:r>
              <a:rPr lang="en-US" sz="1600" dirty="0">
                <a:latin typeface="Century Gothic"/>
                <a:cs typeface="Century Gothic"/>
              </a:rPr>
              <a:t>not containing </a:t>
            </a:r>
            <a:r>
              <a:rPr lang="en-US" sz="1600" dirty="0" smtClean="0">
                <a:latin typeface="Century Gothic"/>
                <a:cs typeface="Century Gothic"/>
              </a:rPr>
              <a:t>keys</a:t>
            </a:r>
            <a:endParaRPr lang="fr-FR" sz="16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2886" y="3262113"/>
            <a:ext cx="3163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unhandled </a:t>
            </a:r>
            <a:r>
              <a:rPr lang="en-US" sz="1600" dirty="0">
                <a:latin typeface="Century Gothic"/>
                <a:cs typeface="Century Gothic"/>
              </a:rPr>
              <a:t>(</a:t>
            </a:r>
            <a:r>
              <a:rPr lang="en-US" sz="1600" dirty="0" smtClean="0">
                <a:latin typeface="Century Gothic"/>
                <a:cs typeface="Century Gothic"/>
              </a:rPr>
              <a:t>yet)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en-US" sz="1600" dirty="0" smtClean="0">
                <a:latin typeface="Century Gothic"/>
                <a:cs typeface="Century Gothic"/>
              </a:rPr>
              <a:t>client errors</a:t>
            </a:r>
            <a:endParaRPr lang="fr-FR" sz="1600" dirty="0" smtClean="0"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6138" y="5350526"/>
            <a:ext cx="229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And many more</a:t>
            </a:r>
            <a:endParaRPr lang="fr-FR" sz="1600" dirty="0" smtClean="0">
              <a:latin typeface="Century Gothic"/>
              <a:cs typeface="Century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3027" y="4221681"/>
            <a:ext cx="2611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timeout exceptions</a:t>
            </a:r>
            <a:endParaRPr lang="fr-FR" sz="1600" dirty="0" smtClean="0">
              <a:latin typeface="Century Gothic"/>
              <a:cs typeface="Century Gothic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287599"/>
            <a:ext cx="8229600" cy="648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UcPeriod"/>
            </a:pPr>
            <a:r>
              <a:rPr lang="en-US" sz="2800" smtClean="0"/>
              <a:t>Server Errors : the server is responsible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077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errors</a:t>
            </a:r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37254"/>
            <a:ext cx="9144000" cy="322167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013254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3" name="Picture 4" descr="https://pixabay.com/static/uploads/photo/2013/07/13/01/22/explosion-155624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952" y="3468126"/>
            <a:ext cx="565729" cy="6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219200" y="2752886"/>
            <a:ext cx="2240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entury Gothic"/>
                <a:cs typeface="Century Gothic"/>
              </a:rPr>
              <a:t>Price is mandatory</a:t>
            </a:r>
            <a:endParaRPr lang="fr-FR" sz="16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270074"/>
            <a:ext cx="8229600" cy="683741"/>
          </a:xfrm>
        </p:spPr>
        <p:txBody>
          <a:bodyPr>
            <a:normAutofit fontScale="92500"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sz="2800" dirty="0" smtClean="0"/>
              <a:t>Client input errors </a:t>
            </a:r>
            <a:r>
              <a:rPr lang="en-US" sz="2800" dirty="0"/>
              <a:t>: API </a:t>
            </a:r>
            <a:r>
              <a:rPr lang="en-US" sz="2800" dirty="0" smtClean="0"/>
              <a:t>contract not respected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8523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errors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1309816" y="4166012"/>
            <a:ext cx="146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Endpoint not found</a:t>
            </a:r>
            <a:endParaRPr lang="fr-FR" dirty="0" smtClean="0"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2756" y="2901125"/>
            <a:ext cx="244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Wrong input</a:t>
            </a:r>
            <a:endParaRPr lang="fr-FR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5891" y="3575411"/>
            <a:ext cx="183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Not authorized</a:t>
            </a:r>
            <a:endParaRPr lang="fr-FR" dirty="0" smtClean="0"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6552" y="5223600"/>
            <a:ext cx="164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Price is mandatory</a:t>
            </a:r>
            <a:endParaRPr lang="fr-FR" dirty="0" smtClean="0">
              <a:latin typeface="Century Gothic"/>
              <a:cs typeface="Century Gothic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270074"/>
            <a:ext cx="8229600" cy="6837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UcPeriod" startAt="2"/>
            </a:pPr>
            <a:r>
              <a:rPr lang="en-US" sz="2800" dirty="0" smtClean="0"/>
              <a:t>Client input errors : API contract not respected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35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errors</a:t>
            </a:r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37254"/>
            <a:ext cx="9144000" cy="322167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013254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Right Arrow 13"/>
          <p:cNvSpPr/>
          <p:nvPr/>
        </p:nvSpPr>
        <p:spPr>
          <a:xfrm>
            <a:off x="2965621" y="3459890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Right Arrow 15"/>
          <p:cNvSpPr/>
          <p:nvPr/>
        </p:nvSpPr>
        <p:spPr>
          <a:xfrm>
            <a:off x="4808837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3" name="Picture 4" descr="https://pixabay.com/static/uploads/photo/2013/07/13/01/22/explosion-155624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638" y="3423484"/>
            <a:ext cx="565729" cy="6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404022" y="2746607"/>
            <a:ext cx="1746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entury Gothic"/>
                <a:cs typeface="Century Gothic"/>
              </a:rPr>
              <a:t>Price is too high</a:t>
            </a:r>
            <a:endParaRPr lang="fr-FR" sz="1600" dirty="0" smtClean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178009"/>
            <a:ext cx="8229600" cy="980303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sz="2800" dirty="0" smtClean="0"/>
              <a:t>Client business </a:t>
            </a:r>
            <a:r>
              <a:rPr lang="en-US" sz="2800" dirty="0"/>
              <a:t>e</a:t>
            </a:r>
            <a:r>
              <a:rPr lang="en-US" sz="2800" dirty="0" smtClean="0"/>
              <a:t>rrors </a:t>
            </a:r>
            <a:r>
              <a:rPr lang="en-US" sz="2800" dirty="0"/>
              <a:t>: </a:t>
            </a:r>
            <a:r>
              <a:rPr lang="en-US" sz="2800" dirty="0" smtClean="0"/>
              <a:t>business rules not respected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2147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8" grpId="0"/>
    </p:bldLst>
  </p:timing>
</p:sld>
</file>

<file path=ppt/theme/theme1.xml><?xml version="1.0" encoding="utf-8"?>
<a:theme xmlns:a="http://schemas.openxmlformats.org/drawingml/2006/main" name="Blank">
  <a:themeElements>
    <a:clrScheme name="Custom 6">
      <a:dk1>
        <a:srgbClr val="383F46"/>
      </a:dk1>
      <a:lt1>
        <a:sysClr val="window" lastClr="FFFFFF"/>
      </a:lt1>
      <a:dk2>
        <a:srgbClr val="000000"/>
      </a:dk2>
      <a:lt2>
        <a:srgbClr val="D9D3CC"/>
      </a:lt2>
      <a:accent1>
        <a:srgbClr val="AFB70A"/>
      </a:accent1>
      <a:accent2>
        <a:srgbClr val="49BABE"/>
      </a:accent2>
      <a:accent3>
        <a:srgbClr val="F8B000"/>
      </a:accent3>
      <a:accent4>
        <a:srgbClr val="8F003E"/>
      </a:accent4>
      <a:accent5>
        <a:srgbClr val="D9D3CC"/>
      </a:accent5>
      <a:accent6>
        <a:srgbClr val="E5511B"/>
      </a:accent6>
      <a:hlink>
        <a:srgbClr val="E5511B"/>
      </a:hlink>
      <a:folHlink>
        <a:srgbClr val="E5511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entury Gothic"/>
            <a:cs typeface="Century Gothic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1219</TotalTime>
  <Words>622</Words>
  <Application>Microsoft Office PowerPoint</Application>
  <PresentationFormat>On-screen Show (4:3)</PresentationFormat>
  <Paragraphs>160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Century Gothic</vt:lpstr>
      <vt:lpstr>Blank</vt:lpstr>
      <vt:lpstr>ERROR HANDLING</vt:lpstr>
      <vt:lpstr>Purpose of this presentation</vt:lpstr>
      <vt:lpstr>PowerPoint Presentation</vt:lpstr>
      <vt:lpstr>Categories of errors </vt:lpstr>
      <vt:lpstr>Categories of errors</vt:lpstr>
      <vt:lpstr>Categories of errors</vt:lpstr>
      <vt:lpstr>Categories of errors</vt:lpstr>
      <vt:lpstr>Categories of errors</vt:lpstr>
      <vt:lpstr>Categories of errors</vt:lpstr>
      <vt:lpstr>Categories of errors</vt:lpstr>
      <vt:lpstr>HTTP Status</vt:lpstr>
      <vt:lpstr>Error HTTP Status</vt:lpstr>
      <vt:lpstr>Error Specification</vt:lpstr>
      <vt:lpstr>Error Specification</vt:lpstr>
      <vt:lpstr>Error Specification</vt:lpstr>
      <vt:lpstr>Error Specification</vt:lpstr>
      <vt:lpstr>Error Specification</vt:lpstr>
      <vt:lpstr>Error Specification</vt:lpstr>
      <vt:lpstr>Error Specification</vt:lpstr>
      <vt:lpstr>Error Specification</vt:lpstr>
      <vt:lpstr>Error Specification</vt:lpstr>
      <vt:lpstr>Setting up the API </vt:lpstr>
      <vt:lpstr>Setting up the API</vt:lpstr>
      <vt:lpstr>Class Diagram</vt:lpstr>
      <vt:lpstr>Setting up the API : Models</vt:lpstr>
      <vt:lpstr>Setting up the API : Models</vt:lpstr>
      <vt:lpstr>Class Diagram</vt:lpstr>
      <vt:lpstr>Setting up the API : model attributes</vt:lpstr>
      <vt:lpstr>Setting up the API : model attributes</vt:lpstr>
      <vt:lpstr>Class Diagram</vt:lpstr>
      <vt:lpstr>Setting up the API : Controller</vt:lpstr>
      <vt:lpstr>Throwing and Catching with Filter Attributes</vt:lpstr>
      <vt:lpstr>Filter Attributes</vt:lpstr>
      <vt:lpstr>Class Diagram</vt:lpstr>
      <vt:lpstr>Throwing &amp; Catching : Action Validation Filter</vt:lpstr>
      <vt:lpstr>Class Diagram : Exception Filter attributes</vt:lpstr>
      <vt:lpstr>Throwing &amp; Catching : Exception Filter Attribute</vt:lpstr>
      <vt:lpstr>Throwing &amp; Catching : Action Validation Filter</vt:lpstr>
      <vt:lpstr>Throwing &amp; Catching : scenario exceptions</vt:lpstr>
      <vt:lpstr>Throwing &amp; Catching : system exceptions</vt:lpstr>
      <vt:lpstr>Throwing &amp; Catching</vt:lpstr>
      <vt:lpstr>Throwing &amp; Catching : making the filter global</vt:lpstr>
      <vt:lpstr>Class Diagram : Exceptions</vt:lpstr>
      <vt:lpstr>Throwing &amp; Catching: Exceptions</vt:lpstr>
      <vt:lpstr>Class Diagram : Error Model</vt:lpstr>
      <vt:lpstr>Class Diagram : Error Model</vt:lpstr>
      <vt:lpstr>Some Sequence Diagrams</vt:lpstr>
      <vt:lpstr>Nominal scenario</vt:lpstr>
      <vt:lpstr>Validation errors</vt:lpstr>
      <vt:lpstr>Helpers &amp; Converters</vt:lpstr>
      <vt:lpstr>Helpers &amp; Converters : constants</vt:lpstr>
      <vt:lpstr>Helpers &amp; converters : model errors extraction</vt:lpstr>
      <vt:lpstr>Helpers &amp; Converters : HttpResponse Message conversion</vt:lpstr>
      <vt:lpstr>Helpers &amp; Converters : HttpResponse Message conversion</vt:lpstr>
      <vt:lpstr>Helpers &amp; Converters : Custom Error Config Section</vt:lpstr>
      <vt:lpstr>Helpers &amp; Converters : custom error config section</vt:lpstr>
      <vt:lpstr>Areas for improvement</vt:lpstr>
      <vt:lpstr>Example Solution</vt:lpstr>
      <vt:lpstr>Do you have 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</dc:title>
  <dc:creator>Simon Budin</dc:creator>
  <cp:lastModifiedBy>Simon Budin</cp:lastModifiedBy>
  <cp:revision>100</cp:revision>
  <dcterms:created xsi:type="dcterms:W3CDTF">2015-04-30T15:31:10Z</dcterms:created>
  <dcterms:modified xsi:type="dcterms:W3CDTF">2015-10-05T06:44:37Z</dcterms:modified>
</cp:coreProperties>
</file>