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84" r:id="rId3"/>
    <p:sldId id="285" r:id="rId4"/>
    <p:sldId id="286" r:id="rId5"/>
    <p:sldId id="287" r:id="rId6"/>
    <p:sldId id="288" r:id="rId7"/>
    <p:sldId id="307" r:id="rId8"/>
    <p:sldId id="289" r:id="rId9"/>
    <p:sldId id="308" r:id="rId10"/>
    <p:sldId id="290" r:id="rId11"/>
    <p:sldId id="309" r:id="rId12"/>
    <p:sldId id="291" r:id="rId13"/>
    <p:sldId id="292" r:id="rId14"/>
    <p:sldId id="293" r:id="rId15"/>
    <p:sldId id="294" r:id="rId16"/>
    <p:sldId id="270" r:id="rId17"/>
    <p:sldId id="312" r:id="rId18"/>
    <p:sldId id="271" r:id="rId19"/>
    <p:sldId id="272" r:id="rId20"/>
    <p:sldId id="314" r:id="rId21"/>
    <p:sldId id="313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295" r:id="rId31"/>
    <p:sldId id="296" r:id="rId32"/>
    <p:sldId id="297" r:id="rId33"/>
    <p:sldId id="298" r:id="rId34"/>
    <p:sldId id="310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BA2AFF-4B4E-44EF-BD8F-5C6E1F092F0F}">
          <p14:sldIdLst>
            <p14:sldId id="256"/>
            <p14:sldId id="284"/>
          </p14:sldIdLst>
        </p14:section>
        <p14:section name="Errors ?" id="{8840A37B-E51F-43CA-BA3A-5C627F2EBB10}">
          <p14:sldIdLst>
            <p14:sldId id="285"/>
            <p14:sldId id="286"/>
            <p14:sldId id="287"/>
            <p14:sldId id="288"/>
          </p14:sldIdLst>
        </p14:section>
        <p14:section name="Error Specification" id="{E2480620-E48D-4BB7-ABEF-58A31F670C90}">
          <p14:sldIdLst>
            <p14:sldId id="307"/>
            <p14:sldId id="289"/>
            <p14:sldId id="308"/>
            <p14:sldId id="290"/>
            <p14:sldId id="309"/>
            <p14:sldId id="291"/>
            <p14:sldId id="292"/>
            <p14:sldId id="293"/>
            <p14:sldId id="294"/>
          </p14:sldIdLst>
        </p14:section>
        <p14:section name="Setting Up The API : Model &amp; Controller" id="{8A11717A-0837-49E8-8B55-CE34202079A4}">
          <p14:sldIdLst>
            <p14:sldId id="270"/>
            <p14:sldId id="312"/>
            <p14:sldId id="271"/>
            <p14:sldId id="272"/>
          </p14:sldIdLst>
        </p14:section>
        <p14:section name="Throwing &amp; Catching" id="{9F9CE548-A843-4B8E-8075-AE49A76D5601}">
          <p14:sldIdLst>
            <p14:sldId id="314"/>
            <p14:sldId id="313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</p14:sldIdLst>
        </p14:section>
        <p14:section name="Focus : Validation Pipeline" id="{110F06E4-9541-41BF-A977-FE000F327D42}">
          <p14:sldIdLst>
            <p14:sldId id="295"/>
            <p14:sldId id="296"/>
            <p14:sldId id="297"/>
            <p14:sldId id="298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32" autoAdjust="0"/>
    <p:restoredTop sz="94660"/>
  </p:normalViewPr>
  <p:slideViewPr>
    <p:cSldViewPr snapToGrid="0" snapToObjects="1" showGuides="1">
      <p:cViewPr varScale="1">
        <p:scale>
          <a:sx n="116" d="100"/>
          <a:sy n="116" d="100"/>
        </p:scale>
        <p:origin x="564" y="108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73860-D32E-244F-97E2-8B44A1E732EA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29176-6AB9-AE40-A2AF-6E23ADCBB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928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CE18C-82BF-7049-907F-A04F522C5D10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D40310-1F39-FC48-8059-2D416301E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527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2913" y="4162490"/>
            <a:ext cx="8015287" cy="1004046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2913" y="5200231"/>
            <a:ext cx="6643687" cy="611572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solidFill>
                  <a:srgbClr val="FFFFFF"/>
                </a:solidFill>
              </a:defRPr>
            </a:lvl1pPr>
          </a:lstStyle>
          <a:p>
            <a:fld id="{211E60AA-BB90-2D4E-9A05-9F2EA4A5745D}" type="datetime1">
              <a:rPr lang="en-GB" smtClean="0"/>
              <a:t>30/09/2015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458596" cy="365125"/>
          </a:xfrm>
        </p:spPr>
        <p:txBody>
          <a:bodyPr/>
          <a:lstStyle>
            <a:lvl1pPr>
              <a:defRPr sz="1000">
                <a:solidFill>
                  <a:srgbClr val="FFFFFF"/>
                </a:solidFill>
              </a:defRPr>
            </a:lvl1pPr>
          </a:lstStyle>
          <a:p>
            <a:fld id="{F0801869-1B35-9C40-8F31-BAE8E6F9F9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54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99CB-36F9-AB44-9935-E8E81BCCE163}" type="datetime1">
              <a:rPr lang="en-GB" smtClean="0"/>
              <a:t>30/09/2015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1869-1B35-9C40-8F31-BAE8E6F9F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29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4566-D766-7C44-A74C-F71343F76073}" type="datetime1">
              <a:rPr lang="en-GB" smtClean="0"/>
              <a:t>30/09/2015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1869-1B35-9C40-8F31-BAE8E6F9F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22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5601-E4D8-6547-95D6-5833634BAB18}" type="datetime1">
              <a:rPr lang="en-GB" smtClean="0"/>
              <a:t>30/09/2015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1869-1B35-9C40-8F31-BAE8E6F9F9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02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D997D-4F80-2742-BD8E-A81BAF896594}" type="datetime1">
              <a:rPr lang="en-GB" smtClean="0"/>
              <a:t>30/09/2015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1869-1B35-9C40-8F31-BAE8E6F9F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56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4500" y="4186997"/>
            <a:ext cx="8037513" cy="967616"/>
          </a:xfrm>
        </p:spPr>
        <p:txBody>
          <a:bodyPr anchor="ctr" anchorCtr="0">
            <a:normAutofit/>
          </a:bodyPr>
          <a:lstStyle>
            <a:lvl1pPr algn="l">
              <a:defRPr sz="3200" b="1" cap="none"/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4500" y="5202997"/>
            <a:ext cx="8037513" cy="588203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9094B57-6F4F-C84F-86E1-73956807D9DF}" type="datetime1">
              <a:rPr lang="en-GB" smtClean="0"/>
              <a:pPr/>
              <a:t>30/09/2015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0801869-1B35-9C40-8F31-BAE8E6F9F9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1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77938"/>
            <a:ext cx="4038600" cy="48482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77938"/>
            <a:ext cx="4038600" cy="48482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8174A-0B94-EF49-B569-F19DD9CB493C}" type="datetime1">
              <a:rPr lang="en-GB" smtClean="0"/>
              <a:t>30/09/2015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1869-1B35-9C40-8F31-BAE8E6F9F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86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8517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78517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AF84-2502-9142-B142-8EBE4A2BD6BF}" type="datetime1">
              <a:rPr lang="en-GB" smtClean="0"/>
              <a:t>30/09/2015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1869-1B35-9C40-8F31-BAE8E6F9F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5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625B6-99A9-D24B-948A-1AAA6A59D495}" type="datetime1">
              <a:rPr lang="en-GB" smtClean="0"/>
              <a:t>30/09/2015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1869-1B35-9C40-8F31-BAE8E6F9F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4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D852-90AC-454D-980C-117C9815F7E0}" type="datetime1">
              <a:rPr lang="en-GB" smtClean="0"/>
              <a:t>30/09/2015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1869-1B35-9C40-8F31-BAE8E6F9F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04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2422-C06B-104C-AD1B-B033BDE2D553}" type="datetime1">
              <a:rPr lang="en-GB" smtClean="0"/>
              <a:t>30/09/2015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1869-1B35-9C40-8F31-BAE8E6F9F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50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B1A1-94F8-094F-B5B1-BB11631897C9}" type="datetime1">
              <a:rPr lang="en-GB" smtClean="0"/>
              <a:t>30/09/2015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1869-1B35-9C40-8F31-BAE8E6F9F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89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55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7598"/>
            <a:ext cx="8229600" cy="4838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Century Gothic"/>
              </a:defRPr>
            </a:lvl1pPr>
          </a:lstStyle>
          <a:p>
            <a:fld id="{C918891B-6F3F-7A4F-88DD-48D206AC848E}" type="datetime1">
              <a:rPr lang="en-GB" smtClean="0"/>
              <a:t>30/09/2015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Century Gothic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546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Century Gothic"/>
              </a:defRPr>
            </a:lvl1pPr>
          </a:lstStyle>
          <a:p>
            <a:fld id="{F0801869-1B35-9C40-8F31-BAE8E6F9F9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48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600" kern="1200">
          <a:solidFill>
            <a:schemeClr val="tx1"/>
          </a:solidFill>
          <a:latin typeface="Century Gothic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–"/>
        <a:defRPr sz="1400" kern="1200">
          <a:solidFill>
            <a:schemeClr val="tx1"/>
          </a:solidFill>
          <a:latin typeface="Century Gothic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»"/>
        <a:defRPr sz="1400" kern="1200">
          <a:solidFill>
            <a:schemeClr val="tx1"/>
          </a:solidFill>
          <a:latin typeface="Century Gothic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implementation in ASP.NET Web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91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Specification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598"/>
            <a:ext cx="8229600" cy="61534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dirty="0" smtClean="0"/>
              <a:t>Front End </a:t>
            </a:r>
            <a:r>
              <a:rPr lang="en-US" sz="2800" dirty="0" smtClean="0"/>
              <a:t>guys / API clients prefer consistent </a:t>
            </a:r>
            <a:r>
              <a:rPr lang="en-US" sz="2800" dirty="0" smtClean="0"/>
              <a:t>data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2142865"/>
            <a:ext cx="3990975" cy="1600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622" y="3743065"/>
            <a:ext cx="57150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22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Specification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598"/>
            <a:ext cx="8229600" cy="61534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They probably want some validation details</a:t>
            </a:r>
            <a:endParaRPr lang="en-US" sz="2800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129" y="2457836"/>
            <a:ext cx="5800725" cy="24860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132174" y="2529016"/>
            <a:ext cx="832022" cy="2224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721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Specification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We will set 3 main types of </a:t>
            </a:r>
            <a:r>
              <a:rPr lang="en-US" sz="2800" dirty="0" smtClean="0"/>
              <a:t>exceptions</a:t>
            </a:r>
            <a:r>
              <a:rPr lang="en-US" sz="2800" dirty="0" smtClean="0"/>
              <a:t>, based on 3 error scenarios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In the end, they need to fit into the </a:t>
            </a:r>
            <a:r>
              <a:rPr lang="en-US" sz="2800" dirty="0" err="1" smtClean="0"/>
              <a:t>ErrorModel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3924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Specification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598"/>
            <a:ext cx="8229600" cy="4824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Server errors : no </a:t>
            </a:r>
            <a:r>
              <a:rPr lang="en-US" sz="2800" dirty="0" err="1" smtClean="0"/>
              <a:t>ErrorDetails</a:t>
            </a:r>
            <a:r>
              <a:rPr lang="en-US" sz="2800" dirty="0" smtClean="0"/>
              <a:t>. Even Message is debatable.</a:t>
            </a:r>
            <a:endParaRPr lang="fr-FR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6484"/>
          <a:stretch/>
        </p:blipFill>
        <p:spPr>
          <a:xfrm>
            <a:off x="1001155" y="2759673"/>
            <a:ext cx="6124575" cy="326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60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Specification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598"/>
            <a:ext cx="8229600" cy="1249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For client errors, there are two cases </a:t>
            </a:r>
          </a:p>
          <a:p>
            <a:pPr>
              <a:buFontTx/>
              <a:buChar char="-"/>
            </a:pPr>
            <a:r>
              <a:rPr lang="en-US" sz="2800" dirty="0" smtClean="0"/>
              <a:t>Validation errors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537254"/>
            <a:ext cx="9144000" cy="322167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1013254" y="3468129"/>
            <a:ext cx="939114" cy="543697"/>
          </a:xfrm>
          <a:prstGeom prst="rightArrow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028" name="Picture 4" descr="https://pixabay.com/static/uploads/photo/2013/07/13/01/22/explosion-155624_64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291" y="3468129"/>
            <a:ext cx="565729" cy="63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1821076"/>
            <a:ext cx="3962400" cy="2190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5262" y="4486917"/>
            <a:ext cx="58674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20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Specification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598"/>
            <a:ext cx="8229600" cy="1249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For client errors, there are two cases </a:t>
            </a:r>
          </a:p>
          <a:p>
            <a:pPr>
              <a:buFontTx/>
              <a:buChar char="-"/>
            </a:pPr>
            <a:r>
              <a:rPr lang="en-US" sz="2800" dirty="0" smtClean="0"/>
              <a:t>Business errors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537254"/>
            <a:ext cx="9144000" cy="322167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1013254" y="3468129"/>
            <a:ext cx="939114" cy="543697"/>
          </a:xfrm>
          <a:prstGeom prst="rightArrow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7" name="Right Arrow 6"/>
          <p:cNvSpPr/>
          <p:nvPr/>
        </p:nvSpPr>
        <p:spPr>
          <a:xfrm>
            <a:off x="2965621" y="3468128"/>
            <a:ext cx="939114" cy="543697"/>
          </a:xfrm>
          <a:prstGeom prst="rightArrow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8" name="Right Arrow 7"/>
          <p:cNvSpPr/>
          <p:nvPr/>
        </p:nvSpPr>
        <p:spPr>
          <a:xfrm>
            <a:off x="4826301" y="3468129"/>
            <a:ext cx="939114" cy="543697"/>
          </a:xfrm>
          <a:prstGeom prst="rightArrow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9" name="Picture 4" descr="https://pixabay.com/static/uploads/photo/2013/07/13/01/22/explosion-155624_64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638" y="3362363"/>
            <a:ext cx="565729" cy="63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9251" y="820182"/>
            <a:ext cx="4038600" cy="2457450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flipH="1">
            <a:off x="1013254" y="4341679"/>
            <a:ext cx="4676850" cy="543697"/>
          </a:xfrm>
          <a:prstGeom prst="rightArrow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4575" y="4613527"/>
            <a:ext cx="45148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92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45262"/>
            <a:ext cx="2409825" cy="46958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the API : Models</a:t>
            </a:r>
            <a:endParaRPr lang="fr-FR" dirty="0"/>
          </a:p>
        </p:txBody>
      </p:sp>
      <p:sp>
        <p:nvSpPr>
          <p:cNvPr id="6" name="Rounded Rectangle 5"/>
          <p:cNvSpPr/>
          <p:nvPr/>
        </p:nvSpPr>
        <p:spPr>
          <a:xfrm>
            <a:off x="572528" y="4557119"/>
            <a:ext cx="1486929" cy="282227"/>
          </a:xfrm>
          <a:prstGeom prst="round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637" y="2051609"/>
            <a:ext cx="4524375" cy="25241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48000" y="4918932"/>
            <a:ext cx="5238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entury Gothic"/>
                <a:cs typeface="Century Gothic"/>
              </a:rPr>
              <a:t>POCO + Validation attributes</a:t>
            </a:r>
            <a:endParaRPr lang="fr-FR" sz="2800" dirty="0" smtClean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4686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476" y="3264973"/>
            <a:ext cx="8229600" cy="545544"/>
          </a:xfrm>
        </p:spPr>
        <p:txBody>
          <a:bodyPr>
            <a:noAutofit/>
          </a:bodyPr>
          <a:lstStyle/>
          <a:p>
            <a:pPr algn="ctr"/>
            <a:r>
              <a:rPr lang="fr-FR" sz="3600" dirty="0" smtClean="0"/>
              <a:t>Setting up the API</a:t>
            </a:r>
            <a:br>
              <a:rPr lang="fr-FR" sz="3600" dirty="0" smtClean="0"/>
            </a:br>
            <a:r>
              <a:rPr lang="fr-FR" sz="3600" dirty="0" smtClean="0"/>
              <a:t>-</a:t>
            </a:r>
            <a:r>
              <a:rPr lang="fr-FR" sz="3600" dirty="0"/>
              <a:t/>
            </a:r>
            <a:br>
              <a:rPr lang="fr-FR" sz="3600" dirty="0"/>
            </a:br>
            <a:r>
              <a:rPr lang="fr-FR" sz="3600" dirty="0" err="1" smtClean="0"/>
              <a:t>Models</a:t>
            </a:r>
            <a:r>
              <a:rPr lang="fr-FR" sz="3600" dirty="0" smtClean="0"/>
              <a:t> &amp; </a:t>
            </a:r>
            <a:r>
              <a:rPr lang="fr-FR" sz="3600" dirty="0" err="1" smtClean="0"/>
              <a:t>Controllers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424930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69974"/>
            <a:ext cx="2409825" cy="46958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the API : Models</a:t>
            </a:r>
            <a:endParaRPr lang="fr-FR" dirty="0"/>
          </a:p>
        </p:txBody>
      </p:sp>
      <p:sp>
        <p:nvSpPr>
          <p:cNvPr id="6" name="Rounded Rectangle 5"/>
          <p:cNvSpPr/>
          <p:nvPr/>
        </p:nvSpPr>
        <p:spPr>
          <a:xfrm>
            <a:off x="564290" y="4742865"/>
            <a:ext cx="1486929" cy="282227"/>
          </a:xfrm>
          <a:prstGeom prst="round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3812" y="2199247"/>
            <a:ext cx="4010025" cy="22288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48000" y="4918932"/>
            <a:ext cx="5238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entury Gothic"/>
                <a:cs typeface="Century Gothic"/>
              </a:rPr>
              <a:t>POCO + Validation attributes</a:t>
            </a:r>
            <a:endParaRPr lang="fr-FR" sz="2800" dirty="0" smtClean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6810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229" y="1177282"/>
            <a:ext cx="6785771" cy="44880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93" y="1073413"/>
            <a:ext cx="2409825" cy="46958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the API : Controller</a:t>
            </a:r>
            <a:endParaRPr lang="fr-FR" dirty="0"/>
          </a:p>
        </p:txBody>
      </p:sp>
      <p:sp>
        <p:nvSpPr>
          <p:cNvPr id="6" name="Rounded Rectangle 5"/>
          <p:cNvSpPr/>
          <p:nvPr/>
        </p:nvSpPr>
        <p:spPr>
          <a:xfrm>
            <a:off x="259492" y="2032601"/>
            <a:ext cx="1552832" cy="282227"/>
          </a:xfrm>
          <a:prstGeom prst="round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0" name="Oval 9"/>
          <p:cNvSpPr/>
          <p:nvPr/>
        </p:nvSpPr>
        <p:spPr>
          <a:xfrm>
            <a:off x="4768054" y="3015049"/>
            <a:ext cx="1871643" cy="345989"/>
          </a:xfrm>
          <a:prstGeom prst="ellipse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659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951" y="906162"/>
            <a:ext cx="847860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AutoNum type="romanUcPeriod"/>
            </a:pPr>
            <a:r>
              <a:rPr lang="fr-FR" sz="3200" dirty="0" err="1" smtClean="0">
                <a:latin typeface="Century Gothic"/>
                <a:cs typeface="Century Gothic"/>
              </a:rPr>
              <a:t>Errors</a:t>
            </a:r>
            <a:r>
              <a:rPr lang="fr-FR" sz="3200" dirty="0" smtClean="0">
                <a:latin typeface="Century Gothic"/>
                <a:cs typeface="Century Gothic"/>
              </a:rPr>
              <a:t> ?</a:t>
            </a:r>
          </a:p>
          <a:p>
            <a:pPr marL="400050" indent="-400050">
              <a:buAutoNum type="romanUcPeriod"/>
            </a:pPr>
            <a:endParaRPr lang="fr-FR" sz="3200" dirty="0" smtClean="0">
              <a:latin typeface="Century Gothic"/>
              <a:cs typeface="Century Gothic"/>
            </a:endParaRPr>
          </a:p>
          <a:p>
            <a:pPr marL="400050" indent="-400050">
              <a:buAutoNum type="romanUcPeriod"/>
            </a:pPr>
            <a:r>
              <a:rPr lang="fr-FR" sz="3200" dirty="0" err="1" smtClean="0">
                <a:latin typeface="Century Gothic"/>
                <a:cs typeface="Century Gothic"/>
              </a:rPr>
              <a:t>Error</a:t>
            </a:r>
            <a:r>
              <a:rPr lang="fr-FR" sz="3200" dirty="0" smtClean="0">
                <a:latin typeface="Century Gothic"/>
                <a:cs typeface="Century Gothic"/>
              </a:rPr>
              <a:t> </a:t>
            </a:r>
            <a:r>
              <a:rPr lang="fr-FR" sz="3200" dirty="0" err="1" smtClean="0">
                <a:latin typeface="Century Gothic"/>
                <a:cs typeface="Century Gothic"/>
              </a:rPr>
              <a:t>specification</a:t>
            </a:r>
            <a:endParaRPr lang="fr-FR" sz="3200" dirty="0" smtClean="0">
              <a:latin typeface="Century Gothic"/>
              <a:cs typeface="Century Gothic"/>
            </a:endParaRPr>
          </a:p>
          <a:p>
            <a:pPr marL="400050" indent="-400050">
              <a:buAutoNum type="romanUcPeriod"/>
            </a:pPr>
            <a:endParaRPr lang="fr-FR" sz="3200" dirty="0" smtClean="0">
              <a:latin typeface="Century Gothic"/>
              <a:cs typeface="Century Gothic"/>
            </a:endParaRPr>
          </a:p>
          <a:p>
            <a:pPr marL="400050" indent="-400050">
              <a:buAutoNum type="romanUcPeriod"/>
            </a:pPr>
            <a:r>
              <a:rPr lang="en-US" sz="3200" dirty="0" smtClean="0">
                <a:latin typeface="Century Gothic"/>
                <a:cs typeface="Century Gothic"/>
              </a:rPr>
              <a:t> Setting up the API </a:t>
            </a:r>
            <a:r>
              <a:rPr lang="en-US" sz="3200" dirty="0" smtClean="0">
                <a:latin typeface="Century Gothic"/>
                <a:cs typeface="Century Gothic"/>
              </a:rPr>
              <a:t>: Models &amp; Controller</a:t>
            </a:r>
            <a:endParaRPr lang="en-US" sz="3200" dirty="0" smtClean="0">
              <a:latin typeface="Century Gothic"/>
              <a:cs typeface="Century Gothic"/>
            </a:endParaRPr>
          </a:p>
          <a:p>
            <a:pPr marL="400050" indent="-400050">
              <a:buAutoNum type="romanUcPeriod"/>
            </a:pPr>
            <a:endParaRPr lang="en-US" sz="3200" dirty="0" smtClean="0">
              <a:latin typeface="Century Gothic"/>
              <a:cs typeface="Century Gothic"/>
            </a:endParaRPr>
          </a:p>
          <a:p>
            <a:pPr marL="400050" indent="-400050">
              <a:buAutoNum type="romanUcPeriod"/>
            </a:pPr>
            <a:r>
              <a:rPr lang="en-US" sz="3200" dirty="0" smtClean="0">
                <a:latin typeface="Century Gothic"/>
                <a:cs typeface="Century Gothic"/>
              </a:rPr>
              <a:t> </a:t>
            </a:r>
            <a:r>
              <a:rPr lang="en-US" sz="3200" dirty="0" smtClean="0">
                <a:latin typeface="Century Gothic"/>
                <a:cs typeface="Century Gothic"/>
              </a:rPr>
              <a:t>Throwing and Catching</a:t>
            </a:r>
            <a:endParaRPr lang="en-US" sz="3200" dirty="0" smtClean="0">
              <a:latin typeface="Century Gothic"/>
              <a:cs typeface="Century Gothic"/>
            </a:endParaRPr>
          </a:p>
          <a:p>
            <a:pPr marL="400050" indent="-400050">
              <a:buAutoNum type="romanUcPeriod"/>
            </a:pPr>
            <a:endParaRPr lang="fr-FR" sz="3200" dirty="0" smtClean="0">
              <a:latin typeface="Century Gothic"/>
              <a:cs typeface="Century Gothic"/>
            </a:endParaRPr>
          </a:p>
          <a:p>
            <a:pPr marL="400050" indent="-400050">
              <a:buAutoNum type="romanUcPeriod"/>
            </a:pPr>
            <a:r>
              <a:rPr lang="fr-FR" sz="3200" dirty="0" smtClean="0">
                <a:latin typeface="Century Gothic"/>
                <a:cs typeface="Century Gothic"/>
              </a:rPr>
              <a:t> </a:t>
            </a:r>
            <a:r>
              <a:rPr lang="fr-FR" sz="3200" dirty="0" smtClean="0">
                <a:latin typeface="Century Gothic"/>
                <a:cs typeface="Century Gothic"/>
              </a:rPr>
              <a:t>Validation Pipeline</a:t>
            </a:r>
            <a:endParaRPr lang="fr-FR" sz="3200" dirty="0" smtClean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6923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476" y="3264973"/>
            <a:ext cx="8229600" cy="545544"/>
          </a:xfrm>
        </p:spPr>
        <p:txBody>
          <a:bodyPr>
            <a:noAutofit/>
          </a:bodyPr>
          <a:lstStyle/>
          <a:p>
            <a:pPr algn="ctr"/>
            <a:r>
              <a:rPr lang="fr-FR" sz="3600" dirty="0" err="1" smtClean="0"/>
              <a:t>Throwing</a:t>
            </a:r>
            <a:r>
              <a:rPr lang="fr-FR" sz="3600" dirty="0" smtClean="0"/>
              <a:t> and </a:t>
            </a:r>
            <a:r>
              <a:rPr lang="fr-FR" sz="3600" dirty="0" err="1" smtClean="0"/>
              <a:t>Catching</a:t>
            </a:r>
            <a:r>
              <a:rPr lang="fr-FR" sz="3600" dirty="0" smtClean="0"/>
              <a:t/>
            </a:r>
            <a:br>
              <a:rPr lang="fr-FR" sz="3600" dirty="0" smtClean="0"/>
            </a:br>
            <a:r>
              <a:rPr lang="fr-FR" sz="3600" dirty="0" err="1" smtClean="0"/>
              <a:t>with</a:t>
            </a:r>
            <a:r>
              <a:rPr lang="fr-FR" sz="3600" dirty="0" smtClean="0"/>
              <a:t> </a:t>
            </a:r>
            <a:r>
              <a:rPr lang="fr-FR" sz="3600" dirty="0" err="1" smtClean="0"/>
              <a:t>Filter</a:t>
            </a:r>
            <a:r>
              <a:rPr lang="fr-FR" sz="3600" dirty="0" smtClean="0"/>
              <a:t> </a:t>
            </a:r>
            <a:r>
              <a:rPr lang="fr-FR" sz="3600" dirty="0" err="1" smtClean="0"/>
              <a:t>Attributes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53906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Filter</a:t>
            </a:r>
            <a:r>
              <a:rPr lang="fr-FR" dirty="0" smtClean="0"/>
              <a:t> </a:t>
            </a:r>
            <a:r>
              <a:rPr lang="fr-FR" dirty="0" err="1" smtClean="0"/>
              <a:t>Attributes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600" dirty="0" err="1" smtClean="0"/>
              <a:t>Filter</a:t>
            </a:r>
            <a:r>
              <a:rPr lang="fr-FR" sz="2600" dirty="0" smtClean="0"/>
              <a:t> </a:t>
            </a:r>
            <a:r>
              <a:rPr lang="fr-FR" sz="2600" dirty="0" err="1" smtClean="0"/>
              <a:t>attributes</a:t>
            </a:r>
            <a:r>
              <a:rPr lang="fr-FR" sz="2600" dirty="0" smtClean="0"/>
              <a:t> </a:t>
            </a:r>
            <a:r>
              <a:rPr lang="fr-FR" sz="2600" dirty="0" err="1" smtClean="0"/>
              <a:t>act</a:t>
            </a:r>
            <a:r>
              <a:rPr lang="fr-FR" sz="2600" dirty="0" smtClean="0"/>
              <a:t> as « </a:t>
            </a:r>
            <a:r>
              <a:rPr lang="fr-FR" sz="2600" dirty="0" err="1"/>
              <a:t>s</a:t>
            </a:r>
            <a:r>
              <a:rPr lang="fr-FR" sz="2600" dirty="0" err="1" smtClean="0"/>
              <a:t>ide</a:t>
            </a:r>
            <a:r>
              <a:rPr lang="fr-FR" sz="2600" dirty="0" smtClean="0"/>
              <a:t> code » for actions</a:t>
            </a:r>
          </a:p>
          <a:p>
            <a:pPr marL="0" indent="0">
              <a:buNone/>
            </a:pPr>
            <a:r>
              <a:rPr lang="fr-FR" sz="2600" dirty="0" smtClean="0"/>
              <a:t>(logs, </a:t>
            </a:r>
            <a:r>
              <a:rPr lang="fr-FR" sz="2600" dirty="0" err="1" smtClean="0"/>
              <a:t>security</a:t>
            </a:r>
            <a:r>
              <a:rPr lang="fr-FR" sz="2600" dirty="0" smtClean="0"/>
              <a:t>, </a:t>
            </a:r>
            <a:r>
              <a:rPr lang="fr-FR" sz="2600" u="sng" dirty="0" smtClean="0"/>
              <a:t>validation</a:t>
            </a:r>
            <a:r>
              <a:rPr lang="fr-FR" sz="2600" dirty="0" smtClean="0"/>
              <a:t>, </a:t>
            </a:r>
            <a:r>
              <a:rPr lang="fr-FR" sz="2600" u="sng" dirty="0" smtClean="0"/>
              <a:t>exception handling</a:t>
            </a:r>
            <a:r>
              <a:rPr lang="fr-FR" sz="2600" dirty="0" smtClean="0"/>
              <a:t>, …)</a:t>
            </a:r>
          </a:p>
          <a:p>
            <a:pPr marL="0" indent="0">
              <a:buNone/>
            </a:pPr>
            <a:endParaRPr lang="fr-FR" sz="2600" dirty="0"/>
          </a:p>
          <a:p>
            <a:pPr marL="0" indent="0">
              <a:buNone/>
            </a:pPr>
            <a:r>
              <a:rPr lang="fr-FR" sz="2600" dirty="0" err="1" smtClean="0"/>
              <a:t>They</a:t>
            </a:r>
            <a:r>
              <a:rPr lang="fr-FR" sz="2600" dirty="0" smtClean="0"/>
              <a:t> </a:t>
            </a:r>
            <a:r>
              <a:rPr lang="fr-FR" sz="2600" dirty="0" err="1" smtClean="0"/>
              <a:t>can</a:t>
            </a:r>
            <a:r>
              <a:rPr lang="fr-FR" sz="2600" dirty="0" smtClean="0"/>
              <a:t> </a:t>
            </a:r>
            <a:r>
              <a:rPr lang="fr-FR" sz="2600" dirty="0" err="1" smtClean="0"/>
              <a:t>be</a:t>
            </a:r>
            <a:r>
              <a:rPr lang="fr-FR" sz="2600" dirty="0" smtClean="0"/>
              <a:t> </a:t>
            </a:r>
            <a:r>
              <a:rPr lang="fr-FR" sz="2600" dirty="0" err="1" smtClean="0"/>
              <a:t>applied</a:t>
            </a:r>
            <a:r>
              <a:rPr lang="fr-FR" sz="2600" dirty="0" smtClean="0"/>
              <a:t> to (or </a:t>
            </a:r>
            <a:r>
              <a:rPr lang="fr-FR" sz="2600" dirty="0" err="1" smtClean="0"/>
              <a:t>decorating</a:t>
            </a:r>
            <a:r>
              <a:rPr lang="fr-FR" sz="2600" dirty="0" smtClean="0"/>
              <a:t>)</a:t>
            </a:r>
          </a:p>
          <a:p>
            <a:r>
              <a:rPr lang="fr-FR" sz="2600" dirty="0" smtClean="0"/>
              <a:t>Single actions</a:t>
            </a:r>
          </a:p>
          <a:p>
            <a:r>
              <a:rPr lang="fr-FR" sz="2600" dirty="0" err="1" smtClean="0"/>
              <a:t>Entire</a:t>
            </a:r>
            <a:r>
              <a:rPr lang="fr-FR" sz="2600" dirty="0" smtClean="0"/>
              <a:t> </a:t>
            </a:r>
            <a:r>
              <a:rPr lang="fr-FR" sz="2600" dirty="0" err="1" smtClean="0"/>
              <a:t>Controllers</a:t>
            </a:r>
            <a:r>
              <a:rPr lang="fr-FR" sz="2600" dirty="0" smtClean="0"/>
              <a:t> </a:t>
            </a:r>
          </a:p>
          <a:p>
            <a:r>
              <a:rPr lang="fr-FR" sz="2600" dirty="0" smtClean="0"/>
              <a:t>A </a:t>
            </a:r>
            <a:r>
              <a:rPr lang="fr-FR" sz="2600" dirty="0" err="1" smtClean="0"/>
              <a:t>Whole</a:t>
            </a:r>
            <a:r>
              <a:rPr lang="fr-FR" sz="2600" dirty="0" smtClean="0"/>
              <a:t> API</a:t>
            </a:r>
          </a:p>
          <a:p>
            <a:pPr marL="0" indent="0">
              <a:buNone/>
            </a:pPr>
            <a:endParaRPr lang="fr-FR" sz="2600" dirty="0" smtClean="0"/>
          </a:p>
          <a:p>
            <a:pPr marL="0" indent="0">
              <a:buNone/>
            </a:pPr>
            <a:r>
              <a:rPr lang="fr-FR" sz="2600" dirty="0" err="1" smtClean="0"/>
              <a:t>They</a:t>
            </a:r>
            <a:r>
              <a:rPr lang="fr-FR" sz="2600" dirty="0" smtClean="0"/>
              <a:t> </a:t>
            </a:r>
            <a:r>
              <a:rPr lang="fr-FR" sz="2600" dirty="0" err="1" smtClean="0"/>
              <a:t>can</a:t>
            </a:r>
            <a:r>
              <a:rPr lang="fr-FR" sz="2600" dirty="0" smtClean="0"/>
              <a:t> </a:t>
            </a:r>
            <a:r>
              <a:rPr lang="fr-FR" sz="2600" dirty="0" err="1" smtClean="0"/>
              <a:t>run</a:t>
            </a:r>
            <a:r>
              <a:rPr lang="fr-FR" sz="2600" dirty="0" smtClean="0"/>
              <a:t> </a:t>
            </a:r>
            <a:r>
              <a:rPr lang="fr-FR" sz="2600" dirty="0" err="1" smtClean="0"/>
              <a:t>before</a:t>
            </a:r>
            <a:r>
              <a:rPr lang="fr-FR" sz="2600" dirty="0" smtClean="0"/>
              <a:t> or </a:t>
            </a:r>
            <a:r>
              <a:rPr lang="fr-FR" sz="2600" dirty="0" err="1" smtClean="0"/>
              <a:t>after</a:t>
            </a:r>
            <a:r>
              <a:rPr lang="fr-FR" sz="2600" dirty="0" smtClean="0"/>
              <a:t> the action</a:t>
            </a:r>
            <a:endParaRPr lang="fr-FR" sz="2600" dirty="0"/>
          </a:p>
        </p:txBody>
      </p:sp>
    </p:spTree>
    <p:extLst>
      <p:ext uri="{BB962C8B-B14F-4D97-AF65-F5344CB8AC3E}">
        <p14:creationId xmlns:p14="http://schemas.microsoft.com/office/powerpoint/2010/main" val="95136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73414"/>
            <a:ext cx="2409825" cy="46958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Throwing </a:t>
            </a:r>
            <a:r>
              <a:rPr lang="en-US" dirty="0" smtClean="0"/>
              <a:t>&amp; Catching : </a:t>
            </a:r>
            <a:r>
              <a:rPr lang="en-US" dirty="0" smtClean="0"/>
              <a:t>Validation </a:t>
            </a:r>
            <a:r>
              <a:rPr lang="en-US" dirty="0" smtClean="0"/>
              <a:t>Filter</a:t>
            </a:r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2163530"/>
            <a:ext cx="6394546" cy="25225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8275" y="4327541"/>
            <a:ext cx="1352550" cy="180022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654908" y="3427426"/>
            <a:ext cx="1915297" cy="282227"/>
          </a:xfrm>
          <a:prstGeom prst="round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277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Throwing &amp; Catching : Fake </a:t>
            </a:r>
            <a:r>
              <a:rPr lang="en-US" dirty="0" smtClean="0"/>
              <a:t>Service Layer</a:t>
            </a:r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91" y="2195047"/>
            <a:ext cx="8696325" cy="26384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365" y="3933359"/>
            <a:ext cx="11430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21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Throwing &amp; Catching : Fake </a:t>
            </a:r>
            <a:r>
              <a:rPr lang="en-US" dirty="0" smtClean="0"/>
              <a:t>Service Layer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94" y="2238810"/>
            <a:ext cx="8686800" cy="2619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000" y="3943093"/>
            <a:ext cx="12096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3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Throwing &amp; </a:t>
            </a:r>
            <a:r>
              <a:rPr lang="en-US" dirty="0" smtClean="0"/>
              <a:t>Catching</a:t>
            </a:r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349" y="1182644"/>
            <a:ext cx="6010275" cy="3009900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 rot="18891897">
            <a:off x="2328959" y="3790455"/>
            <a:ext cx="1145059" cy="1246410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0" name="Down Arrow 9"/>
          <p:cNvSpPr/>
          <p:nvPr/>
        </p:nvSpPr>
        <p:spPr>
          <a:xfrm>
            <a:off x="3669956" y="3014850"/>
            <a:ext cx="1145059" cy="1540156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1" name="Down Arrow 10"/>
          <p:cNvSpPr/>
          <p:nvPr/>
        </p:nvSpPr>
        <p:spPr>
          <a:xfrm rot="2595207">
            <a:off x="5012521" y="3789669"/>
            <a:ext cx="1145059" cy="1246410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854" y="4744356"/>
            <a:ext cx="1709199" cy="128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06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73414"/>
            <a:ext cx="2409825" cy="46958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Throwing &amp; Catching : Exception </a:t>
            </a:r>
            <a:r>
              <a:rPr lang="en-US" dirty="0" smtClean="0"/>
              <a:t>Filter Attribute</a:t>
            </a:r>
            <a:endParaRPr lang="fr-FR" dirty="0"/>
          </a:p>
        </p:txBody>
      </p:sp>
      <p:sp>
        <p:nvSpPr>
          <p:cNvPr id="6" name="Rounded Rectangle 5"/>
          <p:cNvSpPr/>
          <p:nvPr/>
        </p:nvSpPr>
        <p:spPr>
          <a:xfrm>
            <a:off x="654908" y="3243566"/>
            <a:ext cx="2129481" cy="282227"/>
          </a:xfrm>
          <a:prstGeom prst="round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65175"/>
            <a:ext cx="8299622" cy="463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7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73414"/>
            <a:ext cx="2409825" cy="46958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Throwing &amp; Catching : making </a:t>
            </a:r>
            <a:r>
              <a:rPr lang="en-US" dirty="0" smtClean="0"/>
              <a:t>the filter global</a:t>
            </a:r>
            <a:endParaRPr lang="fr-FR" dirty="0"/>
          </a:p>
        </p:txBody>
      </p:sp>
      <p:sp>
        <p:nvSpPr>
          <p:cNvPr id="6" name="Rounded Rectangle 5"/>
          <p:cNvSpPr/>
          <p:nvPr/>
        </p:nvSpPr>
        <p:spPr>
          <a:xfrm>
            <a:off x="654908" y="1694857"/>
            <a:ext cx="1486929" cy="282227"/>
          </a:xfrm>
          <a:prstGeom prst="round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025" y="2240226"/>
            <a:ext cx="5705475" cy="2362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0822" y="4767187"/>
            <a:ext cx="6058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Century Gothic"/>
                <a:cs typeface="Century Gothic"/>
              </a:rPr>
              <a:t>The Exceptions </a:t>
            </a:r>
            <a:r>
              <a:rPr lang="fr-FR" sz="2400" dirty="0" err="1" smtClean="0">
                <a:latin typeface="Century Gothic"/>
                <a:cs typeface="Century Gothic"/>
              </a:rPr>
              <a:t>Filter</a:t>
            </a:r>
            <a:r>
              <a:rPr lang="fr-FR" sz="2400" dirty="0" smtClean="0">
                <a:latin typeface="Century Gothic"/>
                <a:cs typeface="Century Gothic"/>
              </a:rPr>
              <a:t> </a:t>
            </a:r>
            <a:r>
              <a:rPr lang="fr-FR" sz="2400" dirty="0" err="1" smtClean="0">
                <a:latin typeface="Century Gothic"/>
                <a:cs typeface="Century Gothic"/>
              </a:rPr>
              <a:t>Attribute</a:t>
            </a:r>
            <a:r>
              <a:rPr lang="fr-FR" sz="2400" dirty="0" smtClean="0">
                <a:latin typeface="Century Gothic"/>
                <a:cs typeface="Century Gothic"/>
              </a:rPr>
              <a:t> </a:t>
            </a:r>
            <a:r>
              <a:rPr lang="fr-FR" sz="2400" dirty="0" err="1" smtClean="0">
                <a:latin typeface="Century Gothic"/>
                <a:cs typeface="Century Gothic"/>
              </a:rPr>
              <a:t>is</a:t>
            </a:r>
            <a:r>
              <a:rPr lang="fr-FR" sz="2400" dirty="0" smtClean="0">
                <a:latin typeface="Century Gothic"/>
                <a:cs typeface="Century Gothic"/>
              </a:rPr>
              <a:t> </a:t>
            </a:r>
            <a:r>
              <a:rPr lang="fr-FR" sz="2400" dirty="0" err="1" smtClean="0">
                <a:latin typeface="Century Gothic"/>
                <a:cs typeface="Century Gothic"/>
              </a:rPr>
              <a:t>applied</a:t>
            </a:r>
            <a:r>
              <a:rPr lang="fr-FR" sz="2400" dirty="0" smtClean="0">
                <a:latin typeface="Century Gothic"/>
                <a:cs typeface="Century Gothic"/>
              </a:rPr>
              <a:t> to the </a:t>
            </a:r>
            <a:r>
              <a:rPr lang="fr-FR" sz="2400" dirty="0" err="1" smtClean="0">
                <a:latin typeface="Century Gothic"/>
                <a:cs typeface="Century Gothic"/>
              </a:rPr>
              <a:t>entire</a:t>
            </a:r>
            <a:r>
              <a:rPr lang="fr-FR" sz="2400" dirty="0" smtClean="0">
                <a:latin typeface="Century Gothic"/>
                <a:cs typeface="Century Gothic"/>
              </a:rPr>
              <a:t> API</a:t>
            </a:r>
            <a:endParaRPr lang="fr-FR" sz="2400" dirty="0" smtClean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2618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73414"/>
            <a:ext cx="2409825" cy="46958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the </a:t>
            </a:r>
            <a:r>
              <a:rPr lang="en-US" dirty="0" smtClean="0"/>
              <a:t>API : Exceptions</a:t>
            </a:r>
            <a:endParaRPr lang="fr-FR" dirty="0"/>
          </a:p>
        </p:txBody>
      </p:sp>
      <p:sp>
        <p:nvSpPr>
          <p:cNvPr id="6" name="Rounded Rectangle 5"/>
          <p:cNvSpPr/>
          <p:nvPr/>
        </p:nvSpPr>
        <p:spPr>
          <a:xfrm>
            <a:off x="597242" y="2411548"/>
            <a:ext cx="1849395" cy="397555"/>
          </a:xfrm>
          <a:prstGeom prst="round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314" y="3402321"/>
            <a:ext cx="6286500" cy="2381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8706" y="1256405"/>
            <a:ext cx="576262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31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416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?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87598"/>
            <a:ext cx="8456141" cy="16121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In Web API, there are 2 kinds of errors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Server </a:t>
            </a:r>
            <a:r>
              <a:rPr lang="en-US" sz="2800" dirty="0" smtClean="0"/>
              <a:t>is responsible    =   </a:t>
            </a:r>
            <a:r>
              <a:rPr lang="en-US" sz="2800" dirty="0" smtClean="0"/>
              <a:t>unhandled exceptions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9644" y="3208726"/>
            <a:ext cx="2611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Gothic"/>
                <a:cs typeface="Century Gothic"/>
              </a:rPr>
              <a:t>null </a:t>
            </a:r>
            <a:r>
              <a:rPr lang="en-US" sz="1600" dirty="0">
                <a:latin typeface="Century Gothic"/>
                <a:cs typeface="Century Gothic"/>
              </a:rPr>
              <a:t>reference </a:t>
            </a:r>
            <a:r>
              <a:rPr lang="en-US" sz="1600" dirty="0" smtClean="0">
                <a:latin typeface="Century Gothic"/>
                <a:cs typeface="Century Gothic"/>
              </a:rPr>
              <a:t>exceptions</a:t>
            </a:r>
            <a:endParaRPr lang="en-US" sz="1600" dirty="0">
              <a:latin typeface="Century Gothic"/>
              <a:cs typeface="Century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85501" y="5090363"/>
            <a:ext cx="2611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Gothic"/>
                <a:cs typeface="Century Gothic"/>
              </a:rPr>
              <a:t>servers </a:t>
            </a:r>
            <a:r>
              <a:rPr lang="en-US" sz="1600" dirty="0" err="1" smtClean="0">
                <a:latin typeface="Century Gothic"/>
                <a:cs typeface="Century Gothic"/>
              </a:rPr>
              <a:t>desynchronizations</a:t>
            </a:r>
            <a:endParaRPr lang="en-US" sz="1600" dirty="0">
              <a:latin typeface="Century Gothic"/>
              <a:cs typeface="Century Gothic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4573" y="4285478"/>
            <a:ext cx="2611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Gothic"/>
                <a:cs typeface="Century Gothic"/>
              </a:rPr>
              <a:t>dictionary </a:t>
            </a:r>
            <a:r>
              <a:rPr lang="en-US" sz="1600" dirty="0">
                <a:latin typeface="Century Gothic"/>
                <a:cs typeface="Century Gothic"/>
              </a:rPr>
              <a:t>not containing </a:t>
            </a:r>
            <a:r>
              <a:rPr lang="en-US" sz="1600" dirty="0" smtClean="0">
                <a:latin typeface="Century Gothic"/>
                <a:cs typeface="Century Gothic"/>
              </a:rPr>
              <a:t>keys</a:t>
            </a:r>
            <a:endParaRPr lang="fr-FR" sz="1600" dirty="0" smtClean="0">
              <a:latin typeface="Century Gothic"/>
              <a:cs typeface="Century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09534" y="3946924"/>
            <a:ext cx="3163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Gothic"/>
                <a:cs typeface="Century Gothic"/>
              </a:rPr>
              <a:t>unhandled </a:t>
            </a:r>
            <a:r>
              <a:rPr lang="en-US" sz="1600" dirty="0" smtClean="0">
                <a:latin typeface="Century Gothic"/>
                <a:cs typeface="Century Gothic"/>
              </a:rPr>
              <a:t>yet</a:t>
            </a:r>
            <a:r>
              <a:rPr lang="fr-FR" sz="1600" dirty="0" smtClean="0">
                <a:latin typeface="Century Gothic"/>
                <a:cs typeface="Century Gothic"/>
              </a:rPr>
              <a:t> </a:t>
            </a:r>
            <a:r>
              <a:rPr lang="en-US" sz="1600" dirty="0" smtClean="0">
                <a:latin typeface="Century Gothic"/>
                <a:cs typeface="Century Gothic"/>
              </a:rPr>
              <a:t>client errors</a:t>
            </a:r>
            <a:endParaRPr lang="fr-FR" sz="1600" dirty="0" smtClean="0">
              <a:latin typeface="Century Gothic"/>
              <a:cs typeface="Century Gothic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74573" y="5651156"/>
            <a:ext cx="2290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Gothic"/>
                <a:cs typeface="Century Gothic"/>
              </a:rPr>
              <a:t>And many more</a:t>
            </a:r>
            <a:endParaRPr lang="fr-FR" sz="1600" dirty="0" smtClean="0">
              <a:latin typeface="Century Gothic"/>
              <a:cs typeface="Century Gothic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61472" y="2765530"/>
            <a:ext cx="3336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Century Gothic"/>
                <a:cs typeface="Century Gothic"/>
              </a:rPr>
              <a:t>o</a:t>
            </a:r>
            <a:r>
              <a:rPr lang="fr-FR" dirty="0" smtClean="0">
                <a:latin typeface="Century Gothic"/>
                <a:cs typeface="Century Gothic"/>
              </a:rPr>
              <a:t>r </a:t>
            </a:r>
            <a:r>
              <a:rPr lang="fr-FR" dirty="0" err="1" smtClean="0">
                <a:latin typeface="Century Gothic"/>
                <a:cs typeface="Century Gothic"/>
              </a:rPr>
              <a:t>deliberately</a:t>
            </a:r>
            <a:r>
              <a:rPr lang="fr-FR" dirty="0" smtClean="0">
                <a:latin typeface="Century Gothic"/>
                <a:cs typeface="Century Gothic"/>
              </a:rPr>
              <a:t> </a:t>
            </a:r>
            <a:r>
              <a:rPr lang="fr-FR" dirty="0" err="1" smtClean="0">
                <a:latin typeface="Century Gothic"/>
                <a:cs typeface="Century Gothic"/>
              </a:rPr>
              <a:t>ignored</a:t>
            </a:r>
            <a:r>
              <a:rPr lang="fr-FR" dirty="0" smtClean="0">
                <a:latin typeface="Century Gothic"/>
                <a:cs typeface="Century Gothic"/>
              </a:rPr>
              <a:t> </a:t>
            </a:r>
            <a:r>
              <a:rPr lang="fr-FR" dirty="0" err="1" smtClean="0">
                <a:latin typeface="Century Gothic"/>
                <a:cs typeface="Century Gothic"/>
              </a:rPr>
              <a:t>ones</a:t>
            </a:r>
            <a:endParaRPr lang="fr-FR" dirty="0" smtClean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5190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Validation Pipeline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74" y="2740883"/>
            <a:ext cx="2190750" cy="1162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74" y="4321774"/>
            <a:ext cx="2152650" cy="1104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474" y="1236192"/>
            <a:ext cx="2324100" cy="1085850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881448" y="2380735"/>
            <a:ext cx="527221" cy="360148"/>
          </a:xfrm>
          <a:prstGeom prst="downArrow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4374" y="1038481"/>
            <a:ext cx="5854820" cy="518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04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Validation Pipeline</a:t>
            </a:r>
            <a:endParaRPr lang="fr-FR" dirty="0"/>
          </a:p>
        </p:txBody>
      </p:sp>
      <p:grpSp>
        <p:nvGrpSpPr>
          <p:cNvPr id="4" name="Group 3"/>
          <p:cNvGrpSpPr/>
          <p:nvPr/>
        </p:nvGrpSpPr>
        <p:grpSpPr>
          <a:xfrm>
            <a:off x="410473" y="1236192"/>
            <a:ext cx="2324100" cy="4190482"/>
            <a:chOff x="509329" y="1236192"/>
            <a:chExt cx="2324100" cy="419048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9329" y="2740883"/>
              <a:ext cx="2190750" cy="116205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9329" y="4321774"/>
              <a:ext cx="2152650" cy="11049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9329" y="1236192"/>
              <a:ext cx="2324100" cy="1085850"/>
            </a:xfrm>
            <a:prstGeom prst="rect">
              <a:avLst/>
            </a:prstGeom>
          </p:spPr>
        </p:pic>
        <p:sp>
          <p:nvSpPr>
            <p:cNvPr id="10" name="Down Arrow 9"/>
            <p:cNvSpPr/>
            <p:nvPr/>
          </p:nvSpPr>
          <p:spPr>
            <a:xfrm>
              <a:off x="980303" y="2380735"/>
              <a:ext cx="527221" cy="360148"/>
            </a:xfrm>
            <a:prstGeom prst="downArrow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980302" y="3944636"/>
              <a:ext cx="527221" cy="360148"/>
            </a:xfrm>
            <a:prstGeom prst="downArrow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4573" y="1104332"/>
            <a:ext cx="6409427" cy="22682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4573" y="3504487"/>
            <a:ext cx="57245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95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73414"/>
            <a:ext cx="2409825" cy="46958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Error codes to HTTP Status</a:t>
            </a:r>
            <a:endParaRPr lang="fr-FR" dirty="0"/>
          </a:p>
        </p:txBody>
      </p:sp>
      <p:sp>
        <p:nvSpPr>
          <p:cNvPr id="6" name="Rounded Rectangle 5"/>
          <p:cNvSpPr/>
          <p:nvPr/>
        </p:nvSpPr>
        <p:spPr>
          <a:xfrm>
            <a:off x="584886" y="4965274"/>
            <a:ext cx="1334530" cy="282227"/>
          </a:xfrm>
          <a:prstGeom prst="round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494651"/>
            <a:ext cx="56388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66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73414"/>
            <a:ext cx="2409825" cy="46958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Error codes to HTTP Status</a:t>
            </a:r>
            <a:endParaRPr lang="fr-FR" dirty="0"/>
          </a:p>
        </p:txBody>
      </p:sp>
      <p:sp>
        <p:nvSpPr>
          <p:cNvPr id="6" name="Rounded Rectangle 5"/>
          <p:cNvSpPr/>
          <p:nvPr/>
        </p:nvSpPr>
        <p:spPr>
          <a:xfrm>
            <a:off x="654908" y="3935544"/>
            <a:ext cx="1981200" cy="282227"/>
          </a:xfrm>
          <a:prstGeom prst="round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108" y="1256624"/>
            <a:ext cx="6443356" cy="476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39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Areas for </a:t>
            </a:r>
            <a:r>
              <a:rPr lang="fr-FR" dirty="0" err="1" smtClean="0"/>
              <a:t>improvement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598"/>
            <a:ext cx="8229600" cy="887191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JSON input validation : JSON Schéma ?</a:t>
            </a:r>
            <a:endParaRPr lang="fr-F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375983"/>
            <a:ext cx="8229600" cy="887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Century Gothic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Century Gothic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Century Gothic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–"/>
              <a:defRPr sz="1400" kern="1200">
                <a:solidFill>
                  <a:schemeClr val="tx1"/>
                </a:solidFill>
                <a:latin typeface="Century Gothic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»"/>
              <a:defRPr sz="1400" kern="1200">
                <a:solidFill>
                  <a:schemeClr val="tx1"/>
                </a:solidFill>
                <a:latin typeface="Century Gothic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dirty="0" smtClean="0"/>
              <a:t>HTTP </a:t>
            </a:r>
            <a:r>
              <a:rPr lang="fr-FR" dirty="0" err="1" smtClean="0"/>
              <a:t>Status</a:t>
            </a:r>
            <a:r>
              <a:rPr lang="fr-FR" dirty="0" smtClean="0"/>
              <a:t> </a:t>
            </a:r>
            <a:r>
              <a:rPr lang="fr-FR" dirty="0" err="1" smtClean="0"/>
              <a:t>Mapping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2977979"/>
            <a:ext cx="8229600" cy="887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Century Gothic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Century Gothic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Century Gothic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–"/>
              <a:defRPr sz="1400" kern="1200">
                <a:solidFill>
                  <a:schemeClr val="tx1"/>
                </a:solidFill>
                <a:latin typeface="Century Gothic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»"/>
              <a:defRPr sz="1400" kern="1200">
                <a:solidFill>
                  <a:schemeClr val="tx1"/>
                </a:solidFill>
                <a:latin typeface="Century Gothic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Dictionary</a:t>
            </a:r>
            <a:r>
              <a:rPr lang="fr-FR" dirty="0" smtClean="0"/>
              <a:t> to </a:t>
            </a:r>
            <a:r>
              <a:rPr lang="fr-FR" dirty="0" err="1" smtClean="0"/>
              <a:t>retrieve</a:t>
            </a:r>
            <a:r>
              <a:rPr lang="fr-FR" dirty="0" smtClean="0"/>
              <a:t> client </a:t>
            </a:r>
            <a:r>
              <a:rPr lang="fr-FR" dirty="0" err="1" smtClean="0"/>
              <a:t>error</a:t>
            </a:r>
            <a:r>
              <a:rPr lang="fr-FR" dirty="0" smtClean="0"/>
              <a:t> messages</a:t>
            </a:r>
            <a:endParaRPr lang="fr-FR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1744281"/>
            <a:ext cx="8229600" cy="887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Century Gothic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Century Gothic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Century Gothic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–"/>
              <a:defRPr sz="1400" kern="1200">
                <a:solidFill>
                  <a:schemeClr val="tx1"/>
                </a:solidFill>
                <a:latin typeface="Century Gothic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»"/>
              <a:defRPr sz="1400" kern="1200">
                <a:solidFill>
                  <a:schemeClr val="tx1"/>
                </a:solidFill>
                <a:latin typeface="Century Gothic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dirty="0" err="1" smtClean="0"/>
              <a:t>Better</a:t>
            </a:r>
            <a:r>
              <a:rPr lang="fr-FR" dirty="0" smtClean="0"/>
              <a:t> </a:t>
            </a:r>
            <a:r>
              <a:rPr lang="fr-FR" dirty="0" err="1" smtClean="0"/>
              <a:t>sub</a:t>
            </a:r>
            <a:r>
              <a:rPr lang="fr-FR" dirty="0" smtClean="0"/>
              <a:t> </a:t>
            </a:r>
            <a:r>
              <a:rPr lang="fr-FR" dirty="0" err="1" smtClean="0"/>
              <a:t>objects</a:t>
            </a:r>
            <a:r>
              <a:rPr lang="fr-FR" dirty="0" smtClean="0"/>
              <a:t>/</a:t>
            </a:r>
            <a:r>
              <a:rPr lang="fr-FR" dirty="0" err="1" smtClean="0"/>
              <a:t>lists</a:t>
            </a:r>
            <a:r>
              <a:rPr lang="fr-FR" dirty="0" smtClean="0"/>
              <a:t> validation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945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?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598"/>
            <a:ext cx="8229600" cy="1439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Server errors must return an HTTP 5XX error</a:t>
            </a:r>
            <a:endParaRPr lang="fr-FR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21" y="2271842"/>
            <a:ext cx="6823720" cy="286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81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?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3556"/>
            <a:ext cx="8229600" cy="41326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Client Errors         =           Handled exceptions</a:t>
            </a:r>
            <a:endParaRPr lang="fr-FR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046205" y="3468129"/>
            <a:ext cx="1466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/>
                <a:cs typeface="Century Gothic"/>
              </a:rPr>
              <a:t>Not found</a:t>
            </a:r>
            <a:endParaRPr lang="fr-FR" dirty="0" smtClean="0">
              <a:latin typeface="Century Gothic"/>
              <a:cs typeface="Century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9594" y="3547456"/>
            <a:ext cx="2448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/>
                <a:cs typeface="Century Gothic"/>
              </a:rPr>
              <a:t>Wrong input (technical)</a:t>
            </a:r>
            <a:endParaRPr lang="fr-FR" dirty="0" smtClean="0">
              <a:latin typeface="Century Gothic"/>
              <a:cs typeface="Century Gothic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26972" y="5222250"/>
            <a:ext cx="1822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/>
                <a:cs typeface="Century Gothic"/>
              </a:rPr>
              <a:t>Wrong input</a:t>
            </a:r>
          </a:p>
          <a:p>
            <a:r>
              <a:rPr lang="en-US" dirty="0" smtClean="0">
                <a:latin typeface="Century Gothic"/>
                <a:cs typeface="Century Gothic"/>
              </a:rPr>
              <a:t>(business)</a:t>
            </a:r>
            <a:endParaRPr lang="fr-FR" dirty="0" smtClean="0">
              <a:latin typeface="Century Gothic"/>
              <a:cs typeface="Century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75405" y="4377533"/>
            <a:ext cx="183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/>
                <a:cs typeface="Century Gothic"/>
              </a:rPr>
              <a:t>Not authorized</a:t>
            </a:r>
            <a:endParaRPr lang="fr-FR" dirty="0" smtClean="0">
              <a:latin typeface="Century Gothic"/>
              <a:cs typeface="Century Gothic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56553" y="5223600"/>
            <a:ext cx="130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/>
                <a:cs typeface="Century Gothic"/>
              </a:rPr>
              <a:t>Conflict</a:t>
            </a:r>
            <a:endParaRPr lang="fr-FR" dirty="0" smtClean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350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?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598"/>
            <a:ext cx="8229600" cy="1439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Client errors must return an HTTP 4XX error</a:t>
            </a:r>
            <a:endParaRPr lang="fr-FR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445" y="2340741"/>
            <a:ext cx="6373013" cy="287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00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476" y="3264973"/>
            <a:ext cx="8229600" cy="545544"/>
          </a:xfrm>
        </p:spPr>
        <p:txBody>
          <a:bodyPr>
            <a:noAutofit/>
          </a:bodyPr>
          <a:lstStyle/>
          <a:p>
            <a:pPr algn="ctr"/>
            <a:r>
              <a:rPr lang="fr-FR" sz="3600" dirty="0" err="1" smtClean="0"/>
              <a:t>Error</a:t>
            </a:r>
            <a:r>
              <a:rPr lang="fr-FR" sz="3600" dirty="0" smtClean="0"/>
              <a:t> </a:t>
            </a:r>
            <a:r>
              <a:rPr lang="fr-FR" sz="3600" dirty="0" err="1" smtClean="0"/>
              <a:t>Specification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327242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Specification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598"/>
            <a:ext cx="8229600" cy="1150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ASP.NET Web </a:t>
            </a:r>
            <a:r>
              <a:rPr lang="en-US" sz="2800" dirty="0" smtClean="0"/>
              <a:t>API </a:t>
            </a:r>
            <a:r>
              <a:rPr lang="en-US" sz="2800" dirty="0" smtClean="0"/>
              <a:t>has a default format for unhandled exceptions.</a:t>
            </a:r>
            <a:endParaRPr lang="fr-FR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004" y="2438400"/>
            <a:ext cx="4738295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31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Specification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598"/>
            <a:ext cx="8229600" cy="1150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We prefer our own format.</a:t>
            </a:r>
            <a:endParaRPr lang="fr-FR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2100649"/>
            <a:ext cx="6124575" cy="390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58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">
  <a:themeElements>
    <a:clrScheme name="Custom 6">
      <a:dk1>
        <a:srgbClr val="383F46"/>
      </a:dk1>
      <a:lt1>
        <a:sysClr val="window" lastClr="FFFFFF"/>
      </a:lt1>
      <a:dk2>
        <a:srgbClr val="000000"/>
      </a:dk2>
      <a:lt2>
        <a:srgbClr val="D9D3CC"/>
      </a:lt2>
      <a:accent1>
        <a:srgbClr val="AFB70A"/>
      </a:accent1>
      <a:accent2>
        <a:srgbClr val="49BABE"/>
      </a:accent2>
      <a:accent3>
        <a:srgbClr val="F8B000"/>
      </a:accent3>
      <a:accent4>
        <a:srgbClr val="8F003E"/>
      </a:accent4>
      <a:accent5>
        <a:srgbClr val="D9D3CC"/>
      </a:accent5>
      <a:accent6>
        <a:srgbClr val="E5511B"/>
      </a:accent6>
      <a:hlink>
        <a:srgbClr val="E5511B"/>
      </a:hlink>
      <a:folHlink>
        <a:srgbClr val="E5511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entury Gothic"/>
            <a:cs typeface="Century Gothic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454</TotalTime>
  <Words>348</Words>
  <Application>Microsoft Office PowerPoint</Application>
  <PresentationFormat>On-screen Show (4:3)</PresentationFormat>
  <Paragraphs>88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Century Gothic</vt:lpstr>
      <vt:lpstr>Blank</vt:lpstr>
      <vt:lpstr>ERROR HANDLING</vt:lpstr>
      <vt:lpstr>PowerPoint Presentation</vt:lpstr>
      <vt:lpstr>Errors ?</vt:lpstr>
      <vt:lpstr>Errors ?</vt:lpstr>
      <vt:lpstr>Errors ?</vt:lpstr>
      <vt:lpstr>Errors ?</vt:lpstr>
      <vt:lpstr>Error Specification</vt:lpstr>
      <vt:lpstr>Error Specification</vt:lpstr>
      <vt:lpstr>Error Specification</vt:lpstr>
      <vt:lpstr>Error Specification</vt:lpstr>
      <vt:lpstr>Error Specification</vt:lpstr>
      <vt:lpstr>Error Specification</vt:lpstr>
      <vt:lpstr>Error Specification</vt:lpstr>
      <vt:lpstr>Error Specification</vt:lpstr>
      <vt:lpstr>Error Specification</vt:lpstr>
      <vt:lpstr>Setting up the API : Models</vt:lpstr>
      <vt:lpstr>Setting up the API - Models &amp; Controllers</vt:lpstr>
      <vt:lpstr>Setting up the API : Models</vt:lpstr>
      <vt:lpstr>Setting up the API : Controller</vt:lpstr>
      <vt:lpstr>Throwing and Catching with Filter Attributes</vt:lpstr>
      <vt:lpstr>Filter Attributes</vt:lpstr>
      <vt:lpstr>Throwing &amp; Catching : Validation Filter</vt:lpstr>
      <vt:lpstr>Throwing &amp; Catching : Fake Service Layer</vt:lpstr>
      <vt:lpstr>Throwing &amp; Catching : Fake Service Layer</vt:lpstr>
      <vt:lpstr>Throwing &amp; Catching</vt:lpstr>
      <vt:lpstr>Throwing &amp; Catching : Exception Filter Attribute</vt:lpstr>
      <vt:lpstr>Throwing &amp; Catching : making the filter global</vt:lpstr>
      <vt:lpstr>Setting up the API : Exceptions</vt:lpstr>
      <vt:lpstr>PowerPoint Presentation</vt:lpstr>
      <vt:lpstr>Validation Pipeline</vt:lpstr>
      <vt:lpstr>Validation Pipeline</vt:lpstr>
      <vt:lpstr>Mapping Error codes to HTTP Status</vt:lpstr>
      <vt:lpstr>Mapping Error codes to HTTP Status</vt:lpstr>
      <vt:lpstr>Areas for improvement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Postman</dc:title>
  <dc:creator>Simon Budin</dc:creator>
  <cp:lastModifiedBy>simon.budin@gmail.com</cp:lastModifiedBy>
  <cp:revision>59</cp:revision>
  <dcterms:created xsi:type="dcterms:W3CDTF">2015-04-30T15:31:10Z</dcterms:created>
  <dcterms:modified xsi:type="dcterms:W3CDTF">2015-09-30T07:17:48Z</dcterms:modified>
</cp:coreProperties>
</file>