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1" r:id="rId3"/>
    <p:sldId id="284" r:id="rId4"/>
    <p:sldId id="285" r:id="rId5"/>
    <p:sldId id="325" r:id="rId6"/>
    <p:sldId id="320" r:id="rId7"/>
    <p:sldId id="327" r:id="rId8"/>
    <p:sldId id="287" r:id="rId9"/>
    <p:sldId id="329" r:id="rId10"/>
    <p:sldId id="322" r:id="rId11"/>
    <p:sldId id="331" r:id="rId12"/>
    <p:sldId id="324" r:id="rId13"/>
    <p:sldId id="307" r:id="rId14"/>
    <p:sldId id="289" r:id="rId15"/>
    <p:sldId id="308" r:id="rId16"/>
    <p:sldId id="309" r:id="rId17"/>
    <p:sldId id="340" r:id="rId18"/>
    <p:sldId id="292" r:id="rId19"/>
    <p:sldId id="293" r:id="rId20"/>
    <p:sldId id="294" r:id="rId21"/>
    <p:sldId id="312" r:id="rId22"/>
    <p:sldId id="332" r:id="rId23"/>
    <p:sldId id="270" r:id="rId24"/>
    <p:sldId id="271" r:id="rId25"/>
    <p:sldId id="334" r:id="rId26"/>
    <p:sldId id="315" r:id="rId27"/>
    <p:sldId id="316" r:id="rId28"/>
    <p:sldId id="335" r:id="rId29"/>
    <p:sldId id="272" r:id="rId30"/>
    <p:sldId id="314" r:id="rId31"/>
    <p:sldId id="336" r:id="rId32"/>
    <p:sldId id="313" r:id="rId33"/>
    <p:sldId id="299" r:id="rId34"/>
    <p:sldId id="344" r:id="rId35"/>
    <p:sldId id="300" r:id="rId36"/>
    <p:sldId id="338" r:id="rId37"/>
    <p:sldId id="302" r:id="rId38"/>
    <p:sldId id="337" r:id="rId39"/>
    <p:sldId id="303" r:id="rId40"/>
    <p:sldId id="304" r:id="rId41"/>
    <p:sldId id="339" r:id="rId42"/>
    <p:sldId id="305" r:id="rId43"/>
    <p:sldId id="341" r:id="rId44"/>
    <p:sldId id="342" r:id="rId45"/>
    <p:sldId id="318" r:id="rId46"/>
    <p:sldId id="347" r:id="rId47"/>
    <p:sldId id="343" r:id="rId48"/>
    <p:sldId id="345" r:id="rId49"/>
    <p:sldId id="296" r:id="rId50"/>
    <p:sldId id="346" r:id="rId51"/>
    <p:sldId id="297" r:id="rId52"/>
    <p:sldId id="298" r:id="rId53"/>
    <p:sldId id="310" r:id="rId54"/>
    <p:sldId id="333" r:id="rId55"/>
    <p:sldId id="31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BA2AFF-4B4E-44EF-BD8F-5C6E1F092F0F}">
          <p14:sldIdLst>
            <p14:sldId id="256"/>
            <p14:sldId id="321"/>
            <p14:sldId id="284"/>
          </p14:sldIdLst>
        </p14:section>
        <p14:section name="Errors ?" id="{8840A37B-E51F-43CA-BA3A-5C627F2EBB10}">
          <p14:sldIdLst>
            <p14:sldId id="285"/>
            <p14:sldId id="325"/>
            <p14:sldId id="320"/>
            <p14:sldId id="327"/>
            <p14:sldId id="287"/>
            <p14:sldId id="329"/>
            <p14:sldId id="322"/>
            <p14:sldId id="331"/>
            <p14:sldId id="324"/>
          </p14:sldIdLst>
        </p14:section>
        <p14:section name="Error Specification" id="{E2480620-E48D-4BB7-ABEF-58A31F670C90}">
          <p14:sldIdLst>
            <p14:sldId id="307"/>
            <p14:sldId id="289"/>
            <p14:sldId id="308"/>
            <p14:sldId id="309"/>
            <p14:sldId id="340"/>
            <p14:sldId id="292"/>
            <p14:sldId id="293"/>
            <p14:sldId id="294"/>
          </p14:sldIdLst>
        </p14:section>
        <p14:section name="Setting Up The API : Model &amp; Controller" id="{8A11717A-0837-49E8-8B55-CE34202079A4}">
          <p14:sldIdLst>
            <p14:sldId id="312"/>
            <p14:sldId id="332"/>
            <p14:sldId id="270"/>
            <p14:sldId id="271"/>
            <p14:sldId id="334"/>
            <p14:sldId id="315"/>
            <p14:sldId id="316"/>
            <p14:sldId id="335"/>
            <p14:sldId id="272"/>
          </p14:sldIdLst>
        </p14:section>
        <p14:section name="Throwing &amp; Catching" id="{9F9CE548-A843-4B8E-8075-AE49A76D5601}">
          <p14:sldIdLst>
            <p14:sldId id="314"/>
            <p14:sldId id="336"/>
            <p14:sldId id="313"/>
            <p14:sldId id="299"/>
            <p14:sldId id="344"/>
            <p14:sldId id="300"/>
            <p14:sldId id="338"/>
            <p14:sldId id="302"/>
            <p14:sldId id="337"/>
            <p14:sldId id="303"/>
            <p14:sldId id="304"/>
            <p14:sldId id="339"/>
            <p14:sldId id="305"/>
            <p14:sldId id="341"/>
            <p14:sldId id="342"/>
          </p14:sldIdLst>
        </p14:section>
        <p14:section name="Focus : Validation Pipeline" id="{110F06E4-9541-41BF-A977-FE000F327D42}">
          <p14:sldIdLst>
            <p14:sldId id="318"/>
            <p14:sldId id="347"/>
            <p14:sldId id="343"/>
            <p14:sldId id="345"/>
            <p14:sldId id="296"/>
            <p14:sldId id="346"/>
            <p14:sldId id="297"/>
            <p14:sldId id="298"/>
            <p14:sldId id="310"/>
            <p14:sldId id="333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2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564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3860-D32E-244F-97E2-8B44A1E732E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9176-6AB9-AE40-A2AF-6E23ADCB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E18C-82BF-7049-907F-A04F522C5D10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0310-1F39-FC48-8059-2D416301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4162490"/>
            <a:ext cx="8015287" cy="10040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5200231"/>
            <a:ext cx="6643687" cy="61157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211E60AA-BB90-2D4E-9A05-9F2EA4A5745D}" type="datetime1">
              <a:rPr lang="en-GB" smtClean="0"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458596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99CB-36F9-AB44-9935-E8E81BCCE163}" type="datetime1">
              <a:rPr lang="en-GB" smtClean="0"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566-D766-7C44-A74C-F71343F76073}" type="datetime1">
              <a:rPr lang="en-GB" smtClean="0"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01-E4D8-6547-95D6-5833634BAB18}" type="datetime1">
              <a:rPr lang="en-GB" smtClean="0"/>
              <a:t>03/10/2015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97D-4F80-2742-BD8E-A81BAF896594}" type="datetime1">
              <a:rPr lang="en-GB" smtClean="0"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4186997"/>
            <a:ext cx="8037513" cy="967616"/>
          </a:xfrm>
        </p:spPr>
        <p:txBody>
          <a:bodyPr anchor="ctr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5202997"/>
            <a:ext cx="8037513" cy="588203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94B57-6F4F-C84F-86E1-73956807D9DF}" type="datetime1">
              <a:rPr lang="en-GB" smtClean="0"/>
              <a:pPr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174A-0B94-EF49-B569-F19DD9CB493C}" type="datetime1">
              <a:rPr lang="en-GB" smtClean="0"/>
              <a:t>03/10/2015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851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F84-2502-9142-B142-8EBE4A2BD6BF}" type="datetime1">
              <a:rPr lang="en-GB" smtClean="0"/>
              <a:t>03/10/2015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25B6-99A9-D24B-948A-1AAA6A59D495}" type="datetime1">
              <a:rPr lang="en-GB" smtClean="0"/>
              <a:t>03/10/2015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852-90AC-454D-980C-117C9815F7E0}" type="datetime1">
              <a:rPr lang="en-GB" smtClean="0"/>
              <a:t>03/10/2015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22-C06B-104C-AD1B-B033BDE2D553}" type="datetime1">
              <a:rPr lang="en-GB" smtClean="0"/>
              <a:t>03/10/2015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1A1-94F8-094F-B5B1-BB11631897C9}" type="datetime1">
              <a:rPr lang="en-GB" smtClean="0"/>
              <a:t>03/10/2015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7598"/>
            <a:ext cx="8229600" cy="48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C918891B-6F3F-7A4F-88DD-48D206AC848E}" type="datetime1">
              <a:rPr lang="en-GB" smtClean="0"/>
              <a:t>03/10/2015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54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 in ASP.NET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errors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009"/>
            <a:ext cx="8229600" cy="9803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 smtClean="0"/>
              <a:t>Client </a:t>
            </a:r>
            <a:r>
              <a:rPr lang="en-US" sz="2800" dirty="0" smtClean="0"/>
              <a:t>business </a:t>
            </a:r>
            <a:r>
              <a:rPr lang="en-US" sz="2800" dirty="0"/>
              <a:t>e</a:t>
            </a:r>
            <a:r>
              <a:rPr lang="en-US" sz="2800" dirty="0" smtClean="0"/>
              <a:t>rrors </a:t>
            </a:r>
            <a:r>
              <a:rPr lang="en-US" sz="2800" dirty="0"/>
              <a:t>: </a:t>
            </a:r>
            <a:r>
              <a:rPr lang="en-US" sz="2800" dirty="0" smtClean="0"/>
              <a:t>business rules not respected</a:t>
            </a:r>
            <a:endParaRPr lang="fr-F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29017" y="3691997"/>
            <a:ext cx="146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Object not </a:t>
            </a:r>
            <a:r>
              <a:rPr lang="en-US" dirty="0" smtClean="0">
                <a:latin typeface="Century Gothic"/>
                <a:cs typeface="Century Gothic"/>
              </a:rPr>
              <a:t>found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1591" y="3276636"/>
            <a:ext cx="18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Price is too high</a:t>
            </a:r>
            <a:endParaRPr lang="en-US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644" y="4989361"/>
            <a:ext cx="13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Data Conflict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563" y="4989360"/>
            <a:ext cx="182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Facility not in your tenant</a:t>
            </a:r>
            <a:endParaRPr lang="en-US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45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 HTTP Status gets an HTTP Response Status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HTTP Status have 3 digits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1XX : </a:t>
            </a:r>
            <a:r>
              <a:rPr lang="fr-FR" sz="2800" dirty="0" err="1" smtClean="0"/>
              <a:t>Informational</a:t>
            </a:r>
            <a:endParaRPr lang="fr-FR" sz="2800" dirty="0" smtClean="0"/>
          </a:p>
          <a:p>
            <a:pPr marL="0" indent="0">
              <a:buNone/>
            </a:pPr>
            <a:r>
              <a:rPr lang="en-US" sz="2800" dirty="0" smtClean="0"/>
              <a:t>2XX : </a:t>
            </a:r>
            <a:r>
              <a:rPr lang="en-US" sz="2800" dirty="0" err="1" smtClean="0">
                <a:solidFill>
                  <a:srgbClr val="00B050"/>
                </a:solidFill>
              </a:rPr>
              <a:t>Sucess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3XX : Redirection</a:t>
            </a:r>
          </a:p>
          <a:p>
            <a:pPr marL="0" indent="0">
              <a:buNone/>
            </a:pPr>
            <a:r>
              <a:rPr lang="en-US" sz="2800" dirty="0" smtClean="0"/>
              <a:t>4XX : </a:t>
            </a:r>
            <a:r>
              <a:rPr lang="en-US" sz="2800" dirty="0" smtClean="0">
                <a:solidFill>
                  <a:srgbClr val="FF0000"/>
                </a:solidFill>
              </a:rPr>
              <a:t>Client Error (input or business errors)</a:t>
            </a:r>
          </a:p>
          <a:p>
            <a:pPr marL="0" indent="0">
              <a:buNone/>
            </a:pPr>
            <a:r>
              <a:rPr lang="en-US" sz="2800" dirty="0" smtClean="0"/>
              <a:t>5XX : </a:t>
            </a:r>
            <a:r>
              <a:rPr lang="en-US" sz="2800" dirty="0" smtClean="0">
                <a:solidFill>
                  <a:srgbClr val="FF0000"/>
                </a:solidFill>
              </a:rPr>
              <a:t>Server Error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HTTP </a:t>
            </a:r>
            <a:r>
              <a:rPr lang="en-US" dirty="0"/>
              <a:t>Status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7"/>
          <a:stretch/>
        </p:blipFill>
        <p:spPr>
          <a:xfrm>
            <a:off x="823655" y="1449859"/>
            <a:ext cx="2867025" cy="4017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66" t="14752" r="31690" b="-1"/>
          <a:stretch/>
        </p:blipFill>
        <p:spPr>
          <a:xfrm>
            <a:off x="4382531" y="1293341"/>
            <a:ext cx="3171567" cy="47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Error</a:t>
            </a:r>
            <a:r>
              <a:rPr lang="fr-FR" sz="3600" dirty="0" smtClean="0"/>
              <a:t> </a:t>
            </a:r>
            <a:r>
              <a:rPr lang="fr-FR" sz="3600" dirty="0" err="1" smtClean="0"/>
              <a:t>Specification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724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565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Default ASP.NET </a:t>
            </a:r>
            <a:r>
              <a:rPr lang="en-US" sz="2800" dirty="0" smtClean="0"/>
              <a:t>Web </a:t>
            </a:r>
            <a:r>
              <a:rPr lang="en-US" sz="2800" dirty="0" smtClean="0"/>
              <a:t>API errors are not acceptable</a:t>
            </a:r>
            <a:endParaRPr lang="fr-F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04" y="2438400"/>
            <a:ext cx="473829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better format is human readable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00649"/>
            <a:ext cx="6124575" cy="39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 is flexible for validation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12" y="1902941"/>
            <a:ext cx="5800725" cy="2486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2174" y="2529016"/>
            <a:ext cx="832022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 can handle inner lists or objects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132174" y="2529016"/>
            <a:ext cx="832022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2144"/>
            <a:ext cx="5791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482487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Server errors </a:t>
            </a:r>
            <a:r>
              <a:rPr lang="en-US" sz="2800" dirty="0" smtClean="0"/>
              <a:t>= minimum info sent to client</a:t>
            </a:r>
            <a:endParaRPr lang="fr-FR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ight Arrow 15"/>
          <p:cNvSpPr/>
          <p:nvPr/>
        </p:nvSpPr>
        <p:spPr>
          <a:xfrm>
            <a:off x="2965621" y="3459890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ight Arrow 16"/>
          <p:cNvSpPr/>
          <p:nvPr/>
        </p:nvSpPr>
        <p:spPr>
          <a:xfrm>
            <a:off x="6652054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4808837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Right Arrow 18"/>
          <p:cNvSpPr/>
          <p:nvPr/>
        </p:nvSpPr>
        <p:spPr>
          <a:xfrm flipH="1">
            <a:off x="1013253" y="4341679"/>
            <a:ext cx="6441989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20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11" y="3423484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56173" y="2622154"/>
            <a:ext cx="22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System Exception: Could not connect to database</a:t>
            </a:r>
            <a:endParaRPr lang="fr-FR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4289" r="6053" b="16484"/>
          <a:stretch/>
        </p:blipFill>
        <p:spPr>
          <a:xfrm>
            <a:off x="1357311" y="4881897"/>
            <a:ext cx="5753872" cy="1532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42302" b="85343"/>
          <a:stretch/>
        </p:blipFill>
        <p:spPr>
          <a:xfrm>
            <a:off x="1126911" y="2458487"/>
            <a:ext cx="3533775" cy="5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69295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2800" dirty="0" smtClean="0"/>
              <a:t>Client errors </a:t>
            </a:r>
            <a:r>
              <a:rPr lang="en-US" sz="2800" dirty="0" smtClean="0"/>
              <a:t>: Validation error details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91" y="3468129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7359" b="9851"/>
          <a:stretch/>
        </p:blipFill>
        <p:spPr>
          <a:xfrm>
            <a:off x="2457020" y="1923956"/>
            <a:ext cx="3274540" cy="197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13012"/>
          <a:stretch/>
        </p:blipFill>
        <p:spPr>
          <a:xfrm>
            <a:off x="1325262" y="4486917"/>
            <a:ext cx="5867400" cy="18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presentation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Error handling is often considered </a:t>
            </a:r>
            <a:r>
              <a:rPr lang="en-US" sz="2400" i="1" dirty="0" smtClean="0"/>
              <a:t>a posteriori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Today, Platform handling </a:t>
            </a:r>
            <a:r>
              <a:rPr lang="fr-FR" sz="2400" dirty="0" smtClean="0"/>
              <a:t>≠ </a:t>
            </a:r>
            <a:r>
              <a:rPr lang="fr-FR" sz="2400" dirty="0" err="1" smtClean="0"/>
              <a:t>Transparency</a:t>
            </a:r>
            <a:r>
              <a:rPr lang="fr-FR" sz="2400" dirty="0" smtClean="0"/>
              <a:t> handling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Trace One should use only one error handling model</a:t>
            </a:r>
          </a:p>
          <a:p>
            <a:pPr marL="0" indent="0">
              <a:buNone/>
            </a:pPr>
            <a:r>
              <a:rPr lang="en-US" sz="2400" dirty="0" smtClean="0"/>
              <a:t>in order to help obtaining</a:t>
            </a:r>
          </a:p>
          <a:p>
            <a:r>
              <a:rPr lang="en-US" sz="2400" dirty="0" smtClean="0"/>
              <a:t>Well defined scenarios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ore predictable system</a:t>
            </a:r>
          </a:p>
          <a:p>
            <a:r>
              <a:rPr lang="en-US" sz="2400" dirty="0" smtClean="0"/>
              <a:t>Easier development </a:t>
            </a:r>
          </a:p>
        </p:txBody>
      </p:sp>
    </p:spTree>
    <p:extLst>
      <p:ext uri="{BB962C8B-B14F-4D97-AF65-F5344CB8AC3E}">
        <p14:creationId xmlns:p14="http://schemas.microsoft.com/office/powerpoint/2010/main" val="39810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Specification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8"/>
            <a:ext cx="8229600" cy="54944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/>
              <a:t>Client errors </a:t>
            </a:r>
            <a:r>
              <a:rPr lang="en-US" sz="2800" dirty="0" smtClean="0"/>
              <a:t>: Business errors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2965621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ight Arrow 7"/>
          <p:cNvSpPr/>
          <p:nvPr/>
        </p:nvSpPr>
        <p:spPr>
          <a:xfrm>
            <a:off x="4826301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38" y="3362363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704" b="16286"/>
          <a:stretch/>
        </p:blipFill>
        <p:spPr>
          <a:xfrm>
            <a:off x="1952368" y="1837038"/>
            <a:ext cx="3283219" cy="205723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1013254" y="4341679"/>
            <a:ext cx="4676850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655" t="7846" b="16841"/>
          <a:stretch/>
        </p:blipFill>
        <p:spPr>
          <a:xfrm>
            <a:off x="1421575" y="4886396"/>
            <a:ext cx="4349836" cy="14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Setting up the API</a:t>
            </a:r>
            <a:br>
              <a:rPr lang="fr-FR" sz="3600" dirty="0" smtClean="0"/>
            </a:br>
            <a:r>
              <a:rPr lang="fr-FR" sz="3600" dirty="0" smtClean="0"/>
              <a:t>-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err="1" smtClean="0"/>
              <a:t>Models</a:t>
            </a:r>
            <a:r>
              <a:rPr lang="fr-FR" sz="3600" dirty="0" smtClean="0"/>
              <a:t> &amp; </a:t>
            </a:r>
            <a:r>
              <a:rPr lang="fr-FR" sz="3600" dirty="0" err="1" smtClean="0"/>
              <a:t>Controllers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49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2702012"/>
            <a:ext cx="1383958" cy="2199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506634"/>
            <a:ext cx="4524375" cy="2524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52531" y="4717211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8345" y="1315887"/>
            <a:ext cx="428367" cy="52418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315887"/>
            <a:ext cx="4010025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2531" y="4750391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POCO + Validation attributes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78345" y="1315887"/>
            <a:ext cx="428367" cy="52418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0616" y="2001795"/>
            <a:ext cx="4184821" cy="5189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 attributes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16" y="2117686"/>
            <a:ext cx="5200650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6647" y="910000"/>
            <a:ext cx="944888" cy="44100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model attributes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51" y="2398048"/>
            <a:ext cx="6334897" cy="2548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6647" y="910000"/>
            <a:ext cx="944888" cy="44100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0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67697" y="4506097"/>
            <a:ext cx="1977081" cy="667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3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29" y="1177282"/>
            <a:ext cx="6785771" cy="4488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API : Controller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768054" y="3015049"/>
            <a:ext cx="1871643" cy="34598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56139" y="1710890"/>
            <a:ext cx="455969" cy="1673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5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951" y="906162"/>
            <a:ext cx="84786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Categories</a:t>
            </a:r>
            <a:r>
              <a:rPr lang="fr-FR" sz="3200" dirty="0" smtClean="0">
                <a:latin typeface="Century Gothic"/>
                <a:cs typeface="Century Gothic"/>
              </a:rPr>
              <a:t> of </a:t>
            </a:r>
            <a:r>
              <a:rPr lang="fr-FR" sz="3200" dirty="0" err="1" smtClean="0">
                <a:latin typeface="Century Gothic"/>
                <a:cs typeface="Century Gothic"/>
              </a:rPr>
              <a:t>errors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Error</a:t>
            </a:r>
            <a:r>
              <a:rPr lang="fr-FR" sz="3200" dirty="0" smtClean="0">
                <a:latin typeface="Century Gothic"/>
                <a:cs typeface="Century Gothic"/>
              </a:rPr>
              <a:t> </a:t>
            </a:r>
            <a:r>
              <a:rPr lang="fr-FR" sz="3200" dirty="0" err="1" smtClean="0">
                <a:latin typeface="Century Gothic"/>
                <a:cs typeface="Century Gothic"/>
              </a:rPr>
              <a:t>specification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Setting up the API : Models &amp; Controller</a:t>
            </a:r>
          </a:p>
          <a:p>
            <a:pPr marL="400050" indent="-400050">
              <a:buAutoNum type="romanUcPeriod"/>
            </a:pPr>
            <a:endParaRPr lang="en-US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en-US" sz="3200" dirty="0" smtClean="0">
                <a:latin typeface="Century Gothic"/>
                <a:cs typeface="Century Gothic"/>
              </a:rPr>
              <a:t> Throwing and Catching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smtClean="0">
                <a:latin typeface="Century Gothic"/>
                <a:cs typeface="Century Gothic"/>
              </a:rPr>
              <a:t> Validation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4692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Throwing</a:t>
            </a:r>
            <a:r>
              <a:rPr lang="fr-FR" sz="3600" dirty="0" smtClean="0"/>
              <a:t> and </a:t>
            </a:r>
            <a:r>
              <a:rPr lang="fr-FR" sz="3600" dirty="0" err="1" smtClean="0"/>
              <a:t>Catching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Filter</a:t>
            </a:r>
            <a:r>
              <a:rPr lang="fr-FR" sz="3600" dirty="0" smtClean="0"/>
              <a:t> </a:t>
            </a:r>
            <a:r>
              <a:rPr lang="fr-FR" sz="3600" dirty="0" err="1" smtClean="0"/>
              <a:t>Attributes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390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390768" y="3566984"/>
            <a:ext cx="1466335" cy="494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3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 err="1" smtClean="0"/>
              <a:t>Filter</a:t>
            </a:r>
            <a:r>
              <a:rPr lang="fr-FR" sz="2600" dirty="0" smtClean="0"/>
              <a:t> </a:t>
            </a:r>
            <a:r>
              <a:rPr lang="fr-FR" sz="2600" dirty="0" err="1" smtClean="0"/>
              <a:t>attributes</a:t>
            </a:r>
            <a:r>
              <a:rPr lang="fr-FR" sz="2600" dirty="0" smtClean="0"/>
              <a:t> </a:t>
            </a:r>
            <a:r>
              <a:rPr lang="fr-FR" sz="2600" dirty="0" err="1" smtClean="0"/>
              <a:t>act</a:t>
            </a:r>
            <a:r>
              <a:rPr lang="fr-FR" sz="2600" dirty="0" smtClean="0"/>
              <a:t> as « </a:t>
            </a:r>
            <a:r>
              <a:rPr lang="fr-FR" sz="2600" dirty="0" err="1"/>
              <a:t>s</a:t>
            </a:r>
            <a:r>
              <a:rPr lang="fr-FR" sz="2600" dirty="0" err="1" smtClean="0"/>
              <a:t>ide</a:t>
            </a:r>
            <a:r>
              <a:rPr lang="fr-FR" sz="2600" dirty="0" smtClean="0"/>
              <a:t> code » for actions</a:t>
            </a:r>
          </a:p>
          <a:p>
            <a:pPr marL="0" indent="0">
              <a:buNone/>
            </a:pPr>
            <a:r>
              <a:rPr lang="fr-FR" sz="2600" dirty="0" smtClean="0"/>
              <a:t>(logs, </a:t>
            </a:r>
            <a:r>
              <a:rPr lang="fr-FR" sz="2600" dirty="0" err="1" smtClean="0"/>
              <a:t>security</a:t>
            </a:r>
            <a:r>
              <a:rPr lang="fr-FR" sz="2600" dirty="0" smtClean="0"/>
              <a:t>, </a:t>
            </a:r>
            <a:r>
              <a:rPr lang="fr-FR" sz="2600" u="sng" dirty="0" smtClean="0"/>
              <a:t>validation</a:t>
            </a:r>
            <a:r>
              <a:rPr lang="fr-FR" sz="2600" dirty="0" smtClean="0"/>
              <a:t>, </a:t>
            </a:r>
            <a:r>
              <a:rPr lang="fr-FR" sz="2600" u="sng" dirty="0" smtClean="0"/>
              <a:t>exception handling</a:t>
            </a:r>
            <a:r>
              <a:rPr lang="fr-FR" sz="2600" dirty="0" smtClean="0"/>
              <a:t>, …)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applied</a:t>
            </a:r>
            <a:r>
              <a:rPr lang="fr-FR" sz="2600" dirty="0" smtClean="0"/>
              <a:t> to (or </a:t>
            </a:r>
            <a:r>
              <a:rPr lang="fr-FR" sz="2600" dirty="0" err="1" smtClean="0"/>
              <a:t>decorating</a:t>
            </a:r>
            <a:r>
              <a:rPr lang="fr-FR" sz="2600" dirty="0" smtClean="0"/>
              <a:t>)</a:t>
            </a:r>
          </a:p>
          <a:p>
            <a:r>
              <a:rPr lang="fr-FR" sz="2600" dirty="0" smtClean="0"/>
              <a:t>Single actions</a:t>
            </a:r>
          </a:p>
          <a:p>
            <a:r>
              <a:rPr lang="fr-FR" sz="2600" dirty="0" err="1" smtClean="0"/>
              <a:t>Entire</a:t>
            </a:r>
            <a:r>
              <a:rPr lang="fr-FR" sz="2600" dirty="0" smtClean="0"/>
              <a:t> </a:t>
            </a:r>
            <a:r>
              <a:rPr lang="fr-FR" sz="2600" dirty="0" err="1" smtClean="0"/>
              <a:t>Controllers</a:t>
            </a:r>
            <a:r>
              <a:rPr lang="fr-FR" sz="2600" dirty="0" smtClean="0"/>
              <a:t> </a:t>
            </a:r>
          </a:p>
          <a:p>
            <a:r>
              <a:rPr lang="fr-FR" sz="2600" dirty="0" smtClean="0"/>
              <a:t>A </a:t>
            </a:r>
            <a:r>
              <a:rPr lang="fr-FR" sz="2600" dirty="0" err="1" smtClean="0"/>
              <a:t>Whole</a:t>
            </a:r>
            <a:r>
              <a:rPr lang="fr-FR" sz="2600" dirty="0" smtClean="0"/>
              <a:t> API</a:t>
            </a:r>
          </a:p>
          <a:p>
            <a:pPr marL="0" indent="0">
              <a:buNone/>
            </a:pPr>
            <a:endParaRPr lang="fr-FR" sz="2600" dirty="0" smtClean="0"/>
          </a:p>
          <a:p>
            <a:pPr marL="0" indent="0">
              <a:buNone/>
            </a:pPr>
            <a:r>
              <a:rPr lang="fr-FR" sz="2600" dirty="0" err="1" smtClean="0"/>
              <a:t>They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run</a:t>
            </a:r>
            <a:r>
              <a:rPr lang="fr-FR" sz="2600" dirty="0" smtClean="0"/>
              <a:t> </a:t>
            </a:r>
            <a:r>
              <a:rPr lang="fr-FR" sz="2600" dirty="0" err="1" smtClean="0"/>
              <a:t>before</a:t>
            </a:r>
            <a:r>
              <a:rPr lang="fr-FR" sz="2600" dirty="0" smtClean="0"/>
              <a:t> or </a:t>
            </a:r>
            <a:r>
              <a:rPr lang="fr-FR" sz="2600" dirty="0" err="1" smtClean="0"/>
              <a:t>after</a:t>
            </a:r>
            <a:r>
              <a:rPr lang="fr-FR" sz="2600" dirty="0" smtClean="0"/>
              <a:t> the action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9513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 : </a:t>
            </a:r>
            <a:r>
              <a:rPr lang="en-US" dirty="0" smtClean="0"/>
              <a:t>Action </a:t>
            </a:r>
            <a:r>
              <a:rPr lang="en-US" dirty="0" smtClean="0"/>
              <a:t>Validation </a:t>
            </a:r>
            <a:r>
              <a:rPr lang="en-US" dirty="0" smtClean="0"/>
              <a:t>Filter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0" y="2163530"/>
            <a:ext cx="6394546" cy="25225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159970" y="3921258"/>
            <a:ext cx="3066735" cy="632984"/>
            <a:chOff x="4904195" y="3930774"/>
            <a:chExt cx="3066735" cy="632984"/>
          </a:xfrm>
        </p:grpSpPr>
        <p:pic>
          <p:nvPicPr>
            <p:cNvPr id="11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469924" y="4062600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Validation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78011" y="1532238"/>
            <a:ext cx="321276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7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Throwing</a:t>
            </a:r>
            <a:r>
              <a:rPr lang="fr-FR" dirty="0" smtClean="0"/>
              <a:t> &amp; </a:t>
            </a:r>
            <a:r>
              <a:rPr lang="fr-FR" dirty="0" err="1" smtClean="0"/>
              <a:t>Catching</a:t>
            </a:r>
            <a:r>
              <a:rPr lang="fr-FR" dirty="0" smtClean="0"/>
              <a:t> : Model </a:t>
            </a:r>
            <a:r>
              <a:rPr lang="fr-FR" dirty="0" err="1" smtClean="0"/>
              <a:t>Errors</a:t>
            </a:r>
            <a:r>
              <a:rPr lang="fr-FR" dirty="0" smtClean="0"/>
              <a:t> Extraction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69773" y="1532238"/>
            <a:ext cx="321276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10" y="1359242"/>
            <a:ext cx="7110589" cy="45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Fake </a:t>
            </a:r>
            <a:r>
              <a:rPr lang="en-US" dirty="0" smtClean="0"/>
              <a:t>Service Layer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003685"/>
            <a:ext cx="8353425" cy="218122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51732" y="2461313"/>
            <a:ext cx="2901625" cy="632984"/>
            <a:chOff x="4904195" y="3930774"/>
            <a:chExt cx="2901625" cy="632984"/>
          </a:xfrm>
        </p:grpSpPr>
        <p:pic>
          <p:nvPicPr>
            <p:cNvPr id="6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69924" y="4062600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Scenario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2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Fake </a:t>
            </a:r>
            <a:r>
              <a:rPr lang="en-US" dirty="0" smtClean="0"/>
              <a:t>Service Layer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9" y="1951983"/>
            <a:ext cx="8315325" cy="2209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75580" y="3537037"/>
            <a:ext cx="2696440" cy="632984"/>
            <a:chOff x="4904195" y="3930774"/>
            <a:chExt cx="2696440" cy="632984"/>
          </a:xfrm>
        </p:grpSpPr>
        <p:pic>
          <p:nvPicPr>
            <p:cNvPr id="6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69924" y="4062600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System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</a:t>
            </a:r>
            <a:r>
              <a:rPr lang="en-US" dirty="0" smtClean="0"/>
              <a:t>Catching</a:t>
            </a:r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603221" y="3151944"/>
            <a:ext cx="3066735" cy="632984"/>
            <a:chOff x="4904195" y="3930774"/>
            <a:chExt cx="3066735" cy="632984"/>
          </a:xfrm>
        </p:grpSpPr>
        <p:pic>
          <p:nvPicPr>
            <p:cNvPr id="13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469924" y="4062600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Validation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39624" y="2239619"/>
            <a:ext cx="2901625" cy="632984"/>
            <a:chOff x="4904195" y="3930774"/>
            <a:chExt cx="2901625" cy="632984"/>
          </a:xfrm>
        </p:grpSpPr>
        <p:pic>
          <p:nvPicPr>
            <p:cNvPr id="16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69924" y="4062600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Scenario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74798" y="3151944"/>
            <a:ext cx="2696440" cy="632984"/>
            <a:chOff x="4904195" y="3930774"/>
            <a:chExt cx="2696440" cy="632984"/>
          </a:xfrm>
        </p:grpSpPr>
        <p:pic>
          <p:nvPicPr>
            <p:cNvPr id="19" name="Picture 4" descr="https://pixabay.com/static/uploads/photo/2013/07/13/01/22/explosion-15562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195" y="3930774"/>
              <a:ext cx="565729" cy="6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469924" y="4062600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System Exception</a:t>
              </a:r>
              <a:endParaRPr lang="fr-FR" dirty="0" smtClean="0">
                <a:solidFill>
                  <a:srgbClr val="FF0000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03" y="4957762"/>
            <a:ext cx="3838575" cy="1171575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 rot="1791023">
            <a:off x="6384959" y="3531007"/>
            <a:ext cx="296761" cy="205205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Down Arrow 21"/>
          <p:cNvSpPr/>
          <p:nvPr/>
        </p:nvSpPr>
        <p:spPr>
          <a:xfrm>
            <a:off x="4820716" y="2872603"/>
            <a:ext cx="296761" cy="2612233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Down Arrow 8"/>
          <p:cNvSpPr/>
          <p:nvPr/>
        </p:nvSpPr>
        <p:spPr>
          <a:xfrm rot="18835553">
            <a:off x="3286066" y="3347119"/>
            <a:ext cx="296761" cy="2553419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03221" y="1220776"/>
            <a:ext cx="6506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latin typeface="Century Gothic"/>
                <a:cs typeface="Century Gothic"/>
              </a:rPr>
              <a:t>Three</a:t>
            </a:r>
            <a:r>
              <a:rPr lang="fr-FR" sz="2800" dirty="0" smtClean="0">
                <a:latin typeface="Century Gothic"/>
                <a:cs typeface="Century Gothic"/>
              </a:rPr>
              <a:t> Exceptions types </a:t>
            </a:r>
            <a:r>
              <a:rPr lang="fr-FR" sz="2800" dirty="0" err="1" smtClean="0">
                <a:latin typeface="Century Gothic"/>
                <a:cs typeface="Century Gothic"/>
              </a:rPr>
              <a:t>get</a:t>
            </a:r>
            <a:r>
              <a:rPr lang="fr-FR" sz="2800" dirty="0" smtClean="0">
                <a:latin typeface="Century Gothic"/>
                <a:cs typeface="Century Gothic"/>
              </a:rPr>
              <a:t> </a:t>
            </a:r>
            <a:r>
              <a:rPr lang="fr-FR" sz="2800" dirty="0" err="1" smtClean="0">
                <a:latin typeface="Century Gothic"/>
                <a:cs typeface="Century Gothic"/>
              </a:rPr>
              <a:t>handled</a:t>
            </a:r>
            <a:r>
              <a:rPr lang="fr-FR" sz="2800" dirty="0" smtClean="0">
                <a:latin typeface="Century Gothic"/>
                <a:cs typeface="Century Gothic"/>
              </a:rPr>
              <a:t> </a:t>
            </a:r>
          </a:p>
          <a:p>
            <a:r>
              <a:rPr lang="fr-FR" sz="2800" dirty="0" smtClean="0">
                <a:latin typeface="Century Gothic"/>
                <a:cs typeface="Century Gothic"/>
              </a:rPr>
              <a:t>by one single class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9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Diagram : Exception Filter attributes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24150" y="3558746"/>
            <a:ext cx="1754661" cy="494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1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Exception </a:t>
            </a:r>
            <a:r>
              <a:rPr lang="en-US" dirty="0" smtClean="0"/>
              <a:t>Filter Attribute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6" y="2062882"/>
            <a:ext cx="8516833" cy="4795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482811" y="1532238"/>
            <a:ext cx="403654" cy="1062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598"/>
            <a:ext cx="8456141" cy="282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Three categories of </a:t>
            </a:r>
            <a:r>
              <a:rPr lang="en-US" sz="2800" dirty="0" smtClean="0"/>
              <a:t>errors</a:t>
            </a:r>
          </a:p>
          <a:p>
            <a:pPr marL="0" indent="0">
              <a:buNone/>
            </a:pPr>
            <a:endParaRPr lang="en-US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Server errors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Client input errors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Client business Errors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941080"/>
            <a:ext cx="8456141" cy="71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Who is responsible 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1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&amp; Catching : making </a:t>
            </a:r>
            <a:r>
              <a:rPr lang="en-US" dirty="0" smtClean="0"/>
              <a:t>the filter global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770669"/>
            <a:ext cx="5705475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216" y="4767187"/>
            <a:ext cx="8019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entury Gothic"/>
                <a:cs typeface="Century Gothic"/>
              </a:rPr>
              <a:t>The Exceptions </a:t>
            </a:r>
            <a:r>
              <a:rPr lang="fr-FR" sz="2200" dirty="0" err="1" smtClean="0">
                <a:latin typeface="Century Gothic"/>
                <a:cs typeface="Century Gothic"/>
              </a:rPr>
              <a:t>Filter</a:t>
            </a:r>
            <a:r>
              <a:rPr lang="fr-FR" sz="2200" dirty="0" smtClean="0">
                <a:latin typeface="Century Gothic"/>
                <a:cs typeface="Century Gothic"/>
              </a:rPr>
              <a:t> </a:t>
            </a:r>
            <a:r>
              <a:rPr lang="fr-FR" sz="2200" dirty="0" err="1" smtClean="0">
                <a:latin typeface="Century Gothic"/>
                <a:cs typeface="Century Gothic"/>
              </a:rPr>
              <a:t>Attribute</a:t>
            </a:r>
            <a:r>
              <a:rPr lang="fr-FR" sz="2200" dirty="0" smtClean="0">
                <a:latin typeface="Century Gothic"/>
                <a:cs typeface="Century Gothic"/>
              </a:rPr>
              <a:t> </a:t>
            </a:r>
            <a:r>
              <a:rPr lang="fr-FR" sz="2200" dirty="0" err="1" smtClean="0">
                <a:latin typeface="Century Gothic"/>
                <a:cs typeface="Century Gothic"/>
              </a:rPr>
              <a:t>is</a:t>
            </a:r>
            <a:r>
              <a:rPr lang="fr-FR" sz="2200" dirty="0" smtClean="0">
                <a:latin typeface="Century Gothic"/>
                <a:cs typeface="Century Gothic"/>
              </a:rPr>
              <a:t> </a:t>
            </a:r>
            <a:r>
              <a:rPr lang="fr-FR" sz="2200" dirty="0" err="1" smtClean="0">
                <a:latin typeface="Century Gothic"/>
                <a:cs typeface="Century Gothic"/>
              </a:rPr>
              <a:t>applied</a:t>
            </a:r>
            <a:r>
              <a:rPr lang="fr-FR" sz="2200" dirty="0" smtClean="0">
                <a:latin typeface="Century Gothic"/>
                <a:cs typeface="Century Gothic"/>
              </a:rPr>
              <a:t> to the </a:t>
            </a:r>
            <a:r>
              <a:rPr lang="fr-FR" sz="2200" dirty="0" err="1" smtClean="0">
                <a:latin typeface="Century Gothic"/>
                <a:cs typeface="Century Gothic"/>
              </a:rPr>
              <a:t>entire</a:t>
            </a:r>
            <a:r>
              <a:rPr lang="fr-FR" sz="2200" dirty="0" smtClean="0">
                <a:latin typeface="Century Gothic"/>
                <a:cs typeface="Century Gothic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261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Exceptions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399006" y="2010032"/>
            <a:ext cx="2545491" cy="593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&amp; Catching: Exceptions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86249" y="1174539"/>
            <a:ext cx="568410" cy="16733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31" y="3428999"/>
            <a:ext cx="6248400" cy="2352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68" y="1089240"/>
            <a:ext cx="5419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: Error Model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9086850" cy="5276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12693" y="5280454"/>
            <a:ext cx="1523999" cy="7869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3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: Error Model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36" y="2109659"/>
            <a:ext cx="6372225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" y="942952"/>
            <a:ext cx="1941344" cy="112736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03045" y="1886502"/>
            <a:ext cx="331701" cy="18381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Sequence</a:t>
            </a:r>
            <a:r>
              <a:rPr lang="fr-FR" sz="3600" dirty="0" smtClean="0"/>
              <a:t> </a:t>
            </a:r>
            <a:r>
              <a:rPr lang="fr-FR" sz="3600" dirty="0" err="1" smtClean="0"/>
              <a:t>Diagrams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302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Nominal scenario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338262"/>
            <a:ext cx="888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</a:t>
            </a:r>
            <a:r>
              <a:rPr lang="fr-FR" dirty="0" err="1" smtClean="0"/>
              <a:t>errors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" y="1474573"/>
            <a:ext cx="9029905" cy="42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fr-FR" dirty="0" smtClean="0"/>
              <a:t>Constants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03735"/>
            <a:ext cx="5715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 smtClean="0"/>
              <a:t>Converters</a:t>
            </a:r>
            <a:r>
              <a:rPr lang="fr-FR" dirty="0" smtClean="0"/>
              <a:t> : </a:t>
            </a:r>
            <a:r>
              <a:rPr lang="fr-FR" dirty="0" err="1" smtClean="0"/>
              <a:t>HttpResponse</a:t>
            </a:r>
            <a:r>
              <a:rPr lang="fr-FR" dirty="0" smtClean="0"/>
              <a:t> Message conversion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8" y="1104332"/>
            <a:ext cx="7819874" cy="27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599"/>
            <a:ext cx="8229600" cy="64829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/>
              <a:t>Server </a:t>
            </a:r>
            <a:r>
              <a:rPr lang="en-US" sz="2800" dirty="0" smtClean="0"/>
              <a:t>Errors : the server is responsible</a:t>
            </a:r>
            <a:endParaRPr lang="fr-FR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Right Arrow 13"/>
          <p:cNvSpPr/>
          <p:nvPr/>
        </p:nvSpPr>
        <p:spPr>
          <a:xfrm>
            <a:off x="2965621" y="3459890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6652054" y="3468128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ight Arrow 15"/>
          <p:cNvSpPr/>
          <p:nvPr/>
        </p:nvSpPr>
        <p:spPr>
          <a:xfrm>
            <a:off x="4808837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ight Arrow 16"/>
          <p:cNvSpPr/>
          <p:nvPr/>
        </p:nvSpPr>
        <p:spPr>
          <a:xfrm flipH="1">
            <a:off x="1013253" y="4341679"/>
            <a:ext cx="6441989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11" y="3423484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56173" y="2622154"/>
            <a:ext cx="22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System Exception: Could not connect to database</a:t>
            </a:r>
            <a:endParaRPr lang="fr-FR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9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fr-FR" dirty="0" err="1" smtClean="0"/>
              <a:t>HttpResponse</a:t>
            </a:r>
            <a:r>
              <a:rPr lang="fr-FR" dirty="0" smtClean="0"/>
              <a:t> Message conversion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046389"/>
            <a:ext cx="5724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en-US" dirty="0"/>
              <a:t>Custom Error </a:t>
            </a:r>
            <a:r>
              <a:rPr lang="en-US" dirty="0" err="1"/>
              <a:t>Config</a:t>
            </a:r>
            <a:r>
              <a:rPr lang="en-US" dirty="0"/>
              <a:t> Section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94651"/>
            <a:ext cx="5638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Helpers</a:t>
            </a:r>
            <a:r>
              <a:rPr lang="fr-FR" dirty="0"/>
              <a:t> &amp; </a:t>
            </a:r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en-US" dirty="0" smtClean="0"/>
              <a:t>Custom Error </a:t>
            </a:r>
            <a:r>
              <a:rPr lang="en-US" dirty="0" err="1" smtClean="0"/>
              <a:t>Config</a:t>
            </a:r>
            <a:r>
              <a:rPr lang="en-US" dirty="0" smtClean="0"/>
              <a:t> Section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2" y="1256624"/>
            <a:ext cx="6443356" cy="47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Areas for </a:t>
            </a:r>
            <a:r>
              <a:rPr lang="fr-FR" dirty="0" err="1" smtClean="0"/>
              <a:t>improvement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7598"/>
            <a:ext cx="8229600" cy="48638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JSON input validation : JSON Schéma ?</a:t>
            </a:r>
            <a:endParaRPr lang="fr-FR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20146"/>
            <a:ext cx="8229600" cy="539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2400" dirty="0" err="1" smtClean="0"/>
              <a:t>Using</a:t>
            </a:r>
            <a:r>
              <a:rPr lang="fr-FR" sz="2400" dirty="0" smtClean="0"/>
              <a:t> </a:t>
            </a:r>
            <a:r>
              <a:rPr lang="fr-FR" sz="2400" dirty="0" err="1" smtClean="0"/>
              <a:t>Dictionary</a:t>
            </a:r>
            <a:r>
              <a:rPr lang="fr-FR" sz="2400" dirty="0" smtClean="0"/>
              <a:t> to </a:t>
            </a:r>
            <a:r>
              <a:rPr lang="fr-FR" sz="2400" dirty="0" err="1" smtClean="0"/>
              <a:t>retrieve</a:t>
            </a:r>
            <a:r>
              <a:rPr lang="fr-FR" sz="2400" dirty="0" smtClean="0"/>
              <a:t> client </a:t>
            </a:r>
            <a:r>
              <a:rPr lang="fr-FR" sz="2400" dirty="0" err="1" smtClean="0"/>
              <a:t>error</a:t>
            </a:r>
            <a:r>
              <a:rPr lang="fr-FR" sz="2400" dirty="0" smtClean="0"/>
              <a:t> messages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694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3414"/>
            <a:ext cx="2409825" cy="4695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1082" y="1375719"/>
            <a:ext cx="4514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I created an example solution using this Error Handling System</a:t>
            </a:r>
            <a:endParaRPr lang="fr-FR" sz="28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99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76" y="3264973"/>
            <a:ext cx="8229600" cy="545544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Do </a:t>
            </a:r>
            <a:r>
              <a:rPr lang="fr-FR" sz="3600" dirty="0" err="1" smtClean="0"/>
              <a:t>you</a:t>
            </a:r>
            <a:r>
              <a:rPr lang="fr-FR" sz="3600" dirty="0" smtClean="0"/>
              <a:t> have questions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529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982098" y="2110922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null </a:t>
            </a:r>
            <a:r>
              <a:rPr lang="en-US" sz="1600" dirty="0">
                <a:latin typeface="Century Gothic"/>
                <a:cs typeface="Century Gothic"/>
              </a:rPr>
              <a:t>reference </a:t>
            </a:r>
            <a:r>
              <a:rPr lang="en-US" sz="1600" dirty="0" smtClean="0">
                <a:latin typeface="Century Gothic"/>
                <a:cs typeface="Century Gothic"/>
              </a:rPr>
              <a:t>exceptions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1025" y="5219263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servers </a:t>
            </a:r>
            <a:r>
              <a:rPr lang="en-US" sz="1600" dirty="0" err="1" smtClean="0">
                <a:latin typeface="Century Gothic"/>
                <a:cs typeface="Century Gothic"/>
              </a:rPr>
              <a:t>desynchronizations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725" y="2883498"/>
            <a:ext cx="261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dictionary </a:t>
            </a:r>
            <a:r>
              <a:rPr lang="en-US" sz="1600" dirty="0">
                <a:latin typeface="Century Gothic"/>
                <a:cs typeface="Century Gothic"/>
              </a:rPr>
              <a:t>not containing </a:t>
            </a:r>
            <a:r>
              <a:rPr lang="en-US" sz="1600" dirty="0" smtClean="0">
                <a:latin typeface="Century Gothic"/>
                <a:cs typeface="Century Gothic"/>
              </a:rPr>
              <a:t>keys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5394" y="3115913"/>
            <a:ext cx="316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unhandled </a:t>
            </a:r>
            <a:r>
              <a:rPr lang="en-US" sz="1600" dirty="0">
                <a:latin typeface="Century Gothic"/>
                <a:cs typeface="Century Gothic"/>
              </a:rPr>
              <a:t>(</a:t>
            </a:r>
            <a:r>
              <a:rPr lang="en-US" sz="1600" dirty="0" smtClean="0">
                <a:latin typeface="Century Gothic"/>
                <a:cs typeface="Century Gothic"/>
              </a:rPr>
              <a:t>yet)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en-US" sz="1600" dirty="0" smtClean="0">
                <a:latin typeface="Century Gothic"/>
                <a:cs typeface="Century Gothic"/>
              </a:rPr>
              <a:t>client errors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198" y="5689080"/>
            <a:ext cx="229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And many more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841" y="4280981"/>
            <a:ext cx="261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timeout exceptions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287599"/>
            <a:ext cx="8229600" cy="64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2800" smtClean="0"/>
              <a:t>Server Errors : the server is responsible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77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ight Arrow 16"/>
          <p:cNvSpPr/>
          <p:nvPr/>
        </p:nvSpPr>
        <p:spPr>
          <a:xfrm flipH="1">
            <a:off x="1013252" y="4119253"/>
            <a:ext cx="939115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52" y="3468126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9200" y="2752886"/>
            <a:ext cx="224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/>
                <a:cs typeface="Century Gothic"/>
              </a:rPr>
              <a:t>Price is mandatory</a:t>
            </a:r>
            <a:endParaRPr lang="fr-FR" sz="16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270074"/>
            <a:ext cx="8229600" cy="683741"/>
          </a:xfrm>
        </p:spPr>
        <p:txBody>
          <a:bodyPr>
            <a:normAutofit fontScale="925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2800" dirty="0" smtClean="0"/>
              <a:t>Client </a:t>
            </a:r>
            <a:r>
              <a:rPr lang="en-US" sz="2800" dirty="0" smtClean="0"/>
              <a:t>input errors </a:t>
            </a:r>
            <a:r>
              <a:rPr lang="en-US" sz="2800" dirty="0"/>
              <a:t>: API </a:t>
            </a:r>
            <a:r>
              <a:rPr lang="en-US" sz="2800" dirty="0" smtClean="0"/>
              <a:t>contract not respected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852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errors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4166012"/>
            <a:ext cx="146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Endpoint not </a:t>
            </a:r>
            <a:r>
              <a:rPr lang="en-US" dirty="0" smtClean="0">
                <a:latin typeface="Century Gothic"/>
                <a:cs typeface="Century Gothic"/>
              </a:rPr>
              <a:t>found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6" y="2901125"/>
            <a:ext cx="24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Wrong </a:t>
            </a:r>
            <a:r>
              <a:rPr lang="en-US" dirty="0" smtClean="0">
                <a:latin typeface="Century Gothic"/>
                <a:cs typeface="Century Gothic"/>
              </a:rPr>
              <a:t>input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5891" y="3575411"/>
            <a:ext cx="18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Not authorized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6552" y="5223600"/>
            <a:ext cx="164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Price is mandatory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70074"/>
            <a:ext cx="8229600" cy="683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 startAt="2"/>
            </a:pPr>
            <a:r>
              <a:rPr lang="en-US" sz="2800" dirty="0" smtClean="0"/>
              <a:t>Client input errors : API contract not respected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5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errors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7254"/>
            <a:ext cx="9144000" cy="32216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013254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Right Arrow 13"/>
          <p:cNvSpPr/>
          <p:nvPr/>
        </p:nvSpPr>
        <p:spPr>
          <a:xfrm>
            <a:off x="2965621" y="3459890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ight Arrow 15"/>
          <p:cNvSpPr/>
          <p:nvPr/>
        </p:nvSpPr>
        <p:spPr>
          <a:xfrm>
            <a:off x="4808837" y="3468129"/>
            <a:ext cx="939114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ight Arrow 16"/>
          <p:cNvSpPr/>
          <p:nvPr/>
        </p:nvSpPr>
        <p:spPr>
          <a:xfrm flipH="1">
            <a:off x="1013253" y="4341679"/>
            <a:ext cx="4734698" cy="543697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3" name="Picture 4" descr="https://pixabay.com/static/uploads/photo/2013/07/13/01/22/explosion-155624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38" y="3423484"/>
            <a:ext cx="565729" cy="6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04022" y="2746607"/>
            <a:ext cx="174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Price is too high</a:t>
            </a:r>
            <a:endParaRPr lang="fr-FR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78009"/>
            <a:ext cx="8229600" cy="98030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2800" dirty="0" smtClean="0"/>
              <a:t>Client </a:t>
            </a:r>
            <a:r>
              <a:rPr lang="en-US" sz="2800" dirty="0" smtClean="0"/>
              <a:t>business </a:t>
            </a:r>
            <a:r>
              <a:rPr lang="en-US" sz="2800" dirty="0"/>
              <a:t>e</a:t>
            </a:r>
            <a:r>
              <a:rPr lang="en-US" sz="2800" dirty="0" smtClean="0"/>
              <a:t>rrors </a:t>
            </a:r>
            <a:r>
              <a:rPr lang="en-US" sz="2800" dirty="0"/>
              <a:t>: </a:t>
            </a:r>
            <a:r>
              <a:rPr lang="en-US" sz="2800" dirty="0" smtClean="0"/>
              <a:t>business rules not respected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214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Blank">
  <a:themeElements>
    <a:clrScheme name="Custom 6">
      <a:dk1>
        <a:srgbClr val="383F46"/>
      </a:dk1>
      <a:lt1>
        <a:sysClr val="window" lastClr="FFFFFF"/>
      </a:lt1>
      <a:dk2>
        <a:srgbClr val="000000"/>
      </a:dk2>
      <a:lt2>
        <a:srgbClr val="D9D3CC"/>
      </a:lt2>
      <a:accent1>
        <a:srgbClr val="AFB70A"/>
      </a:accent1>
      <a:accent2>
        <a:srgbClr val="49BABE"/>
      </a:accent2>
      <a:accent3>
        <a:srgbClr val="F8B000"/>
      </a:accent3>
      <a:accent4>
        <a:srgbClr val="8F003E"/>
      </a:accent4>
      <a:accent5>
        <a:srgbClr val="D9D3CC"/>
      </a:accent5>
      <a:accent6>
        <a:srgbClr val="E5511B"/>
      </a:accent6>
      <a:hlink>
        <a:srgbClr val="E5511B"/>
      </a:hlink>
      <a:folHlink>
        <a:srgbClr val="E551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1161</TotalTime>
  <Words>561</Words>
  <Application>Microsoft Office PowerPoint</Application>
  <PresentationFormat>On-screen Show (4:3)</PresentationFormat>
  <Paragraphs>142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Century Gothic</vt:lpstr>
      <vt:lpstr>Blank</vt:lpstr>
      <vt:lpstr>ERROR HANDLING</vt:lpstr>
      <vt:lpstr>Purpose of the presentation</vt:lpstr>
      <vt:lpstr>PowerPoint Presentation</vt:lpstr>
      <vt:lpstr>Categories of errors </vt:lpstr>
      <vt:lpstr>Categories of errors</vt:lpstr>
      <vt:lpstr>Categories of errors</vt:lpstr>
      <vt:lpstr>Categories of errors</vt:lpstr>
      <vt:lpstr>Categories of errors</vt:lpstr>
      <vt:lpstr>Categories of errors</vt:lpstr>
      <vt:lpstr>Categories of errors</vt:lpstr>
      <vt:lpstr>HTTP Status</vt:lpstr>
      <vt:lpstr>Error HTTP Status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Error Specification</vt:lpstr>
      <vt:lpstr>Setting up the API - Models &amp; Controllers</vt:lpstr>
      <vt:lpstr>Class Diagram</vt:lpstr>
      <vt:lpstr>Setting up the API : Models</vt:lpstr>
      <vt:lpstr>Setting up the API : Models</vt:lpstr>
      <vt:lpstr>Class Diagram</vt:lpstr>
      <vt:lpstr>Setting up the API : model attributes</vt:lpstr>
      <vt:lpstr>Setting up the API : model attributes</vt:lpstr>
      <vt:lpstr>Class Diagram</vt:lpstr>
      <vt:lpstr>Setting up the API : Controller</vt:lpstr>
      <vt:lpstr>Throwing and Catching with Filter Attributes</vt:lpstr>
      <vt:lpstr>Class Diagram</vt:lpstr>
      <vt:lpstr>Filter Attributes</vt:lpstr>
      <vt:lpstr>Throwing &amp; Catching : Action Validation Filter</vt:lpstr>
      <vt:lpstr>Throwing &amp; Catching : Model Errors Extraction</vt:lpstr>
      <vt:lpstr>Throwing &amp; Catching : Fake Service Layer</vt:lpstr>
      <vt:lpstr>Throwing &amp; Catching : Fake Service Layer</vt:lpstr>
      <vt:lpstr>Throwing &amp; Catching</vt:lpstr>
      <vt:lpstr>Class Diagram : Exception Filter attributes</vt:lpstr>
      <vt:lpstr>Throwing &amp; Catching : Exception Filter Attribute</vt:lpstr>
      <vt:lpstr>Throwing &amp; Catching : making the filter global</vt:lpstr>
      <vt:lpstr>Class Diagram : Exceptions</vt:lpstr>
      <vt:lpstr>Throwing &amp; Catching: Exceptions</vt:lpstr>
      <vt:lpstr>Class Diagram : Error Model</vt:lpstr>
      <vt:lpstr>Class Diagram : Error Model</vt:lpstr>
      <vt:lpstr>Some Sequence Diagrams</vt:lpstr>
      <vt:lpstr>Nominal scenario</vt:lpstr>
      <vt:lpstr>Validation errors</vt:lpstr>
      <vt:lpstr>Helpers &amp; Converters : Constants</vt:lpstr>
      <vt:lpstr>Helpers &amp; Converters : HttpResponse Message conversion</vt:lpstr>
      <vt:lpstr>Helpers &amp; Converters : HttpResponse Message conversion</vt:lpstr>
      <vt:lpstr>Helpers &amp; Converters : Custom Error Config Section</vt:lpstr>
      <vt:lpstr>Helpers &amp; Converters : Custom Error Config Section</vt:lpstr>
      <vt:lpstr>Areas for improvement</vt:lpstr>
      <vt:lpstr>Example Solution</vt:lpstr>
      <vt:lpstr>Do you have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Simon Budin</dc:creator>
  <cp:lastModifiedBy>simon.budin@gmail.com</cp:lastModifiedBy>
  <cp:revision>92</cp:revision>
  <dcterms:created xsi:type="dcterms:W3CDTF">2015-04-30T15:31:10Z</dcterms:created>
  <dcterms:modified xsi:type="dcterms:W3CDTF">2015-10-03T18:36:20Z</dcterms:modified>
</cp:coreProperties>
</file>