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D3F113-0738-4AC6-B8C7-FFFCA79B3F24}" type="datetimeFigureOut">
              <a:rPr lang="de-DE" smtClean="0"/>
              <a:t>22.04.2018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6B755-D2B3-4990-B7E6-293B28B3BE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989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9B9586-F2B2-4D9E-8BEF-A4D2B20DC7B5}" type="slidenum">
              <a:rPr lang="de-DE" altLang="de-DE"/>
              <a:pPr/>
              <a:t>1</a:t>
            </a:fld>
            <a:endParaRPr lang="de-DE" altLang="de-DE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5BCA-94E5-49F5-BC7C-245186A97126}" type="datetimeFigureOut">
              <a:rPr lang="de-DE" smtClean="0"/>
              <a:t>22.04.2018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4104-9D58-46B4-BCF8-EC0E7736E2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97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5BCA-94E5-49F5-BC7C-245186A97126}" type="datetimeFigureOut">
              <a:rPr lang="de-DE" smtClean="0"/>
              <a:t>22.04.2018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4104-9D58-46B4-BCF8-EC0E7736E2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996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5BCA-94E5-49F5-BC7C-245186A97126}" type="datetimeFigureOut">
              <a:rPr lang="de-DE" smtClean="0"/>
              <a:t>22.04.2018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4104-9D58-46B4-BCF8-EC0E7736E2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874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5BCA-94E5-49F5-BC7C-245186A97126}" type="datetimeFigureOut">
              <a:rPr lang="de-DE" smtClean="0"/>
              <a:t>22.04.2018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4104-9D58-46B4-BCF8-EC0E7736E2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351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5BCA-94E5-49F5-BC7C-245186A97126}" type="datetimeFigureOut">
              <a:rPr lang="de-DE" smtClean="0"/>
              <a:t>22.04.2018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4104-9D58-46B4-BCF8-EC0E7736E2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9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5BCA-94E5-49F5-BC7C-245186A97126}" type="datetimeFigureOut">
              <a:rPr lang="de-DE" smtClean="0"/>
              <a:t>22.04.2018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4104-9D58-46B4-BCF8-EC0E7736E2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3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5BCA-94E5-49F5-BC7C-245186A97126}" type="datetimeFigureOut">
              <a:rPr lang="de-DE" smtClean="0"/>
              <a:t>22.04.2018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4104-9D58-46B4-BCF8-EC0E7736E2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219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5BCA-94E5-49F5-BC7C-245186A97126}" type="datetimeFigureOut">
              <a:rPr lang="de-DE" smtClean="0"/>
              <a:t>22.04.2018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4104-9D58-46B4-BCF8-EC0E7736E2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016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5BCA-94E5-49F5-BC7C-245186A97126}" type="datetimeFigureOut">
              <a:rPr lang="de-DE" smtClean="0"/>
              <a:t>22.04.2018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4104-9D58-46B4-BCF8-EC0E7736E2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860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5BCA-94E5-49F5-BC7C-245186A97126}" type="datetimeFigureOut">
              <a:rPr lang="de-DE" smtClean="0"/>
              <a:t>22.04.2018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4104-9D58-46B4-BCF8-EC0E7736E2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494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5BCA-94E5-49F5-BC7C-245186A97126}" type="datetimeFigureOut">
              <a:rPr lang="de-DE" smtClean="0"/>
              <a:t>22.04.2018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4104-9D58-46B4-BCF8-EC0E7736E2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67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C5BCA-94E5-49F5-BC7C-245186A97126}" type="datetimeFigureOut">
              <a:rPr lang="de-DE" smtClean="0"/>
              <a:t>22.04.2018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54104-9D58-46B4-BCF8-EC0E7736E2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529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3" name="Group 61"/>
          <p:cNvGrpSpPr>
            <a:grpSpLocks/>
          </p:cNvGrpSpPr>
          <p:nvPr/>
        </p:nvGrpSpPr>
        <p:grpSpPr bwMode="auto">
          <a:xfrm>
            <a:off x="5111750" y="1354138"/>
            <a:ext cx="282575" cy="274637"/>
            <a:chOff x="2479" y="1492"/>
            <a:chExt cx="178" cy="173"/>
          </a:xfrm>
        </p:grpSpPr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2479" y="1492"/>
              <a:ext cx="178" cy="173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2479" y="1492"/>
              <a:ext cx="178" cy="173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110" name="Line 38"/>
            <p:cNvSpPr>
              <a:spLocks noChangeShapeType="1"/>
            </p:cNvSpPr>
            <p:nvPr/>
          </p:nvSpPr>
          <p:spPr bwMode="auto">
            <a:xfrm>
              <a:off x="2533" y="1546"/>
              <a:ext cx="71" cy="71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111" name="Line 39"/>
            <p:cNvSpPr>
              <a:spLocks noChangeShapeType="1"/>
            </p:cNvSpPr>
            <p:nvPr/>
          </p:nvSpPr>
          <p:spPr bwMode="auto">
            <a:xfrm flipV="1">
              <a:off x="2533" y="1546"/>
              <a:ext cx="71" cy="71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3281" name="Group 209"/>
          <p:cNvGrpSpPr>
            <a:grpSpLocks/>
          </p:cNvGrpSpPr>
          <p:nvPr/>
        </p:nvGrpSpPr>
        <p:grpSpPr bwMode="auto">
          <a:xfrm>
            <a:off x="7902575" y="1249363"/>
            <a:ext cx="765175" cy="484187"/>
            <a:chOff x="4037" y="328"/>
            <a:chExt cx="482" cy="305"/>
          </a:xfrm>
        </p:grpSpPr>
        <p:grpSp>
          <p:nvGrpSpPr>
            <p:cNvPr id="3135" name="Group 63"/>
            <p:cNvGrpSpPr>
              <a:grpSpLocks/>
            </p:cNvGrpSpPr>
            <p:nvPr/>
          </p:nvGrpSpPr>
          <p:grpSpPr bwMode="auto">
            <a:xfrm>
              <a:off x="4037" y="328"/>
              <a:ext cx="480" cy="299"/>
              <a:chOff x="1800" y="1951"/>
              <a:chExt cx="480" cy="299"/>
            </a:xfrm>
          </p:grpSpPr>
          <p:sp>
            <p:nvSpPr>
              <p:cNvPr id="3116" name="Freeform 44"/>
              <p:cNvSpPr>
                <a:spLocks/>
              </p:cNvSpPr>
              <p:nvPr/>
            </p:nvSpPr>
            <p:spPr bwMode="auto">
              <a:xfrm>
                <a:off x="1800" y="1951"/>
                <a:ext cx="480" cy="299"/>
              </a:xfrm>
              <a:custGeom>
                <a:avLst/>
                <a:gdLst>
                  <a:gd name="T0" fmla="*/ 0 w 480"/>
                  <a:gd name="T1" fmla="*/ 0 h 299"/>
                  <a:gd name="T2" fmla="*/ 413 w 480"/>
                  <a:gd name="T3" fmla="*/ 0 h 299"/>
                  <a:gd name="T4" fmla="*/ 480 w 480"/>
                  <a:gd name="T5" fmla="*/ 150 h 299"/>
                  <a:gd name="T6" fmla="*/ 413 w 480"/>
                  <a:gd name="T7" fmla="*/ 299 h 299"/>
                  <a:gd name="T8" fmla="*/ 0 w 480"/>
                  <a:gd name="T9" fmla="*/ 299 h 299"/>
                  <a:gd name="T10" fmla="*/ 67 w 480"/>
                  <a:gd name="T11" fmla="*/ 150 h 299"/>
                  <a:gd name="T12" fmla="*/ 0 w 480"/>
                  <a:gd name="T13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0" h="299">
                    <a:moveTo>
                      <a:pt x="0" y="0"/>
                    </a:moveTo>
                    <a:lnTo>
                      <a:pt x="413" y="0"/>
                    </a:lnTo>
                    <a:lnTo>
                      <a:pt x="480" y="150"/>
                    </a:lnTo>
                    <a:lnTo>
                      <a:pt x="413" y="299"/>
                    </a:lnTo>
                    <a:lnTo>
                      <a:pt x="0" y="299"/>
                    </a:lnTo>
                    <a:lnTo>
                      <a:pt x="67" y="1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17" name="Freeform 45"/>
              <p:cNvSpPr>
                <a:spLocks/>
              </p:cNvSpPr>
              <p:nvPr/>
            </p:nvSpPr>
            <p:spPr bwMode="auto">
              <a:xfrm>
                <a:off x="1800" y="1951"/>
                <a:ext cx="480" cy="299"/>
              </a:xfrm>
              <a:custGeom>
                <a:avLst/>
                <a:gdLst>
                  <a:gd name="T0" fmla="*/ 0 w 480"/>
                  <a:gd name="T1" fmla="*/ 0 h 299"/>
                  <a:gd name="T2" fmla="*/ 413 w 480"/>
                  <a:gd name="T3" fmla="*/ 0 h 299"/>
                  <a:gd name="T4" fmla="*/ 480 w 480"/>
                  <a:gd name="T5" fmla="*/ 150 h 299"/>
                  <a:gd name="T6" fmla="*/ 413 w 480"/>
                  <a:gd name="T7" fmla="*/ 299 h 299"/>
                  <a:gd name="T8" fmla="*/ 0 w 480"/>
                  <a:gd name="T9" fmla="*/ 299 h 299"/>
                  <a:gd name="T10" fmla="*/ 67 w 480"/>
                  <a:gd name="T11" fmla="*/ 150 h 299"/>
                  <a:gd name="T12" fmla="*/ 0 w 480"/>
                  <a:gd name="T13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0" h="299">
                    <a:moveTo>
                      <a:pt x="0" y="0"/>
                    </a:moveTo>
                    <a:lnTo>
                      <a:pt x="413" y="0"/>
                    </a:lnTo>
                    <a:lnTo>
                      <a:pt x="480" y="150"/>
                    </a:lnTo>
                    <a:lnTo>
                      <a:pt x="413" y="299"/>
                    </a:lnTo>
                    <a:lnTo>
                      <a:pt x="0" y="299"/>
                    </a:lnTo>
                    <a:lnTo>
                      <a:pt x="67" y="15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279" name="Rectangle 207"/>
            <p:cNvSpPr>
              <a:spLocks noChangeArrowheads="1"/>
            </p:cNvSpPr>
            <p:nvPr/>
          </p:nvSpPr>
          <p:spPr bwMode="auto">
            <a:xfrm>
              <a:off x="4038" y="334"/>
              <a:ext cx="481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Wertschöp-</a:t>
              </a:r>
            </a:p>
            <a:p>
              <a:pPr algn="ctr"/>
              <a:r>
                <a:rPr lang="de-DE" altLang="de-DE" sz="800"/>
                <a:t>fungsketten-</a:t>
              </a:r>
            </a:p>
            <a:p>
              <a:pPr algn="ctr"/>
              <a:r>
                <a:rPr lang="de-DE" altLang="de-DE" sz="800"/>
                <a:t>funktion</a:t>
              </a:r>
            </a:p>
          </p:txBody>
        </p:sp>
      </p:grpSp>
      <p:grpSp>
        <p:nvGrpSpPr>
          <p:cNvPr id="3315" name="Group 243"/>
          <p:cNvGrpSpPr>
            <a:grpSpLocks/>
          </p:cNvGrpSpPr>
          <p:nvPr/>
        </p:nvGrpSpPr>
        <p:grpSpPr bwMode="auto">
          <a:xfrm>
            <a:off x="7904163" y="2127250"/>
            <a:ext cx="762000" cy="476250"/>
            <a:chOff x="4791" y="932"/>
            <a:chExt cx="480" cy="300"/>
          </a:xfrm>
        </p:grpSpPr>
        <p:grpSp>
          <p:nvGrpSpPr>
            <p:cNvPr id="3258" name="Group 186"/>
            <p:cNvGrpSpPr>
              <a:grpSpLocks/>
            </p:cNvGrpSpPr>
            <p:nvPr/>
          </p:nvGrpSpPr>
          <p:grpSpPr bwMode="auto">
            <a:xfrm>
              <a:off x="4791" y="932"/>
              <a:ext cx="480" cy="300"/>
              <a:chOff x="4791" y="932"/>
              <a:chExt cx="480" cy="300"/>
            </a:xfrm>
          </p:grpSpPr>
          <p:sp>
            <p:nvSpPr>
              <p:cNvPr id="3158" name="Oval 86"/>
              <p:cNvSpPr>
                <a:spLocks noChangeArrowheads="1"/>
              </p:cNvSpPr>
              <p:nvPr/>
            </p:nvSpPr>
            <p:spPr bwMode="auto">
              <a:xfrm>
                <a:off x="4791" y="932"/>
                <a:ext cx="480" cy="300"/>
              </a:xfrm>
              <a:prstGeom prst="ellipse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59" name="Oval 87"/>
              <p:cNvSpPr>
                <a:spLocks noChangeArrowheads="1"/>
              </p:cNvSpPr>
              <p:nvPr/>
            </p:nvSpPr>
            <p:spPr bwMode="auto">
              <a:xfrm>
                <a:off x="4791" y="932"/>
                <a:ext cx="480" cy="30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60" name="Oval 88"/>
              <p:cNvSpPr>
                <a:spLocks noChangeArrowheads="1"/>
              </p:cNvSpPr>
              <p:nvPr/>
            </p:nvSpPr>
            <p:spPr bwMode="auto">
              <a:xfrm>
                <a:off x="4806" y="947"/>
                <a:ext cx="450" cy="269"/>
              </a:xfrm>
              <a:prstGeom prst="ellipse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61" name="Oval 89"/>
              <p:cNvSpPr>
                <a:spLocks noChangeArrowheads="1"/>
              </p:cNvSpPr>
              <p:nvPr/>
            </p:nvSpPr>
            <p:spPr bwMode="auto">
              <a:xfrm>
                <a:off x="4806" y="947"/>
                <a:ext cx="450" cy="269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289" name="Rectangle 217"/>
            <p:cNvSpPr>
              <a:spLocks noChangeArrowheads="1"/>
            </p:cNvSpPr>
            <p:nvPr/>
          </p:nvSpPr>
          <p:spPr bwMode="auto">
            <a:xfrm>
              <a:off x="4794" y="940"/>
              <a:ext cx="47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Gruppe</a:t>
              </a:r>
            </a:p>
          </p:txBody>
        </p:sp>
      </p:grpSp>
      <p:grpSp>
        <p:nvGrpSpPr>
          <p:cNvPr id="3318" name="Group 246"/>
          <p:cNvGrpSpPr>
            <a:grpSpLocks/>
          </p:cNvGrpSpPr>
          <p:nvPr/>
        </p:nvGrpSpPr>
        <p:grpSpPr bwMode="auto">
          <a:xfrm>
            <a:off x="7904163" y="2973388"/>
            <a:ext cx="762000" cy="555625"/>
            <a:chOff x="4896" y="1485"/>
            <a:chExt cx="480" cy="350"/>
          </a:xfrm>
        </p:grpSpPr>
        <p:grpSp>
          <p:nvGrpSpPr>
            <p:cNvPr id="3265" name="Group 193"/>
            <p:cNvGrpSpPr>
              <a:grpSpLocks/>
            </p:cNvGrpSpPr>
            <p:nvPr/>
          </p:nvGrpSpPr>
          <p:grpSpPr bwMode="auto">
            <a:xfrm>
              <a:off x="4896" y="1489"/>
              <a:ext cx="480" cy="346"/>
              <a:chOff x="1469" y="3649"/>
              <a:chExt cx="480" cy="346"/>
            </a:xfrm>
          </p:grpSpPr>
          <p:sp>
            <p:nvSpPr>
              <p:cNvPr id="3193" name="Rectangle 121"/>
              <p:cNvSpPr>
                <a:spLocks noChangeArrowheads="1"/>
              </p:cNvSpPr>
              <p:nvPr/>
            </p:nvSpPr>
            <p:spPr bwMode="auto">
              <a:xfrm>
                <a:off x="1469" y="3649"/>
                <a:ext cx="480" cy="34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94" name="Rectangle 122"/>
              <p:cNvSpPr>
                <a:spLocks noChangeArrowheads="1"/>
              </p:cNvSpPr>
              <p:nvPr/>
            </p:nvSpPr>
            <p:spPr bwMode="auto">
              <a:xfrm>
                <a:off x="1469" y="3649"/>
                <a:ext cx="480" cy="346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95" name="Line 123"/>
              <p:cNvSpPr>
                <a:spLocks noChangeShapeType="1"/>
              </p:cNvSpPr>
              <p:nvPr/>
            </p:nvSpPr>
            <p:spPr bwMode="auto">
              <a:xfrm>
                <a:off x="1469" y="3971"/>
                <a:ext cx="480" cy="1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96" name="Line 124"/>
              <p:cNvSpPr>
                <a:spLocks noChangeShapeType="1"/>
              </p:cNvSpPr>
              <p:nvPr/>
            </p:nvSpPr>
            <p:spPr bwMode="auto">
              <a:xfrm>
                <a:off x="1469" y="3949"/>
                <a:ext cx="480" cy="1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290" name="Rectangle 218"/>
            <p:cNvSpPr>
              <a:spLocks noChangeArrowheads="1"/>
            </p:cNvSpPr>
            <p:nvPr/>
          </p:nvSpPr>
          <p:spPr bwMode="auto">
            <a:xfrm>
              <a:off x="4901" y="1485"/>
              <a:ext cx="469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Klasse</a:t>
              </a:r>
            </a:p>
          </p:txBody>
        </p:sp>
      </p:grpSp>
      <p:grpSp>
        <p:nvGrpSpPr>
          <p:cNvPr id="3282" name="Group 210"/>
          <p:cNvGrpSpPr>
            <a:grpSpLocks/>
          </p:cNvGrpSpPr>
          <p:nvPr/>
        </p:nvGrpSpPr>
        <p:grpSpPr bwMode="auto">
          <a:xfrm>
            <a:off x="6680200" y="1250950"/>
            <a:ext cx="784225" cy="481013"/>
            <a:chOff x="4685" y="363"/>
            <a:chExt cx="494" cy="303"/>
          </a:xfrm>
        </p:grpSpPr>
        <p:grpSp>
          <p:nvGrpSpPr>
            <p:cNvPr id="3136" name="Group 64"/>
            <p:cNvGrpSpPr>
              <a:grpSpLocks/>
            </p:cNvGrpSpPr>
            <p:nvPr/>
          </p:nvGrpSpPr>
          <p:grpSpPr bwMode="auto">
            <a:xfrm>
              <a:off x="4699" y="367"/>
              <a:ext cx="480" cy="299"/>
              <a:chOff x="2424" y="1951"/>
              <a:chExt cx="480" cy="299"/>
            </a:xfrm>
          </p:grpSpPr>
          <p:sp>
            <p:nvSpPr>
              <p:cNvPr id="3118" name="Freeform 46"/>
              <p:cNvSpPr>
                <a:spLocks/>
              </p:cNvSpPr>
              <p:nvPr/>
            </p:nvSpPr>
            <p:spPr bwMode="auto">
              <a:xfrm>
                <a:off x="2424" y="1951"/>
                <a:ext cx="480" cy="299"/>
              </a:xfrm>
              <a:custGeom>
                <a:avLst/>
                <a:gdLst>
                  <a:gd name="T0" fmla="*/ 0 w 480"/>
                  <a:gd name="T1" fmla="*/ 0 h 299"/>
                  <a:gd name="T2" fmla="*/ 413 w 480"/>
                  <a:gd name="T3" fmla="*/ 0 h 299"/>
                  <a:gd name="T4" fmla="*/ 480 w 480"/>
                  <a:gd name="T5" fmla="*/ 150 h 299"/>
                  <a:gd name="T6" fmla="*/ 413 w 480"/>
                  <a:gd name="T7" fmla="*/ 299 h 299"/>
                  <a:gd name="T8" fmla="*/ 0 w 480"/>
                  <a:gd name="T9" fmla="*/ 299 h 299"/>
                  <a:gd name="T10" fmla="*/ 0 w 480"/>
                  <a:gd name="T11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299">
                    <a:moveTo>
                      <a:pt x="0" y="0"/>
                    </a:moveTo>
                    <a:lnTo>
                      <a:pt x="413" y="0"/>
                    </a:lnTo>
                    <a:lnTo>
                      <a:pt x="480" y="150"/>
                    </a:lnTo>
                    <a:lnTo>
                      <a:pt x="413" y="299"/>
                    </a:lnTo>
                    <a:lnTo>
                      <a:pt x="0" y="2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19" name="Freeform 47"/>
              <p:cNvSpPr>
                <a:spLocks/>
              </p:cNvSpPr>
              <p:nvPr/>
            </p:nvSpPr>
            <p:spPr bwMode="auto">
              <a:xfrm>
                <a:off x="2424" y="1951"/>
                <a:ext cx="480" cy="299"/>
              </a:xfrm>
              <a:custGeom>
                <a:avLst/>
                <a:gdLst>
                  <a:gd name="T0" fmla="*/ 0 w 480"/>
                  <a:gd name="T1" fmla="*/ 0 h 299"/>
                  <a:gd name="T2" fmla="*/ 413 w 480"/>
                  <a:gd name="T3" fmla="*/ 0 h 299"/>
                  <a:gd name="T4" fmla="*/ 480 w 480"/>
                  <a:gd name="T5" fmla="*/ 150 h 299"/>
                  <a:gd name="T6" fmla="*/ 413 w 480"/>
                  <a:gd name="T7" fmla="*/ 299 h 299"/>
                  <a:gd name="T8" fmla="*/ 0 w 480"/>
                  <a:gd name="T9" fmla="*/ 299 h 299"/>
                  <a:gd name="T10" fmla="*/ 0 w 480"/>
                  <a:gd name="T11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299">
                    <a:moveTo>
                      <a:pt x="0" y="0"/>
                    </a:moveTo>
                    <a:lnTo>
                      <a:pt x="413" y="0"/>
                    </a:lnTo>
                    <a:lnTo>
                      <a:pt x="480" y="150"/>
                    </a:lnTo>
                    <a:lnTo>
                      <a:pt x="413" y="299"/>
                    </a:lnTo>
                    <a:lnTo>
                      <a:pt x="0" y="2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280" name="Rectangle 208"/>
            <p:cNvSpPr>
              <a:spLocks noChangeArrowheads="1"/>
            </p:cNvSpPr>
            <p:nvPr/>
          </p:nvSpPr>
          <p:spPr bwMode="auto">
            <a:xfrm>
              <a:off x="4685" y="363"/>
              <a:ext cx="481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Wertschöp-</a:t>
              </a:r>
            </a:p>
            <a:p>
              <a:pPr algn="ctr"/>
              <a:r>
                <a:rPr lang="de-DE" altLang="de-DE" sz="800"/>
                <a:t>fungsketten-</a:t>
              </a:r>
            </a:p>
            <a:p>
              <a:pPr algn="ctr"/>
              <a:r>
                <a:rPr lang="de-DE" altLang="de-DE" sz="800"/>
                <a:t>funktion</a:t>
              </a:r>
            </a:p>
          </p:txBody>
        </p:sp>
      </p:grpSp>
      <p:grpSp>
        <p:nvGrpSpPr>
          <p:cNvPr id="3316" name="Group 244"/>
          <p:cNvGrpSpPr>
            <a:grpSpLocks/>
          </p:cNvGrpSpPr>
          <p:nvPr/>
        </p:nvGrpSpPr>
        <p:grpSpPr bwMode="auto">
          <a:xfrm>
            <a:off x="6689725" y="2219325"/>
            <a:ext cx="766763" cy="292100"/>
            <a:chOff x="4183" y="1008"/>
            <a:chExt cx="483" cy="184"/>
          </a:xfrm>
        </p:grpSpPr>
        <p:grpSp>
          <p:nvGrpSpPr>
            <p:cNvPr id="3257" name="Group 185"/>
            <p:cNvGrpSpPr>
              <a:grpSpLocks/>
            </p:cNvGrpSpPr>
            <p:nvPr/>
          </p:nvGrpSpPr>
          <p:grpSpPr bwMode="auto">
            <a:xfrm>
              <a:off x="4186" y="1008"/>
              <a:ext cx="480" cy="184"/>
              <a:chOff x="4186" y="1008"/>
              <a:chExt cx="480" cy="184"/>
            </a:xfrm>
          </p:grpSpPr>
          <p:sp>
            <p:nvSpPr>
              <p:cNvPr id="3156" name="Rectangle 84"/>
              <p:cNvSpPr>
                <a:spLocks noChangeArrowheads="1"/>
              </p:cNvSpPr>
              <p:nvPr/>
            </p:nvSpPr>
            <p:spPr bwMode="auto">
              <a:xfrm>
                <a:off x="4186" y="1008"/>
                <a:ext cx="480" cy="18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57" name="Rectangle 85"/>
              <p:cNvSpPr>
                <a:spLocks noChangeArrowheads="1"/>
              </p:cNvSpPr>
              <p:nvPr/>
            </p:nvSpPr>
            <p:spPr bwMode="auto">
              <a:xfrm>
                <a:off x="4186" y="1008"/>
                <a:ext cx="480" cy="184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288" name="Rectangle 216"/>
            <p:cNvSpPr>
              <a:spLocks noChangeArrowheads="1"/>
            </p:cNvSpPr>
            <p:nvPr/>
          </p:nvSpPr>
          <p:spPr bwMode="auto">
            <a:xfrm>
              <a:off x="4183" y="1019"/>
              <a:ext cx="4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Person</a:t>
              </a:r>
            </a:p>
          </p:txBody>
        </p:sp>
      </p:grpSp>
      <p:grpSp>
        <p:nvGrpSpPr>
          <p:cNvPr id="3334" name="Group 262"/>
          <p:cNvGrpSpPr>
            <a:grpSpLocks/>
          </p:cNvGrpSpPr>
          <p:nvPr/>
        </p:nvGrpSpPr>
        <p:grpSpPr bwMode="auto">
          <a:xfrm>
            <a:off x="6694488" y="2971800"/>
            <a:ext cx="757237" cy="560388"/>
            <a:chOff x="4228" y="1482"/>
            <a:chExt cx="477" cy="353"/>
          </a:xfrm>
        </p:grpSpPr>
        <p:grpSp>
          <p:nvGrpSpPr>
            <p:cNvPr id="3264" name="Group 192"/>
            <p:cNvGrpSpPr>
              <a:grpSpLocks/>
            </p:cNvGrpSpPr>
            <p:nvPr/>
          </p:nvGrpSpPr>
          <p:grpSpPr bwMode="auto">
            <a:xfrm>
              <a:off x="4228" y="1482"/>
              <a:ext cx="477" cy="348"/>
              <a:chOff x="3245" y="3098"/>
              <a:chExt cx="618" cy="455"/>
            </a:xfrm>
          </p:grpSpPr>
          <p:sp>
            <p:nvSpPr>
              <p:cNvPr id="3189" name="Freeform 117"/>
              <p:cNvSpPr>
                <a:spLocks/>
              </p:cNvSpPr>
              <p:nvPr/>
            </p:nvSpPr>
            <p:spPr bwMode="auto">
              <a:xfrm>
                <a:off x="3245" y="3098"/>
                <a:ext cx="327" cy="127"/>
              </a:xfrm>
              <a:custGeom>
                <a:avLst/>
                <a:gdLst>
                  <a:gd name="T0" fmla="*/ 871 w 871"/>
                  <a:gd name="T1" fmla="*/ 187 h 338"/>
                  <a:gd name="T2" fmla="*/ 720 w 871"/>
                  <a:gd name="T3" fmla="*/ 338 h 338"/>
                  <a:gd name="T4" fmla="*/ 720 w 871"/>
                  <a:gd name="T5" fmla="*/ 338 h 338"/>
                  <a:gd name="T6" fmla="*/ 151 w 871"/>
                  <a:gd name="T7" fmla="*/ 338 h 338"/>
                  <a:gd name="T8" fmla="*/ 0 w 871"/>
                  <a:gd name="T9" fmla="*/ 187 h 338"/>
                  <a:gd name="T10" fmla="*/ 0 w 871"/>
                  <a:gd name="T11" fmla="*/ 151 h 338"/>
                  <a:gd name="T12" fmla="*/ 151 w 871"/>
                  <a:gd name="T13" fmla="*/ 0 h 338"/>
                  <a:gd name="T14" fmla="*/ 151 w 871"/>
                  <a:gd name="T15" fmla="*/ 0 h 338"/>
                  <a:gd name="T16" fmla="*/ 720 w 871"/>
                  <a:gd name="T17" fmla="*/ 0 h 338"/>
                  <a:gd name="T18" fmla="*/ 871 w 871"/>
                  <a:gd name="T19" fmla="*/ 151 h 338"/>
                  <a:gd name="T20" fmla="*/ 871 w 871"/>
                  <a:gd name="T21" fmla="*/ 151 h 338"/>
                  <a:gd name="T22" fmla="*/ 871 w 871"/>
                  <a:gd name="T23" fmla="*/ 151 h 338"/>
                  <a:gd name="T24" fmla="*/ 871 w 871"/>
                  <a:gd name="T25" fmla="*/ 187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1" h="338">
                    <a:moveTo>
                      <a:pt x="871" y="187"/>
                    </a:moveTo>
                    <a:cubicBezTo>
                      <a:pt x="871" y="270"/>
                      <a:pt x="803" y="338"/>
                      <a:pt x="720" y="338"/>
                    </a:cubicBezTo>
                    <a:lnTo>
                      <a:pt x="720" y="338"/>
                    </a:lnTo>
                    <a:lnTo>
                      <a:pt x="151" y="338"/>
                    </a:lnTo>
                    <a:cubicBezTo>
                      <a:pt x="68" y="338"/>
                      <a:pt x="0" y="270"/>
                      <a:pt x="0" y="187"/>
                    </a:cubicBezTo>
                    <a:lnTo>
                      <a:pt x="0" y="151"/>
                    </a:lnTo>
                    <a:cubicBezTo>
                      <a:pt x="0" y="67"/>
                      <a:pt x="68" y="0"/>
                      <a:pt x="151" y="0"/>
                    </a:cubicBezTo>
                    <a:lnTo>
                      <a:pt x="151" y="0"/>
                    </a:lnTo>
                    <a:lnTo>
                      <a:pt x="720" y="0"/>
                    </a:lnTo>
                    <a:cubicBezTo>
                      <a:pt x="803" y="0"/>
                      <a:pt x="871" y="67"/>
                      <a:pt x="871" y="151"/>
                    </a:cubicBezTo>
                    <a:cubicBezTo>
                      <a:pt x="871" y="151"/>
                      <a:pt x="871" y="151"/>
                      <a:pt x="871" y="151"/>
                    </a:cubicBezTo>
                    <a:lnTo>
                      <a:pt x="871" y="151"/>
                    </a:lnTo>
                    <a:lnTo>
                      <a:pt x="871" y="187"/>
                    </a:lnTo>
                    <a:close/>
                  </a:path>
                </a:pathLst>
              </a:custGeom>
              <a:solidFill>
                <a:srgbClr val="FFFFE6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90" name="Freeform 118"/>
              <p:cNvSpPr>
                <a:spLocks/>
              </p:cNvSpPr>
              <p:nvPr/>
            </p:nvSpPr>
            <p:spPr bwMode="auto">
              <a:xfrm>
                <a:off x="3245" y="3098"/>
                <a:ext cx="327" cy="127"/>
              </a:xfrm>
              <a:custGeom>
                <a:avLst/>
                <a:gdLst>
                  <a:gd name="T0" fmla="*/ 871 w 871"/>
                  <a:gd name="T1" fmla="*/ 187 h 338"/>
                  <a:gd name="T2" fmla="*/ 720 w 871"/>
                  <a:gd name="T3" fmla="*/ 338 h 338"/>
                  <a:gd name="T4" fmla="*/ 720 w 871"/>
                  <a:gd name="T5" fmla="*/ 338 h 338"/>
                  <a:gd name="T6" fmla="*/ 151 w 871"/>
                  <a:gd name="T7" fmla="*/ 338 h 338"/>
                  <a:gd name="T8" fmla="*/ 0 w 871"/>
                  <a:gd name="T9" fmla="*/ 187 h 338"/>
                  <a:gd name="T10" fmla="*/ 0 w 871"/>
                  <a:gd name="T11" fmla="*/ 151 h 338"/>
                  <a:gd name="T12" fmla="*/ 151 w 871"/>
                  <a:gd name="T13" fmla="*/ 0 h 338"/>
                  <a:gd name="T14" fmla="*/ 151 w 871"/>
                  <a:gd name="T15" fmla="*/ 0 h 338"/>
                  <a:gd name="T16" fmla="*/ 720 w 871"/>
                  <a:gd name="T17" fmla="*/ 0 h 338"/>
                  <a:gd name="T18" fmla="*/ 871 w 871"/>
                  <a:gd name="T19" fmla="*/ 151 h 338"/>
                  <a:gd name="T20" fmla="*/ 871 w 871"/>
                  <a:gd name="T21" fmla="*/ 151 h 338"/>
                  <a:gd name="T22" fmla="*/ 871 w 871"/>
                  <a:gd name="T23" fmla="*/ 151 h 338"/>
                  <a:gd name="T24" fmla="*/ 871 w 871"/>
                  <a:gd name="T25" fmla="*/ 187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1" h="338">
                    <a:moveTo>
                      <a:pt x="871" y="187"/>
                    </a:moveTo>
                    <a:cubicBezTo>
                      <a:pt x="871" y="270"/>
                      <a:pt x="803" y="338"/>
                      <a:pt x="720" y="338"/>
                    </a:cubicBezTo>
                    <a:lnTo>
                      <a:pt x="720" y="338"/>
                    </a:lnTo>
                    <a:lnTo>
                      <a:pt x="151" y="338"/>
                    </a:lnTo>
                    <a:cubicBezTo>
                      <a:pt x="68" y="338"/>
                      <a:pt x="0" y="270"/>
                      <a:pt x="0" y="187"/>
                    </a:cubicBezTo>
                    <a:lnTo>
                      <a:pt x="0" y="151"/>
                    </a:lnTo>
                    <a:cubicBezTo>
                      <a:pt x="0" y="67"/>
                      <a:pt x="68" y="0"/>
                      <a:pt x="151" y="0"/>
                    </a:cubicBezTo>
                    <a:lnTo>
                      <a:pt x="151" y="0"/>
                    </a:lnTo>
                    <a:lnTo>
                      <a:pt x="720" y="0"/>
                    </a:lnTo>
                    <a:cubicBezTo>
                      <a:pt x="803" y="0"/>
                      <a:pt x="871" y="67"/>
                      <a:pt x="871" y="151"/>
                    </a:cubicBezTo>
                    <a:cubicBezTo>
                      <a:pt x="871" y="151"/>
                      <a:pt x="871" y="151"/>
                      <a:pt x="871" y="151"/>
                    </a:cubicBezTo>
                    <a:lnTo>
                      <a:pt x="871" y="151"/>
                    </a:lnTo>
                    <a:lnTo>
                      <a:pt x="871" y="187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91" name="Rectangle 119"/>
              <p:cNvSpPr>
                <a:spLocks noChangeArrowheads="1"/>
              </p:cNvSpPr>
              <p:nvPr/>
            </p:nvSpPr>
            <p:spPr bwMode="auto">
              <a:xfrm>
                <a:off x="3245" y="3160"/>
                <a:ext cx="618" cy="393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92" name="Rectangle 120"/>
              <p:cNvSpPr>
                <a:spLocks noChangeArrowheads="1"/>
              </p:cNvSpPr>
              <p:nvPr/>
            </p:nvSpPr>
            <p:spPr bwMode="auto">
              <a:xfrm>
                <a:off x="3245" y="3160"/>
                <a:ext cx="618" cy="393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291" name="Rectangle 219"/>
            <p:cNvSpPr>
              <a:spLocks noChangeArrowheads="1"/>
            </p:cNvSpPr>
            <p:nvPr/>
          </p:nvSpPr>
          <p:spPr bwMode="auto">
            <a:xfrm>
              <a:off x="4235" y="1490"/>
              <a:ext cx="454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Paket</a:t>
              </a:r>
            </a:p>
          </p:txBody>
        </p:sp>
      </p:grpSp>
      <p:grpSp>
        <p:nvGrpSpPr>
          <p:cNvPr id="3328" name="Group 256"/>
          <p:cNvGrpSpPr>
            <a:grpSpLocks/>
          </p:cNvGrpSpPr>
          <p:nvPr/>
        </p:nvGrpSpPr>
        <p:grpSpPr bwMode="auto">
          <a:xfrm>
            <a:off x="6689725" y="3959225"/>
            <a:ext cx="765175" cy="484188"/>
            <a:chOff x="4647" y="2142"/>
            <a:chExt cx="482" cy="305"/>
          </a:xfrm>
        </p:grpSpPr>
        <p:grpSp>
          <p:nvGrpSpPr>
            <p:cNvPr id="3271" name="Group 199"/>
            <p:cNvGrpSpPr>
              <a:grpSpLocks/>
            </p:cNvGrpSpPr>
            <p:nvPr/>
          </p:nvGrpSpPr>
          <p:grpSpPr bwMode="auto">
            <a:xfrm>
              <a:off x="4647" y="2142"/>
              <a:ext cx="480" cy="305"/>
              <a:chOff x="3869" y="4129"/>
              <a:chExt cx="480" cy="305"/>
            </a:xfrm>
          </p:grpSpPr>
          <p:sp>
            <p:nvSpPr>
              <p:cNvPr id="3216" name="Rectangle 144"/>
              <p:cNvSpPr>
                <a:spLocks noChangeArrowheads="1"/>
              </p:cNvSpPr>
              <p:nvPr/>
            </p:nvSpPr>
            <p:spPr bwMode="auto">
              <a:xfrm>
                <a:off x="3869" y="4129"/>
                <a:ext cx="480" cy="305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17" name="Rectangle 145"/>
              <p:cNvSpPr>
                <a:spLocks noChangeArrowheads="1"/>
              </p:cNvSpPr>
              <p:nvPr/>
            </p:nvSpPr>
            <p:spPr bwMode="auto">
              <a:xfrm>
                <a:off x="3869" y="4129"/>
                <a:ext cx="480" cy="305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18" name="Line 146"/>
              <p:cNvSpPr>
                <a:spLocks noChangeShapeType="1"/>
              </p:cNvSpPr>
              <p:nvPr/>
            </p:nvSpPr>
            <p:spPr bwMode="auto">
              <a:xfrm>
                <a:off x="4267" y="4393"/>
                <a:ext cx="1" cy="31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19" name="Line 147"/>
              <p:cNvSpPr>
                <a:spLocks noChangeShapeType="1"/>
              </p:cNvSpPr>
              <p:nvPr/>
            </p:nvSpPr>
            <p:spPr bwMode="auto">
              <a:xfrm>
                <a:off x="4267" y="4393"/>
                <a:ext cx="26" cy="1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20" name="Line 148"/>
              <p:cNvSpPr>
                <a:spLocks noChangeShapeType="1"/>
              </p:cNvSpPr>
              <p:nvPr/>
            </p:nvSpPr>
            <p:spPr bwMode="auto">
              <a:xfrm>
                <a:off x="4267" y="4411"/>
                <a:ext cx="26" cy="1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21" name="Line 149"/>
              <p:cNvSpPr>
                <a:spLocks noChangeShapeType="1"/>
              </p:cNvSpPr>
              <p:nvPr/>
            </p:nvSpPr>
            <p:spPr bwMode="auto">
              <a:xfrm>
                <a:off x="4266" y="4427"/>
                <a:ext cx="27" cy="1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22" name="Line 150"/>
              <p:cNvSpPr>
                <a:spLocks noChangeShapeType="1"/>
              </p:cNvSpPr>
              <p:nvPr/>
            </p:nvSpPr>
            <p:spPr bwMode="auto">
              <a:xfrm>
                <a:off x="4303" y="4397"/>
                <a:ext cx="29" cy="3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23" name="Line 151"/>
              <p:cNvSpPr>
                <a:spLocks noChangeShapeType="1"/>
              </p:cNvSpPr>
              <p:nvPr/>
            </p:nvSpPr>
            <p:spPr bwMode="auto">
              <a:xfrm flipV="1">
                <a:off x="4303" y="4397"/>
                <a:ext cx="29" cy="3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24" name="Line 152"/>
              <p:cNvSpPr>
                <a:spLocks noChangeShapeType="1"/>
              </p:cNvSpPr>
              <p:nvPr/>
            </p:nvSpPr>
            <p:spPr bwMode="auto">
              <a:xfrm>
                <a:off x="3896" y="4131"/>
                <a:ext cx="1" cy="303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25" name="Line 153"/>
              <p:cNvSpPr>
                <a:spLocks noChangeShapeType="1"/>
              </p:cNvSpPr>
              <p:nvPr/>
            </p:nvSpPr>
            <p:spPr bwMode="auto">
              <a:xfrm>
                <a:off x="3923" y="4131"/>
                <a:ext cx="1" cy="303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26" name="Line 154"/>
              <p:cNvSpPr>
                <a:spLocks noChangeShapeType="1"/>
              </p:cNvSpPr>
              <p:nvPr/>
            </p:nvSpPr>
            <p:spPr bwMode="auto">
              <a:xfrm>
                <a:off x="4290" y="4131"/>
                <a:ext cx="1" cy="303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27" name="Line 155"/>
              <p:cNvSpPr>
                <a:spLocks noChangeShapeType="1"/>
              </p:cNvSpPr>
              <p:nvPr/>
            </p:nvSpPr>
            <p:spPr bwMode="auto">
              <a:xfrm>
                <a:off x="4316" y="4131"/>
                <a:ext cx="1" cy="303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293" name="Rectangle 221"/>
            <p:cNvSpPr>
              <a:spLocks noChangeArrowheads="1"/>
            </p:cNvSpPr>
            <p:nvPr/>
          </p:nvSpPr>
          <p:spPr bwMode="auto">
            <a:xfrm>
              <a:off x="4654" y="2150"/>
              <a:ext cx="475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Anwen-</a:t>
              </a:r>
            </a:p>
            <a:p>
              <a:pPr algn="ctr"/>
              <a:r>
                <a:rPr lang="de-DE" altLang="de-DE" sz="800"/>
                <a:t>dungs-</a:t>
              </a:r>
            </a:p>
            <a:p>
              <a:pPr algn="ctr"/>
              <a:r>
                <a:rPr lang="de-DE" altLang="de-DE" sz="800"/>
                <a:t>system</a:t>
              </a:r>
            </a:p>
          </p:txBody>
        </p:sp>
      </p:grpSp>
      <p:grpSp>
        <p:nvGrpSpPr>
          <p:cNvPr id="3134" name="Group 62"/>
          <p:cNvGrpSpPr>
            <a:grpSpLocks/>
          </p:cNvGrpSpPr>
          <p:nvPr/>
        </p:nvGrpSpPr>
        <p:grpSpPr bwMode="auto">
          <a:xfrm>
            <a:off x="5797550" y="1346200"/>
            <a:ext cx="304800" cy="292100"/>
            <a:chOff x="2952" y="1490"/>
            <a:chExt cx="192" cy="184"/>
          </a:xfrm>
        </p:grpSpPr>
        <p:sp>
          <p:nvSpPr>
            <p:cNvPr id="3112" name="Oval 40"/>
            <p:cNvSpPr>
              <a:spLocks noChangeArrowheads="1"/>
            </p:cNvSpPr>
            <p:nvPr/>
          </p:nvSpPr>
          <p:spPr bwMode="auto">
            <a:xfrm>
              <a:off x="2952" y="1490"/>
              <a:ext cx="192" cy="184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113" name="Oval 41"/>
            <p:cNvSpPr>
              <a:spLocks noChangeArrowheads="1"/>
            </p:cNvSpPr>
            <p:nvPr/>
          </p:nvSpPr>
          <p:spPr bwMode="auto">
            <a:xfrm>
              <a:off x="2952" y="1490"/>
              <a:ext cx="192" cy="184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114" name="Line 42"/>
            <p:cNvSpPr>
              <a:spLocks noChangeShapeType="1"/>
            </p:cNvSpPr>
            <p:nvPr/>
          </p:nvSpPr>
          <p:spPr bwMode="auto">
            <a:xfrm flipH="1" flipV="1">
              <a:off x="3006" y="1552"/>
              <a:ext cx="42" cy="78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115" name="Line 43"/>
            <p:cNvSpPr>
              <a:spLocks noChangeShapeType="1"/>
            </p:cNvSpPr>
            <p:nvPr/>
          </p:nvSpPr>
          <p:spPr bwMode="auto">
            <a:xfrm flipV="1">
              <a:off x="3048" y="1549"/>
              <a:ext cx="42" cy="81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3256" name="Group 184"/>
          <p:cNvGrpSpPr>
            <a:grpSpLocks/>
          </p:cNvGrpSpPr>
          <p:nvPr/>
        </p:nvGrpSpPr>
        <p:grpSpPr bwMode="auto">
          <a:xfrm>
            <a:off x="5481638" y="2217738"/>
            <a:ext cx="762000" cy="293687"/>
            <a:chOff x="1517" y="2305"/>
            <a:chExt cx="480" cy="185"/>
          </a:xfrm>
        </p:grpSpPr>
        <p:sp>
          <p:nvSpPr>
            <p:cNvPr id="3153" name="Rectangle 81"/>
            <p:cNvSpPr>
              <a:spLocks noChangeArrowheads="1"/>
            </p:cNvSpPr>
            <p:nvPr/>
          </p:nvSpPr>
          <p:spPr bwMode="auto">
            <a:xfrm>
              <a:off x="1517" y="2305"/>
              <a:ext cx="480" cy="18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154" name="Rectangle 82"/>
            <p:cNvSpPr>
              <a:spLocks noChangeArrowheads="1"/>
            </p:cNvSpPr>
            <p:nvPr/>
          </p:nvSpPr>
          <p:spPr bwMode="auto">
            <a:xfrm>
              <a:off x="1517" y="2305"/>
              <a:ext cx="480" cy="185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155" name="Freeform 83"/>
            <p:cNvSpPr>
              <a:spLocks noEditPoints="1"/>
            </p:cNvSpPr>
            <p:nvPr/>
          </p:nvSpPr>
          <p:spPr bwMode="auto">
            <a:xfrm>
              <a:off x="1533" y="2309"/>
              <a:ext cx="6" cy="156"/>
            </a:xfrm>
            <a:custGeom>
              <a:avLst/>
              <a:gdLst>
                <a:gd name="T0" fmla="*/ 16 w 16"/>
                <a:gd name="T1" fmla="*/ 8 h 417"/>
                <a:gd name="T2" fmla="*/ 16 w 16"/>
                <a:gd name="T3" fmla="*/ 9 h 417"/>
                <a:gd name="T4" fmla="*/ 8 w 16"/>
                <a:gd name="T5" fmla="*/ 17 h 417"/>
                <a:gd name="T6" fmla="*/ 0 w 16"/>
                <a:gd name="T7" fmla="*/ 9 h 417"/>
                <a:gd name="T8" fmla="*/ 0 w 16"/>
                <a:gd name="T9" fmla="*/ 8 h 417"/>
                <a:gd name="T10" fmla="*/ 8 w 16"/>
                <a:gd name="T11" fmla="*/ 0 h 417"/>
                <a:gd name="T12" fmla="*/ 16 w 16"/>
                <a:gd name="T13" fmla="*/ 8 h 417"/>
                <a:gd name="T14" fmla="*/ 16 w 16"/>
                <a:gd name="T15" fmla="*/ 89 h 417"/>
                <a:gd name="T16" fmla="*/ 16 w 16"/>
                <a:gd name="T17" fmla="*/ 89 h 417"/>
                <a:gd name="T18" fmla="*/ 8 w 16"/>
                <a:gd name="T19" fmla="*/ 97 h 417"/>
                <a:gd name="T20" fmla="*/ 0 w 16"/>
                <a:gd name="T21" fmla="*/ 89 h 417"/>
                <a:gd name="T22" fmla="*/ 0 w 16"/>
                <a:gd name="T23" fmla="*/ 89 h 417"/>
                <a:gd name="T24" fmla="*/ 8 w 16"/>
                <a:gd name="T25" fmla="*/ 81 h 417"/>
                <a:gd name="T26" fmla="*/ 16 w 16"/>
                <a:gd name="T27" fmla="*/ 89 h 417"/>
                <a:gd name="T28" fmla="*/ 16 w 16"/>
                <a:gd name="T29" fmla="*/ 169 h 417"/>
                <a:gd name="T30" fmla="*/ 16 w 16"/>
                <a:gd name="T31" fmla="*/ 169 h 417"/>
                <a:gd name="T32" fmla="*/ 8 w 16"/>
                <a:gd name="T33" fmla="*/ 177 h 417"/>
                <a:gd name="T34" fmla="*/ 0 w 16"/>
                <a:gd name="T35" fmla="*/ 169 h 417"/>
                <a:gd name="T36" fmla="*/ 0 w 16"/>
                <a:gd name="T37" fmla="*/ 169 h 417"/>
                <a:gd name="T38" fmla="*/ 8 w 16"/>
                <a:gd name="T39" fmla="*/ 161 h 417"/>
                <a:gd name="T40" fmla="*/ 16 w 16"/>
                <a:gd name="T41" fmla="*/ 169 h 417"/>
                <a:gd name="T42" fmla="*/ 16 w 16"/>
                <a:gd name="T43" fmla="*/ 249 h 417"/>
                <a:gd name="T44" fmla="*/ 16 w 16"/>
                <a:gd name="T45" fmla="*/ 249 h 417"/>
                <a:gd name="T46" fmla="*/ 8 w 16"/>
                <a:gd name="T47" fmla="*/ 257 h 417"/>
                <a:gd name="T48" fmla="*/ 0 w 16"/>
                <a:gd name="T49" fmla="*/ 249 h 417"/>
                <a:gd name="T50" fmla="*/ 0 w 16"/>
                <a:gd name="T51" fmla="*/ 249 h 417"/>
                <a:gd name="T52" fmla="*/ 8 w 16"/>
                <a:gd name="T53" fmla="*/ 241 h 417"/>
                <a:gd name="T54" fmla="*/ 16 w 16"/>
                <a:gd name="T55" fmla="*/ 249 h 417"/>
                <a:gd name="T56" fmla="*/ 16 w 16"/>
                <a:gd name="T57" fmla="*/ 329 h 417"/>
                <a:gd name="T58" fmla="*/ 16 w 16"/>
                <a:gd name="T59" fmla="*/ 329 h 417"/>
                <a:gd name="T60" fmla="*/ 8 w 16"/>
                <a:gd name="T61" fmla="*/ 337 h 417"/>
                <a:gd name="T62" fmla="*/ 0 w 16"/>
                <a:gd name="T63" fmla="*/ 329 h 417"/>
                <a:gd name="T64" fmla="*/ 0 w 16"/>
                <a:gd name="T65" fmla="*/ 329 h 417"/>
                <a:gd name="T66" fmla="*/ 8 w 16"/>
                <a:gd name="T67" fmla="*/ 321 h 417"/>
                <a:gd name="T68" fmla="*/ 16 w 16"/>
                <a:gd name="T69" fmla="*/ 329 h 417"/>
                <a:gd name="T70" fmla="*/ 16 w 16"/>
                <a:gd name="T71" fmla="*/ 409 h 417"/>
                <a:gd name="T72" fmla="*/ 16 w 16"/>
                <a:gd name="T73" fmla="*/ 409 h 417"/>
                <a:gd name="T74" fmla="*/ 8 w 16"/>
                <a:gd name="T75" fmla="*/ 417 h 417"/>
                <a:gd name="T76" fmla="*/ 0 w 16"/>
                <a:gd name="T77" fmla="*/ 409 h 417"/>
                <a:gd name="T78" fmla="*/ 0 w 16"/>
                <a:gd name="T79" fmla="*/ 409 h 417"/>
                <a:gd name="T80" fmla="*/ 8 w 16"/>
                <a:gd name="T81" fmla="*/ 401 h 417"/>
                <a:gd name="T82" fmla="*/ 16 w 16"/>
                <a:gd name="T83" fmla="*/ 409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" h="417">
                  <a:moveTo>
                    <a:pt x="16" y="8"/>
                  </a:moveTo>
                  <a:lnTo>
                    <a:pt x="16" y="9"/>
                  </a:lnTo>
                  <a:cubicBezTo>
                    <a:pt x="16" y="13"/>
                    <a:pt x="13" y="17"/>
                    <a:pt x="8" y="17"/>
                  </a:cubicBezTo>
                  <a:cubicBezTo>
                    <a:pt x="4" y="17"/>
                    <a:pt x="0" y="13"/>
                    <a:pt x="0" y="9"/>
                  </a:cubicBezTo>
                  <a:lnTo>
                    <a:pt x="0" y="8"/>
                  </a:ln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lose/>
                  <a:moveTo>
                    <a:pt x="16" y="89"/>
                  </a:moveTo>
                  <a:lnTo>
                    <a:pt x="16" y="89"/>
                  </a:lnTo>
                  <a:cubicBezTo>
                    <a:pt x="16" y="93"/>
                    <a:pt x="13" y="97"/>
                    <a:pt x="8" y="97"/>
                  </a:cubicBezTo>
                  <a:cubicBezTo>
                    <a:pt x="4" y="97"/>
                    <a:pt x="0" y="93"/>
                    <a:pt x="0" y="89"/>
                  </a:cubicBezTo>
                  <a:lnTo>
                    <a:pt x="0" y="89"/>
                  </a:lnTo>
                  <a:cubicBezTo>
                    <a:pt x="0" y="84"/>
                    <a:pt x="4" y="81"/>
                    <a:pt x="8" y="81"/>
                  </a:cubicBezTo>
                  <a:cubicBezTo>
                    <a:pt x="13" y="81"/>
                    <a:pt x="16" y="84"/>
                    <a:pt x="16" y="89"/>
                  </a:cubicBezTo>
                  <a:close/>
                  <a:moveTo>
                    <a:pt x="16" y="169"/>
                  </a:moveTo>
                  <a:lnTo>
                    <a:pt x="16" y="169"/>
                  </a:lnTo>
                  <a:cubicBezTo>
                    <a:pt x="16" y="173"/>
                    <a:pt x="13" y="177"/>
                    <a:pt x="8" y="177"/>
                  </a:cubicBezTo>
                  <a:cubicBezTo>
                    <a:pt x="4" y="177"/>
                    <a:pt x="0" y="173"/>
                    <a:pt x="0" y="169"/>
                  </a:cubicBezTo>
                  <a:lnTo>
                    <a:pt x="0" y="169"/>
                  </a:lnTo>
                  <a:cubicBezTo>
                    <a:pt x="0" y="164"/>
                    <a:pt x="4" y="161"/>
                    <a:pt x="8" y="161"/>
                  </a:cubicBezTo>
                  <a:cubicBezTo>
                    <a:pt x="13" y="161"/>
                    <a:pt x="16" y="164"/>
                    <a:pt x="16" y="169"/>
                  </a:cubicBezTo>
                  <a:close/>
                  <a:moveTo>
                    <a:pt x="16" y="249"/>
                  </a:moveTo>
                  <a:lnTo>
                    <a:pt x="16" y="249"/>
                  </a:lnTo>
                  <a:cubicBezTo>
                    <a:pt x="16" y="253"/>
                    <a:pt x="13" y="257"/>
                    <a:pt x="8" y="257"/>
                  </a:cubicBezTo>
                  <a:cubicBezTo>
                    <a:pt x="4" y="257"/>
                    <a:pt x="0" y="253"/>
                    <a:pt x="0" y="249"/>
                  </a:cubicBezTo>
                  <a:lnTo>
                    <a:pt x="0" y="249"/>
                  </a:lnTo>
                  <a:cubicBezTo>
                    <a:pt x="0" y="244"/>
                    <a:pt x="4" y="241"/>
                    <a:pt x="8" y="241"/>
                  </a:cubicBezTo>
                  <a:cubicBezTo>
                    <a:pt x="13" y="241"/>
                    <a:pt x="16" y="244"/>
                    <a:pt x="16" y="249"/>
                  </a:cubicBezTo>
                  <a:close/>
                  <a:moveTo>
                    <a:pt x="16" y="329"/>
                  </a:moveTo>
                  <a:lnTo>
                    <a:pt x="16" y="329"/>
                  </a:lnTo>
                  <a:cubicBezTo>
                    <a:pt x="16" y="333"/>
                    <a:pt x="13" y="337"/>
                    <a:pt x="8" y="337"/>
                  </a:cubicBezTo>
                  <a:cubicBezTo>
                    <a:pt x="4" y="337"/>
                    <a:pt x="0" y="333"/>
                    <a:pt x="0" y="329"/>
                  </a:cubicBezTo>
                  <a:lnTo>
                    <a:pt x="0" y="329"/>
                  </a:lnTo>
                  <a:cubicBezTo>
                    <a:pt x="0" y="324"/>
                    <a:pt x="4" y="321"/>
                    <a:pt x="8" y="321"/>
                  </a:cubicBezTo>
                  <a:cubicBezTo>
                    <a:pt x="13" y="321"/>
                    <a:pt x="16" y="324"/>
                    <a:pt x="16" y="329"/>
                  </a:cubicBezTo>
                  <a:close/>
                  <a:moveTo>
                    <a:pt x="16" y="409"/>
                  </a:moveTo>
                  <a:lnTo>
                    <a:pt x="16" y="409"/>
                  </a:lnTo>
                  <a:cubicBezTo>
                    <a:pt x="16" y="413"/>
                    <a:pt x="13" y="417"/>
                    <a:pt x="8" y="417"/>
                  </a:cubicBezTo>
                  <a:cubicBezTo>
                    <a:pt x="4" y="417"/>
                    <a:pt x="0" y="413"/>
                    <a:pt x="0" y="409"/>
                  </a:cubicBezTo>
                  <a:lnTo>
                    <a:pt x="0" y="409"/>
                  </a:lnTo>
                  <a:cubicBezTo>
                    <a:pt x="0" y="404"/>
                    <a:pt x="4" y="401"/>
                    <a:pt x="8" y="401"/>
                  </a:cubicBezTo>
                  <a:cubicBezTo>
                    <a:pt x="13" y="401"/>
                    <a:pt x="16" y="404"/>
                    <a:pt x="16" y="40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3287" name="Rectangle 215"/>
          <p:cNvSpPr>
            <a:spLocks noChangeArrowheads="1"/>
          </p:cNvSpPr>
          <p:nvPr/>
        </p:nvSpPr>
        <p:spPr bwMode="auto">
          <a:xfrm>
            <a:off x="5489575" y="2217738"/>
            <a:ext cx="744538" cy="29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de-DE" sz="800"/>
              <a:t>Personentyp</a:t>
            </a:r>
          </a:p>
          <a:p>
            <a:pPr algn="ctr"/>
            <a:r>
              <a:rPr lang="de-DE" altLang="de-DE" sz="800"/>
              <a:t>(Rolle)</a:t>
            </a:r>
          </a:p>
        </p:txBody>
      </p:sp>
      <p:grpSp>
        <p:nvGrpSpPr>
          <p:cNvPr id="3319" name="Group 247"/>
          <p:cNvGrpSpPr>
            <a:grpSpLocks/>
          </p:cNvGrpSpPr>
          <p:nvPr/>
        </p:nvGrpSpPr>
        <p:grpSpPr bwMode="auto">
          <a:xfrm>
            <a:off x="5480050" y="3014663"/>
            <a:ext cx="765175" cy="473075"/>
            <a:chOff x="3417" y="1502"/>
            <a:chExt cx="482" cy="298"/>
          </a:xfrm>
        </p:grpSpPr>
        <p:grpSp>
          <p:nvGrpSpPr>
            <p:cNvPr id="3263" name="Group 191"/>
            <p:cNvGrpSpPr>
              <a:grpSpLocks/>
            </p:cNvGrpSpPr>
            <p:nvPr/>
          </p:nvGrpSpPr>
          <p:grpSpPr bwMode="auto">
            <a:xfrm>
              <a:off x="3417" y="1504"/>
              <a:ext cx="482" cy="296"/>
              <a:chOff x="2332" y="3117"/>
              <a:chExt cx="482" cy="296"/>
            </a:xfrm>
          </p:grpSpPr>
          <p:sp>
            <p:nvSpPr>
              <p:cNvPr id="3181" name="Freeform 109"/>
              <p:cNvSpPr>
                <a:spLocks/>
              </p:cNvSpPr>
              <p:nvPr/>
            </p:nvSpPr>
            <p:spPr bwMode="auto">
              <a:xfrm>
                <a:off x="2334" y="3117"/>
                <a:ext cx="480" cy="296"/>
              </a:xfrm>
              <a:custGeom>
                <a:avLst/>
                <a:gdLst>
                  <a:gd name="T0" fmla="*/ 2 w 480"/>
                  <a:gd name="T1" fmla="*/ 223 h 296"/>
                  <a:gd name="T2" fmla="*/ 98 w 480"/>
                  <a:gd name="T3" fmla="*/ 296 h 296"/>
                  <a:gd name="T4" fmla="*/ 480 w 480"/>
                  <a:gd name="T5" fmla="*/ 296 h 296"/>
                  <a:gd name="T6" fmla="*/ 480 w 480"/>
                  <a:gd name="T7" fmla="*/ 0 h 296"/>
                  <a:gd name="T8" fmla="*/ 0 w 480"/>
                  <a:gd name="T9" fmla="*/ 0 h 296"/>
                  <a:gd name="T10" fmla="*/ 0 w 480"/>
                  <a:gd name="T11" fmla="*/ 223 h 296"/>
                  <a:gd name="T12" fmla="*/ 2 w 480"/>
                  <a:gd name="T13" fmla="*/ 223 h 296"/>
                  <a:gd name="T14" fmla="*/ 2 w 480"/>
                  <a:gd name="T15" fmla="*/ 223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0" h="296">
                    <a:moveTo>
                      <a:pt x="2" y="223"/>
                    </a:moveTo>
                    <a:lnTo>
                      <a:pt x="98" y="296"/>
                    </a:lnTo>
                    <a:lnTo>
                      <a:pt x="480" y="296"/>
                    </a:lnTo>
                    <a:lnTo>
                      <a:pt x="480" y="0"/>
                    </a:lnTo>
                    <a:lnTo>
                      <a:pt x="0" y="0"/>
                    </a:lnTo>
                    <a:lnTo>
                      <a:pt x="0" y="223"/>
                    </a:lnTo>
                    <a:lnTo>
                      <a:pt x="2" y="223"/>
                    </a:lnTo>
                    <a:lnTo>
                      <a:pt x="2" y="223"/>
                    </a:lnTo>
                    <a:close/>
                  </a:path>
                </a:pathLst>
              </a:custGeom>
              <a:solidFill>
                <a:srgbClr val="B3C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82" name="Freeform 110"/>
              <p:cNvSpPr>
                <a:spLocks/>
              </p:cNvSpPr>
              <p:nvPr/>
            </p:nvSpPr>
            <p:spPr bwMode="auto">
              <a:xfrm>
                <a:off x="2334" y="3117"/>
                <a:ext cx="480" cy="296"/>
              </a:xfrm>
              <a:custGeom>
                <a:avLst/>
                <a:gdLst>
                  <a:gd name="T0" fmla="*/ 2 w 480"/>
                  <a:gd name="T1" fmla="*/ 223 h 296"/>
                  <a:gd name="T2" fmla="*/ 98 w 480"/>
                  <a:gd name="T3" fmla="*/ 296 h 296"/>
                  <a:gd name="T4" fmla="*/ 480 w 480"/>
                  <a:gd name="T5" fmla="*/ 296 h 296"/>
                  <a:gd name="T6" fmla="*/ 480 w 480"/>
                  <a:gd name="T7" fmla="*/ 0 h 296"/>
                  <a:gd name="T8" fmla="*/ 0 w 480"/>
                  <a:gd name="T9" fmla="*/ 0 h 296"/>
                  <a:gd name="T10" fmla="*/ 0 w 480"/>
                  <a:gd name="T11" fmla="*/ 223 h 296"/>
                  <a:gd name="T12" fmla="*/ 2 w 480"/>
                  <a:gd name="T13" fmla="*/ 223 h 296"/>
                  <a:gd name="T14" fmla="*/ 2 w 480"/>
                  <a:gd name="T15" fmla="*/ 223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0" h="296">
                    <a:moveTo>
                      <a:pt x="2" y="223"/>
                    </a:moveTo>
                    <a:lnTo>
                      <a:pt x="98" y="296"/>
                    </a:lnTo>
                    <a:lnTo>
                      <a:pt x="480" y="296"/>
                    </a:lnTo>
                    <a:lnTo>
                      <a:pt x="480" y="0"/>
                    </a:lnTo>
                    <a:lnTo>
                      <a:pt x="0" y="0"/>
                    </a:lnTo>
                    <a:lnTo>
                      <a:pt x="0" y="223"/>
                    </a:lnTo>
                    <a:lnTo>
                      <a:pt x="2" y="223"/>
                    </a:lnTo>
                    <a:lnTo>
                      <a:pt x="2" y="223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83" name="Oval 111"/>
              <p:cNvSpPr>
                <a:spLocks noChangeArrowheads="1"/>
              </p:cNvSpPr>
              <p:nvPr/>
            </p:nvSpPr>
            <p:spPr bwMode="auto">
              <a:xfrm>
                <a:off x="2355" y="3354"/>
                <a:ext cx="71" cy="44"/>
              </a:xfrm>
              <a:prstGeom prst="ellipse">
                <a:avLst/>
              </a:prstGeom>
              <a:solidFill>
                <a:srgbClr val="ADC2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84" name="Oval 112"/>
              <p:cNvSpPr>
                <a:spLocks noChangeArrowheads="1"/>
              </p:cNvSpPr>
              <p:nvPr/>
            </p:nvSpPr>
            <p:spPr bwMode="auto">
              <a:xfrm>
                <a:off x="2355" y="3354"/>
                <a:ext cx="71" cy="44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85" name="Oval 113"/>
              <p:cNvSpPr>
                <a:spLocks noChangeArrowheads="1"/>
              </p:cNvSpPr>
              <p:nvPr/>
            </p:nvSpPr>
            <p:spPr bwMode="auto">
              <a:xfrm>
                <a:off x="2346" y="3378"/>
                <a:ext cx="44" cy="25"/>
              </a:xfrm>
              <a:prstGeom prst="ellipse">
                <a:avLst/>
              </a:prstGeom>
              <a:solidFill>
                <a:srgbClr val="ADC2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86" name="Oval 114"/>
              <p:cNvSpPr>
                <a:spLocks noChangeArrowheads="1"/>
              </p:cNvSpPr>
              <p:nvPr/>
            </p:nvSpPr>
            <p:spPr bwMode="auto">
              <a:xfrm>
                <a:off x="2346" y="3378"/>
                <a:ext cx="44" cy="25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87" name="Oval 115"/>
              <p:cNvSpPr>
                <a:spLocks noChangeArrowheads="1"/>
              </p:cNvSpPr>
              <p:nvPr/>
            </p:nvSpPr>
            <p:spPr bwMode="auto">
              <a:xfrm>
                <a:off x="2332" y="3390"/>
                <a:ext cx="27" cy="17"/>
              </a:xfrm>
              <a:prstGeom prst="ellipse">
                <a:avLst/>
              </a:prstGeom>
              <a:solidFill>
                <a:srgbClr val="ADC2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88" name="Oval 116"/>
              <p:cNvSpPr>
                <a:spLocks noChangeArrowheads="1"/>
              </p:cNvSpPr>
              <p:nvPr/>
            </p:nvSpPr>
            <p:spPr bwMode="auto">
              <a:xfrm>
                <a:off x="2332" y="3390"/>
                <a:ext cx="27" cy="17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292" name="Rectangle 220"/>
            <p:cNvSpPr>
              <a:spLocks noChangeArrowheads="1"/>
            </p:cNvSpPr>
            <p:nvPr/>
          </p:nvSpPr>
          <p:spPr bwMode="auto">
            <a:xfrm>
              <a:off x="3418" y="1502"/>
              <a:ext cx="481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Dokumentiertes</a:t>
              </a:r>
            </a:p>
            <a:p>
              <a:pPr algn="ctr"/>
              <a:r>
                <a:rPr lang="de-DE" altLang="de-DE" sz="800"/>
                <a:t>Wissen</a:t>
              </a:r>
            </a:p>
          </p:txBody>
        </p:sp>
      </p:grpSp>
      <p:grpSp>
        <p:nvGrpSpPr>
          <p:cNvPr id="3329" name="Group 257"/>
          <p:cNvGrpSpPr>
            <a:grpSpLocks/>
          </p:cNvGrpSpPr>
          <p:nvPr/>
        </p:nvGrpSpPr>
        <p:grpSpPr bwMode="auto">
          <a:xfrm>
            <a:off x="5476875" y="3962400"/>
            <a:ext cx="771525" cy="476250"/>
            <a:chOff x="3796" y="2103"/>
            <a:chExt cx="486" cy="300"/>
          </a:xfrm>
        </p:grpSpPr>
        <p:grpSp>
          <p:nvGrpSpPr>
            <p:cNvPr id="3270" name="Group 198"/>
            <p:cNvGrpSpPr>
              <a:grpSpLocks/>
            </p:cNvGrpSpPr>
            <p:nvPr/>
          </p:nvGrpSpPr>
          <p:grpSpPr bwMode="auto">
            <a:xfrm>
              <a:off x="3802" y="2103"/>
              <a:ext cx="480" cy="300"/>
              <a:chOff x="3101" y="4129"/>
              <a:chExt cx="480" cy="300"/>
            </a:xfrm>
          </p:grpSpPr>
          <p:sp>
            <p:nvSpPr>
              <p:cNvPr id="3210" name="Rectangle 138"/>
              <p:cNvSpPr>
                <a:spLocks noChangeArrowheads="1"/>
              </p:cNvSpPr>
              <p:nvPr/>
            </p:nvSpPr>
            <p:spPr bwMode="auto">
              <a:xfrm>
                <a:off x="3101" y="4129"/>
                <a:ext cx="480" cy="300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11" name="Rectangle 139"/>
              <p:cNvSpPr>
                <a:spLocks noChangeArrowheads="1"/>
              </p:cNvSpPr>
              <p:nvPr/>
            </p:nvSpPr>
            <p:spPr bwMode="auto">
              <a:xfrm>
                <a:off x="3101" y="4129"/>
                <a:ext cx="480" cy="300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12" name="Line 140"/>
              <p:cNvSpPr>
                <a:spLocks noChangeShapeType="1"/>
              </p:cNvSpPr>
              <p:nvPr/>
            </p:nvSpPr>
            <p:spPr bwMode="auto">
              <a:xfrm>
                <a:off x="3130" y="4129"/>
                <a:ext cx="1" cy="30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13" name="Line 141"/>
              <p:cNvSpPr>
                <a:spLocks noChangeShapeType="1"/>
              </p:cNvSpPr>
              <p:nvPr/>
            </p:nvSpPr>
            <p:spPr bwMode="auto">
              <a:xfrm>
                <a:off x="3159" y="4129"/>
                <a:ext cx="1" cy="30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14" name="Line 142"/>
              <p:cNvSpPr>
                <a:spLocks noChangeShapeType="1"/>
              </p:cNvSpPr>
              <p:nvPr/>
            </p:nvSpPr>
            <p:spPr bwMode="auto">
              <a:xfrm>
                <a:off x="3524" y="4129"/>
                <a:ext cx="1" cy="30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15" name="Line 143"/>
              <p:cNvSpPr>
                <a:spLocks noChangeShapeType="1"/>
              </p:cNvSpPr>
              <p:nvPr/>
            </p:nvSpPr>
            <p:spPr bwMode="auto">
              <a:xfrm>
                <a:off x="3552" y="4129"/>
                <a:ext cx="1" cy="30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294" name="Rectangle 222"/>
            <p:cNvSpPr>
              <a:spLocks noChangeArrowheads="1"/>
            </p:cNvSpPr>
            <p:nvPr/>
          </p:nvSpPr>
          <p:spPr bwMode="auto">
            <a:xfrm>
              <a:off x="3796" y="2114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Anwen-</a:t>
              </a:r>
              <a:br>
                <a:rPr lang="de-DE" altLang="de-DE" sz="800"/>
              </a:br>
              <a:r>
                <a:rPr lang="de-DE" altLang="de-DE" sz="800"/>
                <a:t>dungssys-</a:t>
              </a:r>
            </a:p>
            <a:p>
              <a:pPr algn="ctr"/>
              <a:r>
                <a:rPr lang="de-DE" altLang="de-DE" sz="800"/>
                <a:t>temtyp</a:t>
              </a:r>
            </a:p>
          </p:txBody>
        </p:sp>
      </p:grpSp>
      <p:grpSp>
        <p:nvGrpSpPr>
          <p:cNvPr id="3132" name="Group 60"/>
          <p:cNvGrpSpPr>
            <a:grpSpLocks/>
          </p:cNvGrpSpPr>
          <p:nvPr/>
        </p:nvGrpSpPr>
        <p:grpSpPr bwMode="auto">
          <a:xfrm>
            <a:off x="4481513" y="1344613"/>
            <a:ext cx="304800" cy="293687"/>
            <a:chOff x="2088" y="1482"/>
            <a:chExt cx="192" cy="185"/>
          </a:xfrm>
        </p:grpSpPr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2088" y="1482"/>
              <a:ext cx="192" cy="185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088" y="1482"/>
              <a:ext cx="192" cy="185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106" name="Line 34"/>
            <p:cNvSpPr>
              <a:spLocks noChangeShapeType="1"/>
            </p:cNvSpPr>
            <p:nvPr/>
          </p:nvSpPr>
          <p:spPr bwMode="auto">
            <a:xfrm flipH="1">
              <a:off x="2140" y="1532"/>
              <a:ext cx="46" cy="69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186" y="1532"/>
              <a:ext cx="46" cy="68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3314" name="Group 242"/>
          <p:cNvGrpSpPr>
            <a:grpSpLocks/>
          </p:cNvGrpSpPr>
          <p:nvPr/>
        </p:nvGrpSpPr>
        <p:grpSpPr bwMode="auto">
          <a:xfrm>
            <a:off x="4279900" y="2217738"/>
            <a:ext cx="765175" cy="295275"/>
            <a:chOff x="2691" y="1009"/>
            <a:chExt cx="482" cy="186"/>
          </a:xfrm>
        </p:grpSpPr>
        <p:grpSp>
          <p:nvGrpSpPr>
            <p:cNvPr id="3140" name="Group 68"/>
            <p:cNvGrpSpPr>
              <a:grpSpLocks/>
            </p:cNvGrpSpPr>
            <p:nvPr/>
          </p:nvGrpSpPr>
          <p:grpSpPr bwMode="auto">
            <a:xfrm>
              <a:off x="2693" y="1011"/>
              <a:ext cx="480" cy="184"/>
              <a:chOff x="3480" y="2642"/>
              <a:chExt cx="480" cy="184"/>
            </a:xfrm>
          </p:grpSpPr>
          <p:sp>
            <p:nvSpPr>
              <p:cNvPr id="3129" name="Rectangle 57"/>
              <p:cNvSpPr>
                <a:spLocks noChangeArrowheads="1"/>
              </p:cNvSpPr>
              <p:nvPr/>
            </p:nvSpPr>
            <p:spPr bwMode="auto">
              <a:xfrm>
                <a:off x="3480" y="2642"/>
                <a:ext cx="480" cy="18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30" name="Rectangle 58"/>
              <p:cNvSpPr>
                <a:spLocks noChangeArrowheads="1"/>
              </p:cNvSpPr>
              <p:nvPr/>
            </p:nvSpPr>
            <p:spPr bwMode="auto">
              <a:xfrm>
                <a:off x="3480" y="2642"/>
                <a:ext cx="480" cy="184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31" name="Line 59"/>
              <p:cNvSpPr>
                <a:spLocks noChangeShapeType="1"/>
              </p:cNvSpPr>
              <p:nvPr/>
            </p:nvSpPr>
            <p:spPr bwMode="auto">
              <a:xfrm>
                <a:off x="3509" y="2642"/>
                <a:ext cx="1" cy="184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286" name="Rectangle 214"/>
            <p:cNvSpPr>
              <a:spLocks noChangeArrowheads="1"/>
            </p:cNvSpPr>
            <p:nvPr/>
          </p:nvSpPr>
          <p:spPr bwMode="auto">
            <a:xfrm>
              <a:off x="2691" y="1009"/>
              <a:ext cx="481" cy="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 dirty="0"/>
                <a:t>Stelle</a:t>
              </a:r>
            </a:p>
          </p:txBody>
        </p:sp>
      </p:grpSp>
      <p:grpSp>
        <p:nvGrpSpPr>
          <p:cNvPr id="3327" name="Group 255"/>
          <p:cNvGrpSpPr>
            <a:grpSpLocks/>
          </p:cNvGrpSpPr>
          <p:nvPr/>
        </p:nvGrpSpPr>
        <p:grpSpPr bwMode="auto">
          <a:xfrm>
            <a:off x="4281488" y="3962400"/>
            <a:ext cx="762000" cy="476250"/>
            <a:chOff x="3072" y="2065"/>
            <a:chExt cx="480" cy="300"/>
          </a:xfrm>
        </p:grpSpPr>
        <p:grpSp>
          <p:nvGrpSpPr>
            <p:cNvPr id="3269" name="Group 197"/>
            <p:cNvGrpSpPr>
              <a:grpSpLocks/>
            </p:cNvGrpSpPr>
            <p:nvPr/>
          </p:nvGrpSpPr>
          <p:grpSpPr bwMode="auto">
            <a:xfrm>
              <a:off x="3072" y="2065"/>
              <a:ext cx="480" cy="300"/>
              <a:chOff x="2285" y="4129"/>
              <a:chExt cx="480" cy="300"/>
            </a:xfrm>
          </p:grpSpPr>
          <p:sp>
            <p:nvSpPr>
              <p:cNvPr id="3208" name="Freeform 136"/>
              <p:cNvSpPr>
                <a:spLocks/>
              </p:cNvSpPr>
              <p:nvPr/>
            </p:nvSpPr>
            <p:spPr bwMode="auto">
              <a:xfrm>
                <a:off x="2285" y="4129"/>
                <a:ext cx="480" cy="300"/>
              </a:xfrm>
              <a:custGeom>
                <a:avLst/>
                <a:gdLst>
                  <a:gd name="T0" fmla="*/ 0 w 480"/>
                  <a:gd name="T1" fmla="*/ 0 h 300"/>
                  <a:gd name="T2" fmla="*/ 480 w 480"/>
                  <a:gd name="T3" fmla="*/ 0 h 300"/>
                  <a:gd name="T4" fmla="*/ 480 w 480"/>
                  <a:gd name="T5" fmla="*/ 253 h 300"/>
                  <a:gd name="T6" fmla="*/ 384 w 480"/>
                  <a:gd name="T7" fmla="*/ 207 h 300"/>
                  <a:gd name="T8" fmla="*/ 96 w 480"/>
                  <a:gd name="T9" fmla="*/ 300 h 300"/>
                  <a:gd name="T10" fmla="*/ 0 w 480"/>
                  <a:gd name="T11" fmla="*/ 253 h 300"/>
                  <a:gd name="T12" fmla="*/ 0 w 480"/>
                  <a:gd name="T1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0" h="300">
                    <a:moveTo>
                      <a:pt x="0" y="0"/>
                    </a:moveTo>
                    <a:lnTo>
                      <a:pt x="480" y="0"/>
                    </a:lnTo>
                    <a:lnTo>
                      <a:pt x="480" y="253"/>
                    </a:lnTo>
                    <a:lnTo>
                      <a:pt x="384" y="207"/>
                    </a:lnTo>
                    <a:lnTo>
                      <a:pt x="96" y="300"/>
                    </a:lnTo>
                    <a:lnTo>
                      <a:pt x="0" y="2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09" name="Freeform 137"/>
              <p:cNvSpPr>
                <a:spLocks/>
              </p:cNvSpPr>
              <p:nvPr/>
            </p:nvSpPr>
            <p:spPr bwMode="auto">
              <a:xfrm>
                <a:off x="2285" y="4129"/>
                <a:ext cx="480" cy="300"/>
              </a:xfrm>
              <a:custGeom>
                <a:avLst/>
                <a:gdLst>
                  <a:gd name="T0" fmla="*/ 0 w 480"/>
                  <a:gd name="T1" fmla="*/ 0 h 300"/>
                  <a:gd name="T2" fmla="*/ 480 w 480"/>
                  <a:gd name="T3" fmla="*/ 0 h 300"/>
                  <a:gd name="T4" fmla="*/ 480 w 480"/>
                  <a:gd name="T5" fmla="*/ 253 h 300"/>
                  <a:gd name="T6" fmla="*/ 384 w 480"/>
                  <a:gd name="T7" fmla="*/ 207 h 300"/>
                  <a:gd name="T8" fmla="*/ 96 w 480"/>
                  <a:gd name="T9" fmla="*/ 300 h 300"/>
                  <a:gd name="T10" fmla="*/ 0 w 480"/>
                  <a:gd name="T11" fmla="*/ 253 h 300"/>
                  <a:gd name="T12" fmla="*/ 0 w 480"/>
                  <a:gd name="T1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0" h="300">
                    <a:moveTo>
                      <a:pt x="0" y="0"/>
                    </a:moveTo>
                    <a:lnTo>
                      <a:pt x="480" y="0"/>
                    </a:lnTo>
                    <a:lnTo>
                      <a:pt x="480" y="253"/>
                    </a:lnTo>
                    <a:lnTo>
                      <a:pt x="384" y="207"/>
                    </a:lnTo>
                    <a:lnTo>
                      <a:pt x="96" y="300"/>
                    </a:lnTo>
                    <a:lnTo>
                      <a:pt x="0" y="253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295" name="Rectangle 223"/>
            <p:cNvSpPr>
              <a:spLocks noChangeArrowheads="1"/>
            </p:cNvSpPr>
            <p:nvPr/>
          </p:nvSpPr>
          <p:spPr bwMode="auto">
            <a:xfrm>
              <a:off x="3076" y="2066"/>
              <a:ext cx="469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Dokument</a:t>
              </a:r>
            </a:p>
          </p:txBody>
        </p:sp>
      </p:grpSp>
      <p:grpSp>
        <p:nvGrpSpPr>
          <p:cNvPr id="3320" name="Group 248"/>
          <p:cNvGrpSpPr>
            <a:grpSpLocks/>
          </p:cNvGrpSpPr>
          <p:nvPr/>
        </p:nvGrpSpPr>
        <p:grpSpPr bwMode="auto">
          <a:xfrm>
            <a:off x="4313238" y="3028950"/>
            <a:ext cx="698500" cy="444500"/>
            <a:chOff x="2739" y="1507"/>
            <a:chExt cx="440" cy="280"/>
          </a:xfrm>
        </p:grpSpPr>
        <p:grpSp>
          <p:nvGrpSpPr>
            <p:cNvPr id="3262" name="Group 190"/>
            <p:cNvGrpSpPr>
              <a:grpSpLocks/>
            </p:cNvGrpSpPr>
            <p:nvPr/>
          </p:nvGrpSpPr>
          <p:grpSpPr bwMode="auto">
            <a:xfrm>
              <a:off x="2739" y="1507"/>
              <a:ext cx="439" cy="280"/>
              <a:chOff x="1462" y="3081"/>
              <a:chExt cx="439" cy="280"/>
            </a:xfrm>
          </p:grpSpPr>
          <p:sp>
            <p:nvSpPr>
              <p:cNvPr id="3173" name="Oval 101"/>
              <p:cNvSpPr>
                <a:spLocks noChangeArrowheads="1"/>
              </p:cNvSpPr>
              <p:nvPr/>
            </p:nvSpPr>
            <p:spPr bwMode="auto">
              <a:xfrm>
                <a:off x="1462" y="3081"/>
                <a:ext cx="439" cy="280"/>
              </a:xfrm>
              <a:prstGeom prst="ellipse">
                <a:avLst/>
              </a:prstGeom>
              <a:solidFill>
                <a:srgbClr val="B3C6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74" name="Oval 102"/>
              <p:cNvSpPr>
                <a:spLocks noChangeArrowheads="1"/>
              </p:cNvSpPr>
              <p:nvPr/>
            </p:nvSpPr>
            <p:spPr bwMode="auto">
              <a:xfrm>
                <a:off x="1462" y="3081"/>
                <a:ext cx="439" cy="28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75" name="Oval 103"/>
              <p:cNvSpPr>
                <a:spLocks noChangeArrowheads="1"/>
              </p:cNvSpPr>
              <p:nvPr/>
            </p:nvSpPr>
            <p:spPr bwMode="auto">
              <a:xfrm>
                <a:off x="1500" y="3304"/>
                <a:ext cx="71" cy="46"/>
              </a:xfrm>
              <a:prstGeom prst="ellipse">
                <a:avLst/>
              </a:prstGeom>
              <a:solidFill>
                <a:srgbClr val="B3C6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76" name="Oval 104"/>
              <p:cNvSpPr>
                <a:spLocks noChangeArrowheads="1"/>
              </p:cNvSpPr>
              <p:nvPr/>
            </p:nvSpPr>
            <p:spPr bwMode="auto">
              <a:xfrm>
                <a:off x="1500" y="3304"/>
                <a:ext cx="71" cy="46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77" name="Oval 105"/>
              <p:cNvSpPr>
                <a:spLocks noChangeArrowheads="1"/>
              </p:cNvSpPr>
              <p:nvPr/>
            </p:nvSpPr>
            <p:spPr bwMode="auto">
              <a:xfrm>
                <a:off x="1488" y="3327"/>
                <a:ext cx="46" cy="25"/>
              </a:xfrm>
              <a:prstGeom prst="ellipse">
                <a:avLst/>
              </a:prstGeom>
              <a:solidFill>
                <a:srgbClr val="B3C6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78" name="Oval 106"/>
              <p:cNvSpPr>
                <a:spLocks noChangeArrowheads="1"/>
              </p:cNvSpPr>
              <p:nvPr/>
            </p:nvSpPr>
            <p:spPr bwMode="auto">
              <a:xfrm>
                <a:off x="1488" y="3327"/>
                <a:ext cx="46" cy="25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79" name="Oval 107"/>
              <p:cNvSpPr>
                <a:spLocks noChangeArrowheads="1"/>
              </p:cNvSpPr>
              <p:nvPr/>
            </p:nvSpPr>
            <p:spPr bwMode="auto">
              <a:xfrm>
                <a:off x="1477" y="3340"/>
                <a:ext cx="29" cy="19"/>
              </a:xfrm>
              <a:prstGeom prst="ellipse">
                <a:avLst/>
              </a:prstGeom>
              <a:solidFill>
                <a:srgbClr val="B3C6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80" name="Oval 108"/>
              <p:cNvSpPr>
                <a:spLocks noChangeArrowheads="1"/>
              </p:cNvSpPr>
              <p:nvPr/>
            </p:nvSpPr>
            <p:spPr bwMode="auto">
              <a:xfrm>
                <a:off x="1477" y="3340"/>
                <a:ext cx="29" cy="19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296" name="Rectangle 224"/>
            <p:cNvSpPr>
              <a:spLocks noChangeArrowheads="1"/>
            </p:cNvSpPr>
            <p:nvPr/>
          </p:nvSpPr>
          <p:spPr bwMode="auto">
            <a:xfrm>
              <a:off x="2752" y="1508"/>
              <a:ext cx="427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Wissen</a:t>
              </a:r>
            </a:p>
          </p:txBody>
        </p:sp>
      </p:grpSp>
      <p:grpSp>
        <p:nvGrpSpPr>
          <p:cNvPr id="3333" name="Group 261"/>
          <p:cNvGrpSpPr>
            <a:grpSpLocks/>
          </p:cNvGrpSpPr>
          <p:nvPr/>
        </p:nvGrpSpPr>
        <p:grpSpPr bwMode="auto">
          <a:xfrm>
            <a:off x="3009900" y="4965700"/>
            <a:ext cx="762000" cy="312738"/>
            <a:chOff x="3088" y="2738"/>
            <a:chExt cx="480" cy="197"/>
          </a:xfrm>
        </p:grpSpPr>
        <p:grpSp>
          <p:nvGrpSpPr>
            <p:cNvPr id="3275" name="Group 203"/>
            <p:cNvGrpSpPr>
              <a:grpSpLocks/>
            </p:cNvGrpSpPr>
            <p:nvPr/>
          </p:nvGrpSpPr>
          <p:grpSpPr bwMode="auto">
            <a:xfrm>
              <a:off x="3088" y="2741"/>
              <a:ext cx="480" cy="190"/>
              <a:chOff x="4013" y="4609"/>
              <a:chExt cx="480" cy="190"/>
            </a:xfrm>
          </p:grpSpPr>
          <p:sp>
            <p:nvSpPr>
              <p:cNvPr id="3247" name="Freeform 175"/>
              <p:cNvSpPr>
                <a:spLocks/>
              </p:cNvSpPr>
              <p:nvPr/>
            </p:nvSpPr>
            <p:spPr bwMode="auto">
              <a:xfrm>
                <a:off x="4013" y="4609"/>
                <a:ext cx="480" cy="190"/>
              </a:xfrm>
              <a:custGeom>
                <a:avLst/>
                <a:gdLst>
                  <a:gd name="T0" fmla="*/ 0 w 480"/>
                  <a:gd name="T1" fmla="*/ 60 h 190"/>
                  <a:gd name="T2" fmla="*/ 0 w 480"/>
                  <a:gd name="T3" fmla="*/ 190 h 190"/>
                  <a:gd name="T4" fmla="*/ 480 w 480"/>
                  <a:gd name="T5" fmla="*/ 190 h 190"/>
                  <a:gd name="T6" fmla="*/ 480 w 480"/>
                  <a:gd name="T7" fmla="*/ 60 h 190"/>
                  <a:gd name="T8" fmla="*/ 242 w 480"/>
                  <a:gd name="T9" fmla="*/ 0 h 190"/>
                  <a:gd name="T10" fmla="*/ 0 w 480"/>
                  <a:gd name="T11" fmla="*/ 60 h 190"/>
                  <a:gd name="T12" fmla="*/ 0 w 480"/>
                  <a:gd name="T13" fmla="*/ 6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0" h="190">
                    <a:moveTo>
                      <a:pt x="0" y="60"/>
                    </a:moveTo>
                    <a:lnTo>
                      <a:pt x="0" y="190"/>
                    </a:lnTo>
                    <a:lnTo>
                      <a:pt x="480" y="190"/>
                    </a:lnTo>
                    <a:lnTo>
                      <a:pt x="480" y="60"/>
                    </a:lnTo>
                    <a:lnTo>
                      <a:pt x="242" y="0"/>
                    </a:lnTo>
                    <a:lnTo>
                      <a:pt x="0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00FF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48" name="Freeform 176"/>
              <p:cNvSpPr>
                <a:spLocks/>
              </p:cNvSpPr>
              <p:nvPr/>
            </p:nvSpPr>
            <p:spPr bwMode="auto">
              <a:xfrm>
                <a:off x="4013" y="4609"/>
                <a:ext cx="480" cy="190"/>
              </a:xfrm>
              <a:custGeom>
                <a:avLst/>
                <a:gdLst>
                  <a:gd name="T0" fmla="*/ 0 w 480"/>
                  <a:gd name="T1" fmla="*/ 60 h 190"/>
                  <a:gd name="T2" fmla="*/ 0 w 480"/>
                  <a:gd name="T3" fmla="*/ 190 h 190"/>
                  <a:gd name="T4" fmla="*/ 480 w 480"/>
                  <a:gd name="T5" fmla="*/ 190 h 190"/>
                  <a:gd name="T6" fmla="*/ 480 w 480"/>
                  <a:gd name="T7" fmla="*/ 60 h 190"/>
                  <a:gd name="T8" fmla="*/ 242 w 480"/>
                  <a:gd name="T9" fmla="*/ 0 h 190"/>
                  <a:gd name="T10" fmla="*/ 0 w 480"/>
                  <a:gd name="T11" fmla="*/ 60 h 190"/>
                  <a:gd name="T12" fmla="*/ 0 w 480"/>
                  <a:gd name="T13" fmla="*/ 6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0" h="190">
                    <a:moveTo>
                      <a:pt x="0" y="60"/>
                    </a:moveTo>
                    <a:lnTo>
                      <a:pt x="0" y="190"/>
                    </a:lnTo>
                    <a:lnTo>
                      <a:pt x="480" y="190"/>
                    </a:lnTo>
                    <a:lnTo>
                      <a:pt x="480" y="60"/>
                    </a:lnTo>
                    <a:lnTo>
                      <a:pt x="242" y="0"/>
                    </a:lnTo>
                    <a:lnTo>
                      <a:pt x="0" y="60"/>
                    </a:lnTo>
                    <a:lnTo>
                      <a:pt x="0" y="60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49" name="Line 177"/>
              <p:cNvSpPr>
                <a:spLocks noChangeShapeType="1"/>
              </p:cNvSpPr>
              <p:nvPr/>
            </p:nvSpPr>
            <p:spPr bwMode="auto">
              <a:xfrm>
                <a:off x="4013" y="4778"/>
                <a:ext cx="474" cy="1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301" name="Rectangle 229"/>
            <p:cNvSpPr>
              <a:spLocks noChangeArrowheads="1"/>
            </p:cNvSpPr>
            <p:nvPr/>
          </p:nvSpPr>
          <p:spPr bwMode="auto">
            <a:xfrm>
              <a:off x="3095" y="2738"/>
              <a:ext cx="457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Leistung</a:t>
              </a:r>
            </a:p>
          </p:txBody>
        </p:sp>
      </p:grpSp>
      <p:grpSp>
        <p:nvGrpSpPr>
          <p:cNvPr id="3310" name="Group 238"/>
          <p:cNvGrpSpPr>
            <a:grpSpLocks/>
          </p:cNvGrpSpPr>
          <p:nvPr/>
        </p:nvGrpSpPr>
        <p:grpSpPr bwMode="auto">
          <a:xfrm>
            <a:off x="2932113" y="1165225"/>
            <a:ext cx="915987" cy="654050"/>
            <a:chOff x="1916" y="346"/>
            <a:chExt cx="577" cy="412"/>
          </a:xfrm>
        </p:grpSpPr>
        <p:pic>
          <p:nvPicPr>
            <p:cNvPr id="3080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6" y="346"/>
              <a:ext cx="577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78" name="Rectangle 206"/>
            <p:cNvSpPr>
              <a:spLocks noChangeArrowheads="1"/>
            </p:cNvSpPr>
            <p:nvPr/>
          </p:nvSpPr>
          <p:spPr bwMode="auto">
            <a:xfrm>
              <a:off x="1931" y="357"/>
              <a:ext cx="547" cy="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Prozess-</a:t>
              </a:r>
            </a:p>
            <a:p>
              <a:pPr algn="ctr"/>
              <a:r>
                <a:rPr lang="de-DE" altLang="de-DE" sz="800"/>
                <a:t>wegweiser</a:t>
              </a:r>
            </a:p>
          </p:txBody>
        </p:sp>
      </p:grpSp>
      <p:grpSp>
        <p:nvGrpSpPr>
          <p:cNvPr id="3313" name="Group 241"/>
          <p:cNvGrpSpPr>
            <a:grpSpLocks/>
          </p:cNvGrpSpPr>
          <p:nvPr/>
        </p:nvGrpSpPr>
        <p:grpSpPr bwMode="auto">
          <a:xfrm>
            <a:off x="3008313" y="2219325"/>
            <a:ext cx="763587" cy="292100"/>
            <a:chOff x="1990" y="1020"/>
            <a:chExt cx="481" cy="184"/>
          </a:xfrm>
        </p:grpSpPr>
        <p:grpSp>
          <p:nvGrpSpPr>
            <p:cNvPr id="3139" name="Group 67"/>
            <p:cNvGrpSpPr>
              <a:grpSpLocks/>
            </p:cNvGrpSpPr>
            <p:nvPr/>
          </p:nvGrpSpPr>
          <p:grpSpPr bwMode="auto">
            <a:xfrm>
              <a:off x="1990" y="1020"/>
              <a:ext cx="480" cy="184"/>
              <a:chOff x="2664" y="2642"/>
              <a:chExt cx="480" cy="184"/>
            </a:xfrm>
          </p:grpSpPr>
          <p:sp>
            <p:nvSpPr>
              <p:cNvPr id="3126" name="Rectangle 54"/>
              <p:cNvSpPr>
                <a:spLocks noChangeArrowheads="1"/>
              </p:cNvSpPr>
              <p:nvPr/>
            </p:nvSpPr>
            <p:spPr bwMode="auto">
              <a:xfrm>
                <a:off x="2664" y="2642"/>
                <a:ext cx="480" cy="18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27" name="Rectangle 55"/>
              <p:cNvSpPr>
                <a:spLocks noChangeArrowheads="1"/>
              </p:cNvSpPr>
              <p:nvPr/>
            </p:nvSpPr>
            <p:spPr bwMode="auto">
              <a:xfrm>
                <a:off x="2664" y="2642"/>
                <a:ext cx="480" cy="184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28" name="Freeform 56"/>
              <p:cNvSpPr>
                <a:spLocks noEditPoints="1"/>
              </p:cNvSpPr>
              <p:nvPr/>
            </p:nvSpPr>
            <p:spPr bwMode="auto">
              <a:xfrm>
                <a:off x="2690" y="2646"/>
                <a:ext cx="6" cy="156"/>
              </a:xfrm>
              <a:custGeom>
                <a:avLst/>
                <a:gdLst>
                  <a:gd name="T0" fmla="*/ 16 w 16"/>
                  <a:gd name="T1" fmla="*/ 8 h 416"/>
                  <a:gd name="T2" fmla="*/ 16 w 16"/>
                  <a:gd name="T3" fmla="*/ 8 h 416"/>
                  <a:gd name="T4" fmla="*/ 8 w 16"/>
                  <a:gd name="T5" fmla="*/ 16 h 416"/>
                  <a:gd name="T6" fmla="*/ 0 w 16"/>
                  <a:gd name="T7" fmla="*/ 8 h 416"/>
                  <a:gd name="T8" fmla="*/ 0 w 16"/>
                  <a:gd name="T9" fmla="*/ 8 h 416"/>
                  <a:gd name="T10" fmla="*/ 8 w 16"/>
                  <a:gd name="T11" fmla="*/ 0 h 416"/>
                  <a:gd name="T12" fmla="*/ 16 w 16"/>
                  <a:gd name="T13" fmla="*/ 8 h 416"/>
                  <a:gd name="T14" fmla="*/ 16 w 16"/>
                  <a:gd name="T15" fmla="*/ 88 h 416"/>
                  <a:gd name="T16" fmla="*/ 16 w 16"/>
                  <a:gd name="T17" fmla="*/ 88 h 416"/>
                  <a:gd name="T18" fmla="*/ 8 w 16"/>
                  <a:gd name="T19" fmla="*/ 96 h 416"/>
                  <a:gd name="T20" fmla="*/ 0 w 16"/>
                  <a:gd name="T21" fmla="*/ 88 h 416"/>
                  <a:gd name="T22" fmla="*/ 0 w 16"/>
                  <a:gd name="T23" fmla="*/ 88 h 416"/>
                  <a:gd name="T24" fmla="*/ 8 w 16"/>
                  <a:gd name="T25" fmla="*/ 80 h 416"/>
                  <a:gd name="T26" fmla="*/ 16 w 16"/>
                  <a:gd name="T27" fmla="*/ 88 h 416"/>
                  <a:gd name="T28" fmla="*/ 16 w 16"/>
                  <a:gd name="T29" fmla="*/ 168 h 416"/>
                  <a:gd name="T30" fmla="*/ 16 w 16"/>
                  <a:gd name="T31" fmla="*/ 168 h 416"/>
                  <a:gd name="T32" fmla="*/ 8 w 16"/>
                  <a:gd name="T33" fmla="*/ 176 h 416"/>
                  <a:gd name="T34" fmla="*/ 0 w 16"/>
                  <a:gd name="T35" fmla="*/ 168 h 416"/>
                  <a:gd name="T36" fmla="*/ 0 w 16"/>
                  <a:gd name="T37" fmla="*/ 168 h 416"/>
                  <a:gd name="T38" fmla="*/ 8 w 16"/>
                  <a:gd name="T39" fmla="*/ 160 h 416"/>
                  <a:gd name="T40" fmla="*/ 16 w 16"/>
                  <a:gd name="T41" fmla="*/ 168 h 416"/>
                  <a:gd name="T42" fmla="*/ 16 w 16"/>
                  <a:gd name="T43" fmla="*/ 248 h 416"/>
                  <a:gd name="T44" fmla="*/ 16 w 16"/>
                  <a:gd name="T45" fmla="*/ 248 h 416"/>
                  <a:gd name="T46" fmla="*/ 8 w 16"/>
                  <a:gd name="T47" fmla="*/ 256 h 416"/>
                  <a:gd name="T48" fmla="*/ 0 w 16"/>
                  <a:gd name="T49" fmla="*/ 248 h 416"/>
                  <a:gd name="T50" fmla="*/ 0 w 16"/>
                  <a:gd name="T51" fmla="*/ 248 h 416"/>
                  <a:gd name="T52" fmla="*/ 8 w 16"/>
                  <a:gd name="T53" fmla="*/ 240 h 416"/>
                  <a:gd name="T54" fmla="*/ 16 w 16"/>
                  <a:gd name="T55" fmla="*/ 248 h 416"/>
                  <a:gd name="T56" fmla="*/ 16 w 16"/>
                  <a:gd name="T57" fmla="*/ 328 h 416"/>
                  <a:gd name="T58" fmla="*/ 16 w 16"/>
                  <a:gd name="T59" fmla="*/ 328 h 416"/>
                  <a:gd name="T60" fmla="*/ 8 w 16"/>
                  <a:gd name="T61" fmla="*/ 336 h 416"/>
                  <a:gd name="T62" fmla="*/ 0 w 16"/>
                  <a:gd name="T63" fmla="*/ 328 h 416"/>
                  <a:gd name="T64" fmla="*/ 0 w 16"/>
                  <a:gd name="T65" fmla="*/ 328 h 416"/>
                  <a:gd name="T66" fmla="*/ 8 w 16"/>
                  <a:gd name="T67" fmla="*/ 320 h 416"/>
                  <a:gd name="T68" fmla="*/ 16 w 16"/>
                  <a:gd name="T69" fmla="*/ 328 h 416"/>
                  <a:gd name="T70" fmla="*/ 16 w 16"/>
                  <a:gd name="T71" fmla="*/ 408 h 416"/>
                  <a:gd name="T72" fmla="*/ 16 w 16"/>
                  <a:gd name="T73" fmla="*/ 408 h 416"/>
                  <a:gd name="T74" fmla="*/ 8 w 16"/>
                  <a:gd name="T75" fmla="*/ 416 h 416"/>
                  <a:gd name="T76" fmla="*/ 0 w 16"/>
                  <a:gd name="T77" fmla="*/ 408 h 416"/>
                  <a:gd name="T78" fmla="*/ 0 w 16"/>
                  <a:gd name="T79" fmla="*/ 408 h 416"/>
                  <a:gd name="T80" fmla="*/ 8 w 16"/>
                  <a:gd name="T81" fmla="*/ 400 h 416"/>
                  <a:gd name="T82" fmla="*/ 16 w 16"/>
                  <a:gd name="T83" fmla="*/ 408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6" h="416">
                    <a:moveTo>
                      <a:pt x="16" y="8"/>
                    </a:moveTo>
                    <a:lnTo>
                      <a:pt x="16" y="8"/>
                    </a:lnTo>
                    <a:cubicBezTo>
                      <a:pt x="16" y="13"/>
                      <a:pt x="13" y="16"/>
                      <a:pt x="8" y="16"/>
                    </a:cubicBezTo>
                    <a:cubicBezTo>
                      <a:pt x="4" y="16"/>
                      <a:pt x="0" y="13"/>
                      <a:pt x="0" y="8"/>
                    </a:cubicBezTo>
                    <a:lnTo>
                      <a:pt x="0" y="8"/>
                    </a:ln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6" y="4"/>
                      <a:pt x="16" y="8"/>
                    </a:cubicBezTo>
                    <a:close/>
                    <a:moveTo>
                      <a:pt x="16" y="88"/>
                    </a:moveTo>
                    <a:lnTo>
                      <a:pt x="16" y="88"/>
                    </a:lnTo>
                    <a:cubicBezTo>
                      <a:pt x="16" y="93"/>
                      <a:pt x="13" y="96"/>
                      <a:pt x="8" y="96"/>
                    </a:cubicBezTo>
                    <a:cubicBezTo>
                      <a:pt x="4" y="96"/>
                      <a:pt x="0" y="93"/>
                      <a:pt x="0" y="88"/>
                    </a:cubicBezTo>
                    <a:lnTo>
                      <a:pt x="0" y="88"/>
                    </a:lnTo>
                    <a:cubicBezTo>
                      <a:pt x="0" y="84"/>
                      <a:pt x="4" y="80"/>
                      <a:pt x="8" y="80"/>
                    </a:cubicBezTo>
                    <a:cubicBezTo>
                      <a:pt x="13" y="80"/>
                      <a:pt x="16" y="84"/>
                      <a:pt x="16" y="88"/>
                    </a:cubicBezTo>
                    <a:close/>
                    <a:moveTo>
                      <a:pt x="16" y="168"/>
                    </a:moveTo>
                    <a:lnTo>
                      <a:pt x="16" y="168"/>
                    </a:lnTo>
                    <a:cubicBezTo>
                      <a:pt x="16" y="173"/>
                      <a:pt x="13" y="176"/>
                      <a:pt x="8" y="176"/>
                    </a:cubicBezTo>
                    <a:cubicBezTo>
                      <a:pt x="4" y="176"/>
                      <a:pt x="0" y="173"/>
                      <a:pt x="0" y="168"/>
                    </a:cubicBezTo>
                    <a:lnTo>
                      <a:pt x="0" y="168"/>
                    </a:lnTo>
                    <a:cubicBezTo>
                      <a:pt x="0" y="164"/>
                      <a:pt x="4" y="160"/>
                      <a:pt x="8" y="160"/>
                    </a:cubicBezTo>
                    <a:cubicBezTo>
                      <a:pt x="13" y="160"/>
                      <a:pt x="16" y="164"/>
                      <a:pt x="16" y="168"/>
                    </a:cubicBezTo>
                    <a:close/>
                    <a:moveTo>
                      <a:pt x="16" y="248"/>
                    </a:moveTo>
                    <a:lnTo>
                      <a:pt x="16" y="248"/>
                    </a:lnTo>
                    <a:cubicBezTo>
                      <a:pt x="16" y="253"/>
                      <a:pt x="13" y="256"/>
                      <a:pt x="8" y="256"/>
                    </a:cubicBezTo>
                    <a:cubicBezTo>
                      <a:pt x="4" y="256"/>
                      <a:pt x="0" y="253"/>
                      <a:pt x="0" y="248"/>
                    </a:cubicBezTo>
                    <a:lnTo>
                      <a:pt x="0" y="248"/>
                    </a:lnTo>
                    <a:cubicBezTo>
                      <a:pt x="0" y="244"/>
                      <a:pt x="4" y="240"/>
                      <a:pt x="8" y="240"/>
                    </a:cubicBezTo>
                    <a:cubicBezTo>
                      <a:pt x="13" y="240"/>
                      <a:pt x="16" y="244"/>
                      <a:pt x="16" y="248"/>
                    </a:cubicBezTo>
                    <a:close/>
                    <a:moveTo>
                      <a:pt x="16" y="328"/>
                    </a:moveTo>
                    <a:lnTo>
                      <a:pt x="16" y="328"/>
                    </a:lnTo>
                    <a:cubicBezTo>
                      <a:pt x="16" y="333"/>
                      <a:pt x="13" y="336"/>
                      <a:pt x="8" y="336"/>
                    </a:cubicBezTo>
                    <a:cubicBezTo>
                      <a:pt x="4" y="336"/>
                      <a:pt x="0" y="333"/>
                      <a:pt x="0" y="328"/>
                    </a:cubicBezTo>
                    <a:lnTo>
                      <a:pt x="0" y="328"/>
                    </a:lnTo>
                    <a:cubicBezTo>
                      <a:pt x="0" y="324"/>
                      <a:pt x="4" y="320"/>
                      <a:pt x="8" y="320"/>
                    </a:cubicBezTo>
                    <a:cubicBezTo>
                      <a:pt x="13" y="320"/>
                      <a:pt x="16" y="324"/>
                      <a:pt x="16" y="328"/>
                    </a:cubicBezTo>
                    <a:close/>
                    <a:moveTo>
                      <a:pt x="16" y="408"/>
                    </a:moveTo>
                    <a:lnTo>
                      <a:pt x="16" y="408"/>
                    </a:lnTo>
                    <a:cubicBezTo>
                      <a:pt x="16" y="413"/>
                      <a:pt x="13" y="416"/>
                      <a:pt x="8" y="416"/>
                    </a:cubicBezTo>
                    <a:cubicBezTo>
                      <a:pt x="4" y="416"/>
                      <a:pt x="0" y="413"/>
                      <a:pt x="0" y="408"/>
                    </a:cubicBezTo>
                    <a:lnTo>
                      <a:pt x="0" y="408"/>
                    </a:lnTo>
                    <a:cubicBezTo>
                      <a:pt x="0" y="404"/>
                      <a:pt x="4" y="400"/>
                      <a:pt x="8" y="400"/>
                    </a:cubicBezTo>
                    <a:cubicBezTo>
                      <a:pt x="13" y="400"/>
                      <a:pt x="16" y="404"/>
                      <a:pt x="16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285" name="Rectangle 213"/>
            <p:cNvSpPr>
              <a:spLocks noChangeArrowheads="1"/>
            </p:cNvSpPr>
            <p:nvPr/>
          </p:nvSpPr>
          <p:spPr bwMode="auto">
            <a:xfrm>
              <a:off x="1990" y="1022"/>
              <a:ext cx="481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Stellentyp</a:t>
              </a:r>
            </a:p>
          </p:txBody>
        </p:sp>
      </p:grpSp>
      <p:grpSp>
        <p:nvGrpSpPr>
          <p:cNvPr id="3326" name="Group 254"/>
          <p:cNvGrpSpPr>
            <a:grpSpLocks/>
          </p:cNvGrpSpPr>
          <p:nvPr/>
        </p:nvGrpSpPr>
        <p:grpSpPr bwMode="auto">
          <a:xfrm>
            <a:off x="3003550" y="3957638"/>
            <a:ext cx="773113" cy="485775"/>
            <a:chOff x="2284" y="2065"/>
            <a:chExt cx="487" cy="306"/>
          </a:xfrm>
        </p:grpSpPr>
        <p:grpSp>
          <p:nvGrpSpPr>
            <p:cNvPr id="3268" name="Group 196"/>
            <p:cNvGrpSpPr>
              <a:grpSpLocks/>
            </p:cNvGrpSpPr>
            <p:nvPr/>
          </p:nvGrpSpPr>
          <p:grpSpPr bwMode="auto">
            <a:xfrm>
              <a:off x="2284" y="2065"/>
              <a:ext cx="482" cy="306"/>
              <a:chOff x="1468" y="4168"/>
              <a:chExt cx="482" cy="306"/>
            </a:xfrm>
          </p:grpSpPr>
          <p:sp>
            <p:nvSpPr>
              <p:cNvPr id="3206" name="Rectangle 134"/>
              <p:cNvSpPr>
                <a:spLocks noChangeArrowheads="1"/>
              </p:cNvSpPr>
              <p:nvPr/>
            </p:nvSpPr>
            <p:spPr bwMode="auto">
              <a:xfrm>
                <a:off x="1468" y="4168"/>
                <a:ext cx="482" cy="306"/>
              </a:xfrm>
              <a:prstGeom prst="rect">
                <a:avLst/>
              </a:prstGeom>
              <a:solidFill>
                <a:srgbClr val="FF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07" name="Rectangle 135"/>
              <p:cNvSpPr>
                <a:spLocks noChangeArrowheads="1"/>
              </p:cNvSpPr>
              <p:nvPr/>
            </p:nvSpPr>
            <p:spPr bwMode="auto">
              <a:xfrm>
                <a:off x="1468" y="4168"/>
                <a:ext cx="482" cy="306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297" name="Rectangle 225"/>
            <p:cNvSpPr>
              <a:spLocks noChangeArrowheads="1"/>
            </p:cNvSpPr>
            <p:nvPr/>
          </p:nvSpPr>
          <p:spPr bwMode="auto">
            <a:xfrm>
              <a:off x="2284" y="2072"/>
              <a:ext cx="487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Objektzustand /</a:t>
              </a:r>
            </a:p>
            <a:p>
              <a:pPr algn="ctr"/>
              <a:r>
                <a:rPr lang="de-DE" altLang="de-DE" sz="800"/>
                <a:t>Leistung</a:t>
              </a:r>
            </a:p>
          </p:txBody>
        </p:sp>
      </p:grpSp>
      <p:grpSp>
        <p:nvGrpSpPr>
          <p:cNvPr id="3321" name="Group 249"/>
          <p:cNvGrpSpPr>
            <a:grpSpLocks/>
          </p:cNvGrpSpPr>
          <p:nvPr/>
        </p:nvGrpSpPr>
        <p:grpSpPr bwMode="auto">
          <a:xfrm>
            <a:off x="3003550" y="3013075"/>
            <a:ext cx="773113" cy="476250"/>
            <a:chOff x="2038" y="1454"/>
            <a:chExt cx="487" cy="300"/>
          </a:xfrm>
        </p:grpSpPr>
        <p:grpSp>
          <p:nvGrpSpPr>
            <p:cNvPr id="3261" name="Group 189"/>
            <p:cNvGrpSpPr>
              <a:grpSpLocks/>
            </p:cNvGrpSpPr>
            <p:nvPr/>
          </p:nvGrpSpPr>
          <p:grpSpPr bwMode="auto">
            <a:xfrm>
              <a:off x="2045" y="1454"/>
              <a:ext cx="480" cy="300"/>
              <a:chOff x="3149" y="2635"/>
              <a:chExt cx="480" cy="300"/>
            </a:xfrm>
          </p:grpSpPr>
          <p:sp>
            <p:nvSpPr>
              <p:cNvPr id="3171" name="Rectangle 99"/>
              <p:cNvSpPr>
                <a:spLocks noChangeArrowheads="1"/>
              </p:cNvSpPr>
              <p:nvPr/>
            </p:nvSpPr>
            <p:spPr bwMode="auto">
              <a:xfrm>
                <a:off x="3149" y="2635"/>
                <a:ext cx="480" cy="300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72" name="Rectangle 100"/>
              <p:cNvSpPr>
                <a:spLocks noChangeArrowheads="1"/>
              </p:cNvSpPr>
              <p:nvPr/>
            </p:nvSpPr>
            <p:spPr bwMode="auto">
              <a:xfrm>
                <a:off x="3149" y="2635"/>
                <a:ext cx="480" cy="300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298" name="Rectangle 226"/>
            <p:cNvSpPr>
              <a:spLocks noChangeArrowheads="1"/>
            </p:cNvSpPr>
            <p:nvPr/>
          </p:nvSpPr>
          <p:spPr bwMode="auto">
            <a:xfrm>
              <a:off x="2038" y="1454"/>
              <a:ext cx="481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Datenobjekt</a:t>
              </a:r>
            </a:p>
          </p:txBody>
        </p:sp>
      </p:grpSp>
      <p:grpSp>
        <p:nvGrpSpPr>
          <p:cNvPr id="3330" name="Group 258"/>
          <p:cNvGrpSpPr>
            <a:grpSpLocks/>
          </p:cNvGrpSpPr>
          <p:nvPr/>
        </p:nvGrpSpPr>
        <p:grpSpPr bwMode="auto">
          <a:xfrm>
            <a:off x="1736725" y="4827588"/>
            <a:ext cx="762000" cy="588962"/>
            <a:chOff x="2324" y="2651"/>
            <a:chExt cx="480" cy="371"/>
          </a:xfrm>
        </p:grpSpPr>
        <p:grpSp>
          <p:nvGrpSpPr>
            <p:cNvPr id="3274" name="Group 202"/>
            <p:cNvGrpSpPr>
              <a:grpSpLocks/>
            </p:cNvGrpSpPr>
            <p:nvPr/>
          </p:nvGrpSpPr>
          <p:grpSpPr bwMode="auto">
            <a:xfrm>
              <a:off x="2324" y="2651"/>
              <a:ext cx="480" cy="369"/>
              <a:chOff x="3149" y="4513"/>
              <a:chExt cx="480" cy="369"/>
            </a:xfrm>
          </p:grpSpPr>
          <p:sp>
            <p:nvSpPr>
              <p:cNvPr id="3245" name="Freeform 173"/>
              <p:cNvSpPr>
                <a:spLocks/>
              </p:cNvSpPr>
              <p:nvPr/>
            </p:nvSpPr>
            <p:spPr bwMode="auto">
              <a:xfrm>
                <a:off x="3149" y="4513"/>
                <a:ext cx="480" cy="369"/>
              </a:xfrm>
              <a:custGeom>
                <a:avLst/>
                <a:gdLst>
                  <a:gd name="T0" fmla="*/ 0 w 480"/>
                  <a:gd name="T1" fmla="*/ 115 h 369"/>
                  <a:gd name="T2" fmla="*/ 0 w 480"/>
                  <a:gd name="T3" fmla="*/ 369 h 369"/>
                  <a:gd name="T4" fmla="*/ 480 w 480"/>
                  <a:gd name="T5" fmla="*/ 369 h 369"/>
                  <a:gd name="T6" fmla="*/ 480 w 480"/>
                  <a:gd name="T7" fmla="*/ 115 h 369"/>
                  <a:gd name="T8" fmla="*/ 240 w 480"/>
                  <a:gd name="T9" fmla="*/ 0 h 369"/>
                  <a:gd name="T10" fmla="*/ 0 w 480"/>
                  <a:gd name="T11" fmla="*/ 115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369">
                    <a:moveTo>
                      <a:pt x="0" y="115"/>
                    </a:moveTo>
                    <a:lnTo>
                      <a:pt x="0" y="369"/>
                    </a:lnTo>
                    <a:lnTo>
                      <a:pt x="480" y="369"/>
                    </a:lnTo>
                    <a:lnTo>
                      <a:pt x="480" y="115"/>
                    </a:lnTo>
                    <a:lnTo>
                      <a:pt x="240" y="0"/>
                    </a:lnTo>
                    <a:lnTo>
                      <a:pt x="0" y="115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46" name="Freeform 174"/>
              <p:cNvSpPr>
                <a:spLocks/>
              </p:cNvSpPr>
              <p:nvPr/>
            </p:nvSpPr>
            <p:spPr bwMode="auto">
              <a:xfrm>
                <a:off x="3149" y="4513"/>
                <a:ext cx="480" cy="369"/>
              </a:xfrm>
              <a:custGeom>
                <a:avLst/>
                <a:gdLst>
                  <a:gd name="T0" fmla="*/ 0 w 480"/>
                  <a:gd name="T1" fmla="*/ 115 h 369"/>
                  <a:gd name="T2" fmla="*/ 0 w 480"/>
                  <a:gd name="T3" fmla="*/ 369 h 369"/>
                  <a:gd name="T4" fmla="*/ 480 w 480"/>
                  <a:gd name="T5" fmla="*/ 369 h 369"/>
                  <a:gd name="T6" fmla="*/ 480 w 480"/>
                  <a:gd name="T7" fmla="*/ 115 h 369"/>
                  <a:gd name="T8" fmla="*/ 240 w 480"/>
                  <a:gd name="T9" fmla="*/ 0 h 369"/>
                  <a:gd name="T10" fmla="*/ 0 w 480"/>
                  <a:gd name="T11" fmla="*/ 115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369">
                    <a:moveTo>
                      <a:pt x="0" y="115"/>
                    </a:moveTo>
                    <a:lnTo>
                      <a:pt x="0" y="369"/>
                    </a:lnTo>
                    <a:lnTo>
                      <a:pt x="480" y="369"/>
                    </a:lnTo>
                    <a:lnTo>
                      <a:pt x="480" y="115"/>
                    </a:lnTo>
                    <a:lnTo>
                      <a:pt x="240" y="0"/>
                    </a:lnTo>
                    <a:lnTo>
                      <a:pt x="0" y="115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302" name="Rectangle 230"/>
            <p:cNvSpPr>
              <a:spLocks noChangeArrowheads="1"/>
            </p:cNvSpPr>
            <p:nvPr/>
          </p:nvSpPr>
          <p:spPr bwMode="auto">
            <a:xfrm>
              <a:off x="2329" y="2729"/>
              <a:ext cx="475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Ziel</a:t>
              </a:r>
            </a:p>
          </p:txBody>
        </p:sp>
      </p:grpSp>
      <p:grpSp>
        <p:nvGrpSpPr>
          <p:cNvPr id="3309" name="Group 237"/>
          <p:cNvGrpSpPr>
            <a:grpSpLocks/>
          </p:cNvGrpSpPr>
          <p:nvPr/>
        </p:nvGrpSpPr>
        <p:grpSpPr bwMode="auto">
          <a:xfrm>
            <a:off x="1706563" y="1238250"/>
            <a:ext cx="793750" cy="508000"/>
            <a:chOff x="1236" y="346"/>
            <a:chExt cx="500" cy="320"/>
          </a:xfrm>
        </p:grpSpPr>
        <p:pic>
          <p:nvPicPr>
            <p:cNvPr id="3078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6" y="346"/>
              <a:ext cx="500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00" name="Rectangle 28"/>
            <p:cNvSpPr>
              <a:spLocks noChangeArrowheads="1"/>
            </p:cNvSpPr>
            <p:nvPr/>
          </p:nvSpPr>
          <p:spPr bwMode="auto">
            <a:xfrm>
              <a:off x="1248" y="358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Funktion</a:t>
              </a:r>
            </a:p>
          </p:txBody>
        </p:sp>
      </p:grpSp>
      <p:grpSp>
        <p:nvGrpSpPr>
          <p:cNvPr id="3311" name="Group 239"/>
          <p:cNvGrpSpPr>
            <a:grpSpLocks/>
          </p:cNvGrpSpPr>
          <p:nvPr/>
        </p:nvGrpSpPr>
        <p:grpSpPr bwMode="auto">
          <a:xfrm>
            <a:off x="1722438" y="2127250"/>
            <a:ext cx="763587" cy="476250"/>
            <a:chOff x="1277" y="964"/>
            <a:chExt cx="481" cy="300"/>
          </a:xfrm>
        </p:grpSpPr>
        <p:grpSp>
          <p:nvGrpSpPr>
            <p:cNvPr id="3138" name="Group 66"/>
            <p:cNvGrpSpPr>
              <a:grpSpLocks/>
            </p:cNvGrpSpPr>
            <p:nvPr/>
          </p:nvGrpSpPr>
          <p:grpSpPr bwMode="auto">
            <a:xfrm>
              <a:off x="1278" y="964"/>
              <a:ext cx="480" cy="300"/>
              <a:chOff x="1800" y="2538"/>
              <a:chExt cx="480" cy="300"/>
            </a:xfrm>
          </p:grpSpPr>
          <p:sp>
            <p:nvSpPr>
              <p:cNvPr id="3123" name="Oval 51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24" name="Oval 52"/>
              <p:cNvSpPr>
                <a:spLocks noChangeArrowheads="1"/>
              </p:cNvSpPr>
              <p:nvPr/>
            </p:nvSpPr>
            <p:spPr bwMode="auto">
              <a:xfrm>
                <a:off x="1800" y="2538"/>
                <a:ext cx="480" cy="30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25" name="Line 53"/>
              <p:cNvSpPr>
                <a:spLocks noChangeShapeType="1"/>
              </p:cNvSpPr>
              <p:nvPr/>
            </p:nvSpPr>
            <p:spPr bwMode="auto">
              <a:xfrm>
                <a:off x="1848" y="2599"/>
                <a:ext cx="1" cy="179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284" name="Rectangle 212"/>
            <p:cNvSpPr>
              <a:spLocks noChangeArrowheads="1"/>
            </p:cNvSpPr>
            <p:nvPr/>
          </p:nvSpPr>
          <p:spPr bwMode="auto">
            <a:xfrm>
              <a:off x="1277" y="975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Organisa-</a:t>
              </a:r>
            </a:p>
            <a:p>
              <a:pPr algn="ctr"/>
              <a:r>
                <a:rPr lang="de-DE" altLang="de-DE" sz="800"/>
                <a:t>tionseinheit</a:t>
              </a:r>
            </a:p>
          </p:txBody>
        </p:sp>
      </p:grpSp>
      <p:grpSp>
        <p:nvGrpSpPr>
          <p:cNvPr id="3332" name="Group 260"/>
          <p:cNvGrpSpPr>
            <a:grpSpLocks/>
          </p:cNvGrpSpPr>
          <p:nvPr/>
        </p:nvGrpSpPr>
        <p:grpSpPr bwMode="auto">
          <a:xfrm>
            <a:off x="493713" y="4883150"/>
            <a:ext cx="774700" cy="477838"/>
            <a:chOff x="1500" y="2660"/>
            <a:chExt cx="488" cy="301"/>
          </a:xfrm>
        </p:grpSpPr>
        <p:grpSp>
          <p:nvGrpSpPr>
            <p:cNvPr id="3273" name="Group 201"/>
            <p:cNvGrpSpPr>
              <a:grpSpLocks/>
            </p:cNvGrpSpPr>
            <p:nvPr/>
          </p:nvGrpSpPr>
          <p:grpSpPr bwMode="auto">
            <a:xfrm>
              <a:off x="1508" y="2660"/>
              <a:ext cx="480" cy="300"/>
              <a:chOff x="2285" y="4609"/>
              <a:chExt cx="480" cy="300"/>
            </a:xfrm>
          </p:grpSpPr>
          <p:sp>
            <p:nvSpPr>
              <p:cNvPr id="3230" name="Rectangle 158"/>
              <p:cNvSpPr>
                <a:spLocks noChangeArrowheads="1"/>
              </p:cNvSpPr>
              <p:nvPr/>
            </p:nvSpPr>
            <p:spPr bwMode="auto">
              <a:xfrm>
                <a:off x="2285" y="4609"/>
                <a:ext cx="480" cy="300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31" name="Rectangle 159"/>
              <p:cNvSpPr>
                <a:spLocks noChangeArrowheads="1"/>
              </p:cNvSpPr>
              <p:nvPr/>
            </p:nvSpPr>
            <p:spPr bwMode="auto">
              <a:xfrm>
                <a:off x="2285" y="4609"/>
                <a:ext cx="480" cy="300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32" name="Line 160"/>
              <p:cNvSpPr>
                <a:spLocks noChangeShapeType="1"/>
              </p:cNvSpPr>
              <p:nvPr/>
            </p:nvSpPr>
            <p:spPr bwMode="auto">
              <a:xfrm>
                <a:off x="2696" y="4866"/>
                <a:ext cx="1" cy="29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33" name="Line 161"/>
              <p:cNvSpPr>
                <a:spLocks noChangeShapeType="1"/>
              </p:cNvSpPr>
              <p:nvPr/>
            </p:nvSpPr>
            <p:spPr bwMode="auto">
              <a:xfrm>
                <a:off x="2696" y="4866"/>
                <a:ext cx="21" cy="1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34" name="Line 162"/>
              <p:cNvSpPr>
                <a:spLocks noChangeShapeType="1"/>
              </p:cNvSpPr>
              <p:nvPr/>
            </p:nvSpPr>
            <p:spPr bwMode="auto">
              <a:xfrm>
                <a:off x="2696" y="4882"/>
                <a:ext cx="21" cy="1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35" name="Line 163"/>
              <p:cNvSpPr>
                <a:spLocks noChangeShapeType="1"/>
              </p:cNvSpPr>
              <p:nvPr/>
            </p:nvSpPr>
            <p:spPr bwMode="auto">
              <a:xfrm>
                <a:off x="2696" y="4897"/>
                <a:ext cx="21" cy="1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36" name="Line 164"/>
              <p:cNvSpPr>
                <a:spLocks noChangeShapeType="1"/>
              </p:cNvSpPr>
              <p:nvPr/>
            </p:nvSpPr>
            <p:spPr bwMode="auto">
              <a:xfrm>
                <a:off x="2727" y="4868"/>
                <a:ext cx="31" cy="29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37" name="Line 165"/>
              <p:cNvSpPr>
                <a:spLocks noChangeShapeType="1"/>
              </p:cNvSpPr>
              <p:nvPr/>
            </p:nvSpPr>
            <p:spPr bwMode="auto">
              <a:xfrm flipV="1">
                <a:off x="2727" y="4868"/>
                <a:ext cx="31" cy="29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38" name="Oval 166"/>
              <p:cNvSpPr>
                <a:spLocks noChangeArrowheads="1"/>
              </p:cNvSpPr>
              <p:nvPr/>
            </p:nvSpPr>
            <p:spPr bwMode="auto">
              <a:xfrm>
                <a:off x="2705" y="4642"/>
                <a:ext cx="41" cy="48"/>
              </a:xfrm>
              <a:prstGeom prst="ellipse">
                <a:avLst/>
              </a:prstGeom>
              <a:solidFill>
                <a:srgbClr val="00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39" name="Freeform 167"/>
              <p:cNvSpPr>
                <a:spLocks noEditPoints="1"/>
              </p:cNvSpPr>
              <p:nvPr/>
            </p:nvSpPr>
            <p:spPr bwMode="auto">
              <a:xfrm>
                <a:off x="2705" y="4640"/>
                <a:ext cx="44" cy="48"/>
              </a:xfrm>
              <a:custGeom>
                <a:avLst/>
                <a:gdLst>
                  <a:gd name="T0" fmla="*/ 99 w 116"/>
                  <a:gd name="T1" fmla="*/ 75 h 128"/>
                  <a:gd name="T2" fmla="*/ 99 w 116"/>
                  <a:gd name="T3" fmla="*/ 75 h 128"/>
                  <a:gd name="T4" fmla="*/ 108 w 116"/>
                  <a:gd name="T5" fmla="*/ 69 h 128"/>
                  <a:gd name="T6" fmla="*/ 115 w 116"/>
                  <a:gd name="T7" fmla="*/ 78 h 128"/>
                  <a:gd name="T8" fmla="*/ 115 w 116"/>
                  <a:gd name="T9" fmla="*/ 78 h 128"/>
                  <a:gd name="T10" fmla="*/ 106 w 116"/>
                  <a:gd name="T11" fmla="*/ 85 h 128"/>
                  <a:gd name="T12" fmla="*/ 99 w 116"/>
                  <a:gd name="T13" fmla="*/ 75 h 128"/>
                  <a:gd name="T14" fmla="*/ 73 w 116"/>
                  <a:gd name="T15" fmla="*/ 16 h 128"/>
                  <a:gd name="T16" fmla="*/ 73 w 116"/>
                  <a:gd name="T17" fmla="*/ 16 h 128"/>
                  <a:gd name="T18" fmla="*/ 68 w 116"/>
                  <a:gd name="T19" fmla="*/ 7 h 128"/>
                  <a:gd name="T20" fmla="*/ 77 w 116"/>
                  <a:gd name="T21" fmla="*/ 1 h 128"/>
                  <a:gd name="T22" fmla="*/ 77 w 116"/>
                  <a:gd name="T23" fmla="*/ 1 h 128"/>
                  <a:gd name="T24" fmla="*/ 83 w 116"/>
                  <a:gd name="T25" fmla="*/ 10 h 128"/>
                  <a:gd name="T26" fmla="*/ 73 w 116"/>
                  <a:gd name="T27" fmla="*/ 16 h 128"/>
                  <a:gd name="T28" fmla="*/ 16 w 116"/>
                  <a:gd name="T29" fmla="*/ 39 h 128"/>
                  <a:gd name="T30" fmla="*/ 16 w 116"/>
                  <a:gd name="T31" fmla="*/ 39 h 128"/>
                  <a:gd name="T32" fmla="*/ 5 w 116"/>
                  <a:gd name="T33" fmla="*/ 42 h 128"/>
                  <a:gd name="T34" fmla="*/ 2 w 116"/>
                  <a:gd name="T35" fmla="*/ 31 h 128"/>
                  <a:gd name="T36" fmla="*/ 2 w 116"/>
                  <a:gd name="T37" fmla="*/ 31 h 128"/>
                  <a:gd name="T38" fmla="*/ 13 w 116"/>
                  <a:gd name="T39" fmla="*/ 28 h 128"/>
                  <a:gd name="T40" fmla="*/ 16 w 116"/>
                  <a:gd name="T41" fmla="*/ 39 h 128"/>
                  <a:gd name="T42" fmla="*/ 22 w 116"/>
                  <a:gd name="T43" fmla="*/ 107 h 128"/>
                  <a:gd name="T44" fmla="*/ 22 w 116"/>
                  <a:gd name="T45" fmla="*/ 107 h 128"/>
                  <a:gd name="T46" fmla="*/ 19 w 116"/>
                  <a:gd name="T47" fmla="*/ 118 h 128"/>
                  <a:gd name="T48" fmla="*/ 8 w 116"/>
                  <a:gd name="T49" fmla="*/ 115 h 128"/>
                  <a:gd name="T50" fmla="*/ 8 w 116"/>
                  <a:gd name="T51" fmla="*/ 115 h 128"/>
                  <a:gd name="T52" fmla="*/ 11 w 116"/>
                  <a:gd name="T53" fmla="*/ 104 h 128"/>
                  <a:gd name="T54" fmla="*/ 22 w 116"/>
                  <a:gd name="T55" fmla="*/ 107 h 128"/>
                  <a:gd name="T56" fmla="*/ 80 w 116"/>
                  <a:gd name="T57" fmla="*/ 113 h 128"/>
                  <a:gd name="T58" fmla="*/ 80 w 116"/>
                  <a:gd name="T59" fmla="*/ 113 h 128"/>
                  <a:gd name="T60" fmla="*/ 91 w 116"/>
                  <a:gd name="T61" fmla="*/ 114 h 128"/>
                  <a:gd name="T62" fmla="*/ 90 w 116"/>
                  <a:gd name="T63" fmla="*/ 125 h 128"/>
                  <a:gd name="T64" fmla="*/ 90 w 116"/>
                  <a:gd name="T65" fmla="*/ 125 h 128"/>
                  <a:gd name="T66" fmla="*/ 79 w 116"/>
                  <a:gd name="T67" fmla="*/ 124 h 128"/>
                  <a:gd name="T68" fmla="*/ 80 w 116"/>
                  <a:gd name="T69" fmla="*/ 113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16" h="128">
                    <a:moveTo>
                      <a:pt x="99" y="75"/>
                    </a:moveTo>
                    <a:lnTo>
                      <a:pt x="99" y="75"/>
                    </a:lnTo>
                    <a:cubicBezTo>
                      <a:pt x="100" y="71"/>
                      <a:pt x="104" y="68"/>
                      <a:pt x="108" y="69"/>
                    </a:cubicBezTo>
                    <a:cubicBezTo>
                      <a:pt x="113" y="69"/>
                      <a:pt x="116" y="73"/>
                      <a:pt x="115" y="78"/>
                    </a:cubicBezTo>
                    <a:lnTo>
                      <a:pt x="115" y="78"/>
                    </a:lnTo>
                    <a:cubicBezTo>
                      <a:pt x="114" y="82"/>
                      <a:pt x="110" y="85"/>
                      <a:pt x="106" y="85"/>
                    </a:cubicBezTo>
                    <a:cubicBezTo>
                      <a:pt x="101" y="84"/>
                      <a:pt x="98" y="80"/>
                      <a:pt x="99" y="75"/>
                    </a:cubicBezTo>
                    <a:close/>
                    <a:moveTo>
                      <a:pt x="73" y="16"/>
                    </a:moveTo>
                    <a:lnTo>
                      <a:pt x="73" y="16"/>
                    </a:lnTo>
                    <a:cubicBezTo>
                      <a:pt x="69" y="15"/>
                      <a:pt x="67" y="11"/>
                      <a:pt x="68" y="7"/>
                    </a:cubicBezTo>
                    <a:cubicBezTo>
                      <a:pt x="69" y="2"/>
                      <a:pt x="73" y="0"/>
                      <a:pt x="77" y="1"/>
                    </a:cubicBezTo>
                    <a:lnTo>
                      <a:pt x="77" y="1"/>
                    </a:lnTo>
                    <a:cubicBezTo>
                      <a:pt x="82" y="2"/>
                      <a:pt x="84" y="6"/>
                      <a:pt x="83" y="10"/>
                    </a:cubicBezTo>
                    <a:cubicBezTo>
                      <a:pt x="82" y="15"/>
                      <a:pt x="78" y="17"/>
                      <a:pt x="73" y="16"/>
                    </a:cubicBezTo>
                    <a:close/>
                    <a:moveTo>
                      <a:pt x="16" y="39"/>
                    </a:moveTo>
                    <a:lnTo>
                      <a:pt x="16" y="39"/>
                    </a:lnTo>
                    <a:cubicBezTo>
                      <a:pt x="13" y="43"/>
                      <a:pt x="8" y="44"/>
                      <a:pt x="5" y="42"/>
                    </a:cubicBezTo>
                    <a:cubicBezTo>
                      <a:pt x="1" y="40"/>
                      <a:pt x="0" y="35"/>
                      <a:pt x="2" y="31"/>
                    </a:cubicBezTo>
                    <a:lnTo>
                      <a:pt x="2" y="31"/>
                    </a:lnTo>
                    <a:cubicBezTo>
                      <a:pt x="4" y="27"/>
                      <a:pt x="9" y="26"/>
                      <a:pt x="13" y="28"/>
                    </a:cubicBezTo>
                    <a:cubicBezTo>
                      <a:pt x="17" y="31"/>
                      <a:pt x="18" y="36"/>
                      <a:pt x="16" y="39"/>
                    </a:cubicBezTo>
                    <a:close/>
                    <a:moveTo>
                      <a:pt x="22" y="107"/>
                    </a:moveTo>
                    <a:lnTo>
                      <a:pt x="22" y="107"/>
                    </a:lnTo>
                    <a:cubicBezTo>
                      <a:pt x="24" y="111"/>
                      <a:pt x="23" y="115"/>
                      <a:pt x="19" y="118"/>
                    </a:cubicBezTo>
                    <a:cubicBezTo>
                      <a:pt x="15" y="120"/>
                      <a:pt x="10" y="118"/>
                      <a:pt x="8" y="115"/>
                    </a:cubicBezTo>
                    <a:lnTo>
                      <a:pt x="8" y="115"/>
                    </a:lnTo>
                    <a:cubicBezTo>
                      <a:pt x="6" y="111"/>
                      <a:pt x="7" y="106"/>
                      <a:pt x="11" y="104"/>
                    </a:cubicBezTo>
                    <a:cubicBezTo>
                      <a:pt x="15" y="101"/>
                      <a:pt x="20" y="103"/>
                      <a:pt x="22" y="107"/>
                    </a:cubicBezTo>
                    <a:close/>
                    <a:moveTo>
                      <a:pt x="80" y="113"/>
                    </a:moveTo>
                    <a:lnTo>
                      <a:pt x="80" y="113"/>
                    </a:lnTo>
                    <a:cubicBezTo>
                      <a:pt x="84" y="110"/>
                      <a:pt x="89" y="111"/>
                      <a:pt x="91" y="114"/>
                    </a:cubicBezTo>
                    <a:cubicBezTo>
                      <a:pt x="94" y="118"/>
                      <a:pt x="94" y="123"/>
                      <a:pt x="90" y="125"/>
                    </a:cubicBezTo>
                    <a:lnTo>
                      <a:pt x="90" y="125"/>
                    </a:lnTo>
                    <a:cubicBezTo>
                      <a:pt x="87" y="128"/>
                      <a:pt x="81" y="127"/>
                      <a:pt x="79" y="124"/>
                    </a:cubicBezTo>
                    <a:cubicBezTo>
                      <a:pt x="76" y="120"/>
                      <a:pt x="77" y="115"/>
                      <a:pt x="80" y="11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40" name="Oval 168"/>
              <p:cNvSpPr>
                <a:spLocks noChangeArrowheads="1"/>
              </p:cNvSpPr>
              <p:nvPr/>
            </p:nvSpPr>
            <p:spPr bwMode="auto">
              <a:xfrm>
                <a:off x="2708" y="4643"/>
                <a:ext cx="36" cy="43"/>
              </a:xfrm>
              <a:prstGeom prst="ellipse">
                <a:avLst/>
              </a:prstGeom>
              <a:solidFill>
                <a:srgbClr val="00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41" name="Oval 169"/>
              <p:cNvSpPr>
                <a:spLocks noChangeArrowheads="1"/>
              </p:cNvSpPr>
              <p:nvPr/>
            </p:nvSpPr>
            <p:spPr bwMode="auto">
              <a:xfrm>
                <a:off x="2708" y="4643"/>
                <a:ext cx="36" cy="43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42" name="Oval 170"/>
              <p:cNvSpPr>
                <a:spLocks noChangeArrowheads="1"/>
              </p:cNvSpPr>
              <p:nvPr/>
            </p:nvSpPr>
            <p:spPr bwMode="auto">
              <a:xfrm>
                <a:off x="2717" y="4655"/>
                <a:ext cx="15" cy="21"/>
              </a:xfrm>
              <a:prstGeom prst="ellipse">
                <a:avLst/>
              </a:prstGeom>
              <a:solidFill>
                <a:srgbClr val="00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43" name="Oval 171"/>
              <p:cNvSpPr>
                <a:spLocks noChangeArrowheads="1"/>
              </p:cNvSpPr>
              <p:nvPr/>
            </p:nvSpPr>
            <p:spPr bwMode="auto">
              <a:xfrm>
                <a:off x="2717" y="4655"/>
                <a:ext cx="15" cy="21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44" name="Line 172"/>
              <p:cNvSpPr>
                <a:spLocks noChangeShapeType="1"/>
              </p:cNvSpPr>
              <p:nvPr/>
            </p:nvSpPr>
            <p:spPr bwMode="auto">
              <a:xfrm>
                <a:off x="2688" y="4609"/>
                <a:ext cx="1" cy="30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303" name="Rectangle 231"/>
            <p:cNvSpPr>
              <a:spLocks noChangeArrowheads="1"/>
            </p:cNvSpPr>
            <p:nvPr/>
          </p:nvSpPr>
          <p:spPr bwMode="auto">
            <a:xfrm>
              <a:off x="1500" y="2674"/>
              <a:ext cx="48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Betriebs-</a:t>
              </a:r>
            </a:p>
            <a:p>
              <a:pPr algn="ctr"/>
              <a:r>
                <a:rPr lang="de-DE" altLang="de-DE" sz="800"/>
                <a:t>mittel</a:t>
              </a:r>
            </a:p>
          </p:txBody>
        </p:sp>
      </p:grpSp>
      <p:grpSp>
        <p:nvGrpSpPr>
          <p:cNvPr id="3325" name="Group 253"/>
          <p:cNvGrpSpPr>
            <a:grpSpLocks/>
          </p:cNvGrpSpPr>
          <p:nvPr/>
        </p:nvGrpSpPr>
        <p:grpSpPr bwMode="auto">
          <a:xfrm>
            <a:off x="1717675" y="4095750"/>
            <a:ext cx="773113" cy="207963"/>
            <a:chOff x="1553" y="2139"/>
            <a:chExt cx="487" cy="131"/>
          </a:xfrm>
        </p:grpSpPr>
        <p:grpSp>
          <p:nvGrpSpPr>
            <p:cNvPr id="3267" name="Group 195"/>
            <p:cNvGrpSpPr>
              <a:grpSpLocks/>
            </p:cNvGrpSpPr>
            <p:nvPr/>
          </p:nvGrpSpPr>
          <p:grpSpPr bwMode="auto">
            <a:xfrm>
              <a:off x="1555" y="2151"/>
              <a:ext cx="480" cy="115"/>
              <a:chOff x="3197" y="3745"/>
              <a:chExt cx="480" cy="115"/>
            </a:xfrm>
          </p:grpSpPr>
          <p:sp>
            <p:nvSpPr>
              <p:cNvPr id="3201" name="Rectangle 129"/>
              <p:cNvSpPr>
                <a:spLocks noChangeArrowheads="1"/>
              </p:cNvSpPr>
              <p:nvPr/>
            </p:nvSpPr>
            <p:spPr bwMode="auto">
              <a:xfrm>
                <a:off x="3197" y="3745"/>
                <a:ext cx="480" cy="1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02" name="Rectangle 130"/>
              <p:cNvSpPr>
                <a:spLocks noChangeArrowheads="1"/>
              </p:cNvSpPr>
              <p:nvPr/>
            </p:nvSpPr>
            <p:spPr bwMode="auto">
              <a:xfrm>
                <a:off x="3197" y="3745"/>
                <a:ext cx="480" cy="115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03" name="Line 131"/>
              <p:cNvSpPr>
                <a:spLocks noChangeShapeType="1"/>
              </p:cNvSpPr>
              <p:nvPr/>
            </p:nvSpPr>
            <p:spPr bwMode="auto">
              <a:xfrm flipH="1">
                <a:off x="3635" y="3810"/>
                <a:ext cx="17" cy="44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04" name="Line 132"/>
              <p:cNvSpPr>
                <a:spLocks noChangeShapeType="1"/>
              </p:cNvSpPr>
              <p:nvPr/>
            </p:nvSpPr>
            <p:spPr bwMode="auto">
              <a:xfrm>
                <a:off x="3652" y="3810"/>
                <a:ext cx="14" cy="44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05" name="Line 133"/>
              <p:cNvSpPr>
                <a:spLocks noChangeShapeType="1"/>
              </p:cNvSpPr>
              <p:nvPr/>
            </p:nvSpPr>
            <p:spPr bwMode="auto">
              <a:xfrm>
                <a:off x="3644" y="3835"/>
                <a:ext cx="16" cy="1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304" name="Rectangle 232"/>
            <p:cNvSpPr>
              <a:spLocks noChangeArrowheads="1"/>
            </p:cNvSpPr>
            <p:nvPr/>
          </p:nvSpPr>
          <p:spPr bwMode="auto">
            <a:xfrm>
              <a:off x="1553" y="2139"/>
              <a:ext cx="487" cy="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Attribut</a:t>
              </a:r>
            </a:p>
          </p:txBody>
        </p:sp>
      </p:grpSp>
      <p:grpSp>
        <p:nvGrpSpPr>
          <p:cNvPr id="3322" name="Group 250"/>
          <p:cNvGrpSpPr>
            <a:grpSpLocks/>
          </p:cNvGrpSpPr>
          <p:nvPr/>
        </p:nvGrpSpPr>
        <p:grpSpPr bwMode="auto">
          <a:xfrm>
            <a:off x="1719263" y="3008313"/>
            <a:ext cx="771525" cy="484187"/>
            <a:chOff x="1299" y="1477"/>
            <a:chExt cx="486" cy="305"/>
          </a:xfrm>
        </p:grpSpPr>
        <p:grpSp>
          <p:nvGrpSpPr>
            <p:cNvPr id="3260" name="Group 188"/>
            <p:cNvGrpSpPr>
              <a:grpSpLocks/>
            </p:cNvGrpSpPr>
            <p:nvPr/>
          </p:nvGrpSpPr>
          <p:grpSpPr bwMode="auto">
            <a:xfrm>
              <a:off x="1305" y="1479"/>
              <a:ext cx="480" cy="300"/>
              <a:chOff x="2237" y="2593"/>
              <a:chExt cx="480" cy="300"/>
            </a:xfrm>
          </p:grpSpPr>
          <p:sp>
            <p:nvSpPr>
              <p:cNvPr id="3165" name="Rectangle 93"/>
              <p:cNvSpPr>
                <a:spLocks noChangeArrowheads="1"/>
              </p:cNvSpPr>
              <p:nvPr/>
            </p:nvSpPr>
            <p:spPr bwMode="auto">
              <a:xfrm>
                <a:off x="2237" y="2593"/>
                <a:ext cx="480" cy="3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66" name="Rectangle 94"/>
              <p:cNvSpPr>
                <a:spLocks noChangeArrowheads="1"/>
              </p:cNvSpPr>
              <p:nvPr/>
            </p:nvSpPr>
            <p:spPr bwMode="auto">
              <a:xfrm>
                <a:off x="2237" y="2593"/>
                <a:ext cx="480" cy="300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67" name="Line 95"/>
              <p:cNvSpPr>
                <a:spLocks noChangeShapeType="1"/>
              </p:cNvSpPr>
              <p:nvPr/>
            </p:nvSpPr>
            <p:spPr bwMode="auto">
              <a:xfrm>
                <a:off x="2257" y="2593"/>
                <a:ext cx="1" cy="30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68" name="Line 96"/>
              <p:cNvSpPr>
                <a:spLocks noChangeShapeType="1"/>
              </p:cNvSpPr>
              <p:nvPr/>
            </p:nvSpPr>
            <p:spPr bwMode="auto">
              <a:xfrm>
                <a:off x="2276" y="2593"/>
                <a:ext cx="1" cy="30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69" name="Line 97"/>
              <p:cNvSpPr>
                <a:spLocks noChangeShapeType="1"/>
              </p:cNvSpPr>
              <p:nvPr/>
            </p:nvSpPr>
            <p:spPr bwMode="auto">
              <a:xfrm>
                <a:off x="2698" y="2593"/>
                <a:ext cx="1" cy="30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70" name="Line 98"/>
              <p:cNvSpPr>
                <a:spLocks noChangeShapeType="1"/>
              </p:cNvSpPr>
              <p:nvPr/>
            </p:nvSpPr>
            <p:spPr bwMode="auto">
              <a:xfrm>
                <a:off x="2679" y="2593"/>
                <a:ext cx="1" cy="300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307" name="Rectangle 235"/>
            <p:cNvSpPr>
              <a:spLocks noChangeArrowheads="1"/>
            </p:cNvSpPr>
            <p:nvPr/>
          </p:nvSpPr>
          <p:spPr bwMode="auto">
            <a:xfrm>
              <a:off x="1299" y="1477"/>
              <a:ext cx="481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Daten-</a:t>
              </a:r>
            </a:p>
            <a:p>
              <a:pPr algn="ctr"/>
              <a:r>
                <a:rPr lang="de-DE" altLang="de-DE" sz="800"/>
                <a:t>cluster</a:t>
              </a:r>
            </a:p>
          </p:txBody>
        </p:sp>
      </p:grpSp>
      <p:grpSp>
        <p:nvGrpSpPr>
          <p:cNvPr id="3094" name="Group 22"/>
          <p:cNvGrpSpPr>
            <a:grpSpLocks/>
          </p:cNvGrpSpPr>
          <p:nvPr/>
        </p:nvGrpSpPr>
        <p:grpSpPr bwMode="auto">
          <a:xfrm>
            <a:off x="487363" y="1238250"/>
            <a:ext cx="790575" cy="508000"/>
            <a:chOff x="612" y="346"/>
            <a:chExt cx="498" cy="320"/>
          </a:xfrm>
        </p:grpSpPr>
        <p:grpSp>
          <p:nvGrpSpPr>
            <p:cNvPr id="3085" name="Group 13"/>
            <p:cNvGrpSpPr>
              <a:grpSpLocks noChangeAspect="1"/>
            </p:cNvGrpSpPr>
            <p:nvPr/>
          </p:nvGrpSpPr>
          <p:grpSpPr bwMode="auto">
            <a:xfrm>
              <a:off x="612" y="346"/>
              <a:ext cx="498" cy="320"/>
              <a:chOff x="612" y="346"/>
              <a:chExt cx="498" cy="320"/>
            </a:xfrm>
          </p:grpSpPr>
          <p:sp>
            <p:nvSpPr>
              <p:cNvPr id="3084" name="AutoShape 12"/>
              <p:cNvSpPr>
                <a:spLocks noChangeAspect="1" noChangeArrowheads="1" noTextEdit="1"/>
              </p:cNvSpPr>
              <p:nvPr/>
            </p:nvSpPr>
            <p:spPr bwMode="auto">
              <a:xfrm>
                <a:off x="612" y="346"/>
                <a:ext cx="498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086" name="Freeform 14"/>
              <p:cNvSpPr>
                <a:spLocks/>
              </p:cNvSpPr>
              <p:nvPr/>
            </p:nvSpPr>
            <p:spPr bwMode="auto">
              <a:xfrm>
                <a:off x="622" y="356"/>
                <a:ext cx="478" cy="300"/>
              </a:xfrm>
              <a:custGeom>
                <a:avLst/>
                <a:gdLst>
                  <a:gd name="T0" fmla="*/ 57 w 478"/>
                  <a:gd name="T1" fmla="*/ 0 h 300"/>
                  <a:gd name="T2" fmla="*/ 421 w 478"/>
                  <a:gd name="T3" fmla="*/ 0 h 300"/>
                  <a:gd name="T4" fmla="*/ 478 w 478"/>
                  <a:gd name="T5" fmla="*/ 150 h 300"/>
                  <a:gd name="T6" fmla="*/ 421 w 478"/>
                  <a:gd name="T7" fmla="*/ 300 h 300"/>
                  <a:gd name="T8" fmla="*/ 57 w 478"/>
                  <a:gd name="T9" fmla="*/ 300 h 300"/>
                  <a:gd name="T10" fmla="*/ 0 w 478"/>
                  <a:gd name="T11" fmla="*/ 150 h 300"/>
                  <a:gd name="T12" fmla="*/ 57 w 478"/>
                  <a:gd name="T1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8" h="300">
                    <a:moveTo>
                      <a:pt x="57" y="0"/>
                    </a:moveTo>
                    <a:lnTo>
                      <a:pt x="421" y="0"/>
                    </a:lnTo>
                    <a:lnTo>
                      <a:pt x="478" y="150"/>
                    </a:lnTo>
                    <a:lnTo>
                      <a:pt x="421" y="300"/>
                    </a:lnTo>
                    <a:lnTo>
                      <a:pt x="57" y="300"/>
                    </a:lnTo>
                    <a:lnTo>
                      <a:pt x="0" y="150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087" name="Freeform 15"/>
              <p:cNvSpPr>
                <a:spLocks/>
              </p:cNvSpPr>
              <p:nvPr/>
            </p:nvSpPr>
            <p:spPr bwMode="auto">
              <a:xfrm>
                <a:off x="622" y="356"/>
                <a:ext cx="478" cy="300"/>
              </a:xfrm>
              <a:custGeom>
                <a:avLst/>
                <a:gdLst>
                  <a:gd name="T0" fmla="*/ 57 w 478"/>
                  <a:gd name="T1" fmla="*/ 0 h 300"/>
                  <a:gd name="T2" fmla="*/ 421 w 478"/>
                  <a:gd name="T3" fmla="*/ 0 h 300"/>
                  <a:gd name="T4" fmla="*/ 478 w 478"/>
                  <a:gd name="T5" fmla="*/ 150 h 300"/>
                  <a:gd name="T6" fmla="*/ 421 w 478"/>
                  <a:gd name="T7" fmla="*/ 300 h 300"/>
                  <a:gd name="T8" fmla="*/ 57 w 478"/>
                  <a:gd name="T9" fmla="*/ 300 h 300"/>
                  <a:gd name="T10" fmla="*/ 0 w 478"/>
                  <a:gd name="T11" fmla="*/ 150 h 300"/>
                  <a:gd name="T12" fmla="*/ 57 w 478"/>
                  <a:gd name="T1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8" h="300">
                    <a:moveTo>
                      <a:pt x="57" y="0"/>
                    </a:moveTo>
                    <a:lnTo>
                      <a:pt x="421" y="0"/>
                    </a:lnTo>
                    <a:lnTo>
                      <a:pt x="478" y="150"/>
                    </a:lnTo>
                    <a:lnTo>
                      <a:pt x="421" y="300"/>
                    </a:lnTo>
                    <a:lnTo>
                      <a:pt x="57" y="300"/>
                    </a:lnTo>
                    <a:lnTo>
                      <a:pt x="0" y="150"/>
                    </a:lnTo>
                    <a:lnTo>
                      <a:pt x="57" y="0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090" name="Rectangle 18"/>
            <p:cNvSpPr>
              <a:spLocks noChangeArrowheads="1"/>
            </p:cNvSpPr>
            <p:nvPr/>
          </p:nvSpPr>
          <p:spPr bwMode="auto">
            <a:xfrm>
              <a:off x="619" y="355"/>
              <a:ext cx="481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Ereignis</a:t>
              </a:r>
            </a:p>
          </p:txBody>
        </p:sp>
      </p:grpSp>
      <p:grpSp>
        <p:nvGrpSpPr>
          <p:cNvPr id="3312" name="Group 240"/>
          <p:cNvGrpSpPr>
            <a:grpSpLocks/>
          </p:cNvGrpSpPr>
          <p:nvPr/>
        </p:nvGrpSpPr>
        <p:grpSpPr bwMode="auto">
          <a:xfrm>
            <a:off x="500063" y="2128838"/>
            <a:ext cx="765175" cy="474662"/>
            <a:chOff x="617" y="969"/>
            <a:chExt cx="482" cy="299"/>
          </a:xfrm>
        </p:grpSpPr>
        <p:grpSp>
          <p:nvGrpSpPr>
            <p:cNvPr id="3137" name="Group 65"/>
            <p:cNvGrpSpPr>
              <a:grpSpLocks/>
            </p:cNvGrpSpPr>
            <p:nvPr/>
          </p:nvGrpSpPr>
          <p:grpSpPr bwMode="auto">
            <a:xfrm>
              <a:off x="619" y="969"/>
              <a:ext cx="480" cy="299"/>
              <a:chOff x="3192" y="2005"/>
              <a:chExt cx="480" cy="299"/>
            </a:xfrm>
          </p:grpSpPr>
          <p:sp>
            <p:nvSpPr>
              <p:cNvPr id="3120" name="Oval 48"/>
              <p:cNvSpPr>
                <a:spLocks noChangeArrowheads="1"/>
              </p:cNvSpPr>
              <p:nvPr/>
            </p:nvSpPr>
            <p:spPr bwMode="auto">
              <a:xfrm>
                <a:off x="3192" y="2005"/>
                <a:ext cx="480" cy="299"/>
              </a:xfrm>
              <a:prstGeom prst="ellipse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21" name="Oval 49"/>
              <p:cNvSpPr>
                <a:spLocks noChangeArrowheads="1"/>
              </p:cNvSpPr>
              <p:nvPr/>
            </p:nvSpPr>
            <p:spPr bwMode="auto">
              <a:xfrm>
                <a:off x="3192" y="2005"/>
                <a:ext cx="480" cy="299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22" name="Freeform 50"/>
              <p:cNvSpPr>
                <a:spLocks noEditPoints="1"/>
              </p:cNvSpPr>
              <p:nvPr/>
            </p:nvSpPr>
            <p:spPr bwMode="auto">
              <a:xfrm>
                <a:off x="3237" y="2065"/>
                <a:ext cx="6" cy="186"/>
              </a:xfrm>
              <a:custGeom>
                <a:avLst/>
                <a:gdLst>
                  <a:gd name="T0" fmla="*/ 16 w 16"/>
                  <a:gd name="T1" fmla="*/ 8 h 496"/>
                  <a:gd name="T2" fmla="*/ 16 w 16"/>
                  <a:gd name="T3" fmla="*/ 8 h 496"/>
                  <a:gd name="T4" fmla="*/ 8 w 16"/>
                  <a:gd name="T5" fmla="*/ 16 h 496"/>
                  <a:gd name="T6" fmla="*/ 0 w 16"/>
                  <a:gd name="T7" fmla="*/ 8 h 496"/>
                  <a:gd name="T8" fmla="*/ 0 w 16"/>
                  <a:gd name="T9" fmla="*/ 8 h 496"/>
                  <a:gd name="T10" fmla="*/ 8 w 16"/>
                  <a:gd name="T11" fmla="*/ 0 h 496"/>
                  <a:gd name="T12" fmla="*/ 16 w 16"/>
                  <a:gd name="T13" fmla="*/ 8 h 496"/>
                  <a:gd name="T14" fmla="*/ 16 w 16"/>
                  <a:gd name="T15" fmla="*/ 88 h 496"/>
                  <a:gd name="T16" fmla="*/ 16 w 16"/>
                  <a:gd name="T17" fmla="*/ 88 h 496"/>
                  <a:gd name="T18" fmla="*/ 8 w 16"/>
                  <a:gd name="T19" fmla="*/ 96 h 496"/>
                  <a:gd name="T20" fmla="*/ 0 w 16"/>
                  <a:gd name="T21" fmla="*/ 88 h 496"/>
                  <a:gd name="T22" fmla="*/ 0 w 16"/>
                  <a:gd name="T23" fmla="*/ 88 h 496"/>
                  <a:gd name="T24" fmla="*/ 8 w 16"/>
                  <a:gd name="T25" fmla="*/ 80 h 496"/>
                  <a:gd name="T26" fmla="*/ 16 w 16"/>
                  <a:gd name="T27" fmla="*/ 88 h 496"/>
                  <a:gd name="T28" fmla="*/ 16 w 16"/>
                  <a:gd name="T29" fmla="*/ 168 h 496"/>
                  <a:gd name="T30" fmla="*/ 16 w 16"/>
                  <a:gd name="T31" fmla="*/ 168 h 496"/>
                  <a:gd name="T32" fmla="*/ 8 w 16"/>
                  <a:gd name="T33" fmla="*/ 176 h 496"/>
                  <a:gd name="T34" fmla="*/ 0 w 16"/>
                  <a:gd name="T35" fmla="*/ 168 h 496"/>
                  <a:gd name="T36" fmla="*/ 0 w 16"/>
                  <a:gd name="T37" fmla="*/ 168 h 496"/>
                  <a:gd name="T38" fmla="*/ 8 w 16"/>
                  <a:gd name="T39" fmla="*/ 160 h 496"/>
                  <a:gd name="T40" fmla="*/ 16 w 16"/>
                  <a:gd name="T41" fmla="*/ 168 h 496"/>
                  <a:gd name="T42" fmla="*/ 16 w 16"/>
                  <a:gd name="T43" fmla="*/ 248 h 496"/>
                  <a:gd name="T44" fmla="*/ 16 w 16"/>
                  <a:gd name="T45" fmla="*/ 248 h 496"/>
                  <a:gd name="T46" fmla="*/ 8 w 16"/>
                  <a:gd name="T47" fmla="*/ 256 h 496"/>
                  <a:gd name="T48" fmla="*/ 0 w 16"/>
                  <a:gd name="T49" fmla="*/ 248 h 496"/>
                  <a:gd name="T50" fmla="*/ 0 w 16"/>
                  <a:gd name="T51" fmla="*/ 248 h 496"/>
                  <a:gd name="T52" fmla="*/ 8 w 16"/>
                  <a:gd name="T53" fmla="*/ 240 h 496"/>
                  <a:gd name="T54" fmla="*/ 16 w 16"/>
                  <a:gd name="T55" fmla="*/ 248 h 496"/>
                  <a:gd name="T56" fmla="*/ 16 w 16"/>
                  <a:gd name="T57" fmla="*/ 328 h 496"/>
                  <a:gd name="T58" fmla="*/ 16 w 16"/>
                  <a:gd name="T59" fmla="*/ 328 h 496"/>
                  <a:gd name="T60" fmla="*/ 8 w 16"/>
                  <a:gd name="T61" fmla="*/ 336 h 496"/>
                  <a:gd name="T62" fmla="*/ 0 w 16"/>
                  <a:gd name="T63" fmla="*/ 328 h 496"/>
                  <a:gd name="T64" fmla="*/ 0 w 16"/>
                  <a:gd name="T65" fmla="*/ 328 h 496"/>
                  <a:gd name="T66" fmla="*/ 8 w 16"/>
                  <a:gd name="T67" fmla="*/ 320 h 496"/>
                  <a:gd name="T68" fmla="*/ 16 w 16"/>
                  <a:gd name="T69" fmla="*/ 328 h 496"/>
                  <a:gd name="T70" fmla="*/ 16 w 16"/>
                  <a:gd name="T71" fmla="*/ 408 h 496"/>
                  <a:gd name="T72" fmla="*/ 16 w 16"/>
                  <a:gd name="T73" fmla="*/ 408 h 496"/>
                  <a:gd name="T74" fmla="*/ 8 w 16"/>
                  <a:gd name="T75" fmla="*/ 416 h 496"/>
                  <a:gd name="T76" fmla="*/ 0 w 16"/>
                  <a:gd name="T77" fmla="*/ 408 h 496"/>
                  <a:gd name="T78" fmla="*/ 0 w 16"/>
                  <a:gd name="T79" fmla="*/ 408 h 496"/>
                  <a:gd name="T80" fmla="*/ 8 w 16"/>
                  <a:gd name="T81" fmla="*/ 400 h 496"/>
                  <a:gd name="T82" fmla="*/ 16 w 16"/>
                  <a:gd name="T83" fmla="*/ 408 h 496"/>
                  <a:gd name="T84" fmla="*/ 16 w 16"/>
                  <a:gd name="T85" fmla="*/ 488 h 496"/>
                  <a:gd name="T86" fmla="*/ 16 w 16"/>
                  <a:gd name="T87" fmla="*/ 488 h 496"/>
                  <a:gd name="T88" fmla="*/ 8 w 16"/>
                  <a:gd name="T89" fmla="*/ 496 h 496"/>
                  <a:gd name="T90" fmla="*/ 0 w 16"/>
                  <a:gd name="T91" fmla="*/ 488 h 496"/>
                  <a:gd name="T92" fmla="*/ 0 w 16"/>
                  <a:gd name="T93" fmla="*/ 488 h 496"/>
                  <a:gd name="T94" fmla="*/ 8 w 16"/>
                  <a:gd name="T95" fmla="*/ 480 h 496"/>
                  <a:gd name="T96" fmla="*/ 16 w 16"/>
                  <a:gd name="T97" fmla="*/ 488 h 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6" h="496">
                    <a:moveTo>
                      <a:pt x="16" y="8"/>
                    </a:moveTo>
                    <a:lnTo>
                      <a:pt x="16" y="8"/>
                    </a:lnTo>
                    <a:cubicBezTo>
                      <a:pt x="16" y="12"/>
                      <a:pt x="13" y="16"/>
                      <a:pt x="8" y="16"/>
                    </a:cubicBezTo>
                    <a:cubicBezTo>
                      <a:pt x="4" y="16"/>
                      <a:pt x="0" y="12"/>
                      <a:pt x="0" y="8"/>
                    </a:cubicBezTo>
                    <a:lnTo>
                      <a:pt x="0" y="8"/>
                    </a:lnTo>
                    <a:cubicBezTo>
                      <a:pt x="0" y="3"/>
                      <a:pt x="4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lose/>
                    <a:moveTo>
                      <a:pt x="16" y="88"/>
                    </a:moveTo>
                    <a:lnTo>
                      <a:pt x="16" y="88"/>
                    </a:lnTo>
                    <a:cubicBezTo>
                      <a:pt x="16" y="92"/>
                      <a:pt x="13" y="96"/>
                      <a:pt x="8" y="96"/>
                    </a:cubicBezTo>
                    <a:cubicBezTo>
                      <a:pt x="4" y="96"/>
                      <a:pt x="0" y="92"/>
                      <a:pt x="0" y="88"/>
                    </a:cubicBezTo>
                    <a:lnTo>
                      <a:pt x="0" y="88"/>
                    </a:lnTo>
                    <a:cubicBezTo>
                      <a:pt x="0" y="83"/>
                      <a:pt x="4" y="80"/>
                      <a:pt x="8" y="80"/>
                    </a:cubicBezTo>
                    <a:cubicBezTo>
                      <a:pt x="13" y="80"/>
                      <a:pt x="16" y="83"/>
                      <a:pt x="16" y="88"/>
                    </a:cubicBezTo>
                    <a:close/>
                    <a:moveTo>
                      <a:pt x="16" y="168"/>
                    </a:moveTo>
                    <a:lnTo>
                      <a:pt x="16" y="168"/>
                    </a:lnTo>
                    <a:cubicBezTo>
                      <a:pt x="16" y="172"/>
                      <a:pt x="13" y="176"/>
                      <a:pt x="8" y="176"/>
                    </a:cubicBezTo>
                    <a:cubicBezTo>
                      <a:pt x="4" y="176"/>
                      <a:pt x="0" y="172"/>
                      <a:pt x="0" y="168"/>
                    </a:cubicBezTo>
                    <a:lnTo>
                      <a:pt x="0" y="168"/>
                    </a:lnTo>
                    <a:cubicBezTo>
                      <a:pt x="0" y="164"/>
                      <a:pt x="4" y="160"/>
                      <a:pt x="8" y="160"/>
                    </a:cubicBezTo>
                    <a:cubicBezTo>
                      <a:pt x="13" y="160"/>
                      <a:pt x="16" y="164"/>
                      <a:pt x="16" y="168"/>
                    </a:cubicBezTo>
                    <a:close/>
                    <a:moveTo>
                      <a:pt x="16" y="248"/>
                    </a:moveTo>
                    <a:lnTo>
                      <a:pt x="16" y="248"/>
                    </a:lnTo>
                    <a:cubicBezTo>
                      <a:pt x="16" y="252"/>
                      <a:pt x="13" y="256"/>
                      <a:pt x="8" y="256"/>
                    </a:cubicBezTo>
                    <a:cubicBezTo>
                      <a:pt x="4" y="256"/>
                      <a:pt x="0" y="252"/>
                      <a:pt x="0" y="248"/>
                    </a:cubicBezTo>
                    <a:lnTo>
                      <a:pt x="0" y="248"/>
                    </a:lnTo>
                    <a:cubicBezTo>
                      <a:pt x="0" y="244"/>
                      <a:pt x="4" y="240"/>
                      <a:pt x="8" y="240"/>
                    </a:cubicBezTo>
                    <a:cubicBezTo>
                      <a:pt x="13" y="240"/>
                      <a:pt x="16" y="244"/>
                      <a:pt x="16" y="248"/>
                    </a:cubicBezTo>
                    <a:close/>
                    <a:moveTo>
                      <a:pt x="16" y="328"/>
                    </a:moveTo>
                    <a:lnTo>
                      <a:pt x="16" y="328"/>
                    </a:lnTo>
                    <a:cubicBezTo>
                      <a:pt x="16" y="332"/>
                      <a:pt x="13" y="336"/>
                      <a:pt x="8" y="336"/>
                    </a:cubicBezTo>
                    <a:cubicBezTo>
                      <a:pt x="4" y="336"/>
                      <a:pt x="0" y="332"/>
                      <a:pt x="0" y="328"/>
                    </a:cubicBezTo>
                    <a:lnTo>
                      <a:pt x="0" y="328"/>
                    </a:lnTo>
                    <a:cubicBezTo>
                      <a:pt x="0" y="324"/>
                      <a:pt x="4" y="320"/>
                      <a:pt x="8" y="320"/>
                    </a:cubicBezTo>
                    <a:cubicBezTo>
                      <a:pt x="13" y="320"/>
                      <a:pt x="16" y="324"/>
                      <a:pt x="16" y="328"/>
                    </a:cubicBezTo>
                    <a:close/>
                    <a:moveTo>
                      <a:pt x="16" y="408"/>
                    </a:moveTo>
                    <a:lnTo>
                      <a:pt x="16" y="408"/>
                    </a:lnTo>
                    <a:cubicBezTo>
                      <a:pt x="16" y="412"/>
                      <a:pt x="13" y="416"/>
                      <a:pt x="8" y="416"/>
                    </a:cubicBezTo>
                    <a:cubicBezTo>
                      <a:pt x="4" y="416"/>
                      <a:pt x="0" y="412"/>
                      <a:pt x="0" y="408"/>
                    </a:cubicBezTo>
                    <a:lnTo>
                      <a:pt x="0" y="408"/>
                    </a:lnTo>
                    <a:cubicBezTo>
                      <a:pt x="0" y="404"/>
                      <a:pt x="4" y="400"/>
                      <a:pt x="8" y="400"/>
                    </a:cubicBezTo>
                    <a:cubicBezTo>
                      <a:pt x="13" y="400"/>
                      <a:pt x="16" y="404"/>
                      <a:pt x="16" y="408"/>
                    </a:cubicBezTo>
                    <a:close/>
                    <a:moveTo>
                      <a:pt x="16" y="488"/>
                    </a:moveTo>
                    <a:lnTo>
                      <a:pt x="16" y="488"/>
                    </a:lnTo>
                    <a:cubicBezTo>
                      <a:pt x="16" y="492"/>
                      <a:pt x="13" y="496"/>
                      <a:pt x="8" y="496"/>
                    </a:cubicBezTo>
                    <a:cubicBezTo>
                      <a:pt x="4" y="496"/>
                      <a:pt x="0" y="492"/>
                      <a:pt x="0" y="488"/>
                    </a:cubicBezTo>
                    <a:lnTo>
                      <a:pt x="0" y="488"/>
                    </a:lnTo>
                    <a:cubicBezTo>
                      <a:pt x="0" y="484"/>
                      <a:pt x="4" y="480"/>
                      <a:pt x="8" y="480"/>
                    </a:cubicBezTo>
                    <a:cubicBezTo>
                      <a:pt x="13" y="480"/>
                      <a:pt x="16" y="484"/>
                      <a:pt x="16" y="4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283" name="Rectangle 211"/>
            <p:cNvSpPr>
              <a:spLocks noChangeArrowheads="1"/>
            </p:cNvSpPr>
            <p:nvPr/>
          </p:nvSpPr>
          <p:spPr bwMode="auto">
            <a:xfrm>
              <a:off x="617" y="981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Organisations-</a:t>
              </a:r>
            </a:p>
            <a:p>
              <a:pPr algn="ctr"/>
              <a:r>
                <a:rPr lang="de-DE" altLang="de-DE" sz="800"/>
                <a:t>einheitstyp</a:t>
              </a:r>
            </a:p>
          </p:txBody>
        </p:sp>
      </p:grpSp>
      <p:grpSp>
        <p:nvGrpSpPr>
          <p:cNvPr id="3324" name="Group 252"/>
          <p:cNvGrpSpPr>
            <a:grpSpLocks/>
          </p:cNvGrpSpPr>
          <p:nvPr/>
        </p:nvGrpSpPr>
        <p:grpSpPr bwMode="auto">
          <a:xfrm>
            <a:off x="490538" y="4090988"/>
            <a:ext cx="782637" cy="217487"/>
            <a:chOff x="736" y="2108"/>
            <a:chExt cx="493" cy="137"/>
          </a:xfrm>
        </p:grpSpPr>
        <p:grpSp>
          <p:nvGrpSpPr>
            <p:cNvPr id="3266" name="Group 194"/>
            <p:cNvGrpSpPr>
              <a:grpSpLocks/>
            </p:cNvGrpSpPr>
            <p:nvPr/>
          </p:nvGrpSpPr>
          <p:grpSpPr bwMode="auto">
            <a:xfrm>
              <a:off x="749" y="2123"/>
              <a:ext cx="480" cy="114"/>
              <a:chOff x="749" y="2123"/>
              <a:chExt cx="480" cy="114"/>
            </a:xfrm>
          </p:grpSpPr>
          <p:sp>
            <p:nvSpPr>
              <p:cNvPr id="3197" name="Rectangle 125"/>
              <p:cNvSpPr>
                <a:spLocks noChangeArrowheads="1"/>
              </p:cNvSpPr>
              <p:nvPr/>
            </p:nvSpPr>
            <p:spPr bwMode="auto">
              <a:xfrm>
                <a:off x="749" y="2123"/>
                <a:ext cx="480" cy="11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98" name="Rectangle 126"/>
              <p:cNvSpPr>
                <a:spLocks noChangeArrowheads="1"/>
              </p:cNvSpPr>
              <p:nvPr/>
            </p:nvSpPr>
            <p:spPr bwMode="auto">
              <a:xfrm>
                <a:off x="749" y="2123"/>
                <a:ext cx="480" cy="114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99" name="Oval 127"/>
              <p:cNvSpPr>
                <a:spLocks noChangeArrowheads="1"/>
              </p:cNvSpPr>
              <p:nvPr/>
            </p:nvSpPr>
            <p:spPr bwMode="auto">
              <a:xfrm>
                <a:off x="1179" y="2135"/>
                <a:ext cx="37" cy="36"/>
              </a:xfrm>
              <a:prstGeom prst="ellipse">
                <a:avLst/>
              </a:prstGeom>
              <a:solidFill>
                <a:srgbClr val="BFBFB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00" name="Oval 128"/>
              <p:cNvSpPr>
                <a:spLocks noChangeArrowheads="1"/>
              </p:cNvSpPr>
              <p:nvPr/>
            </p:nvSpPr>
            <p:spPr bwMode="auto">
              <a:xfrm>
                <a:off x="1179" y="2135"/>
                <a:ext cx="37" cy="36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305" name="Rectangle 233"/>
            <p:cNvSpPr>
              <a:spLocks noChangeArrowheads="1"/>
            </p:cNvSpPr>
            <p:nvPr/>
          </p:nvSpPr>
          <p:spPr bwMode="auto">
            <a:xfrm>
              <a:off x="736" y="2108"/>
              <a:ext cx="481" cy="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Operation</a:t>
              </a:r>
            </a:p>
          </p:txBody>
        </p:sp>
      </p:grpSp>
      <p:grpSp>
        <p:nvGrpSpPr>
          <p:cNvPr id="3331" name="Group 259"/>
          <p:cNvGrpSpPr>
            <a:grpSpLocks/>
          </p:cNvGrpSpPr>
          <p:nvPr/>
        </p:nvGrpSpPr>
        <p:grpSpPr bwMode="auto">
          <a:xfrm>
            <a:off x="7904163" y="4057650"/>
            <a:ext cx="763587" cy="298450"/>
            <a:chOff x="615" y="2695"/>
            <a:chExt cx="481" cy="188"/>
          </a:xfrm>
        </p:grpSpPr>
        <p:grpSp>
          <p:nvGrpSpPr>
            <p:cNvPr id="3272" name="Group 200"/>
            <p:cNvGrpSpPr>
              <a:grpSpLocks/>
            </p:cNvGrpSpPr>
            <p:nvPr/>
          </p:nvGrpSpPr>
          <p:grpSpPr bwMode="auto">
            <a:xfrm>
              <a:off x="615" y="2699"/>
              <a:ext cx="480" cy="184"/>
              <a:chOff x="615" y="2699"/>
              <a:chExt cx="480" cy="184"/>
            </a:xfrm>
          </p:grpSpPr>
          <p:sp>
            <p:nvSpPr>
              <p:cNvPr id="3228" name="Rectangle 156"/>
              <p:cNvSpPr>
                <a:spLocks noChangeArrowheads="1"/>
              </p:cNvSpPr>
              <p:nvPr/>
            </p:nvSpPr>
            <p:spPr bwMode="auto">
              <a:xfrm>
                <a:off x="615" y="2699"/>
                <a:ext cx="480" cy="184"/>
              </a:xfrm>
              <a:prstGeom prst="rect">
                <a:avLst/>
              </a:prstGeom>
              <a:solidFill>
                <a:srgbClr val="FF7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29" name="Rectangle 157"/>
              <p:cNvSpPr>
                <a:spLocks noChangeArrowheads="1"/>
              </p:cNvSpPr>
              <p:nvPr/>
            </p:nvSpPr>
            <p:spPr bwMode="auto">
              <a:xfrm>
                <a:off x="615" y="2699"/>
                <a:ext cx="480" cy="184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306" name="Rectangle 234"/>
            <p:cNvSpPr>
              <a:spLocks noChangeArrowheads="1"/>
            </p:cNvSpPr>
            <p:nvPr/>
          </p:nvSpPr>
          <p:spPr bwMode="auto">
            <a:xfrm>
              <a:off x="615" y="2695"/>
              <a:ext cx="481" cy="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Allgemeine</a:t>
              </a:r>
            </a:p>
            <a:p>
              <a:pPr algn="ctr"/>
              <a:r>
                <a:rPr lang="de-DE" altLang="de-DE" sz="800"/>
                <a:t>Ressource</a:t>
              </a:r>
            </a:p>
          </p:txBody>
        </p:sp>
      </p:grpSp>
      <p:grpSp>
        <p:nvGrpSpPr>
          <p:cNvPr id="3323" name="Group 251"/>
          <p:cNvGrpSpPr>
            <a:grpSpLocks/>
          </p:cNvGrpSpPr>
          <p:nvPr/>
        </p:nvGrpSpPr>
        <p:grpSpPr bwMode="auto">
          <a:xfrm>
            <a:off x="498475" y="3013075"/>
            <a:ext cx="766763" cy="476250"/>
            <a:chOff x="691" y="1479"/>
            <a:chExt cx="483" cy="300"/>
          </a:xfrm>
        </p:grpSpPr>
        <p:grpSp>
          <p:nvGrpSpPr>
            <p:cNvPr id="3259" name="Group 187"/>
            <p:cNvGrpSpPr>
              <a:grpSpLocks/>
            </p:cNvGrpSpPr>
            <p:nvPr/>
          </p:nvGrpSpPr>
          <p:grpSpPr bwMode="auto">
            <a:xfrm>
              <a:off x="691" y="1479"/>
              <a:ext cx="480" cy="300"/>
              <a:chOff x="1421" y="2593"/>
              <a:chExt cx="480" cy="300"/>
            </a:xfrm>
          </p:grpSpPr>
          <p:sp>
            <p:nvSpPr>
              <p:cNvPr id="3162" name="Oval 90"/>
              <p:cNvSpPr>
                <a:spLocks noChangeArrowheads="1"/>
              </p:cNvSpPr>
              <p:nvPr/>
            </p:nvSpPr>
            <p:spPr bwMode="auto">
              <a:xfrm>
                <a:off x="1421" y="2593"/>
                <a:ext cx="480" cy="300"/>
              </a:xfrm>
              <a:prstGeom prst="ellipse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63" name="Oval 91"/>
              <p:cNvSpPr>
                <a:spLocks noChangeArrowheads="1"/>
              </p:cNvSpPr>
              <p:nvPr/>
            </p:nvSpPr>
            <p:spPr bwMode="auto">
              <a:xfrm>
                <a:off x="1421" y="2593"/>
                <a:ext cx="480" cy="30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64" name="Line 92"/>
              <p:cNvSpPr>
                <a:spLocks noChangeShapeType="1"/>
              </p:cNvSpPr>
              <p:nvPr/>
            </p:nvSpPr>
            <p:spPr bwMode="auto">
              <a:xfrm>
                <a:off x="1490" y="2847"/>
                <a:ext cx="342" cy="1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308" name="Rectangle 236"/>
            <p:cNvSpPr>
              <a:spLocks noChangeArrowheads="1"/>
            </p:cNvSpPr>
            <p:nvPr/>
          </p:nvSpPr>
          <p:spPr bwMode="auto">
            <a:xfrm>
              <a:off x="693" y="1489"/>
              <a:ext cx="48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800"/>
                <a:t>Stand-</a:t>
              </a:r>
            </a:p>
            <a:p>
              <a:pPr algn="ctr"/>
              <a:r>
                <a:rPr lang="de-DE" altLang="de-DE" sz="800"/>
                <a:t>ort</a:t>
              </a:r>
            </a:p>
          </p:txBody>
        </p:sp>
      </p:grpSp>
      <p:sp>
        <p:nvSpPr>
          <p:cNvPr id="3342" name="Rectangle 27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Symbole</a:t>
            </a:r>
          </a:p>
        </p:txBody>
      </p:sp>
      <p:sp>
        <p:nvSpPr>
          <p:cNvPr id="3377" name="Text Box 305"/>
          <p:cNvSpPr txBox="1">
            <a:spLocks noChangeArrowheads="1"/>
          </p:cNvSpPr>
          <p:nvPr/>
        </p:nvSpPr>
        <p:spPr bwMode="auto">
          <a:xfrm>
            <a:off x="4751388" y="4689475"/>
            <a:ext cx="3960812" cy="179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85738" indent="-185738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altLang="de-DE" sz="1400" b="1"/>
              <a:t>Zum Modellieren:</a:t>
            </a:r>
            <a:br>
              <a:rPr lang="de-DE" altLang="de-DE" sz="1400" b="1"/>
            </a:br>
            <a:endParaRPr lang="de-DE" altLang="de-DE" sz="1400" b="1"/>
          </a:p>
          <a:p>
            <a:r>
              <a:rPr lang="de-DE" altLang="de-DE" sz="1400"/>
              <a:t>1. Gewünschte Symbole in eine</a:t>
            </a:r>
          </a:p>
          <a:p>
            <a:r>
              <a:rPr lang="de-DE" altLang="de-DE" sz="1400"/>
              <a:t>	leere Folie kopieren und auf den</a:t>
            </a:r>
          </a:p>
          <a:p>
            <a:r>
              <a:rPr lang="de-DE" altLang="de-DE" sz="1400"/>
              <a:t>	Text klicken, um ihn zu verändern.</a:t>
            </a:r>
          </a:p>
          <a:p>
            <a:r>
              <a:rPr lang="de-DE" altLang="de-DE" sz="1400"/>
              <a:t>2. Verbindung mit „AutoFormen“</a:t>
            </a:r>
          </a:p>
          <a:p>
            <a:r>
              <a:rPr lang="de-DE" altLang="de-DE" sz="1400"/>
              <a:t>	(im Menü links unten), Menüpunkt</a:t>
            </a:r>
          </a:p>
          <a:p>
            <a:r>
              <a:rPr lang="de-DE" altLang="de-DE" sz="1400"/>
              <a:t> 	„Verbindungen“</a:t>
            </a:r>
          </a:p>
        </p:txBody>
      </p:sp>
    </p:spTree>
    <p:extLst>
      <p:ext uri="{BB962C8B-B14F-4D97-AF65-F5344CB8AC3E}">
        <p14:creationId xmlns:p14="http://schemas.microsoft.com/office/powerpoint/2010/main" val="179379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70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altLang="de-DE" dirty="0" smtClean="0"/>
              <a:t>Beispiel</a:t>
            </a:r>
            <a:endParaRPr lang="de-DE" altLang="de-D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84784"/>
            <a:ext cx="6605882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599615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Bildschirmpräsentation (4:3)</PresentationFormat>
  <Paragraphs>56</Paragraphs>
  <Slides>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Symbole</vt:lpstr>
      <vt:lpstr>Beispiel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Alice</dc:creator>
  <cp:lastModifiedBy>Alice</cp:lastModifiedBy>
  <cp:revision>17</cp:revision>
  <dcterms:created xsi:type="dcterms:W3CDTF">2018-04-02T11:58:47Z</dcterms:created>
  <dcterms:modified xsi:type="dcterms:W3CDTF">2018-04-22T12:57:23Z</dcterms:modified>
</cp:coreProperties>
</file>