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F113-0738-4AC6-B8C7-FFFCA79B3F24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B755-D2B3-4990-B7E6-293B28B3B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8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9586-F2B2-4D9E-8BEF-A4D2B20DC7B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5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6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9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5BCA-94E5-49F5-BC7C-245186A97126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52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39"/>
          <p:cNvGrpSpPr>
            <a:grpSpLocks/>
          </p:cNvGrpSpPr>
          <p:nvPr/>
        </p:nvGrpSpPr>
        <p:grpSpPr bwMode="auto">
          <a:xfrm>
            <a:off x="723292" y="139675"/>
            <a:ext cx="763587" cy="476250"/>
            <a:chOff x="1277" y="964"/>
            <a:chExt cx="481" cy="300"/>
          </a:xfrm>
        </p:grpSpPr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Einkauf</a:t>
              </a:r>
              <a:endParaRPr lang="de-DE" altLang="de-DE" sz="800" dirty="0"/>
            </a:p>
          </p:txBody>
        </p:sp>
      </p:grpSp>
      <p:grpSp>
        <p:nvGrpSpPr>
          <p:cNvPr id="21" name="Group 239"/>
          <p:cNvGrpSpPr>
            <a:grpSpLocks/>
          </p:cNvGrpSpPr>
          <p:nvPr/>
        </p:nvGrpSpPr>
        <p:grpSpPr bwMode="auto">
          <a:xfrm>
            <a:off x="5337291" y="142849"/>
            <a:ext cx="763587" cy="476250"/>
            <a:chOff x="1277" y="964"/>
            <a:chExt cx="481" cy="300"/>
          </a:xfrm>
        </p:grpSpPr>
        <p:grpSp>
          <p:nvGrpSpPr>
            <p:cNvPr id="2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2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Vertrieb</a:t>
              </a:r>
              <a:endParaRPr lang="de-DE" altLang="de-DE" sz="800" dirty="0"/>
            </a:p>
          </p:txBody>
        </p:sp>
      </p:grpSp>
      <p:grpSp>
        <p:nvGrpSpPr>
          <p:cNvPr id="27" name="Group 239"/>
          <p:cNvGrpSpPr>
            <a:grpSpLocks/>
          </p:cNvGrpSpPr>
          <p:nvPr/>
        </p:nvGrpSpPr>
        <p:grpSpPr bwMode="auto">
          <a:xfrm>
            <a:off x="6783499" y="2917453"/>
            <a:ext cx="763587" cy="476250"/>
            <a:chOff x="1277" y="964"/>
            <a:chExt cx="481" cy="300"/>
          </a:xfrm>
        </p:grpSpPr>
        <p:grpSp>
          <p:nvGrpSpPr>
            <p:cNvPr id="2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Verwaltung</a:t>
              </a:r>
              <a:endParaRPr lang="de-DE" altLang="de-DE" sz="800" dirty="0"/>
            </a:p>
          </p:txBody>
        </p:sp>
      </p:grpSp>
      <p:grpSp>
        <p:nvGrpSpPr>
          <p:cNvPr id="33" name="Group 239"/>
          <p:cNvGrpSpPr>
            <a:grpSpLocks/>
          </p:cNvGrpSpPr>
          <p:nvPr/>
        </p:nvGrpSpPr>
        <p:grpSpPr bwMode="auto">
          <a:xfrm>
            <a:off x="3324977" y="1030491"/>
            <a:ext cx="763587" cy="476250"/>
            <a:chOff x="1277" y="964"/>
            <a:chExt cx="481" cy="300"/>
          </a:xfrm>
        </p:grpSpPr>
        <p:grpSp>
          <p:nvGrpSpPr>
            <p:cNvPr id="3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Großkunden</a:t>
              </a:r>
              <a:endParaRPr lang="de-DE" altLang="de-DE" sz="800" dirty="0"/>
            </a:p>
          </p:txBody>
        </p:sp>
      </p:grpSp>
      <p:grpSp>
        <p:nvGrpSpPr>
          <p:cNvPr id="39" name="Group 239"/>
          <p:cNvGrpSpPr>
            <a:grpSpLocks/>
          </p:cNvGrpSpPr>
          <p:nvPr/>
        </p:nvGrpSpPr>
        <p:grpSpPr bwMode="auto">
          <a:xfrm>
            <a:off x="5034872" y="1009520"/>
            <a:ext cx="763587" cy="476250"/>
            <a:chOff x="1277" y="964"/>
            <a:chExt cx="481" cy="300"/>
          </a:xfrm>
        </p:grpSpPr>
        <p:grpSp>
          <p:nvGrpSpPr>
            <p:cNvPr id="40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1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Firmenkunden</a:t>
              </a:r>
              <a:endParaRPr lang="de-DE" altLang="de-DE" sz="800" dirty="0"/>
            </a:p>
          </p:txBody>
        </p:sp>
      </p:grpSp>
      <p:grpSp>
        <p:nvGrpSpPr>
          <p:cNvPr id="45" name="Group 239"/>
          <p:cNvGrpSpPr>
            <a:grpSpLocks/>
          </p:cNvGrpSpPr>
          <p:nvPr/>
        </p:nvGrpSpPr>
        <p:grpSpPr bwMode="auto">
          <a:xfrm>
            <a:off x="7310684" y="917445"/>
            <a:ext cx="763587" cy="476250"/>
            <a:chOff x="1277" y="964"/>
            <a:chExt cx="481" cy="300"/>
          </a:xfrm>
        </p:grpSpPr>
        <p:grpSp>
          <p:nvGrpSpPr>
            <p:cNvPr id="4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4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Privatkunden</a:t>
              </a:r>
              <a:endParaRPr lang="de-DE" altLang="de-DE" sz="800" dirty="0"/>
            </a:p>
          </p:txBody>
        </p:sp>
      </p:grpSp>
      <p:grpSp>
        <p:nvGrpSpPr>
          <p:cNvPr id="51" name="Group 239"/>
          <p:cNvGrpSpPr>
            <a:grpSpLocks/>
          </p:cNvGrpSpPr>
          <p:nvPr/>
        </p:nvGrpSpPr>
        <p:grpSpPr bwMode="auto">
          <a:xfrm>
            <a:off x="4427984" y="1754117"/>
            <a:ext cx="763587" cy="476250"/>
            <a:chOff x="1277" y="964"/>
            <a:chExt cx="481" cy="300"/>
          </a:xfrm>
        </p:grpSpPr>
        <p:grpSp>
          <p:nvGrpSpPr>
            <p:cNvPr id="5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5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Norddeutschland</a:t>
              </a:r>
              <a:endParaRPr lang="de-DE" altLang="de-DE" sz="800" dirty="0"/>
            </a:p>
          </p:txBody>
        </p:sp>
      </p:grpSp>
      <p:grpSp>
        <p:nvGrpSpPr>
          <p:cNvPr id="57" name="Group 239"/>
          <p:cNvGrpSpPr>
            <a:grpSpLocks/>
          </p:cNvGrpSpPr>
          <p:nvPr/>
        </p:nvGrpSpPr>
        <p:grpSpPr bwMode="auto">
          <a:xfrm>
            <a:off x="5652120" y="1767937"/>
            <a:ext cx="763587" cy="476250"/>
            <a:chOff x="1277" y="964"/>
            <a:chExt cx="481" cy="300"/>
          </a:xfrm>
        </p:grpSpPr>
        <p:grpSp>
          <p:nvGrpSpPr>
            <p:cNvPr id="5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6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Süddeutschland</a:t>
              </a:r>
              <a:endParaRPr lang="de-DE" altLang="de-DE" sz="800" dirty="0"/>
            </a:p>
          </p:txBody>
        </p:sp>
      </p:grpSp>
      <p:grpSp>
        <p:nvGrpSpPr>
          <p:cNvPr id="63" name="Group 239"/>
          <p:cNvGrpSpPr>
            <a:grpSpLocks/>
          </p:cNvGrpSpPr>
          <p:nvPr/>
        </p:nvGrpSpPr>
        <p:grpSpPr bwMode="auto">
          <a:xfrm>
            <a:off x="6826001" y="1752660"/>
            <a:ext cx="763587" cy="476250"/>
            <a:chOff x="1277" y="964"/>
            <a:chExt cx="481" cy="300"/>
          </a:xfrm>
        </p:grpSpPr>
        <p:grpSp>
          <p:nvGrpSpPr>
            <p:cNvPr id="6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Norddeutschland</a:t>
              </a:r>
              <a:endParaRPr lang="de-DE" altLang="de-DE" sz="800" dirty="0"/>
            </a:p>
          </p:txBody>
        </p:sp>
      </p:grpSp>
      <p:grpSp>
        <p:nvGrpSpPr>
          <p:cNvPr id="69" name="Group 239"/>
          <p:cNvGrpSpPr>
            <a:grpSpLocks/>
          </p:cNvGrpSpPr>
          <p:nvPr/>
        </p:nvGrpSpPr>
        <p:grpSpPr bwMode="auto">
          <a:xfrm>
            <a:off x="8034163" y="1759804"/>
            <a:ext cx="763587" cy="476250"/>
            <a:chOff x="1277" y="964"/>
            <a:chExt cx="481" cy="300"/>
          </a:xfrm>
        </p:grpSpPr>
        <p:grpSp>
          <p:nvGrpSpPr>
            <p:cNvPr id="70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72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1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Süddeutschland</a:t>
              </a:r>
              <a:endParaRPr lang="de-DE" altLang="de-DE" sz="800" dirty="0"/>
            </a:p>
          </p:txBody>
        </p:sp>
      </p:grpSp>
      <p:grpSp>
        <p:nvGrpSpPr>
          <p:cNvPr id="75" name="Group 239"/>
          <p:cNvGrpSpPr>
            <a:grpSpLocks/>
          </p:cNvGrpSpPr>
          <p:nvPr/>
        </p:nvGrpSpPr>
        <p:grpSpPr bwMode="auto">
          <a:xfrm>
            <a:off x="255402" y="1091355"/>
            <a:ext cx="763587" cy="476250"/>
            <a:chOff x="1277" y="964"/>
            <a:chExt cx="481" cy="300"/>
          </a:xfrm>
        </p:grpSpPr>
        <p:grpSp>
          <p:nvGrpSpPr>
            <p:cNvPr id="7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7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Produktgruppe1</a:t>
              </a:r>
              <a:endParaRPr lang="de-DE" altLang="de-DE" sz="800" dirty="0"/>
            </a:p>
          </p:txBody>
        </p:sp>
      </p:grpSp>
      <p:grpSp>
        <p:nvGrpSpPr>
          <p:cNvPr id="81" name="Group 239"/>
          <p:cNvGrpSpPr>
            <a:grpSpLocks/>
          </p:cNvGrpSpPr>
          <p:nvPr/>
        </p:nvGrpSpPr>
        <p:grpSpPr bwMode="auto">
          <a:xfrm>
            <a:off x="1334813" y="1098499"/>
            <a:ext cx="763587" cy="476250"/>
            <a:chOff x="1277" y="964"/>
            <a:chExt cx="481" cy="300"/>
          </a:xfrm>
        </p:grpSpPr>
        <p:grpSp>
          <p:nvGrpSpPr>
            <p:cNvPr id="8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8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Produktgruppe2</a:t>
              </a:r>
              <a:endParaRPr lang="de-DE" altLang="de-DE" sz="800" dirty="0"/>
            </a:p>
          </p:txBody>
        </p:sp>
      </p:grpSp>
      <p:grpSp>
        <p:nvGrpSpPr>
          <p:cNvPr id="87" name="Group 239"/>
          <p:cNvGrpSpPr>
            <a:grpSpLocks/>
          </p:cNvGrpSpPr>
          <p:nvPr/>
        </p:nvGrpSpPr>
        <p:grpSpPr bwMode="auto">
          <a:xfrm>
            <a:off x="1788544" y="3051596"/>
            <a:ext cx="763587" cy="476250"/>
            <a:chOff x="1277" y="964"/>
            <a:chExt cx="481" cy="300"/>
          </a:xfrm>
        </p:grpSpPr>
        <p:grpSp>
          <p:nvGrpSpPr>
            <p:cNvPr id="8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9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Auftragsbearbeitung</a:t>
              </a:r>
              <a:endParaRPr lang="de-DE" altLang="de-DE" sz="800" dirty="0"/>
            </a:p>
          </p:txBody>
        </p:sp>
      </p:grpSp>
      <p:grpSp>
        <p:nvGrpSpPr>
          <p:cNvPr id="93" name="Group 239"/>
          <p:cNvGrpSpPr>
            <a:grpSpLocks/>
          </p:cNvGrpSpPr>
          <p:nvPr/>
        </p:nvGrpSpPr>
        <p:grpSpPr bwMode="auto">
          <a:xfrm>
            <a:off x="342335" y="4049559"/>
            <a:ext cx="763587" cy="476250"/>
            <a:chOff x="1277" y="964"/>
            <a:chExt cx="481" cy="300"/>
          </a:xfrm>
        </p:grpSpPr>
        <p:grpSp>
          <p:nvGrpSpPr>
            <p:cNvPr id="9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9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Auftragsannahme</a:t>
              </a:r>
              <a:endParaRPr lang="de-DE" altLang="de-DE" sz="800" dirty="0"/>
            </a:p>
          </p:txBody>
        </p:sp>
      </p:grpSp>
      <p:grpSp>
        <p:nvGrpSpPr>
          <p:cNvPr id="99" name="Group 239"/>
          <p:cNvGrpSpPr>
            <a:grpSpLocks/>
          </p:cNvGrpSpPr>
          <p:nvPr/>
        </p:nvGrpSpPr>
        <p:grpSpPr bwMode="auto">
          <a:xfrm>
            <a:off x="1788545" y="4059708"/>
            <a:ext cx="763587" cy="476250"/>
            <a:chOff x="1277" y="964"/>
            <a:chExt cx="481" cy="300"/>
          </a:xfrm>
        </p:grpSpPr>
        <p:grpSp>
          <p:nvGrpSpPr>
            <p:cNvPr id="100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02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3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4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1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Lager</a:t>
              </a:r>
              <a:endParaRPr lang="de-DE" altLang="de-DE" sz="800" dirty="0"/>
            </a:p>
          </p:txBody>
        </p:sp>
      </p:grpSp>
      <p:grpSp>
        <p:nvGrpSpPr>
          <p:cNvPr id="105" name="Group 239"/>
          <p:cNvGrpSpPr>
            <a:grpSpLocks/>
          </p:cNvGrpSpPr>
          <p:nvPr/>
        </p:nvGrpSpPr>
        <p:grpSpPr bwMode="auto">
          <a:xfrm>
            <a:off x="3229669" y="4056703"/>
            <a:ext cx="763587" cy="476250"/>
            <a:chOff x="1277" y="964"/>
            <a:chExt cx="481" cy="300"/>
          </a:xfrm>
        </p:grpSpPr>
        <p:grpSp>
          <p:nvGrpSpPr>
            <p:cNvPr id="10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0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Versand</a:t>
              </a:r>
              <a:endParaRPr lang="de-DE" altLang="de-DE" sz="800" dirty="0"/>
            </a:p>
          </p:txBody>
        </p:sp>
      </p:grpSp>
      <p:grpSp>
        <p:nvGrpSpPr>
          <p:cNvPr id="111" name="Group 239"/>
          <p:cNvGrpSpPr>
            <a:grpSpLocks/>
          </p:cNvGrpSpPr>
          <p:nvPr/>
        </p:nvGrpSpPr>
        <p:grpSpPr bwMode="auto">
          <a:xfrm>
            <a:off x="5335702" y="4077171"/>
            <a:ext cx="763587" cy="476250"/>
            <a:chOff x="1277" y="964"/>
            <a:chExt cx="481" cy="300"/>
          </a:xfrm>
        </p:grpSpPr>
        <p:grpSp>
          <p:nvGrpSpPr>
            <p:cNvPr id="11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1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grpSp>
        <p:nvGrpSpPr>
          <p:cNvPr id="117" name="Group 239"/>
          <p:cNvGrpSpPr>
            <a:grpSpLocks/>
          </p:cNvGrpSpPr>
          <p:nvPr/>
        </p:nvGrpSpPr>
        <p:grpSpPr bwMode="auto">
          <a:xfrm>
            <a:off x="6781912" y="4087320"/>
            <a:ext cx="763587" cy="476250"/>
            <a:chOff x="1277" y="964"/>
            <a:chExt cx="481" cy="300"/>
          </a:xfrm>
        </p:grpSpPr>
        <p:grpSp>
          <p:nvGrpSpPr>
            <p:cNvPr id="11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2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Personal</a:t>
              </a:r>
              <a:endParaRPr lang="de-DE" altLang="de-DE" sz="800" dirty="0"/>
            </a:p>
          </p:txBody>
        </p:sp>
      </p:grpSp>
      <p:grpSp>
        <p:nvGrpSpPr>
          <p:cNvPr id="123" name="Group 239"/>
          <p:cNvGrpSpPr>
            <a:grpSpLocks/>
          </p:cNvGrpSpPr>
          <p:nvPr/>
        </p:nvGrpSpPr>
        <p:grpSpPr bwMode="auto">
          <a:xfrm>
            <a:off x="8223036" y="4084315"/>
            <a:ext cx="763587" cy="476250"/>
            <a:chOff x="1277" y="964"/>
            <a:chExt cx="481" cy="300"/>
          </a:xfrm>
        </p:grpSpPr>
        <p:grpSp>
          <p:nvGrpSpPr>
            <p:cNvPr id="12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2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Organisation &amp; IT</a:t>
              </a:r>
              <a:endParaRPr lang="de-DE" altLang="de-DE" sz="800" dirty="0"/>
            </a:p>
          </p:txBody>
        </p:sp>
      </p:grpSp>
      <p:cxnSp>
        <p:nvCxnSpPr>
          <p:cNvPr id="130" name="Gewinkelte Verbindung 129"/>
          <p:cNvCxnSpPr>
            <a:stCxn id="18" idx="4"/>
            <a:endCxn id="78" idx="0"/>
          </p:cNvCxnSpPr>
          <p:nvPr/>
        </p:nvCxnSpPr>
        <p:spPr>
          <a:xfrm rot="5400000">
            <a:off x="634219" y="619695"/>
            <a:ext cx="475430" cy="4678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winkelte Verbindung 130"/>
          <p:cNvCxnSpPr>
            <a:stCxn id="18" idx="4"/>
            <a:endCxn id="83" idx="0"/>
          </p:cNvCxnSpPr>
          <p:nvPr/>
        </p:nvCxnSpPr>
        <p:spPr>
          <a:xfrm rot="16200000" flipH="1">
            <a:off x="1161225" y="560579"/>
            <a:ext cx="500037" cy="6107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25" idx="4"/>
            <a:endCxn id="36" idx="0"/>
          </p:cNvCxnSpPr>
          <p:nvPr/>
        </p:nvCxnSpPr>
        <p:spPr>
          <a:xfrm rot="5400000">
            <a:off x="4508025" y="-181362"/>
            <a:ext cx="411392" cy="20123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endCxn id="42" idx="0"/>
          </p:cNvCxnSpPr>
          <p:nvPr/>
        </p:nvCxnSpPr>
        <p:spPr>
          <a:xfrm rot="5400000">
            <a:off x="5374955" y="655256"/>
            <a:ext cx="396769" cy="311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23" idx="2"/>
            <a:endCxn id="48" idx="0"/>
          </p:cNvCxnSpPr>
          <p:nvPr/>
        </p:nvCxnSpPr>
        <p:spPr>
          <a:xfrm rot="16200000" flipH="1">
            <a:off x="6555418" y="-220408"/>
            <a:ext cx="301520" cy="1974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40"/>
          <p:cNvCxnSpPr>
            <a:stCxn id="42" idx="4"/>
            <a:endCxn id="54" idx="0"/>
          </p:cNvCxnSpPr>
          <p:nvPr/>
        </p:nvCxnSpPr>
        <p:spPr>
          <a:xfrm rot="5400000">
            <a:off x="4979842" y="1316499"/>
            <a:ext cx="268347" cy="606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winkelte Verbindung 142"/>
          <p:cNvCxnSpPr>
            <a:stCxn id="43" idx="4"/>
            <a:endCxn id="60" idx="0"/>
          </p:cNvCxnSpPr>
          <p:nvPr/>
        </p:nvCxnSpPr>
        <p:spPr>
          <a:xfrm rot="16200000" flipH="1">
            <a:off x="5585000" y="1318229"/>
            <a:ext cx="282167" cy="6172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winkelte Verbindung 144"/>
          <p:cNvCxnSpPr>
            <a:stCxn id="49" idx="4"/>
            <a:endCxn id="66" idx="0"/>
          </p:cNvCxnSpPr>
          <p:nvPr/>
        </p:nvCxnSpPr>
        <p:spPr>
          <a:xfrm rot="5400000">
            <a:off x="7271448" y="1330836"/>
            <a:ext cx="358965" cy="4846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winkelte Verbindung 146"/>
          <p:cNvCxnSpPr>
            <a:stCxn id="48" idx="4"/>
            <a:endCxn id="72" idx="0"/>
          </p:cNvCxnSpPr>
          <p:nvPr/>
        </p:nvCxnSpPr>
        <p:spPr>
          <a:xfrm rot="16200000" flipH="1">
            <a:off x="7871956" y="1215009"/>
            <a:ext cx="366109" cy="7234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stCxn id="90" idx="4"/>
            <a:endCxn id="96" idx="0"/>
          </p:cNvCxnSpPr>
          <p:nvPr/>
        </p:nvCxnSpPr>
        <p:spPr>
          <a:xfrm rot="5400000">
            <a:off x="1187171" y="3065598"/>
            <a:ext cx="521713" cy="14462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winkelte Verbindung 150"/>
          <p:cNvCxnSpPr>
            <a:stCxn id="91" idx="4"/>
            <a:endCxn id="102" idx="0"/>
          </p:cNvCxnSpPr>
          <p:nvPr/>
        </p:nvCxnSpPr>
        <p:spPr>
          <a:xfrm rot="16200000" flipH="1">
            <a:off x="1905200" y="3793776"/>
            <a:ext cx="53186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52"/>
          <p:cNvCxnSpPr>
            <a:stCxn id="91" idx="4"/>
            <a:endCxn id="108" idx="0"/>
          </p:cNvCxnSpPr>
          <p:nvPr/>
        </p:nvCxnSpPr>
        <p:spPr>
          <a:xfrm rot="16200000" flipH="1">
            <a:off x="2627265" y="3071711"/>
            <a:ext cx="528857" cy="14411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stCxn id="31" idx="4"/>
            <a:endCxn id="114" idx="0"/>
          </p:cNvCxnSpPr>
          <p:nvPr/>
        </p:nvCxnSpPr>
        <p:spPr>
          <a:xfrm rot="5400000">
            <a:off x="6100454" y="3011539"/>
            <a:ext cx="683468" cy="14477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31" idx="4"/>
            <a:endCxn id="121" idx="0"/>
          </p:cNvCxnSpPr>
          <p:nvPr/>
        </p:nvCxnSpPr>
        <p:spPr>
          <a:xfrm rot="5400000">
            <a:off x="6818485" y="3739718"/>
            <a:ext cx="693617" cy="1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 Verbindung 158"/>
          <p:cNvCxnSpPr>
            <a:stCxn id="30" idx="4"/>
            <a:endCxn id="126" idx="0"/>
          </p:cNvCxnSpPr>
          <p:nvPr/>
        </p:nvCxnSpPr>
        <p:spPr>
          <a:xfrm rot="16200000" flipH="1">
            <a:off x="7540548" y="3019240"/>
            <a:ext cx="690612" cy="14395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/>
          <p:cNvGrpSpPr>
            <a:grpSpLocks/>
          </p:cNvGrpSpPr>
          <p:nvPr/>
        </p:nvGrpSpPr>
        <p:grpSpPr bwMode="auto">
          <a:xfrm>
            <a:off x="2527276" y="332656"/>
            <a:ext cx="1036612" cy="476250"/>
            <a:chOff x="1277" y="964"/>
            <a:chExt cx="481" cy="300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5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Auftragsbearbeitung</a:t>
              </a:r>
              <a:endParaRPr lang="de-DE" altLang="de-DE" sz="800" dirty="0"/>
            </a:p>
          </p:txBody>
        </p:sp>
      </p:grpSp>
      <p:grpSp>
        <p:nvGrpSpPr>
          <p:cNvPr id="8" name="Group 239"/>
          <p:cNvGrpSpPr>
            <a:grpSpLocks/>
          </p:cNvGrpSpPr>
          <p:nvPr/>
        </p:nvGrpSpPr>
        <p:grpSpPr bwMode="auto">
          <a:xfrm>
            <a:off x="2699791" y="1429818"/>
            <a:ext cx="763587" cy="476250"/>
            <a:chOff x="1277" y="964"/>
            <a:chExt cx="481" cy="300"/>
          </a:xfrm>
        </p:grpSpPr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1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Auftragsannahme</a:t>
              </a:r>
              <a:endParaRPr lang="de-DE" altLang="de-DE" sz="800" dirty="0"/>
            </a:p>
          </p:txBody>
        </p:sp>
      </p:grpSp>
      <p:cxnSp>
        <p:nvCxnSpPr>
          <p:cNvPr id="14" name="Gewinkelte Verbindung 13"/>
          <p:cNvCxnSpPr>
            <a:stCxn id="5" idx="4"/>
            <a:endCxn id="11" idx="0"/>
          </p:cNvCxnSpPr>
          <p:nvPr/>
        </p:nvCxnSpPr>
        <p:spPr>
          <a:xfrm rot="16200000" flipH="1">
            <a:off x="2754063" y="1101503"/>
            <a:ext cx="620912" cy="35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44"/>
          <p:cNvGrpSpPr>
            <a:grpSpLocks/>
          </p:cNvGrpSpPr>
          <p:nvPr/>
        </p:nvGrpSpPr>
        <p:grpSpPr bwMode="auto">
          <a:xfrm>
            <a:off x="539552" y="2350026"/>
            <a:ext cx="766763" cy="292100"/>
            <a:chOff x="4183" y="1008"/>
            <a:chExt cx="483" cy="184"/>
          </a:xfrm>
        </p:grpSpPr>
        <p:grpSp>
          <p:nvGrpSpPr>
            <p:cNvPr id="16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18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Frau Christin</a:t>
              </a:r>
              <a:endParaRPr lang="de-DE" altLang="de-DE" sz="800" dirty="0"/>
            </a:p>
          </p:txBody>
        </p:sp>
      </p:grpSp>
      <p:grpSp>
        <p:nvGrpSpPr>
          <p:cNvPr id="20" name="Group 242"/>
          <p:cNvGrpSpPr>
            <a:grpSpLocks/>
          </p:cNvGrpSpPr>
          <p:nvPr/>
        </p:nvGrpSpPr>
        <p:grpSpPr bwMode="auto">
          <a:xfrm>
            <a:off x="1763688" y="2350026"/>
            <a:ext cx="765175" cy="295275"/>
            <a:chOff x="2691" y="1009"/>
            <a:chExt cx="482" cy="186"/>
          </a:xfrm>
        </p:grpSpPr>
        <p:grpSp>
          <p:nvGrpSpPr>
            <p:cNvPr id="21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23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2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Bereichsleitung</a:t>
              </a:r>
              <a:endParaRPr lang="de-DE" altLang="de-DE" sz="800" dirty="0"/>
            </a:p>
          </p:txBody>
        </p:sp>
      </p:grpSp>
      <p:cxnSp>
        <p:nvCxnSpPr>
          <p:cNvPr id="27" name="Gerade Verbindung 26"/>
          <p:cNvCxnSpPr>
            <a:stCxn id="23" idx="1"/>
            <a:endCxn id="18" idx="3"/>
          </p:cNvCxnSpPr>
          <p:nvPr/>
        </p:nvCxnSpPr>
        <p:spPr>
          <a:xfrm flipH="1" flipV="1">
            <a:off x="1306315" y="2496076"/>
            <a:ext cx="460548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1" idx="4"/>
            <a:endCxn id="23" idx="3"/>
          </p:cNvCxnSpPr>
          <p:nvPr/>
        </p:nvCxnSpPr>
        <p:spPr>
          <a:xfrm rot="5400000">
            <a:off x="2509030" y="1925902"/>
            <a:ext cx="593183" cy="553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44"/>
          <p:cNvGrpSpPr>
            <a:grpSpLocks/>
          </p:cNvGrpSpPr>
          <p:nvPr/>
        </p:nvGrpSpPr>
        <p:grpSpPr bwMode="auto">
          <a:xfrm>
            <a:off x="544315" y="3026675"/>
            <a:ext cx="766763" cy="292100"/>
            <a:chOff x="4183" y="1008"/>
            <a:chExt cx="483" cy="184"/>
          </a:xfrm>
        </p:grpSpPr>
        <p:grpSp>
          <p:nvGrpSpPr>
            <p:cNvPr id="42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44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3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Frau Steffens</a:t>
              </a:r>
              <a:endParaRPr lang="de-DE" altLang="de-DE" sz="800" dirty="0"/>
            </a:p>
          </p:txBody>
        </p:sp>
      </p:grpSp>
      <p:grpSp>
        <p:nvGrpSpPr>
          <p:cNvPr id="46" name="Group 242"/>
          <p:cNvGrpSpPr>
            <a:grpSpLocks/>
          </p:cNvGrpSpPr>
          <p:nvPr/>
        </p:nvGrpSpPr>
        <p:grpSpPr bwMode="auto">
          <a:xfrm>
            <a:off x="1768451" y="3026675"/>
            <a:ext cx="765175" cy="295275"/>
            <a:chOff x="2691" y="1009"/>
            <a:chExt cx="482" cy="186"/>
          </a:xfrm>
        </p:grpSpPr>
        <p:grpSp>
          <p:nvGrpSpPr>
            <p:cNvPr id="47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8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Sekretariat</a:t>
              </a:r>
              <a:endParaRPr lang="de-DE" altLang="de-DE" sz="800" dirty="0"/>
            </a:p>
          </p:txBody>
        </p:sp>
      </p:grpSp>
      <p:cxnSp>
        <p:nvCxnSpPr>
          <p:cNvPr id="52" name="Gerade Verbindung 51"/>
          <p:cNvCxnSpPr>
            <a:stCxn id="49" idx="1"/>
            <a:endCxn id="44" idx="3"/>
          </p:cNvCxnSpPr>
          <p:nvPr/>
        </p:nvCxnSpPr>
        <p:spPr>
          <a:xfrm flipH="1" flipV="1">
            <a:off x="1311078" y="3172725"/>
            <a:ext cx="460548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1" idx="4"/>
            <a:endCxn id="49" idx="3"/>
          </p:cNvCxnSpPr>
          <p:nvPr/>
        </p:nvCxnSpPr>
        <p:spPr>
          <a:xfrm rot="5400000">
            <a:off x="2173086" y="2266608"/>
            <a:ext cx="1269832" cy="54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244"/>
          <p:cNvGrpSpPr>
            <a:grpSpLocks/>
          </p:cNvGrpSpPr>
          <p:nvPr/>
        </p:nvGrpSpPr>
        <p:grpSpPr bwMode="auto">
          <a:xfrm>
            <a:off x="5203874" y="2383384"/>
            <a:ext cx="766763" cy="292100"/>
            <a:chOff x="4183" y="1008"/>
            <a:chExt cx="483" cy="184"/>
          </a:xfrm>
        </p:grpSpPr>
        <p:grpSp>
          <p:nvGrpSpPr>
            <p:cNvPr id="68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70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1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9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Frau Meier</a:t>
              </a:r>
              <a:endParaRPr lang="de-DE" altLang="de-DE" sz="800" dirty="0"/>
            </a:p>
          </p:txBody>
        </p:sp>
      </p:grpSp>
      <p:grpSp>
        <p:nvGrpSpPr>
          <p:cNvPr id="72" name="Group 242"/>
          <p:cNvGrpSpPr>
            <a:grpSpLocks/>
          </p:cNvGrpSpPr>
          <p:nvPr/>
        </p:nvGrpSpPr>
        <p:grpSpPr bwMode="auto">
          <a:xfrm>
            <a:off x="3929879" y="2379395"/>
            <a:ext cx="765175" cy="295275"/>
            <a:chOff x="2691" y="1009"/>
            <a:chExt cx="482" cy="186"/>
          </a:xfrm>
        </p:grpSpPr>
        <p:grpSp>
          <p:nvGrpSpPr>
            <p:cNvPr id="73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75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4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Leitung</a:t>
              </a:r>
              <a:endParaRPr lang="de-DE" altLang="de-DE" sz="800" dirty="0"/>
            </a:p>
          </p:txBody>
        </p:sp>
      </p:grpSp>
      <p:cxnSp>
        <p:nvCxnSpPr>
          <p:cNvPr id="81" name="Gerade Verbindung 80"/>
          <p:cNvCxnSpPr>
            <a:stCxn id="71" idx="1"/>
            <a:endCxn id="75" idx="3"/>
          </p:cNvCxnSpPr>
          <p:nvPr/>
        </p:nvCxnSpPr>
        <p:spPr>
          <a:xfrm flipH="1" flipV="1">
            <a:off x="4695054" y="2528620"/>
            <a:ext cx="513583" cy="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83"/>
          <p:cNvCxnSpPr>
            <a:stCxn id="10" idx="2"/>
            <a:endCxn id="75" idx="1"/>
          </p:cNvCxnSpPr>
          <p:nvPr/>
        </p:nvCxnSpPr>
        <p:spPr>
          <a:xfrm rot="16200000" flipH="1">
            <a:off x="3194456" y="1790022"/>
            <a:ext cx="625726" cy="851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244"/>
          <p:cNvGrpSpPr>
            <a:grpSpLocks/>
          </p:cNvGrpSpPr>
          <p:nvPr/>
        </p:nvGrpSpPr>
        <p:grpSpPr bwMode="auto">
          <a:xfrm>
            <a:off x="5208637" y="2975247"/>
            <a:ext cx="766763" cy="292100"/>
            <a:chOff x="4183" y="1008"/>
            <a:chExt cx="483" cy="184"/>
          </a:xfrm>
        </p:grpSpPr>
        <p:grpSp>
          <p:nvGrpSpPr>
            <p:cNvPr id="93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95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6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4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Herr Miller</a:t>
              </a:r>
              <a:endParaRPr lang="de-DE" altLang="de-DE" sz="800" dirty="0"/>
            </a:p>
          </p:txBody>
        </p:sp>
      </p:grpSp>
      <p:grpSp>
        <p:nvGrpSpPr>
          <p:cNvPr id="97" name="Group 242"/>
          <p:cNvGrpSpPr>
            <a:grpSpLocks/>
          </p:cNvGrpSpPr>
          <p:nvPr/>
        </p:nvGrpSpPr>
        <p:grpSpPr bwMode="auto">
          <a:xfrm>
            <a:off x="3934642" y="2971258"/>
            <a:ext cx="765175" cy="295275"/>
            <a:chOff x="2691" y="1009"/>
            <a:chExt cx="482" cy="186"/>
          </a:xfrm>
        </p:grpSpPr>
        <p:grpSp>
          <p:nvGrpSpPr>
            <p:cNvPr id="98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100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1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9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Sachbearbeiter</a:t>
              </a:r>
              <a:endParaRPr lang="de-DE" altLang="de-DE" sz="800" dirty="0"/>
            </a:p>
          </p:txBody>
        </p:sp>
      </p:grpSp>
      <p:cxnSp>
        <p:nvCxnSpPr>
          <p:cNvPr id="103" name="Gerade Verbindung 102"/>
          <p:cNvCxnSpPr>
            <a:stCxn id="96" idx="1"/>
            <a:endCxn id="100" idx="3"/>
          </p:cNvCxnSpPr>
          <p:nvPr/>
        </p:nvCxnSpPr>
        <p:spPr>
          <a:xfrm flipH="1" flipV="1">
            <a:off x="4699817" y="3120483"/>
            <a:ext cx="513583" cy="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11" idx="4"/>
            <a:endCxn id="100" idx="1"/>
          </p:cNvCxnSpPr>
          <p:nvPr/>
        </p:nvCxnSpPr>
        <p:spPr>
          <a:xfrm rot="16200000" flipH="1">
            <a:off x="2902890" y="2085555"/>
            <a:ext cx="1214415" cy="8554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244"/>
          <p:cNvGrpSpPr>
            <a:grpSpLocks/>
          </p:cNvGrpSpPr>
          <p:nvPr/>
        </p:nvGrpSpPr>
        <p:grpSpPr bwMode="auto">
          <a:xfrm>
            <a:off x="5213400" y="3383551"/>
            <a:ext cx="766763" cy="292100"/>
            <a:chOff x="4183" y="1008"/>
            <a:chExt cx="483" cy="184"/>
          </a:xfrm>
        </p:grpSpPr>
        <p:grpSp>
          <p:nvGrpSpPr>
            <p:cNvPr id="10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109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0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Herr Walter</a:t>
              </a:r>
              <a:endParaRPr lang="de-DE" altLang="de-DE" sz="800" dirty="0"/>
            </a:p>
          </p:txBody>
        </p:sp>
      </p:grpSp>
      <p:grpSp>
        <p:nvGrpSpPr>
          <p:cNvPr id="111" name="Group 244"/>
          <p:cNvGrpSpPr>
            <a:grpSpLocks/>
          </p:cNvGrpSpPr>
          <p:nvPr/>
        </p:nvGrpSpPr>
        <p:grpSpPr bwMode="auto">
          <a:xfrm>
            <a:off x="5211018" y="3849046"/>
            <a:ext cx="766763" cy="292100"/>
            <a:chOff x="4183" y="1008"/>
            <a:chExt cx="483" cy="184"/>
          </a:xfrm>
        </p:grpSpPr>
        <p:grpSp>
          <p:nvGrpSpPr>
            <p:cNvPr id="112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114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3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Herr Bender</a:t>
              </a:r>
              <a:endParaRPr lang="de-DE" altLang="de-DE" sz="800" dirty="0"/>
            </a:p>
          </p:txBody>
        </p:sp>
      </p:grpSp>
      <p:cxnSp>
        <p:nvCxnSpPr>
          <p:cNvPr id="117" name="Gewinkelte Verbindung 116"/>
          <p:cNvCxnSpPr>
            <a:stCxn id="100" idx="2"/>
            <a:endCxn id="109" idx="1"/>
          </p:cNvCxnSpPr>
          <p:nvPr/>
        </p:nvCxnSpPr>
        <p:spPr>
          <a:xfrm rot="16200000" flipH="1">
            <a:off x="4636956" y="2948394"/>
            <a:ext cx="263068" cy="899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/>
          <p:cNvCxnSpPr>
            <a:stCxn id="99" idx="2"/>
            <a:endCxn id="114" idx="1"/>
          </p:cNvCxnSpPr>
          <p:nvPr/>
        </p:nvCxnSpPr>
        <p:spPr>
          <a:xfrm rot="16200000" flipH="1">
            <a:off x="4401033" y="3180348"/>
            <a:ext cx="730150" cy="899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3779912" y="2588384"/>
            <a:ext cx="576064" cy="292100"/>
            <a:chOff x="1990" y="1020"/>
            <a:chExt cx="481" cy="184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Büro</a:t>
              </a:r>
              <a:endParaRPr lang="de-DE" altLang="de-DE" sz="800" dirty="0"/>
            </a:p>
          </p:txBody>
        </p:sp>
      </p:grpSp>
      <p:grpSp>
        <p:nvGrpSpPr>
          <p:cNvPr id="8" name="Group 240"/>
          <p:cNvGrpSpPr>
            <a:grpSpLocks/>
          </p:cNvGrpSpPr>
          <p:nvPr/>
        </p:nvGrpSpPr>
        <p:grpSpPr bwMode="auto">
          <a:xfrm>
            <a:off x="2798713" y="284977"/>
            <a:ext cx="765175" cy="474662"/>
            <a:chOff x="617" y="969"/>
            <a:chExt cx="482" cy="299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11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Hauptabteilung</a:t>
              </a:r>
              <a:endParaRPr lang="de-DE" altLang="de-DE" sz="800" dirty="0"/>
            </a:p>
          </p:txBody>
        </p:sp>
      </p:grpSp>
      <p:grpSp>
        <p:nvGrpSpPr>
          <p:cNvPr id="14" name="Group 240"/>
          <p:cNvGrpSpPr>
            <a:grpSpLocks/>
          </p:cNvGrpSpPr>
          <p:nvPr/>
        </p:nvGrpSpPr>
        <p:grpSpPr bwMode="auto">
          <a:xfrm>
            <a:off x="2796052" y="1227068"/>
            <a:ext cx="765175" cy="474662"/>
            <a:chOff x="617" y="969"/>
            <a:chExt cx="482" cy="299"/>
          </a:xfrm>
        </p:grpSpPr>
        <p:grpSp>
          <p:nvGrpSpPr>
            <p:cNvPr id="15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17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Vertriebsregion</a:t>
              </a:r>
              <a:endParaRPr lang="de-DE" altLang="de-DE" sz="800" dirty="0"/>
            </a:p>
          </p:txBody>
        </p:sp>
      </p:grpSp>
      <p:grpSp>
        <p:nvGrpSpPr>
          <p:cNvPr id="20" name="Group 240"/>
          <p:cNvGrpSpPr>
            <a:grpSpLocks/>
          </p:cNvGrpSpPr>
          <p:nvPr/>
        </p:nvGrpSpPr>
        <p:grpSpPr bwMode="auto">
          <a:xfrm>
            <a:off x="2794430" y="2025803"/>
            <a:ext cx="765175" cy="474662"/>
            <a:chOff x="617" y="969"/>
            <a:chExt cx="482" cy="299"/>
          </a:xfrm>
        </p:grpSpPr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23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2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Büro</a:t>
              </a:r>
              <a:endParaRPr lang="de-DE" altLang="de-DE" sz="800" dirty="0"/>
            </a:p>
          </p:txBody>
        </p:sp>
      </p:grpSp>
      <p:cxnSp>
        <p:nvCxnSpPr>
          <p:cNvPr id="29" name="Gerade Verbindung mit Pfeil 28"/>
          <p:cNvCxnSpPr>
            <a:stCxn id="18" idx="4"/>
            <a:endCxn id="23" idx="0"/>
          </p:cNvCxnSpPr>
          <p:nvPr/>
        </p:nvCxnSpPr>
        <p:spPr>
          <a:xfrm flipH="1">
            <a:off x="3178605" y="1701730"/>
            <a:ext cx="1622" cy="32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23" idx="4"/>
            <a:endCxn id="5" idx="1"/>
          </p:cNvCxnSpPr>
          <p:nvPr/>
        </p:nvCxnSpPr>
        <p:spPr>
          <a:xfrm rot="16200000" flipH="1">
            <a:off x="3362274" y="2316795"/>
            <a:ext cx="233969" cy="6013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240"/>
          <p:cNvGrpSpPr>
            <a:grpSpLocks/>
          </p:cNvGrpSpPr>
          <p:nvPr/>
        </p:nvGrpSpPr>
        <p:grpSpPr bwMode="auto">
          <a:xfrm>
            <a:off x="1619672" y="1246118"/>
            <a:ext cx="765175" cy="474662"/>
            <a:chOff x="617" y="969"/>
            <a:chExt cx="482" cy="299"/>
          </a:xfrm>
        </p:grpSpPr>
        <p:grpSp>
          <p:nvGrpSpPr>
            <p:cNvPr id="33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5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4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</a:t>
              </a:r>
              <a:endParaRPr lang="de-DE" altLang="de-DE" sz="800" dirty="0"/>
            </a:p>
          </p:txBody>
        </p:sp>
      </p:grpSp>
      <p:grpSp>
        <p:nvGrpSpPr>
          <p:cNvPr id="38" name="Group 241"/>
          <p:cNvGrpSpPr>
            <a:grpSpLocks/>
          </p:cNvGrpSpPr>
          <p:nvPr/>
        </p:nvGrpSpPr>
        <p:grpSpPr bwMode="auto">
          <a:xfrm>
            <a:off x="92652" y="1953639"/>
            <a:ext cx="1440160" cy="292100"/>
            <a:chOff x="1990" y="1020"/>
            <a:chExt cx="481" cy="184"/>
          </a:xfrm>
        </p:grpSpPr>
        <p:grpSp>
          <p:nvGrpSpPr>
            <p:cNvPr id="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41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0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Bereichsleitung Produktgruppe</a:t>
              </a:r>
              <a:endParaRPr lang="de-DE" altLang="de-DE" sz="800" dirty="0"/>
            </a:p>
          </p:txBody>
        </p:sp>
      </p:grpSp>
      <p:grpSp>
        <p:nvGrpSpPr>
          <p:cNvPr id="44" name="Group 241"/>
          <p:cNvGrpSpPr>
            <a:grpSpLocks/>
          </p:cNvGrpSpPr>
          <p:nvPr/>
        </p:nvGrpSpPr>
        <p:grpSpPr bwMode="auto">
          <a:xfrm>
            <a:off x="89658" y="2471398"/>
            <a:ext cx="1440160" cy="292100"/>
            <a:chOff x="1990" y="1020"/>
            <a:chExt cx="481" cy="184"/>
          </a:xfrm>
        </p:grpSpPr>
        <p:grpSp>
          <p:nvGrpSpPr>
            <p:cNvPr id="45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6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Leitung Produktgruppe</a:t>
              </a:r>
              <a:endParaRPr lang="de-DE" altLang="de-DE" sz="800" dirty="0"/>
            </a:p>
          </p:txBody>
        </p:sp>
      </p:grpSp>
      <p:grpSp>
        <p:nvGrpSpPr>
          <p:cNvPr id="50" name="Group 241"/>
          <p:cNvGrpSpPr>
            <a:grpSpLocks/>
          </p:cNvGrpSpPr>
          <p:nvPr/>
        </p:nvGrpSpPr>
        <p:grpSpPr bwMode="auto">
          <a:xfrm>
            <a:off x="93188" y="2980167"/>
            <a:ext cx="1440160" cy="292100"/>
            <a:chOff x="1990" y="1020"/>
            <a:chExt cx="481" cy="184"/>
          </a:xfrm>
        </p:grpSpPr>
        <p:grpSp>
          <p:nvGrpSpPr>
            <p:cNvPr id="51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53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2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Sekretariat Produktgruppe</a:t>
              </a:r>
              <a:endParaRPr lang="de-DE" altLang="de-DE" sz="800" dirty="0"/>
            </a:p>
          </p:txBody>
        </p:sp>
      </p:grpSp>
      <p:grpSp>
        <p:nvGrpSpPr>
          <p:cNvPr id="56" name="Group 241"/>
          <p:cNvGrpSpPr>
            <a:grpSpLocks/>
          </p:cNvGrpSpPr>
          <p:nvPr/>
        </p:nvGrpSpPr>
        <p:grpSpPr bwMode="auto">
          <a:xfrm>
            <a:off x="93188" y="3491526"/>
            <a:ext cx="1440160" cy="292100"/>
            <a:chOff x="1990" y="1020"/>
            <a:chExt cx="481" cy="184"/>
          </a:xfrm>
        </p:grpSpPr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8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Bearbeitung Produktgruppe</a:t>
              </a:r>
              <a:endParaRPr lang="de-DE" altLang="de-DE" sz="800" dirty="0"/>
            </a:p>
          </p:txBody>
        </p:sp>
      </p:grpSp>
      <p:cxnSp>
        <p:nvCxnSpPr>
          <p:cNvPr id="63" name="Gewinkelte Verbindung 62"/>
          <p:cNvCxnSpPr>
            <a:stCxn id="35" idx="4"/>
            <a:endCxn id="40" idx="3"/>
          </p:cNvCxnSpPr>
          <p:nvPr/>
        </p:nvCxnSpPr>
        <p:spPr>
          <a:xfrm rot="5400000">
            <a:off x="1579272" y="1674321"/>
            <a:ext cx="378116" cy="4710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35" idx="4"/>
            <a:endCxn id="47" idx="3"/>
          </p:cNvCxnSpPr>
          <p:nvPr/>
        </p:nvCxnSpPr>
        <p:spPr>
          <a:xfrm rot="5400000">
            <a:off x="1317002" y="1930603"/>
            <a:ext cx="896668" cy="477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34" idx="2"/>
            <a:endCxn id="53" idx="3"/>
          </p:cNvCxnSpPr>
          <p:nvPr/>
        </p:nvCxnSpPr>
        <p:spPr>
          <a:xfrm rot="5400000">
            <a:off x="1063192" y="2187942"/>
            <a:ext cx="1405437" cy="471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35" idx="4"/>
            <a:endCxn id="60" idx="3"/>
          </p:cNvCxnSpPr>
          <p:nvPr/>
        </p:nvCxnSpPr>
        <p:spPr>
          <a:xfrm rot="5400000">
            <a:off x="808703" y="2442432"/>
            <a:ext cx="1916796" cy="4734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stCxn id="10" idx="2"/>
            <a:endCxn id="35" idx="0"/>
          </p:cNvCxnSpPr>
          <p:nvPr/>
        </p:nvCxnSpPr>
        <p:spPr>
          <a:xfrm rot="5400000">
            <a:off x="2348938" y="414548"/>
            <a:ext cx="486479" cy="11766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240"/>
          <p:cNvGrpSpPr>
            <a:grpSpLocks/>
          </p:cNvGrpSpPr>
          <p:nvPr/>
        </p:nvGrpSpPr>
        <p:grpSpPr bwMode="auto">
          <a:xfrm>
            <a:off x="4139952" y="1216190"/>
            <a:ext cx="765175" cy="474662"/>
            <a:chOff x="617" y="969"/>
            <a:chExt cx="482" cy="299"/>
          </a:xfrm>
        </p:grpSpPr>
        <p:grpSp>
          <p:nvGrpSpPr>
            <p:cNvPr id="75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77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6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Verwaltungsbüro</a:t>
              </a:r>
              <a:endParaRPr lang="de-DE" altLang="de-DE" sz="800" dirty="0"/>
            </a:p>
          </p:txBody>
        </p:sp>
      </p:grpSp>
      <p:cxnSp>
        <p:nvCxnSpPr>
          <p:cNvPr id="81" name="Gewinkelte Verbindung 80"/>
          <p:cNvCxnSpPr>
            <a:stCxn id="11" idx="4"/>
            <a:endCxn id="18" idx="0"/>
          </p:cNvCxnSpPr>
          <p:nvPr/>
        </p:nvCxnSpPr>
        <p:spPr>
          <a:xfrm rot="5400000">
            <a:off x="2947844" y="992023"/>
            <a:ext cx="467429" cy="26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241"/>
          <p:cNvGrpSpPr>
            <a:grpSpLocks/>
          </p:cNvGrpSpPr>
          <p:nvPr/>
        </p:nvGrpSpPr>
        <p:grpSpPr bwMode="auto">
          <a:xfrm>
            <a:off x="4644008" y="1890941"/>
            <a:ext cx="1008112" cy="292100"/>
            <a:chOff x="1990" y="1020"/>
            <a:chExt cx="481" cy="184"/>
          </a:xfrm>
        </p:grpSpPr>
        <p:grpSp>
          <p:nvGrpSpPr>
            <p:cNvPr id="95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9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6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Verwaltungsbüro</a:t>
              </a:r>
              <a:endParaRPr lang="de-DE" altLang="de-DE" sz="800" dirty="0"/>
            </a:p>
          </p:txBody>
        </p:sp>
      </p:grpSp>
      <p:cxnSp>
        <p:nvCxnSpPr>
          <p:cNvPr id="113" name="Gewinkelte Verbindung 112"/>
          <p:cNvCxnSpPr>
            <a:stCxn id="10" idx="2"/>
            <a:endCxn id="77" idx="0"/>
          </p:cNvCxnSpPr>
          <p:nvPr/>
        </p:nvCxnSpPr>
        <p:spPr>
          <a:xfrm rot="16200000" flipH="1">
            <a:off x="3624042" y="316104"/>
            <a:ext cx="456551" cy="13436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winkelte Verbindung 118"/>
          <p:cNvCxnSpPr>
            <a:stCxn id="77" idx="4"/>
            <a:endCxn id="97" idx="1"/>
          </p:cNvCxnSpPr>
          <p:nvPr/>
        </p:nvCxnSpPr>
        <p:spPr>
          <a:xfrm rot="16200000" flipH="1">
            <a:off x="4410998" y="1803980"/>
            <a:ext cx="346139" cy="1198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0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40"/>
          <p:cNvGrpSpPr>
            <a:grpSpLocks/>
          </p:cNvGrpSpPr>
          <p:nvPr/>
        </p:nvGrpSpPr>
        <p:grpSpPr bwMode="auto">
          <a:xfrm>
            <a:off x="1691680" y="377688"/>
            <a:ext cx="765175" cy="474662"/>
            <a:chOff x="617" y="969"/>
            <a:chExt cx="482" cy="299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11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Hauptabteilung</a:t>
              </a:r>
              <a:endParaRPr lang="de-DE" altLang="de-DE" sz="800" dirty="0"/>
            </a:p>
          </p:txBody>
        </p:sp>
      </p:grpSp>
      <p:grpSp>
        <p:nvGrpSpPr>
          <p:cNvPr id="112" name="Group 239"/>
          <p:cNvGrpSpPr>
            <a:grpSpLocks/>
          </p:cNvGrpSpPr>
          <p:nvPr/>
        </p:nvGrpSpPr>
        <p:grpSpPr bwMode="auto">
          <a:xfrm>
            <a:off x="107504" y="382450"/>
            <a:ext cx="763587" cy="476250"/>
            <a:chOff x="1277" y="964"/>
            <a:chExt cx="481" cy="300"/>
          </a:xfrm>
        </p:grpSpPr>
        <p:grpSp>
          <p:nvGrpSpPr>
            <p:cNvPr id="11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1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0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6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Vertrieb</a:t>
              </a:r>
              <a:endParaRPr lang="de-DE" alt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71091" y="473830"/>
            <a:ext cx="820589" cy="307777"/>
            <a:chOff x="871091" y="473830"/>
            <a:chExt cx="820589" cy="307777"/>
          </a:xfrm>
        </p:grpSpPr>
        <p:cxnSp>
          <p:nvCxnSpPr>
            <p:cNvPr id="27" name="Gewinkelte Verbindung 26"/>
            <p:cNvCxnSpPr>
              <a:stCxn id="118" idx="6"/>
              <a:endCxn id="10" idx="1"/>
            </p:cNvCxnSpPr>
            <p:nvPr/>
          </p:nvCxnSpPr>
          <p:spPr>
            <a:xfrm>
              <a:off x="871091" y="620575"/>
              <a:ext cx="820589" cy="3969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24" name="Group 239"/>
          <p:cNvGrpSpPr>
            <a:grpSpLocks/>
          </p:cNvGrpSpPr>
          <p:nvPr/>
        </p:nvGrpSpPr>
        <p:grpSpPr bwMode="auto">
          <a:xfrm>
            <a:off x="109091" y="1124744"/>
            <a:ext cx="763587" cy="476250"/>
            <a:chOff x="1277" y="964"/>
            <a:chExt cx="481" cy="300"/>
          </a:xfrm>
        </p:grpSpPr>
        <p:grpSp>
          <p:nvGrpSpPr>
            <p:cNvPr id="125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27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6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Verwaltung</a:t>
              </a:r>
              <a:endParaRPr lang="de-DE" altLang="de-DE" sz="800" dirty="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872678" y="615019"/>
            <a:ext cx="822177" cy="914340"/>
            <a:chOff x="816693" y="-132733"/>
            <a:chExt cx="822177" cy="914340"/>
          </a:xfrm>
        </p:grpSpPr>
        <p:cxnSp>
          <p:nvCxnSpPr>
            <p:cNvPr id="131" name="Gewinkelte Verbindung 130"/>
            <p:cNvCxnSpPr>
              <a:stCxn id="128" idx="6"/>
              <a:endCxn id="11" idx="2"/>
            </p:cNvCxnSpPr>
            <p:nvPr/>
          </p:nvCxnSpPr>
          <p:spPr>
            <a:xfrm flipV="1">
              <a:off x="816693" y="-132733"/>
              <a:ext cx="822177" cy="747850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33" name="Group 239"/>
          <p:cNvGrpSpPr>
            <a:grpSpLocks/>
          </p:cNvGrpSpPr>
          <p:nvPr/>
        </p:nvGrpSpPr>
        <p:grpSpPr bwMode="auto">
          <a:xfrm>
            <a:off x="110678" y="1916832"/>
            <a:ext cx="763587" cy="476250"/>
            <a:chOff x="1277" y="964"/>
            <a:chExt cx="481" cy="300"/>
          </a:xfrm>
        </p:grpSpPr>
        <p:grpSp>
          <p:nvGrpSpPr>
            <p:cNvPr id="13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3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Auftragsbearbeitung</a:t>
              </a:r>
              <a:endParaRPr lang="de-DE" altLang="de-DE" sz="800" dirty="0"/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874265" y="615019"/>
            <a:ext cx="832100" cy="1682814"/>
            <a:chOff x="737317" y="-901207"/>
            <a:chExt cx="832100" cy="1682814"/>
          </a:xfrm>
        </p:grpSpPr>
        <p:cxnSp>
          <p:nvCxnSpPr>
            <p:cNvPr id="140" name="Gewinkelte Verbindung 139"/>
            <p:cNvCxnSpPr>
              <a:stCxn id="135" idx="3"/>
              <a:endCxn id="12" idx="2"/>
            </p:cNvCxnSpPr>
            <p:nvPr/>
          </p:nvCxnSpPr>
          <p:spPr>
            <a:xfrm flipV="1">
              <a:off x="737317" y="-901207"/>
              <a:ext cx="820590" cy="1547083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42" name="Group 240"/>
          <p:cNvGrpSpPr>
            <a:grpSpLocks/>
          </p:cNvGrpSpPr>
          <p:nvPr/>
        </p:nvGrpSpPr>
        <p:grpSpPr bwMode="auto">
          <a:xfrm>
            <a:off x="1625402" y="2809885"/>
            <a:ext cx="765175" cy="474662"/>
            <a:chOff x="617" y="969"/>
            <a:chExt cx="482" cy="299"/>
          </a:xfrm>
        </p:grpSpPr>
        <p:grpSp>
          <p:nvGrpSpPr>
            <p:cNvPr id="143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145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6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7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4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</a:t>
              </a:r>
              <a:endParaRPr lang="de-DE" altLang="de-DE" sz="800" dirty="0"/>
            </a:p>
          </p:txBody>
        </p:sp>
      </p:grpSp>
      <p:grpSp>
        <p:nvGrpSpPr>
          <p:cNvPr id="148" name="Group 239"/>
          <p:cNvGrpSpPr>
            <a:grpSpLocks/>
          </p:cNvGrpSpPr>
          <p:nvPr/>
        </p:nvGrpSpPr>
        <p:grpSpPr bwMode="auto">
          <a:xfrm>
            <a:off x="135393" y="2808297"/>
            <a:ext cx="763587" cy="476250"/>
            <a:chOff x="1277" y="964"/>
            <a:chExt cx="481" cy="300"/>
          </a:xfrm>
        </p:grpSpPr>
        <p:grpSp>
          <p:nvGrpSpPr>
            <p:cNvPr id="149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51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2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3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50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Produktgruppe1</a:t>
              </a:r>
              <a:endParaRPr lang="de-DE" altLang="de-DE" sz="800" dirty="0"/>
            </a:p>
          </p:txBody>
        </p:sp>
      </p:grpSp>
      <p:grpSp>
        <p:nvGrpSpPr>
          <p:cNvPr id="154" name="Group 239"/>
          <p:cNvGrpSpPr>
            <a:grpSpLocks/>
          </p:cNvGrpSpPr>
          <p:nvPr/>
        </p:nvGrpSpPr>
        <p:grpSpPr bwMode="auto">
          <a:xfrm>
            <a:off x="135392" y="3646860"/>
            <a:ext cx="763587" cy="476250"/>
            <a:chOff x="1277" y="964"/>
            <a:chExt cx="481" cy="300"/>
          </a:xfrm>
        </p:grpSpPr>
        <p:grpSp>
          <p:nvGrpSpPr>
            <p:cNvPr id="155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57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8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9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56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Produktgruppe2</a:t>
              </a:r>
              <a:endParaRPr lang="de-DE" altLang="de-DE" sz="800" dirty="0"/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898979" y="3056741"/>
            <a:ext cx="832100" cy="957051"/>
            <a:chOff x="737317" y="-175444"/>
            <a:chExt cx="832100" cy="957051"/>
          </a:xfrm>
        </p:grpSpPr>
        <p:cxnSp>
          <p:nvCxnSpPr>
            <p:cNvPr id="161" name="Gewinkelte Verbindung 160"/>
            <p:cNvCxnSpPr>
              <a:stCxn id="157" idx="6"/>
              <a:endCxn id="144" idx="1"/>
            </p:cNvCxnSpPr>
            <p:nvPr/>
          </p:nvCxnSpPr>
          <p:spPr>
            <a:xfrm flipV="1">
              <a:off x="737317" y="-175444"/>
              <a:ext cx="726423" cy="82824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feld 161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898980" y="2881521"/>
            <a:ext cx="729597" cy="307777"/>
            <a:chOff x="858220" y="473830"/>
            <a:chExt cx="729597" cy="307777"/>
          </a:xfrm>
        </p:grpSpPr>
        <p:cxnSp>
          <p:nvCxnSpPr>
            <p:cNvPr id="166" name="Gewinkelte Verbindung 165"/>
            <p:cNvCxnSpPr>
              <a:stCxn id="151" idx="6"/>
              <a:endCxn id="146" idx="2"/>
            </p:cNvCxnSpPr>
            <p:nvPr/>
          </p:nvCxnSpPr>
          <p:spPr>
            <a:xfrm>
              <a:off x="858220" y="638731"/>
              <a:ext cx="729597" cy="794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feld 166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70" name="Group 240"/>
          <p:cNvGrpSpPr>
            <a:grpSpLocks/>
          </p:cNvGrpSpPr>
          <p:nvPr/>
        </p:nvGrpSpPr>
        <p:grpSpPr bwMode="auto">
          <a:xfrm>
            <a:off x="1625402" y="4365104"/>
            <a:ext cx="765175" cy="474662"/>
            <a:chOff x="617" y="969"/>
            <a:chExt cx="482" cy="299"/>
          </a:xfrm>
        </p:grpSpPr>
        <p:grpSp>
          <p:nvGrpSpPr>
            <p:cNvPr id="171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173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4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5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2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Verwaltungsbüro</a:t>
              </a:r>
              <a:endParaRPr lang="de-DE" altLang="de-DE" sz="800" dirty="0"/>
            </a:p>
          </p:txBody>
        </p:sp>
      </p:grpSp>
      <p:grpSp>
        <p:nvGrpSpPr>
          <p:cNvPr id="176" name="Group 239"/>
          <p:cNvGrpSpPr>
            <a:grpSpLocks/>
          </p:cNvGrpSpPr>
          <p:nvPr/>
        </p:nvGrpSpPr>
        <p:grpSpPr bwMode="auto">
          <a:xfrm>
            <a:off x="183895" y="4366245"/>
            <a:ext cx="763587" cy="476250"/>
            <a:chOff x="1277" y="964"/>
            <a:chExt cx="481" cy="300"/>
          </a:xfrm>
        </p:grpSpPr>
        <p:grpSp>
          <p:nvGrpSpPr>
            <p:cNvPr id="177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79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0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1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8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grpSp>
        <p:nvGrpSpPr>
          <p:cNvPr id="182" name="Group 239"/>
          <p:cNvGrpSpPr>
            <a:grpSpLocks/>
          </p:cNvGrpSpPr>
          <p:nvPr/>
        </p:nvGrpSpPr>
        <p:grpSpPr bwMode="auto">
          <a:xfrm>
            <a:off x="183895" y="4991721"/>
            <a:ext cx="763587" cy="476250"/>
            <a:chOff x="1277" y="964"/>
            <a:chExt cx="481" cy="300"/>
          </a:xfrm>
        </p:grpSpPr>
        <p:grpSp>
          <p:nvGrpSpPr>
            <p:cNvPr id="183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85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6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7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Personal</a:t>
              </a:r>
              <a:endParaRPr lang="de-DE" altLang="de-DE" sz="800" dirty="0"/>
            </a:p>
          </p:txBody>
        </p:sp>
      </p:grpSp>
      <p:grpSp>
        <p:nvGrpSpPr>
          <p:cNvPr id="188" name="Group 239"/>
          <p:cNvGrpSpPr>
            <a:grpSpLocks/>
          </p:cNvGrpSpPr>
          <p:nvPr/>
        </p:nvGrpSpPr>
        <p:grpSpPr bwMode="auto">
          <a:xfrm>
            <a:off x="183895" y="5710015"/>
            <a:ext cx="763587" cy="476250"/>
            <a:chOff x="1277" y="964"/>
            <a:chExt cx="481" cy="300"/>
          </a:xfrm>
        </p:grpSpPr>
        <p:grpSp>
          <p:nvGrpSpPr>
            <p:cNvPr id="189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91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2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3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0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Organisation &amp; IT</a:t>
              </a:r>
              <a:endParaRPr lang="de-DE" altLang="de-DE" sz="800" dirty="0"/>
            </a:p>
          </p:txBody>
        </p:sp>
      </p:grpSp>
      <p:grpSp>
        <p:nvGrpSpPr>
          <p:cNvPr id="194" name="Gruppieren 193"/>
          <p:cNvGrpSpPr/>
          <p:nvPr/>
        </p:nvGrpSpPr>
        <p:grpSpPr>
          <a:xfrm>
            <a:off x="947482" y="4611960"/>
            <a:ext cx="783597" cy="875749"/>
            <a:chOff x="785820" y="-94142"/>
            <a:chExt cx="783597" cy="875749"/>
          </a:xfrm>
        </p:grpSpPr>
        <p:cxnSp>
          <p:nvCxnSpPr>
            <p:cNvPr id="195" name="Gewinkelte Verbindung 194"/>
            <p:cNvCxnSpPr>
              <a:stCxn id="185" idx="6"/>
              <a:endCxn id="172" idx="1"/>
            </p:cNvCxnSpPr>
            <p:nvPr/>
          </p:nvCxnSpPr>
          <p:spPr>
            <a:xfrm flipV="1">
              <a:off x="785820" y="-94142"/>
              <a:ext cx="677920" cy="617886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947482" y="4458071"/>
            <a:ext cx="681095" cy="307777"/>
            <a:chOff x="983989" y="473830"/>
            <a:chExt cx="681095" cy="307777"/>
          </a:xfrm>
        </p:grpSpPr>
        <p:cxnSp>
          <p:nvCxnSpPr>
            <p:cNvPr id="200" name="Gewinkelte Verbindung 199"/>
            <p:cNvCxnSpPr>
              <a:stCxn id="180" idx="6"/>
              <a:endCxn id="173" idx="2"/>
            </p:cNvCxnSpPr>
            <p:nvPr/>
          </p:nvCxnSpPr>
          <p:spPr>
            <a:xfrm flipV="1">
              <a:off x="983989" y="618194"/>
              <a:ext cx="681095" cy="1935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feld 200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204" name="Gruppieren 203"/>
          <p:cNvGrpSpPr/>
          <p:nvPr/>
        </p:nvGrpSpPr>
        <p:grpSpPr>
          <a:xfrm>
            <a:off x="947482" y="4611960"/>
            <a:ext cx="862648" cy="1541063"/>
            <a:chOff x="706769" y="-759456"/>
            <a:chExt cx="862648" cy="1541063"/>
          </a:xfrm>
        </p:grpSpPr>
        <p:cxnSp>
          <p:nvCxnSpPr>
            <p:cNvPr id="205" name="Gewinkelte Verbindung 204"/>
            <p:cNvCxnSpPr>
              <a:stCxn id="191" idx="6"/>
              <a:endCxn id="172" idx="1"/>
            </p:cNvCxnSpPr>
            <p:nvPr/>
          </p:nvCxnSpPr>
          <p:spPr>
            <a:xfrm flipV="1">
              <a:off x="706769" y="-759456"/>
              <a:ext cx="677920" cy="133618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215" name="Group 241"/>
          <p:cNvGrpSpPr>
            <a:grpSpLocks/>
          </p:cNvGrpSpPr>
          <p:nvPr/>
        </p:nvGrpSpPr>
        <p:grpSpPr bwMode="auto">
          <a:xfrm>
            <a:off x="7183223" y="292539"/>
            <a:ext cx="1440160" cy="292100"/>
            <a:chOff x="1990" y="1020"/>
            <a:chExt cx="481" cy="184"/>
          </a:xfrm>
        </p:grpSpPr>
        <p:grpSp>
          <p:nvGrpSpPr>
            <p:cNvPr id="216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218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17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Bereichsleitung Produktgruppe</a:t>
              </a:r>
              <a:endParaRPr lang="de-DE" altLang="de-DE" sz="800" dirty="0"/>
            </a:p>
          </p:txBody>
        </p:sp>
      </p:grpSp>
      <p:grpSp>
        <p:nvGrpSpPr>
          <p:cNvPr id="221" name="Group 241"/>
          <p:cNvGrpSpPr>
            <a:grpSpLocks/>
          </p:cNvGrpSpPr>
          <p:nvPr/>
        </p:nvGrpSpPr>
        <p:grpSpPr bwMode="auto">
          <a:xfrm>
            <a:off x="7173214" y="1260127"/>
            <a:ext cx="1440160" cy="292100"/>
            <a:chOff x="1990" y="1020"/>
            <a:chExt cx="481" cy="184"/>
          </a:xfrm>
        </p:grpSpPr>
        <p:grpSp>
          <p:nvGrpSpPr>
            <p:cNvPr id="222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224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6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23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Leitung Produktgruppe</a:t>
              </a:r>
              <a:endParaRPr lang="de-DE" altLang="de-DE" sz="800" dirty="0"/>
            </a:p>
          </p:txBody>
        </p:sp>
      </p:grpSp>
      <p:grpSp>
        <p:nvGrpSpPr>
          <p:cNvPr id="245" name="Group 242"/>
          <p:cNvGrpSpPr>
            <a:grpSpLocks/>
          </p:cNvGrpSpPr>
          <p:nvPr/>
        </p:nvGrpSpPr>
        <p:grpSpPr bwMode="auto">
          <a:xfrm>
            <a:off x="4283968" y="305637"/>
            <a:ext cx="1485255" cy="295275"/>
            <a:chOff x="2691" y="1009"/>
            <a:chExt cx="482" cy="186"/>
          </a:xfrm>
        </p:grpSpPr>
        <p:grpSp>
          <p:nvGrpSpPr>
            <p:cNvPr id="246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248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9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47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Bereichsleitung Produktgruppe 1</a:t>
              </a:r>
              <a:endParaRPr lang="de-DE" altLang="de-DE" sz="800" dirty="0"/>
            </a:p>
          </p:txBody>
        </p:sp>
      </p:grpSp>
      <p:grpSp>
        <p:nvGrpSpPr>
          <p:cNvPr id="251" name="Group 242"/>
          <p:cNvGrpSpPr>
            <a:grpSpLocks/>
          </p:cNvGrpSpPr>
          <p:nvPr/>
        </p:nvGrpSpPr>
        <p:grpSpPr bwMode="auto">
          <a:xfrm>
            <a:off x="4283968" y="704712"/>
            <a:ext cx="1485255" cy="295275"/>
            <a:chOff x="2691" y="1009"/>
            <a:chExt cx="482" cy="186"/>
          </a:xfrm>
        </p:grpSpPr>
        <p:grpSp>
          <p:nvGrpSpPr>
            <p:cNvPr id="252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254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53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Bereichsleitung Produktgruppe 2</a:t>
              </a:r>
              <a:endParaRPr lang="de-DE" altLang="de-DE" sz="800" dirty="0"/>
            </a:p>
          </p:txBody>
        </p:sp>
      </p:grpSp>
      <p:grpSp>
        <p:nvGrpSpPr>
          <p:cNvPr id="257" name="Gruppieren 256"/>
          <p:cNvGrpSpPr/>
          <p:nvPr/>
        </p:nvGrpSpPr>
        <p:grpSpPr>
          <a:xfrm>
            <a:off x="5736589" y="313755"/>
            <a:ext cx="1446634" cy="307777"/>
            <a:chOff x="871091" y="473830"/>
            <a:chExt cx="1446634" cy="307777"/>
          </a:xfrm>
        </p:grpSpPr>
        <p:cxnSp>
          <p:nvCxnSpPr>
            <p:cNvPr id="258" name="Gewinkelte Verbindung 257"/>
            <p:cNvCxnSpPr>
              <a:endCxn id="218" idx="1"/>
            </p:cNvCxnSpPr>
            <p:nvPr/>
          </p:nvCxnSpPr>
          <p:spPr>
            <a:xfrm flipV="1">
              <a:off x="871091" y="598664"/>
              <a:ext cx="1446634" cy="21911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feld 258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261" name="Gruppieren 260"/>
          <p:cNvGrpSpPr/>
          <p:nvPr/>
        </p:nvGrpSpPr>
        <p:grpSpPr>
          <a:xfrm>
            <a:off x="5769223" y="438589"/>
            <a:ext cx="1414000" cy="495522"/>
            <a:chOff x="781464" y="286085"/>
            <a:chExt cx="1414000" cy="495522"/>
          </a:xfrm>
        </p:grpSpPr>
        <p:cxnSp>
          <p:nvCxnSpPr>
            <p:cNvPr id="262" name="Gewinkelte Verbindung 261"/>
            <p:cNvCxnSpPr>
              <a:stCxn id="254" idx="3"/>
              <a:endCxn id="218" idx="1"/>
            </p:cNvCxnSpPr>
            <p:nvPr/>
          </p:nvCxnSpPr>
          <p:spPr>
            <a:xfrm flipV="1">
              <a:off x="781464" y="286085"/>
              <a:ext cx="1414000" cy="41534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feld 262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279" name="Group 242"/>
          <p:cNvGrpSpPr>
            <a:grpSpLocks/>
          </p:cNvGrpSpPr>
          <p:nvPr/>
        </p:nvGrpSpPr>
        <p:grpSpPr bwMode="auto">
          <a:xfrm>
            <a:off x="4274925" y="1257745"/>
            <a:ext cx="1485255" cy="295275"/>
            <a:chOff x="2691" y="1009"/>
            <a:chExt cx="482" cy="186"/>
          </a:xfrm>
        </p:grpSpPr>
        <p:grpSp>
          <p:nvGrpSpPr>
            <p:cNvPr id="28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8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Leitung Produktgruppe 1</a:t>
              </a:r>
              <a:endParaRPr lang="de-DE" altLang="de-DE" sz="800" dirty="0"/>
            </a:p>
          </p:txBody>
        </p:sp>
      </p:grpSp>
      <p:grpSp>
        <p:nvGrpSpPr>
          <p:cNvPr id="285" name="Group 242"/>
          <p:cNvGrpSpPr>
            <a:grpSpLocks/>
          </p:cNvGrpSpPr>
          <p:nvPr/>
        </p:nvGrpSpPr>
        <p:grpSpPr bwMode="auto">
          <a:xfrm>
            <a:off x="4274925" y="1656820"/>
            <a:ext cx="1485255" cy="295275"/>
            <a:chOff x="2691" y="1009"/>
            <a:chExt cx="482" cy="186"/>
          </a:xfrm>
        </p:grpSpPr>
        <p:grpSp>
          <p:nvGrpSpPr>
            <p:cNvPr id="286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288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9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0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87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Leitung Produktgruppe 2</a:t>
              </a:r>
              <a:endParaRPr lang="de-DE" altLang="de-DE" sz="800" dirty="0"/>
            </a:p>
          </p:txBody>
        </p:sp>
      </p:grpSp>
      <p:grpSp>
        <p:nvGrpSpPr>
          <p:cNvPr id="291" name="Gruppieren 290"/>
          <p:cNvGrpSpPr/>
          <p:nvPr/>
        </p:nvGrpSpPr>
        <p:grpSpPr>
          <a:xfrm>
            <a:off x="5760180" y="1265863"/>
            <a:ext cx="1413034" cy="307777"/>
            <a:chOff x="903725" y="473830"/>
            <a:chExt cx="1413034" cy="307777"/>
          </a:xfrm>
        </p:grpSpPr>
        <p:cxnSp>
          <p:nvCxnSpPr>
            <p:cNvPr id="292" name="Gewinkelte Verbindung 291"/>
            <p:cNvCxnSpPr>
              <a:stCxn id="282" idx="3"/>
              <a:endCxn id="223" idx="1"/>
            </p:cNvCxnSpPr>
            <p:nvPr/>
          </p:nvCxnSpPr>
          <p:spPr>
            <a:xfrm flipV="1">
              <a:off x="903725" y="613351"/>
              <a:ext cx="1413034" cy="1586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feld 292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294" name="Gruppieren 293"/>
          <p:cNvGrpSpPr/>
          <p:nvPr/>
        </p:nvGrpSpPr>
        <p:grpSpPr>
          <a:xfrm>
            <a:off x="5760180" y="1406177"/>
            <a:ext cx="1413034" cy="480042"/>
            <a:chOff x="781464" y="301565"/>
            <a:chExt cx="1413034" cy="480042"/>
          </a:xfrm>
        </p:grpSpPr>
        <p:cxnSp>
          <p:nvCxnSpPr>
            <p:cNvPr id="295" name="Gewinkelte Verbindung 294"/>
            <p:cNvCxnSpPr>
              <a:stCxn id="288" idx="3"/>
              <a:endCxn id="225" idx="1"/>
            </p:cNvCxnSpPr>
            <p:nvPr/>
          </p:nvCxnSpPr>
          <p:spPr>
            <a:xfrm flipV="1">
              <a:off x="781464" y="301565"/>
              <a:ext cx="1413034" cy="39986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feld 295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01" name="Group 241"/>
          <p:cNvGrpSpPr>
            <a:grpSpLocks/>
          </p:cNvGrpSpPr>
          <p:nvPr/>
        </p:nvGrpSpPr>
        <p:grpSpPr bwMode="auto">
          <a:xfrm>
            <a:off x="7180229" y="2207188"/>
            <a:ext cx="1440160" cy="292100"/>
            <a:chOff x="1990" y="1020"/>
            <a:chExt cx="481" cy="184"/>
          </a:xfrm>
        </p:grpSpPr>
        <p:grpSp>
          <p:nvGrpSpPr>
            <p:cNvPr id="302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04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5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6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3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Sekretariat Produktgruppe</a:t>
              </a:r>
              <a:endParaRPr lang="de-DE" altLang="de-DE" sz="800" dirty="0"/>
            </a:p>
          </p:txBody>
        </p:sp>
      </p:grpSp>
      <p:grpSp>
        <p:nvGrpSpPr>
          <p:cNvPr id="307" name="Group 242"/>
          <p:cNvGrpSpPr>
            <a:grpSpLocks/>
          </p:cNvGrpSpPr>
          <p:nvPr/>
        </p:nvGrpSpPr>
        <p:grpSpPr bwMode="auto">
          <a:xfrm>
            <a:off x="4281940" y="2204806"/>
            <a:ext cx="1485255" cy="295275"/>
            <a:chOff x="2691" y="1009"/>
            <a:chExt cx="482" cy="186"/>
          </a:xfrm>
        </p:grpSpPr>
        <p:grpSp>
          <p:nvGrpSpPr>
            <p:cNvPr id="308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0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Sekretariat Produktgruppe 1</a:t>
              </a:r>
              <a:endParaRPr lang="de-DE" altLang="de-DE" sz="800" dirty="0"/>
            </a:p>
          </p:txBody>
        </p:sp>
      </p:grpSp>
      <p:grpSp>
        <p:nvGrpSpPr>
          <p:cNvPr id="313" name="Group 242"/>
          <p:cNvGrpSpPr>
            <a:grpSpLocks/>
          </p:cNvGrpSpPr>
          <p:nvPr/>
        </p:nvGrpSpPr>
        <p:grpSpPr bwMode="auto">
          <a:xfrm>
            <a:off x="4281940" y="2603881"/>
            <a:ext cx="1485255" cy="295275"/>
            <a:chOff x="2691" y="1009"/>
            <a:chExt cx="482" cy="186"/>
          </a:xfrm>
        </p:grpSpPr>
        <p:grpSp>
          <p:nvGrpSpPr>
            <p:cNvPr id="314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6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15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Sekretariat Produktgruppe 2</a:t>
              </a:r>
              <a:endParaRPr lang="de-DE" altLang="de-DE" sz="800" dirty="0"/>
            </a:p>
          </p:txBody>
        </p:sp>
      </p:grpSp>
      <p:grpSp>
        <p:nvGrpSpPr>
          <p:cNvPr id="319" name="Gruppieren 318"/>
          <p:cNvGrpSpPr/>
          <p:nvPr/>
        </p:nvGrpSpPr>
        <p:grpSpPr>
          <a:xfrm>
            <a:off x="5767195" y="2212924"/>
            <a:ext cx="1413034" cy="307777"/>
            <a:chOff x="903725" y="473830"/>
            <a:chExt cx="1413034" cy="307777"/>
          </a:xfrm>
        </p:grpSpPr>
        <p:cxnSp>
          <p:nvCxnSpPr>
            <p:cNvPr id="320" name="Gewinkelte Verbindung 319"/>
            <p:cNvCxnSpPr>
              <a:stCxn id="310" idx="3"/>
              <a:endCxn id="303" idx="1"/>
            </p:cNvCxnSpPr>
            <p:nvPr/>
          </p:nvCxnSpPr>
          <p:spPr>
            <a:xfrm flipV="1">
              <a:off x="903725" y="613351"/>
              <a:ext cx="1413034" cy="1586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feld 320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22" name="Gruppieren 321"/>
          <p:cNvGrpSpPr/>
          <p:nvPr/>
        </p:nvGrpSpPr>
        <p:grpSpPr>
          <a:xfrm>
            <a:off x="5767195" y="2353238"/>
            <a:ext cx="1413034" cy="480042"/>
            <a:chOff x="781464" y="301565"/>
            <a:chExt cx="1413034" cy="480042"/>
          </a:xfrm>
        </p:grpSpPr>
        <p:cxnSp>
          <p:nvCxnSpPr>
            <p:cNvPr id="323" name="Gewinkelte Verbindung 322"/>
            <p:cNvCxnSpPr>
              <a:stCxn id="316" idx="3"/>
              <a:endCxn id="305" idx="1"/>
            </p:cNvCxnSpPr>
            <p:nvPr/>
          </p:nvCxnSpPr>
          <p:spPr>
            <a:xfrm flipV="1">
              <a:off x="781464" y="301565"/>
              <a:ext cx="1413034" cy="39986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feld 323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27" name="Group 241"/>
          <p:cNvGrpSpPr>
            <a:grpSpLocks/>
          </p:cNvGrpSpPr>
          <p:nvPr/>
        </p:nvGrpSpPr>
        <p:grpSpPr bwMode="auto">
          <a:xfrm>
            <a:off x="7180229" y="3180334"/>
            <a:ext cx="1440160" cy="292100"/>
            <a:chOff x="1990" y="1020"/>
            <a:chExt cx="481" cy="184"/>
          </a:xfrm>
        </p:grpSpPr>
        <p:grpSp>
          <p:nvGrpSpPr>
            <p:cNvPr id="328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30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1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2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Bearbeitung Produktgruppe</a:t>
              </a:r>
              <a:endParaRPr lang="de-DE" altLang="de-DE" sz="800" dirty="0"/>
            </a:p>
          </p:txBody>
        </p:sp>
      </p:grpSp>
      <p:grpSp>
        <p:nvGrpSpPr>
          <p:cNvPr id="333" name="Group 242"/>
          <p:cNvGrpSpPr>
            <a:grpSpLocks/>
          </p:cNvGrpSpPr>
          <p:nvPr/>
        </p:nvGrpSpPr>
        <p:grpSpPr bwMode="auto">
          <a:xfrm>
            <a:off x="4281940" y="3177952"/>
            <a:ext cx="1485255" cy="295275"/>
            <a:chOff x="2691" y="1009"/>
            <a:chExt cx="482" cy="186"/>
          </a:xfrm>
        </p:grpSpPr>
        <p:grpSp>
          <p:nvGrpSpPr>
            <p:cNvPr id="334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36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7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5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Bearbeitung Produktgruppe 1</a:t>
              </a:r>
              <a:endParaRPr lang="de-DE" altLang="de-DE" sz="800" dirty="0"/>
            </a:p>
          </p:txBody>
        </p:sp>
      </p:grpSp>
      <p:grpSp>
        <p:nvGrpSpPr>
          <p:cNvPr id="339" name="Group 242"/>
          <p:cNvGrpSpPr>
            <a:grpSpLocks/>
          </p:cNvGrpSpPr>
          <p:nvPr/>
        </p:nvGrpSpPr>
        <p:grpSpPr bwMode="auto">
          <a:xfrm>
            <a:off x="4281940" y="3577027"/>
            <a:ext cx="1485255" cy="295275"/>
            <a:chOff x="2691" y="1009"/>
            <a:chExt cx="482" cy="186"/>
          </a:xfrm>
        </p:grpSpPr>
        <p:grpSp>
          <p:nvGrpSpPr>
            <p:cNvPr id="3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4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4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Bearbeitung Produktgruppe 2</a:t>
              </a:r>
              <a:endParaRPr lang="de-DE" altLang="de-DE" sz="800" dirty="0"/>
            </a:p>
          </p:txBody>
        </p:sp>
      </p:grpSp>
      <p:grpSp>
        <p:nvGrpSpPr>
          <p:cNvPr id="345" name="Gruppieren 344"/>
          <p:cNvGrpSpPr/>
          <p:nvPr/>
        </p:nvGrpSpPr>
        <p:grpSpPr>
          <a:xfrm>
            <a:off x="5767195" y="3186070"/>
            <a:ext cx="1413034" cy="307777"/>
            <a:chOff x="903725" y="473830"/>
            <a:chExt cx="1413034" cy="307777"/>
          </a:xfrm>
        </p:grpSpPr>
        <p:cxnSp>
          <p:nvCxnSpPr>
            <p:cNvPr id="346" name="Gewinkelte Verbindung 345"/>
            <p:cNvCxnSpPr>
              <a:stCxn id="336" idx="3"/>
              <a:endCxn id="330" idx="1"/>
            </p:cNvCxnSpPr>
            <p:nvPr/>
          </p:nvCxnSpPr>
          <p:spPr>
            <a:xfrm flipV="1">
              <a:off x="903725" y="614144"/>
              <a:ext cx="1413034" cy="793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feld 346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48" name="Gruppieren 347"/>
          <p:cNvGrpSpPr/>
          <p:nvPr/>
        </p:nvGrpSpPr>
        <p:grpSpPr>
          <a:xfrm>
            <a:off x="5767195" y="3326384"/>
            <a:ext cx="1413034" cy="480042"/>
            <a:chOff x="781464" y="301565"/>
            <a:chExt cx="1413034" cy="480042"/>
          </a:xfrm>
        </p:grpSpPr>
        <p:cxnSp>
          <p:nvCxnSpPr>
            <p:cNvPr id="349" name="Gewinkelte Verbindung 348"/>
            <p:cNvCxnSpPr>
              <a:stCxn id="342" idx="3"/>
              <a:endCxn id="331" idx="1"/>
            </p:cNvCxnSpPr>
            <p:nvPr/>
          </p:nvCxnSpPr>
          <p:spPr>
            <a:xfrm flipV="1">
              <a:off x="781464" y="301565"/>
              <a:ext cx="1413034" cy="39986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feld 349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55" name="Group 241"/>
          <p:cNvGrpSpPr>
            <a:grpSpLocks/>
          </p:cNvGrpSpPr>
          <p:nvPr/>
        </p:nvGrpSpPr>
        <p:grpSpPr bwMode="auto">
          <a:xfrm>
            <a:off x="7183223" y="4055680"/>
            <a:ext cx="1440160" cy="292100"/>
            <a:chOff x="1990" y="1020"/>
            <a:chExt cx="481" cy="184"/>
          </a:xfrm>
        </p:grpSpPr>
        <p:grpSp>
          <p:nvGrpSpPr>
            <p:cNvPr id="356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58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9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0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57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Büro</a:t>
              </a:r>
              <a:endParaRPr lang="de-DE" altLang="de-DE" sz="800" dirty="0"/>
            </a:p>
          </p:txBody>
        </p:sp>
      </p:grpSp>
      <p:grpSp>
        <p:nvGrpSpPr>
          <p:cNvPr id="361" name="Group 242"/>
          <p:cNvGrpSpPr>
            <a:grpSpLocks/>
          </p:cNvGrpSpPr>
          <p:nvPr/>
        </p:nvGrpSpPr>
        <p:grpSpPr bwMode="auto">
          <a:xfrm>
            <a:off x="4284934" y="4053298"/>
            <a:ext cx="1485255" cy="295275"/>
            <a:chOff x="2691" y="1009"/>
            <a:chExt cx="482" cy="186"/>
          </a:xfrm>
        </p:grpSpPr>
        <p:grpSp>
          <p:nvGrpSpPr>
            <p:cNvPr id="362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64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5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6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63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 Norddeutschland</a:t>
              </a:r>
              <a:endParaRPr lang="de-DE" altLang="de-DE" sz="800" dirty="0"/>
            </a:p>
          </p:txBody>
        </p:sp>
      </p:grpSp>
      <p:grpSp>
        <p:nvGrpSpPr>
          <p:cNvPr id="367" name="Group 242"/>
          <p:cNvGrpSpPr>
            <a:grpSpLocks/>
          </p:cNvGrpSpPr>
          <p:nvPr/>
        </p:nvGrpSpPr>
        <p:grpSpPr bwMode="auto">
          <a:xfrm>
            <a:off x="4284934" y="4452373"/>
            <a:ext cx="1485255" cy="295275"/>
            <a:chOff x="2691" y="1009"/>
            <a:chExt cx="482" cy="186"/>
          </a:xfrm>
        </p:grpSpPr>
        <p:grpSp>
          <p:nvGrpSpPr>
            <p:cNvPr id="368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70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1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2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69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Süddeutschland</a:t>
              </a:r>
              <a:endParaRPr lang="de-DE" altLang="de-DE" sz="800" dirty="0"/>
            </a:p>
          </p:txBody>
        </p:sp>
      </p:grpSp>
      <p:grpSp>
        <p:nvGrpSpPr>
          <p:cNvPr id="373" name="Gruppieren 372"/>
          <p:cNvGrpSpPr/>
          <p:nvPr/>
        </p:nvGrpSpPr>
        <p:grpSpPr>
          <a:xfrm>
            <a:off x="5770189" y="4061416"/>
            <a:ext cx="1413034" cy="307777"/>
            <a:chOff x="903725" y="473830"/>
            <a:chExt cx="1413034" cy="307777"/>
          </a:xfrm>
        </p:grpSpPr>
        <p:cxnSp>
          <p:nvCxnSpPr>
            <p:cNvPr id="374" name="Gewinkelte Verbindung 373"/>
            <p:cNvCxnSpPr>
              <a:stCxn id="365" idx="3"/>
              <a:endCxn id="357" idx="1"/>
            </p:cNvCxnSpPr>
            <p:nvPr/>
          </p:nvCxnSpPr>
          <p:spPr>
            <a:xfrm flipV="1">
              <a:off x="903725" y="613351"/>
              <a:ext cx="1413034" cy="1586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feld 374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76" name="Gruppieren 375"/>
          <p:cNvGrpSpPr/>
          <p:nvPr/>
        </p:nvGrpSpPr>
        <p:grpSpPr>
          <a:xfrm>
            <a:off x="5770189" y="4201730"/>
            <a:ext cx="1413034" cy="480042"/>
            <a:chOff x="781464" y="301565"/>
            <a:chExt cx="1413034" cy="480042"/>
          </a:xfrm>
        </p:grpSpPr>
        <p:cxnSp>
          <p:nvCxnSpPr>
            <p:cNvPr id="377" name="Gewinkelte Verbindung 376"/>
            <p:cNvCxnSpPr>
              <a:stCxn id="370" idx="3"/>
              <a:endCxn id="359" idx="1"/>
            </p:cNvCxnSpPr>
            <p:nvPr/>
          </p:nvCxnSpPr>
          <p:spPr>
            <a:xfrm flipV="1">
              <a:off x="781464" y="301565"/>
              <a:ext cx="1413034" cy="39986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feld 377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381" name="Group 241"/>
          <p:cNvGrpSpPr>
            <a:grpSpLocks/>
          </p:cNvGrpSpPr>
          <p:nvPr/>
        </p:nvGrpSpPr>
        <p:grpSpPr bwMode="auto">
          <a:xfrm>
            <a:off x="7183223" y="5052907"/>
            <a:ext cx="1440160" cy="292100"/>
            <a:chOff x="1990" y="1020"/>
            <a:chExt cx="481" cy="184"/>
          </a:xfrm>
        </p:grpSpPr>
        <p:grpSp>
          <p:nvGrpSpPr>
            <p:cNvPr id="382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84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5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6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83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Verwaltungsbüro</a:t>
              </a:r>
              <a:endParaRPr lang="de-DE" altLang="de-DE" sz="800" dirty="0"/>
            </a:p>
          </p:txBody>
        </p:sp>
      </p:grpSp>
      <p:grpSp>
        <p:nvGrpSpPr>
          <p:cNvPr id="387" name="Group 242"/>
          <p:cNvGrpSpPr>
            <a:grpSpLocks/>
          </p:cNvGrpSpPr>
          <p:nvPr/>
        </p:nvGrpSpPr>
        <p:grpSpPr bwMode="auto">
          <a:xfrm>
            <a:off x="4284934" y="5050525"/>
            <a:ext cx="1485255" cy="295275"/>
            <a:chOff x="2691" y="1009"/>
            <a:chExt cx="482" cy="186"/>
          </a:xfrm>
        </p:grpSpPr>
        <p:grpSp>
          <p:nvGrpSpPr>
            <p:cNvPr id="388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90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1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2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89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 Rechnungswesen</a:t>
              </a:r>
              <a:endParaRPr lang="de-DE" altLang="de-DE" sz="800" dirty="0"/>
            </a:p>
          </p:txBody>
        </p:sp>
      </p:grpSp>
      <p:grpSp>
        <p:nvGrpSpPr>
          <p:cNvPr id="393" name="Group 242"/>
          <p:cNvGrpSpPr>
            <a:grpSpLocks/>
          </p:cNvGrpSpPr>
          <p:nvPr/>
        </p:nvGrpSpPr>
        <p:grpSpPr bwMode="auto">
          <a:xfrm>
            <a:off x="4284934" y="5449600"/>
            <a:ext cx="1485255" cy="295275"/>
            <a:chOff x="2691" y="1009"/>
            <a:chExt cx="482" cy="186"/>
          </a:xfrm>
        </p:grpSpPr>
        <p:grpSp>
          <p:nvGrpSpPr>
            <p:cNvPr id="394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96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7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8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95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Personal</a:t>
              </a:r>
              <a:endParaRPr lang="de-DE" altLang="de-DE" sz="800" dirty="0"/>
            </a:p>
          </p:txBody>
        </p:sp>
      </p:grpSp>
      <p:grpSp>
        <p:nvGrpSpPr>
          <p:cNvPr id="399" name="Gruppieren 398"/>
          <p:cNvGrpSpPr/>
          <p:nvPr/>
        </p:nvGrpSpPr>
        <p:grpSpPr>
          <a:xfrm>
            <a:off x="5770189" y="5058643"/>
            <a:ext cx="1413034" cy="307777"/>
            <a:chOff x="903725" y="473830"/>
            <a:chExt cx="1413034" cy="307777"/>
          </a:xfrm>
        </p:grpSpPr>
        <p:cxnSp>
          <p:nvCxnSpPr>
            <p:cNvPr id="400" name="Gewinkelte Verbindung 399"/>
            <p:cNvCxnSpPr>
              <a:stCxn id="390" idx="3"/>
              <a:endCxn id="383" idx="1"/>
            </p:cNvCxnSpPr>
            <p:nvPr/>
          </p:nvCxnSpPr>
          <p:spPr>
            <a:xfrm flipV="1">
              <a:off x="903725" y="613351"/>
              <a:ext cx="1413034" cy="1586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feld 400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402" name="Gruppieren 401"/>
          <p:cNvGrpSpPr/>
          <p:nvPr/>
        </p:nvGrpSpPr>
        <p:grpSpPr>
          <a:xfrm>
            <a:off x="5770189" y="5198957"/>
            <a:ext cx="1413034" cy="480042"/>
            <a:chOff x="781464" y="301565"/>
            <a:chExt cx="1413034" cy="480042"/>
          </a:xfrm>
        </p:grpSpPr>
        <p:cxnSp>
          <p:nvCxnSpPr>
            <p:cNvPr id="403" name="Gewinkelte Verbindung 402"/>
            <p:cNvCxnSpPr>
              <a:stCxn id="396" idx="3"/>
              <a:endCxn id="385" idx="1"/>
            </p:cNvCxnSpPr>
            <p:nvPr/>
          </p:nvCxnSpPr>
          <p:spPr>
            <a:xfrm flipV="1">
              <a:off x="781464" y="301565"/>
              <a:ext cx="1413034" cy="399868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feld 403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  <p:grpSp>
        <p:nvGrpSpPr>
          <p:cNvPr id="407" name="Group 242"/>
          <p:cNvGrpSpPr>
            <a:grpSpLocks/>
          </p:cNvGrpSpPr>
          <p:nvPr/>
        </p:nvGrpSpPr>
        <p:grpSpPr bwMode="auto">
          <a:xfrm>
            <a:off x="4278006" y="5885054"/>
            <a:ext cx="1485255" cy="295275"/>
            <a:chOff x="2691" y="1009"/>
            <a:chExt cx="482" cy="186"/>
          </a:xfrm>
        </p:grpSpPr>
        <p:grpSp>
          <p:nvGrpSpPr>
            <p:cNvPr id="408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410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1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2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09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BL Organisation &amp; IT</a:t>
              </a:r>
              <a:endParaRPr lang="de-DE" altLang="de-DE" sz="800" dirty="0"/>
            </a:p>
          </p:txBody>
        </p:sp>
      </p:grpSp>
      <p:grpSp>
        <p:nvGrpSpPr>
          <p:cNvPr id="413" name="Gruppieren 412"/>
          <p:cNvGrpSpPr/>
          <p:nvPr/>
        </p:nvGrpSpPr>
        <p:grpSpPr>
          <a:xfrm>
            <a:off x="5763261" y="5198957"/>
            <a:ext cx="1419962" cy="915496"/>
            <a:chOff x="781464" y="-133889"/>
            <a:chExt cx="1419962" cy="915496"/>
          </a:xfrm>
        </p:grpSpPr>
        <p:cxnSp>
          <p:nvCxnSpPr>
            <p:cNvPr id="414" name="Gewinkelte Verbindung 413"/>
            <p:cNvCxnSpPr>
              <a:stCxn id="410" idx="3"/>
              <a:endCxn id="384" idx="1"/>
            </p:cNvCxnSpPr>
            <p:nvPr/>
          </p:nvCxnSpPr>
          <p:spPr>
            <a:xfrm flipV="1">
              <a:off x="781464" y="-133889"/>
              <a:ext cx="1419962" cy="835322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Textfeld 414"/>
            <p:cNvSpPr txBox="1"/>
            <p:nvPr/>
          </p:nvSpPr>
          <p:spPr>
            <a:xfrm>
              <a:off x="993352" y="473830"/>
              <a:ext cx="57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Ist vom Typ</a:t>
              </a:r>
              <a:endParaRPr lang="de-DE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95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5111750" y="1354138"/>
            <a:ext cx="282575" cy="274637"/>
            <a:chOff x="2479" y="1492"/>
            <a:chExt cx="178" cy="173"/>
          </a:xfrm>
        </p:grpSpPr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81" name="Group 209"/>
          <p:cNvGrpSpPr>
            <a:grpSpLocks/>
          </p:cNvGrpSpPr>
          <p:nvPr/>
        </p:nvGrpSpPr>
        <p:grpSpPr bwMode="auto">
          <a:xfrm>
            <a:off x="7902575" y="1249363"/>
            <a:ext cx="765175" cy="484187"/>
            <a:chOff x="4037" y="328"/>
            <a:chExt cx="482" cy="305"/>
          </a:xfrm>
        </p:grpSpPr>
        <p:grpSp>
          <p:nvGrpSpPr>
            <p:cNvPr id="3135" name="Group 63"/>
            <p:cNvGrpSpPr>
              <a:grpSpLocks/>
            </p:cNvGrpSpPr>
            <p:nvPr/>
          </p:nvGrpSpPr>
          <p:grpSpPr bwMode="auto">
            <a:xfrm>
              <a:off x="4037" y="328"/>
              <a:ext cx="480" cy="299"/>
              <a:chOff x="1800" y="1951"/>
              <a:chExt cx="480" cy="299"/>
            </a:xfrm>
          </p:grpSpPr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4038" y="334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5" name="Group 243"/>
          <p:cNvGrpSpPr>
            <a:grpSpLocks/>
          </p:cNvGrpSpPr>
          <p:nvPr/>
        </p:nvGrpSpPr>
        <p:grpSpPr bwMode="auto">
          <a:xfrm>
            <a:off x="7904163" y="2127250"/>
            <a:ext cx="762000" cy="476250"/>
            <a:chOff x="4791" y="932"/>
            <a:chExt cx="480" cy="300"/>
          </a:xfrm>
        </p:grpSpPr>
        <p:grpSp>
          <p:nvGrpSpPr>
            <p:cNvPr id="3258" name="Group 186"/>
            <p:cNvGrpSpPr>
              <a:grpSpLocks/>
            </p:cNvGrpSpPr>
            <p:nvPr/>
          </p:nvGrpSpPr>
          <p:grpSpPr bwMode="auto">
            <a:xfrm>
              <a:off x="4791" y="932"/>
              <a:ext cx="480" cy="300"/>
              <a:chOff x="4791" y="932"/>
              <a:chExt cx="480" cy="300"/>
            </a:xfrm>
          </p:grpSpPr>
          <p:sp>
            <p:nvSpPr>
              <p:cNvPr id="3158" name="Oval 86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1" name="Oval 89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4794" y="940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Gruppe</a:t>
              </a:r>
            </a:p>
          </p:txBody>
        </p:sp>
      </p:grpSp>
      <p:grpSp>
        <p:nvGrpSpPr>
          <p:cNvPr id="3318" name="Group 246"/>
          <p:cNvGrpSpPr>
            <a:grpSpLocks/>
          </p:cNvGrpSpPr>
          <p:nvPr/>
        </p:nvGrpSpPr>
        <p:grpSpPr bwMode="auto">
          <a:xfrm>
            <a:off x="7904163" y="2973388"/>
            <a:ext cx="762000" cy="555625"/>
            <a:chOff x="4896" y="1485"/>
            <a:chExt cx="480" cy="350"/>
          </a:xfrm>
        </p:grpSpPr>
        <p:grpSp>
          <p:nvGrpSpPr>
            <p:cNvPr id="3265" name="Group 193"/>
            <p:cNvGrpSpPr>
              <a:grpSpLocks/>
            </p:cNvGrpSpPr>
            <p:nvPr/>
          </p:nvGrpSpPr>
          <p:grpSpPr bwMode="auto">
            <a:xfrm>
              <a:off x="4896" y="1489"/>
              <a:ext cx="480" cy="346"/>
              <a:chOff x="1469" y="3649"/>
              <a:chExt cx="480" cy="346"/>
            </a:xfrm>
          </p:grpSpPr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1469" y="3971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1469" y="3949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4901" y="1485"/>
              <a:ext cx="46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Klasse</a:t>
              </a:r>
            </a:p>
          </p:txBody>
        </p:sp>
      </p:grpSp>
      <p:grpSp>
        <p:nvGrpSpPr>
          <p:cNvPr id="3282" name="Group 210"/>
          <p:cNvGrpSpPr>
            <a:grpSpLocks/>
          </p:cNvGrpSpPr>
          <p:nvPr/>
        </p:nvGrpSpPr>
        <p:grpSpPr bwMode="auto">
          <a:xfrm>
            <a:off x="6680200" y="1250950"/>
            <a:ext cx="784225" cy="481013"/>
            <a:chOff x="4685" y="363"/>
            <a:chExt cx="494" cy="303"/>
          </a:xfrm>
        </p:grpSpPr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4699" y="367"/>
              <a:ext cx="480" cy="299"/>
              <a:chOff x="2424" y="1951"/>
              <a:chExt cx="480" cy="299"/>
            </a:xfrm>
          </p:grpSpPr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685" y="363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6689725" y="2219325"/>
            <a:ext cx="766763" cy="292100"/>
            <a:chOff x="4183" y="1008"/>
            <a:chExt cx="483" cy="184"/>
          </a:xfrm>
        </p:grpSpPr>
        <p:grpSp>
          <p:nvGrpSpPr>
            <p:cNvPr id="325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Person</a:t>
              </a:r>
            </a:p>
          </p:txBody>
        </p:sp>
      </p:grpSp>
      <p:grpSp>
        <p:nvGrpSpPr>
          <p:cNvPr id="3334" name="Group 262"/>
          <p:cNvGrpSpPr>
            <a:grpSpLocks/>
          </p:cNvGrpSpPr>
          <p:nvPr/>
        </p:nvGrpSpPr>
        <p:grpSpPr bwMode="auto">
          <a:xfrm>
            <a:off x="6694488" y="2971800"/>
            <a:ext cx="757237" cy="560388"/>
            <a:chOff x="4228" y="1482"/>
            <a:chExt cx="477" cy="353"/>
          </a:xfrm>
        </p:grpSpPr>
        <p:grpSp>
          <p:nvGrpSpPr>
            <p:cNvPr id="3264" name="Group 192"/>
            <p:cNvGrpSpPr>
              <a:grpSpLocks/>
            </p:cNvGrpSpPr>
            <p:nvPr/>
          </p:nvGrpSpPr>
          <p:grpSpPr bwMode="auto">
            <a:xfrm>
              <a:off x="4228" y="1482"/>
              <a:ext cx="477" cy="348"/>
              <a:chOff x="3245" y="3098"/>
              <a:chExt cx="618" cy="455"/>
            </a:xfrm>
          </p:grpSpPr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4235" y="1490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Paket</a:t>
              </a:r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6689725" y="3959225"/>
            <a:ext cx="765175" cy="484188"/>
            <a:chOff x="4647" y="2142"/>
            <a:chExt cx="482" cy="305"/>
          </a:xfrm>
        </p:grpSpPr>
        <p:grpSp>
          <p:nvGrpSpPr>
            <p:cNvPr id="3271" name="Group 199"/>
            <p:cNvGrpSpPr>
              <a:grpSpLocks/>
            </p:cNvGrpSpPr>
            <p:nvPr/>
          </p:nvGrpSpPr>
          <p:grpSpPr bwMode="auto">
            <a:xfrm>
              <a:off x="4647" y="2142"/>
              <a:ext cx="480" cy="305"/>
              <a:chOff x="3869" y="4129"/>
              <a:chExt cx="480" cy="305"/>
            </a:xfrm>
          </p:grpSpPr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1" cy="3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0" name="Line 148"/>
              <p:cNvSpPr>
                <a:spLocks noChangeShapeType="1"/>
              </p:cNvSpPr>
              <p:nvPr/>
            </p:nvSpPr>
            <p:spPr bwMode="auto">
              <a:xfrm>
                <a:off x="4267" y="4411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4266" y="4427"/>
                <a:ext cx="27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 flipV="1"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89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923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6" name="Line 154"/>
              <p:cNvSpPr>
                <a:spLocks noChangeShapeType="1"/>
              </p:cNvSpPr>
              <p:nvPr/>
            </p:nvSpPr>
            <p:spPr bwMode="auto">
              <a:xfrm>
                <a:off x="4290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431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654" y="2150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</a:p>
            <a:p>
              <a:pPr algn="ctr"/>
              <a:r>
                <a:rPr lang="de-DE" altLang="de-DE" sz="800"/>
                <a:t>dungs-</a:t>
              </a:r>
            </a:p>
            <a:p>
              <a:pPr algn="ctr"/>
              <a:r>
                <a:rPr lang="de-DE" altLang="de-DE" sz="800"/>
                <a:t>system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5797550" y="1346200"/>
            <a:ext cx="304800" cy="292100"/>
            <a:chOff x="2952" y="1490"/>
            <a:chExt cx="192" cy="184"/>
          </a:xfrm>
        </p:grpSpPr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 flipV="1">
              <a:off x="3006" y="1552"/>
              <a:ext cx="42" cy="7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V="1">
              <a:off x="3048" y="1549"/>
              <a:ext cx="42" cy="8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56" name="Group 184"/>
          <p:cNvGrpSpPr>
            <a:grpSpLocks/>
          </p:cNvGrpSpPr>
          <p:nvPr/>
        </p:nvGrpSpPr>
        <p:grpSpPr bwMode="auto">
          <a:xfrm>
            <a:off x="5481638" y="2217738"/>
            <a:ext cx="762000" cy="293687"/>
            <a:chOff x="1517" y="2305"/>
            <a:chExt cx="480" cy="185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1533" y="2309"/>
              <a:ext cx="6" cy="156"/>
            </a:xfrm>
            <a:custGeom>
              <a:avLst/>
              <a:gdLst>
                <a:gd name="T0" fmla="*/ 16 w 16"/>
                <a:gd name="T1" fmla="*/ 8 h 417"/>
                <a:gd name="T2" fmla="*/ 16 w 16"/>
                <a:gd name="T3" fmla="*/ 9 h 417"/>
                <a:gd name="T4" fmla="*/ 8 w 16"/>
                <a:gd name="T5" fmla="*/ 17 h 417"/>
                <a:gd name="T6" fmla="*/ 0 w 16"/>
                <a:gd name="T7" fmla="*/ 9 h 417"/>
                <a:gd name="T8" fmla="*/ 0 w 16"/>
                <a:gd name="T9" fmla="*/ 8 h 417"/>
                <a:gd name="T10" fmla="*/ 8 w 16"/>
                <a:gd name="T11" fmla="*/ 0 h 417"/>
                <a:gd name="T12" fmla="*/ 16 w 16"/>
                <a:gd name="T13" fmla="*/ 8 h 417"/>
                <a:gd name="T14" fmla="*/ 16 w 16"/>
                <a:gd name="T15" fmla="*/ 89 h 417"/>
                <a:gd name="T16" fmla="*/ 16 w 16"/>
                <a:gd name="T17" fmla="*/ 89 h 417"/>
                <a:gd name="T18" fmla="*/ 8 w 16"/>
                <a:gd name="T19" fmla="*/ 97 h 417"/>
                <a:gd name="T20" fmla="*/ 0 w 16"/>
                <a:gd name="T21" fmla="*/ 89 h 417"/>
                <a:gd name="T22" fmla="*/ 0 w 16"/>
                <a:gd name="T23" fmla="*/ 89 h 417"/>
                <a:gd name="T24" fmla="*/ 8 w 16"/>
                <a:gd name="T25" fmla="*/ 81 h 417"/>
                <a:gd name="T26" fmla="*/ 16 w 16"/>
                <a:gd name="T27" fmla="*/ 89 h 417"/>
                <a:gd name="T28" fmla="*/ 16 w 16"/>
                <a:gd name="T29" fmla="*/ 169 h 417"/>
                <a:gd name="T30" fmla="*/ 16 w 16"/>
                <a:gd name="T31" fmla="*/ 169 h 417"/>
                <a:gd name="T32" fmla="*/ 8 w 16"/>
                <a:gd name="T33" fmla="*/ 177 h 417"/>
                <a:gd name="T34" fmla="*/ 0 w 16"/>
                <a:gd name="T35" fmla="*/ 169 h 417"/>
                <a:gd name="T36" fmla="*/ 0 w 16"/>
                <a:gd name="T37" fmla="*/ 169 h 417"/>
                <a:gd name="T38" fmla="*/ 8 w 16"/>
                <a:gd name="T39" fmla="*/ 161 h 417"/>
                <a:gd name="T40" fmla="*/ 16 w 16"/>
                <a:gd name="T41" fmla="*/ 169 h 417"/>
                <a:gd name="T42" fmla="*/ 16 w 16"/>
                <a:gd name="T43" fmla="*/ 249 h 417"/>
                <a:gd name="T44" fmla="*/ 16 w 16"/>
                <a:gd name="T45" fmla="*/ 249 h 417"/>
                <a:gd name="T46" fmla="*/ 8 w 16"/>
                <a:gd name="T47" fmla="*/ 257 h 417"/>
                <a:gd name="T48" fmla="*/ 0 w 16"/>
                <a:gd name="T49" fmla="*/ 249 h 417"/>
                <a:gd name="T50" fmla="*/ 0 w 16"/>
                <a:gd name="T51" fmla="*/ 249 h 417"/>
                <a:gd name="T52" fmla="*/ 8 w 16"/>
                <a:gd name="T53" fmla="*/ 241 h 417"/>
                <a:gd name="T54" fmla="*/ 16 w 16"/>
                <a:gd name="T55" fmla="*/ 249 h 417"/>
                <a:gd name="T56" fmla="*/ 16 w 16"/>
                <a:gd name="T57" fmla="*/ 329 h 417"/>
                <a:gd name="T58" fmla="*/ 16 w 16"/>
                <a:gd name="T59" fmla="*/ 329 h 417"/>
                <a:gd name="T60" fmla="*/ 8 w 16"/>
                <a:gd name="T61" fmla="*/ 337 h 417"/>
                <a:gd name="T62" fmla="*/ 0 w 16"/>
                <a:gd name="T63" fmla="*/ 329 h 417"/>
                <a:gd name="T64" fmla="*/ 0 w 16"/>
                <a:gd name="T65" fmla="*/ 329 h 417"/>
                <a:gd name="T66" fmla="*/ 8 w 16"/>
                <a:gd name="T67" fmla="*/ 321 h 417"/>
                <a:gd name="T68" fmla="*/ 16 w 16"/>
                <a:gd name="T69" fmla="*/ 329 h 417"/>
                <a:gd name="T70" fmla="*/ 16 w 16"/>
                <a:gd name="T71" fmla="*/ 409 h 417"/>
                <a:gd name="T72" fmla="*/ 16 w 16"/>
                <a:gd name="T73" fmla="*/ 409 h 417"/>
                <a:gd name="T74" fmla="*/ 8 w 16"/>
                <a:gd name="T75" fmla="*/ 417 h 417"/>
                <a:gd name="T76" fmla="*/ 0 w 16"/>
                <a:gd name="T77" fmla="*/ 409 h 417"/>
                <a:gd name="T78" fmla="*/ 0 w 16"/>
                <a:gd name="T79" fmla="*/ 409 h 417"/>
                <a:gd name="T80" fmla="*/ 8 w 16"/>
                <a:gd name="T81" fmla="*/ 401 h 417"/>
                <a:gd name="T82" fmla="*/ 16 w 16"/>
                <a:gd name="T83" fmla="*/ 4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17">
                  <a:moveTo>
                    <a:pt x="16" y="8"/>
                  </a:moveTo>
                  <a:lnTo>
                    <a:pt x="16" y="9"/>
                  </a:ln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9"/>
                  </a:moveTo>
                  <a:lnTo>
                    <a:pt x="16" y="89"/>
                  </a:lnTo>
                  <a:cubicBezTo>
                    <a:pt x="16" y="93"/>
                    <a:pt x="13" y="97"/>
                    <a:pt x="8" y="97"/>
                  </a:cubicBezTo>
                  <a:cubicBezTo>
                    <a:pt x="4" y="97"/>
                    <a:pt x="0" y="93"/>
                    <a:pt x="0" y="89"/>
                  </a:cubicBezTo>
                  <a:lnTo>
                    <a:pt x="0" y="89"/>
                  </a:lnTo>
                  <a:cubicBezTo>
                    <a:pt x="0" y="84"/>
                    <a:pt x="4" y="81"/>
                    <a:pt x="8" y="81"/>
                  </a:cubicBezTo>
                  <a:cubicBezTo>
                    <a:pt x="13" y="81"/>
                    <a:pt x="16" y="84"/>
                    <a:pt x="16" y="89"/>
                  </a:cubicBezTo>
                  <a:close/>
                  <a:moveTo>
                    <a:pt x="16" y="169"/>
                  </a:moveTo>
                  <a:lnTo>
                    <a:pt x="16" y="169"/>
                  </a:lnTo>
                  <a:cubicBezTo>
                    <a:pt x="16" y="173"/>
                    <a:pt x="13" y="177"/>
                    <a:pt x="8" y="177"/>
                  </a:cubicBezTo>
                  <a:cubicBezTo>
                    <a:pt x="4" y="177"/>
                    <a:pt x="0" y="173"/>
                    <a:pt x="0" y="169"/>
                  </a:cubicBezTo>
                  <a:lnTo>
                    <a:pt x="0" y="169"/>
                  </a:lnTo>
                  <a:cubicBezTo>
                    <a:pt x="0" y="164"/>
                    <a:pt x="4" y="161"/>
                    <a:pt x="8" y="161"/>
                  </a:cubicBezTo>
                  <a:cubicBezTo>
                    <a:pt x="13" y="161"/>
                    <a:pt x="16" y="164"/>
                    <a:pt x="16" y="169"/>
                  </a:cubicBezTo>
                  <a:close/>
                  <a:moveTo>
                    <a:pt x="16" y="249"/>
                  </a:moveTo>
                  <a:lnTo>
                    <a:pt x="16" y="249"/>
                  </a:lnTo>
                  <a:cubicBezTo>
                    <a:pt x="16" y="253"/>
                    <a:pt x="13" y="257"/>
                    <a:pt x="8" y="257"/>
                  </a:cubicBezTo>
                  <a:cubicBezTo>
                    <a:pt x="4" y="257"/>
                    <a:pt x="0" y="253"/>
                    <a:pt x="0" y="249"/>
                  </a:cubicBezTo>
                  <a:lnTo>
                    <a:pt x="0" y="249"/>
                  </a:lnTo>
                  <a:cubicBezTo>
                    <a:pt x="0" y="244"/>
                    <a:pt x="4" y="241"/>
                    <a:pt x="8" y="241"/>
                  </a:cubicBezTo>
                  <a:cubicBezTo>
                    <a:pt x="13" y="241"/>
                    <a:pt x="16" y="244"/>
                    <a:pt x="16" y="249"/>
                  </a:cubicBezTo>
                  <a:close/>
                  <a:moveTo>
                    <a:pt x="16" y="329"/>
                  </a:moveTo>
                  <a:lnTo>
                    <a:pt x="16" y="329"/>
                  </a:lnTo>
                  <a:cubicBezTo>
                    <a:pt x="16" y="333"/>
                    <a:pt x="13" y="337"/>
                    <a:pt x="8" y="337"/>
                  </a:cubicBezTo>
                  <a:cubicBezTo>
                    <a:pt x="4" y="337"/>
                    <a:pt x="0" y="333"/>
                    <a:pt x="0" y="329"/>
                  </a:cubicBezTo>
                  <a:lnTo>
                    <a:pt x="0" y="329"/>
                  </a:lnTo>
                  <a:cubicBezTo>
                    <a:pt x="0" y="324"/>
                    <a:pt x="4" y="321"/>
                    <a:pt x="8" y="321"/>
                  </a:cubicBezTo>
                  <a:cubicBezTo>
                    <a:pt x="13" y="321"/>
                    <a:pt x="16" y="324"/>
                    <a:pt x="16" y="329"/>
                  </a:cubicBezTo>
                  <a:close/>
                  <a:moveTo>
                    <a:pt x="16" y="409"/>
                  </a:moveTo>
                  <a:lnTo>
                    <a:pt x="16" y="409"/>
                  </a:lnTo>
                  <a:cubicBezTo>
                    <a:pt x="16" y="413"/>
                    <a:pt x="13" y="417"/>
                    <a:pt x="8" y="417"/>
                  </a:cubicBezTo>
                  <a:cubicBezTo>
                    <a:pt x="4" y="417"/>
                    <a:pt x="0" y="413"/>
                    <a:pt x="0" y="409"/>
                  </a:cubicBezTo>
                  <a:lnTo>
                    <a:pt x="0" y="409"/>
                  </a:lnTo>
                  <a:cubicBezTo>
                    <a:pt x="0" y="404"/>
                    <a:pt x="4" y="401"/>
                    <a:pt x="8" y="401"/>
                  </a:cubicBezTo>
                  <a:cubicBezTo>
                    <a:pt x="13" y="401"/>
                    <a:pt x="16" y="404"/>
                    <a:pt x="16" y="4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5489575" y="2217738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800"/>
              <a:t>Personentyp</a:t>
            </a:r>
          </a:p>
          <a:p>
            <a:pPr algn="ctr"/>
            <a:r>
              <a:rPr lang="de-DE" altLang="de-DE" sz="800"/>
              <a:t>(Rolle)</a:t>
            </a:r>
          </a:p>
        </p:txBody>
      </p:sp>
      <p:grpSp>
        <p:nvGrpSpPr>
          <p:cNvPr id="3319" name="Group 247"/>
          <p:cNvGrpSpPr>
            <a:grpSpLocks/>
          </p:cNvGrpSpPr>
          <p:nvPr/>
        </p:nvGrpSpPr>
        <p:grpSpPr bwMode="auto">
          <a:xfrm>
            <a:off x="5480050" y="3014663"/>
            <a:ext cx="765175" cy="473075"/>
            <a:chOff x="3417" y="1502"/>
            <a:chExt cx="482" cy="298"/>
          </a:xfrm>
        </p:grpSpPr>
        <p:grpSp>
          <p:nvGrpSpPr>
            <p:cNvPr id="3263" name="Group 191"/>
            <p:cNvGrpSpPr>
              <a:grpSpLocks/>
            </p:cNvGrpSpPr>
            <p:nvPr/>
          </p:nvGrpSpPr>
          <p:grpSpPr bwMode="auto">
            <a:xfrm>
              <a:off x="3417" y="1504"/>
              <a:ext cx="482" cy="296"/>
              <a:chOff x="2332" y="3117"/>
              <a:chExt cx="482" cy="296"/>
            </a:xfrm>
          </p:grpSpPr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solidFill>
                <a:srgbClr val="B3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3" name="Oval 111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4" name="Oval 112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5" name="Oval 113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6" name="Oval 114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7" name="Oval 115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8" name="Oval 116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3418" y="1502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Dokumentiertes</a:t>
              </a:r>
            </a:p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29" name="Group 257"/>
          <p:cNvGrpSpPr>
            <a:grpSpLocks/>
          </p:cNvGrpSpPr>
          <p:nvPr/>
        </p:nvGrpSpPr>
        <p:grpSpPr bwMode="auto">
          <a:xfrm>
            <a:off x="5476875" y="3962400"/>
            <a:ext cx="771525" cy="476250"/>
            <a:chOff x="3796" y="2103"/>
            <a:chExt cx="486" cy="300"/>
          </a:xfrm>
        </p:grpSpPr>
        <p:grpSp>
          <p:nvGrpSpPr>
            <p:cNvPr id="3270" name="Group 198"/>
            <p:cNvGrpSpPr>
              <a:grpSpLocks/>
            </p:cNvGrpSpPr>
            <p:nvPr/>
          </p:nvGrpSpPr>
          <p:grpSpPr bwMode="auto">
            <a:xfrm>
              <a:off x="3802" y="2103"/>
              <a:ext cx="480" cy="300"/>
              <a:chOff x="3101" y="4129"/>
              <a:chExt cx="480" cy="300"/>
            </a:xfrm>
          </p:grpSpPr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3130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>
                <a:off x="3159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3524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3552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4" name="Rectangle 222"/>
            <p:cNvSpPr>
              <a:spLocks noChangeArrowheads="1"/>
            </p:cNvSpPr>
            <p:nvPr/>
          </p:nvSpPr>
          <p:spPr bwMode="auto">
            <a:xfrm>
              <a:off x="3796" y="2114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  <a:br>
                <a:rPr lang="de-DE" altLang="de-DE" sz="800"/>
              </a:br>
              <a:r>
                <a:rPr lang="de-DE" altLang="de-DE" sz="800"/>
                <a:t>dungssys-</a:t>
              </a:r>
            </a:p>
            <a:p>
              <a:pPr algn="ctr"/>
              <a:r>
                <a:rPr lang="de-DE" altLang="de-DE" sz="800"/>
                <a:t>temtyp</a:t>
              </a:r>
            </a:p>
          </p:txBody>
        </p:sp>
      </p:grp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81513" y="1344613"/>
            <a:ext cx="304800" cy="293687"/>
            <a:chOff x="2088" y="1482"/>
            <a:chExt cx="192" cy="185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2140" y="1532"/>
              <a:ext cx="46" cy="6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186" y="1532"/>
              <a:ext cx="46" cy="6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314" name="Group 242"/>
          <p:cNvGrpSpPr>
            <a:grpSpLocks/>
          </p:cNvGrpSpPr>
          <p:nvPr/>
        </p:nvGrpSpPr>
        <p:grpSpPr bwMode="auto">
          <a:xfrm>
            <a:off x="4279900" y="2217738"/>
            <a:ext cx="765175" cy="295275"/>
            <a:chOff x="2691" y="1009"/>
            <a:chExt cx="482" cy="186"/>
          </a:xfrm>
        </p:grpSpPr>
        <p:grpSp>
          <p:nvGrpSpPr>
            <p:cNvPr id="31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Stelle</a:t>
              </a:r>
            </a:p>
          </p:txBody>
        </p:sp>
      </p:grpSp>
      <p:grpSp>
        <p:nvGrpSpPr>
          <p:cNvPr id="3327" name="Group 255"/>
          <p:cNvGrpSpPr>
            <a:grpSpLocks/>
          </p:cNvGrpSpPr>
          <p:nvPr/>
        </p:nvGrpSpPr>
        <p:grpSpPr bwMode="auto">
          <a:xfrm>
            <a:off x="4281488" y="3962400"/>
            <a:ext cx="762000" cy="476250"/>
            <a:chOff x="3072" y="2065"/>
            <a:chExt cx="480" cy="300"/>
          </a:xfrm>
        </p:grpSpPr>
        <p:grpSp>
          <p:nvGrpSpPr>
            <p:cNvPr id="326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</a:t>
              </a:r>
            </a:p>
          </p:txBody>
        </p:sp>
      </p:grpSp>
      <p:grpSp>
        <p:nvGrpSpPr>
          <p:cNvPr id="3320" name="Group 248"/>
          <p:cNvGrpSpPr>
            <a:grpSpLocks/>
          </p:cNvGrpSpPr>
          <p:nvPr/>
        </p:nvGrpSpPr>
        <p:grpSpPr bwMode="auto">
          <a:xfrm>
            <a:off x="4313238" y="3028950"/>
            <a:ext cx="698500" cy="444500"/>
            <a:chOff x="2739" y="1507"/>
            <a:chExt cx="440" cy="280"/>
          </a:xfrm>
        </p:grpSpPr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2739" y="1507"/>
              <a:ext cx="439" cy="280"/>
              <a:chOff x="1462" y="3081"/>
              <a:chExt cx="439" cy="280"/>
            </a:xfrm>
          </p:grpSpPr>
          <p:sp>
            <p:nvSpPr>
              <p:cNvPr id="3173" name="Oval 101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4" name="Oval 102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5" name="Oval 103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6" name="Oval 104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7" name="Oval 105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8" name="Oval 106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9" name="Oval 107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0" name="Oval 108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2752" y="1508"/>
              <a:ext cx="42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33" name="Group 261"/>
          <p:cNvGrpSpPr>
            <a:grpSpLocks/>
          </p:cNvGrpSpPr>
          <p:nvPr/>
        </p:nvGrpSpPr>
        <p:grpSpPr bwMode="auto">
          <a:xfrm>
            <a:off x="3009900" y="4965700"/>
            <a:ext cx="762000" cy="312738"/>
            <a:chOff x="3088" y="2738"/>
            <a:chExt cx="480" cy="197"/>
          </a:xfrm>
        </p:grpSpPr>
        <p:grpSp>
          <p:nvGrpSpPr>
            <p:cNvPr id="3275" name="Group 203"/>
            <p:cNvGrpSpPr>
              <a:grpSpLocks/>
            </p:cNvGrpSpPr>
            <p:nvPr/>
          </p:nvGrpSpPr>
          <p:grpSpPr bwMode="auto">
            <a:xfrm>
              <a:off x="3088" y="2741"/>
              <a:ext cx="480" cy="190"/>
              <a:chOff x="4013" y="4609"/>
              <a:chExt cx="480" cy="190"/>
            </a:xfrm>
          </p:grpSpPr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9" name="Line 177"/>
              <p:cNvSpPr>
                <a:spLocks noChangeShapeType="1"/>
              </p:cNvSpPr>
              <p:nvPr/>
            </p:nvSpPr>
            <p:spPr bwMode="auto">
              <a:xfrm>
                <a:off x="4013" y="4778"/>
                <a:ext cx="474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3095" y="2738"/>
              <a:ext cx="45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2932113" y="1165225"/>
            <a:ext cx="915987" cy="654050"/>
            <a:chOff x="1916" y="346"/>
            <a:chExt cx="577" cy="41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346"/>
              <a:ext cx="577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1931" y="357"/>
              <a:ext cx="547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Prozess-</a:t>
              </a:r>
            </a:p>
            <a:p>
              <a:pPr algn="ctr"/>
              <a:r>
                <a:rPr lang="de-DE" altLang="de-DE" sz="800"/>
                <a:t>wegweiser</a:t>
              </a:r>
            </a:p>
          </p:txBody>
        </p:sp>
      </p:grpSp>
      <p:grpSp>
        <p:nvGrpSpPr>
          <p:cNvPr id="3313" name="Group 241"/>
          <p:cNvGrpSpPr>
            <a:grpSpLocks/>
          </p:cNvGrpSpPr>
          <p:nvPr/>
        </p:nvGrpSpPr>
        <p:grpSpPr bwMode="auto">
          <a:xfrm>
            <a:off x="3008313" y="2219325"/>
            <a:ext cx="763587" cy="292100"/>
            <a:chOff x="1990" y="1020"/>
            <a:chExt cx="481" cy="184"/>
          </a:xfrm>
        </p:grpSpPr>
        <p:grpSp>
          <p:nvGrpSpPr>
            <p:cNvPr id="31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8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Stellentyp</a:t>
              </a:r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3003550" y="3957638"/>
            <a:ext cx="773113" cy="485775"/>
            <a:chOff x="2284" y="2065"/>
            <a:chExt cx="487" cy="306"/>
          </a:xfrm>
        </p:grpSpPr>
        <p:grpSp>
          <p:nvGrpSpPr>
            <p:cNvPr id="3268" name="Group 196"/>
            <p:cNvGrpSpPr>
              <a:grpSpLocks/>
            </p:cNvGrpSpPr>
            <p:nvPr/>
          </p:nvGrpSpPr>
          <p:grpSpPr bwMode="auto">
            <a:xfrm>
              <a:off x="2284" y="2065"/>
              <a:ext cx="482" cy="306"/>
              <a:chOff x="1468" y="4168"/>
              <a:chExt cx="482" cy="306"/>
            </a:xfrm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284" y="2072"/>
              <a:ext cx="48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Objektzustand /</a:t>
              </a:r>
            </a:p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21" name="Group 249"/>
          <p:cNvGrpSpPr>
            <a:grpSpLocks/>
          </p:cNvGrpSpPr>
          <p:nvPr/>
        </p:nvGrpSpPr>
        <p:grpSpPr bwMode="auto">
          <a:xfrm>
            <a:off x="3003550" y="3013075"/>
            <a:ext cx="773113" cy="476250"/>
            <a:chOff x="2038" y="1454"/>
            <a:chExt cx="487" cy="300"/>
          </a:xfrm>
        </p:grpSpPr>
        <p:grpSp>
          <p:nvGrpSpPr>
            <p:cNvPr id="3261" name="Group 189"/>
            <p:cNvGrpSpPr>
              <a:grpSpLocks/>
            </p:cNvGrpSpPr>
            <p:nvPr/>
          </p:nvGrpSpPr>
          <p:grpSpPr bwMode="auto">
            <a:xfrm>
              <a:off x="2045" y="1454"/>
              <a:ext cx="480" cy="300"/>
              <a:chOff x="3149" y="2635"/>
              <a:chExt cx="480" cy="300"/>
            </a:xfrm>
          </p:grpSpPr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2038" y="1454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Datenobjekt</a:t>
              </a:r>
            </a:p>
          </p:txBody>
        </p:sp>
      </p:grpSp>
      <p:grpSp>
        <p:nvGrpSpPr>
          <p:cNvPr id="3330" name="Group 258"/>
          <p:cNvGrpSpPr>
            <a:grpSpLocks/>
          </p:cNvGrpSpPr>
          <p:nvPr/>
        </p:nvGrpSpPr>
        <p:grpSpPr bwMode="auto">
          <a:xfrm>
            <a:off x="1736725" y="4827588"/>
            <a:ext cx="762000" cy="588962"/>
            <a:chOff x="2324" y="2651"/>
            <a:chExt cx="480" cy="371"/>
          </a:xfrm>
        </p:grpSpPr>
        <p:grpSp>
          <p:nvGrpSpPr>
            <p:cNvPr id="3274" name="Group 202"/>
            <p:cNvGrpSpPr>
              <a:grpSpLocks/>
            </p:cNvGrpSpPr>
            <p:nvPr/>
          </p:nvGrpSpPr>
          <p:grpSpPr bwMode="auto">
            <a:xfrm>
              <a:off x="2324" y="2651"/>
              <a:ext cx="480" cy="369"/>
              <a:chOff x="3149" y="4513"/>
              <a:chExt cx="480" cy="369"/>
            </a:xfrm>
          </p:grpSpPr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2329" y="2729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Ziel</a:t>
              </a:r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706563" y="1238250"/>
            <a:ext cx="793750" cy="508000"/>
            <a:chOff x="1236" y="346"/>
            <a:chExt cx="500" cy="3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1" name="Group 239"/>
          <p:cNvGrpSpPr>
            <a:grpSpLocks/>
          </p:cNvGrpSpPr>
          <p:nvPr/>
        </p:nvGrpSpPr>
        <p:grpSpPr bwMode="auto">
          <a:xfrm>
            <a:off x="1722438" y="2127250"/>
            <a:ext cx="763587" cy="476250"/>
            <a:chOff x="1277" y="964"/>
            <a:chExt cx="481" cy="300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123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Organisa-</a:t>
              </a:r>
            </a:p>
            <a:p>
              <a:pPr algn="ctr"/>
              <a:r>
                <a:rPr lang="de-DE" altLang="de-DE" sz="800"/>
                <a:t>tionseinheit</a:t>
              </a:r>
            </a:p>
          </p:txBody>
        </p:sp>
      </p:grpSp>
      <p:grpSp>
        <p:nvGrpSpPr>
          <p:cNvPr id="3332" name="Group 260"/>
          <p:cNvGrpSpPr>
            <a:grpSpLocks/>
          </p:cNvGrpSpPr>
          <p:nvPr/>
        </p:nvGrpSpPr>
        <p:grpSpPr bwMode="auto">
          <a:xfrm>
            <a:off x="493713" y="4883150"/>
            <a:ext cx="774700" cy="477838"/>
            <a:chOff x="1500" y="2660"/>
            <a:chExt cx="488" cy="301"/>
          </a:xfrm>
        </p:grpSpPr>
        <p:grpSp>
          <p:nvGrpSpPr>
            <p:cNvPr id="3273" name="Group 201"/>
            <p:cNvGrpSpPr>
              <a:grpSpLocks/>
            </p:cNvGrpSpPr>
            <p:nvPr/>
          </p:nvGrpSpPr>
          <p:grpSpPr bwMode="auto">
            <a:xfrm>
              <a:off x="1508" y="2660"/>
              <a:ext cx="480" cy="300"/>
              <a:chOff x="2285" y="4609"/>
              <a:chExt cx="480" cy="300"/>
            </a:xfrm>
          </p:grpSpPr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2" name="Line 160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2696" y="4882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2696" y="4897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6" name="Line 164"/>
              <p:cNvSpPr>
                <a:spLocks noChangeShapeType="1"/>
              </p:cNvSpPr>
              <p:nvPr/>
            </p:nvSpPr>
            <p:spPr bwMode="auto">
              <a:xfrm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7" name="Line 165"/>
              <p:cNvSpPr>
                <a:spLocks noChangeShapeType="1"/>
              </p:cNvSpPr>
              <p:nvPr/>
            </p:nvSpPr>
            <p:spPr bwMode="auto">
              <a:xfrm flipV="1"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8" name="Oval 166"/>
              <p:cNvSpPr>
                <a:spLocks noChangeArrowheads="1"/>
              </p:cNvSpPr>
              <p:nvPr/>
            </p:nvSpPr>
            <p:spPr bwMode="auto">
              <a:xfrm>
                <a:off x="2705" y="4642"/>
                <a:ext cx="41" cy="48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 noEditPoints="1"/>
              </p:cNvSpPr>
              <p:nvPr/>
            </p:nvSpPr>
            <p:spPr bwMode="auto">
              <a:xfrm>
                <a:off x="2705" y="4640"/>
                <a:ext cx="44" cy="48"/>
              </a:xfrm>
              <a:custGeom>
                <a:avLst/>
                <a:gdLst>
                  <a:gd name="T0" fmla="*/ 99 w 116"/>
                  <a:gd name="T1" fmla="*/ 75 h 128"/>
                  <a:gd name="T2" fmla="*/ 99 w 116"/>
                  <a:gd name="T3" fmla="*/ 75 h 128"/>
                  <a:gd name="T4" fmla="*/ 108 w 116"/>
                  <a:gd name="T5" fmla="*/ 69 h 128"/>
                  <a:gd name="T6" fmla="*/ 115 w 116"/>
                  <a:gd name="T7" fmla="*/ 78 h 128"/>
                  <a:gd name="T8" fmla="*/ 115 w 116"/>
                  <a:gd name="T9" fmla="*/ 78 h 128"/>
                  <a:gd name="T10" fmla="*/ 106 w 116"/>
                  <a:gd name="T11" fmla="*/ 85 h 128"/>
                  <a:gd name="T12" fmla="*/ 99 w 116"/>
                  <a:gd name="T13" fmla="*/ 75 h 128"/>
                  <a:gd name="T14" fmla="*/ 73 w 116"/>
                  <a:gd name="T15" fmla="*/ 16 h 128"/>
                  <a:gd name="T16" fmla="*/ 73 w 116"/>
                  <a:gd name="T17" fmla="*/ 16 h 128"/>
                  <a:gd name="T18" fmla="*/ 68 w 116"/>
                  <a:gd name="T19" fmla="*/ 7 h 128"/>
                  <a:gd name="T20" fmla="*/ 77 w 116"/>
                  <a:gd name="T21" fmla="*/ 1 h 128"/>
                  <a:gd name="T22" fmla="*/ 77 w 116"/>
                  <a:gd name="T23" fmla="*/ 1 h 128"/>
                  <a:gd name="T24" fmla="*/ 83 w 116"/>
                  <a:gd name="T25" fmla="*/ 10 h 128"/>
                  <a:gd name="T26" fmla="*/ 73 w 116"/>
                  <a:gd name="T27" fmla="*/ 16 h 128"/>
                  <a:gd name="T28" fmla="*/ 16 w 116"/>
                  <a:gd name="T29" fmla="*/ 39 h 128"/>
                  <a:gd name="T30" fmla="*/ 16 w 116"/>
                  <a:gd name="T31" fmla="*/ 39 h 128"/>
                  <a:gd name="T32" fmla="*/ 5 w 116"/>
                  <a:gd name="T33" fmla="*/ 42 h 128"/>
                  <a:gd name="T34" fmla="*/ 2 w 116"/>
                  <a:gd name="T35" fmla="*/ 31 h 128"/>
                  <a:gd name="T36" fmla="*/ 2 w 116"/>
                  <a:gd name="T37" fmla="*/ 31 h 128"/>
                  <a:gd name="T38" fmla="*/ 13 w 116"/>
                  <a:gd name="T39" fmla="*/ 28 h 128"/>
                  <a:gd name="T40" fmla="*/ 16 w 116"/>
                  <a:gd name="T41" fmla="*/ 39 h 128"/>
                  <a:gd name="T42" fmla="*/ 22 w 116"/>
                  <a:gd name="T43" fmla="*/ 107 h 128"/>
                  <a:gd name="T44" fmla="*/ 22 w 116"/>
                  <a:gd name="T45" fmla="*/ 107 h 128"/>
                  <a:gd name="T46" fmla="*/ 19 w 116"/>
                  <a:gd name="T47" fmla="*/ 118 h 128"/>
                  <a:gd name="T48" fmla="*/ 8 w 116"/>
                  <a:gd name="T49" fmla="*/ 115 h 128"/>
                  <a:gd name="T50" fmla="*/ 8 w 116"/>
                  <a:gd name="T51" fmla="*/ 115 h 128"/>
                  <a:gd name="T52" fmla="*/ 11 w 116"/>
                  <a:gd name="T53" fmla="*/ 104 h 128"/>
                  <a:gd name="T54" fmla="*/ 22 w 116"/>
                  <a:gd name="T55" fmla="*/ 107 h 128"/>
                  <a:gd name="T56" fmla="*/ 80 w 116"/>
                  <a:gd name="T57" fmla="*/ 113 h 128"/>
                  <a:gd name="T58" fmla="*/ 80 w 116"/>
                  <a:gd name="T59" fmla="*/ 113 h 128"/>
                  <a:gd name="T60" fmla="*/ 91 w 116"/>
                  <a:gd name="T61" fmla="*/ 114 h 128"/>
                  <a:gd name="T62" fmla="*/ 90 w 116"/>
                  <a:gd name="T63" fmla="*/ 125 h 128"/>
                  <a:gd name="T64" fmla="*/ 90 w 116"/>
                  <a:gd name="T65" fmla="*/ 125 h 128"/>
                  <a:gd name="T66" fmla="*/ 79 w 116"/>
                  <a:gd name="T67" fmla="*/ 124 h 128"/>
                  <a:gd name="T68" fmla="*/ 80 w 116"/>
                  <a:gd name="T69" fmla="*/ 11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" h="128">
                    <a:moveTo>
                      <a:pt x="99" y="75"/>
                    </a:moveTo>
                    <a:lnTo>
                      <a:pt x="99" y="75"/>
                    </a:lnTo>
                    <a:cubicBezTo>
                      <a:pt x="100" y="71"/>
                      <a:pt x="104" y="68"/>
                      <a:pt x="108" y="69"/>
                    </a:cubicBezTo>
                    <a:cubicBezTo>
                      <a:pt x="113" y="69"/>
                      <a:pt x="116" y="73"/>
                      <a:pt x="115" y="78"/>
                    </a:cubicBezTo>
                    <a:lnTo>
                      <a:pt x="115" y="78"/>
                    </a:lnTo>
                    <a:cubicBezTo>
                      <a:pt x="114" y="82"/>
                      <a:pt x="110" y="85"/>
                      <a:pt x="106" y="85"/>
                    </a:cubicBezTo>
                    <a:cubicBezTo>
                      <a:pt x="101" y="84"/>
                      <a:pt x="98" y="80"/>
                      <a:pt x="99" y="75"/>
                    </a:cubicBezTo>
                    <a:close/>
                    <a:moveTo>
                      <a:pt x="73" y="16"/>
                    </a:moveTo>
                    <a:lnTo>
                      <a:pt x="73" y="16"/>
                    </a:lnTo>
                    <a:cubicBezTo>
                      <a:pt x="69" y="15"/>
                      <a:pt x="67" y="11"/>
                      <a:pt x="68" y="7"/>
                    </a:cubicBezTo>
                    <a:cubicBezTo>
                      <a:pt x="69" y="2"/>
                      <a:pt x="73" y="0"/>
                      <a:pt x="77" y="1"/>
                    </a:cubicBezTo>
                    <a:lnTo>
                      <a:pt x="77" y="1"/>
                    </a:lnTo>
                    <a:cubicBezTo>
                      <a:pt x="82" y="2"/>
                      <a:pt x="84" y="6"/>
                      <a:pt x="83" y="10"/>
                    </a:cubicBezTo>
                    <a:cubicBezTo>
                      <a:pt x="82" y="15"/>
                      <a:pt x="78" y="17"/>
                      <a:pt x="73" y="16"/>
                    </a:cubicBezTo>
                    <a:close/>
                    <a:moveTo>
                      <a:pt x="16" y="39"/>
                    </a:moveTo>
                    <a:lnTo>
                      <a:pt x="16" y="39"/>
                    </a:lnTo>
                    <a:cubicBezTo>
                      <a:pt x="13" y="43"/>
                      <a:pt x="8" y="44"/>
                      <a:pt x="5" y="42"/>
                    </a:cubicBezTo>
                    <a:cubicBezTo>
                      <a:pt x="1" y="40"/>
                      <a:pt x="0" y="35"/>
                      <a:pt x="2" y="31"/>
                    </a:cubicBezTo>
                    <a:lnTo>
                      <a:pt x="2" y="31"/>
                    </a:lnTo>
                    <a:cubicBezTo>
                      <a:pt x="4" y="27"/>
                      <a:pt x="9" y="26"/>
                      <a:pt x="13" y="28"/>
                    </a:cubicBezTo>
                    <a:cubicBezTo>
                      <a:pt x="17" y="31"/>
                      <a:pt x="18" y="36"/>
                      <a:pt x="16" y="39"/>
                    </a:cubicBezTo>
                    <a:close/>
                    <a:moveTo>
                      <a:pt x="22" y="107"/>
                    </a:moveTo>
                    <a:lnTo>
                      <a:pt x="22" y="107"/>
                    </a:lnTo>
                    <a:cubicBezTo>
                      <a:pt x="24" y="111"/>
                      <a:pt x="23" y="115"/>
                      <a:pt x="19" y="118"/>
                    </a:cubicBezTo>
                    <a:cubicBezTo>
                      <a:pt x="15" y="120"/>
                      <a:pt x="10" y="118"/>
                      <a:pt x="8" y="115"/>
                    </a:cubicBezTo>
                    <a:lnTo>
                      <a:pt x="8" y="115"/>
                    </a:lnTo>
                    <a:cubicBezTo>
                      <a:pt x="6" y="111"/>
                      <a:pt x="7" y="106"/>
                      <a:pt x="11" y="104"/>
                    </a:cubicBezTo>
                    <a:cubicBezTo>
                      <a:pt x="15" y="101"/>
                      <a:pt x="20" y="103"/>
                      <a:pt x="22" y="107"/>
                    </a:cubicBezTo>
                    <a:close/>
                    <a:moveTo>
                      <a:pt x="80" y="113"/>
                    </a:moveTo>
                    <a:lnTo>
                      <a:pt x="80" y="113"/>
                    </a:lnTo>
                    <a:cubicBezTo>
                      <a:pt x="84" y="110"/>
                      <a:pt x="89" y="111"/>
                      <a:pt x="91" y="114"/>
                    </a:cubicBezTo>
                    <a:cubicBezTo>
                      <a:pt x="94" y="118"/>
                      <a:pt x="94" y="123"/>
                      <a:pt x="90" y="125"/>
                    </a:cubicBezTo>
                    <a:lnTo>
                      <a:pt x="90" y="125"/>
                    </a:lnTo>
                    <a:cubicBezTo>
                      <a:pt x="87" y="128"/>
                      <a:pt x="81" y="127"/>
                      <a:pt x="79" y="124"/>
                    </a:cubicBezTo>
                    <a:cubicBezTo>
                      <a:pt x="76" y="120"/>
                      <a:pt x="77" y="115"/>
                      <a:pt x="80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0" name="Oval 168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1" name="Oval 169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2" name="Oval 170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3" name="Oval 171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4" name="Line 172"/>
              <p:cNvSpPr>
                <a:spLocks noChangeShapeType="1"/>
              </p:cNvSpPr>
              <p:nvPr/>
            </p:nvSpPr>
            <p:spPr bwMode="auto">
              <a:xfrm>
                <a:off x="2688" y="460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500" y="2674"/>
              <a:ext cx="48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Betriebs-</a:t>
              </a:r>
            </a:p>
            <a:p>
              <a:pPr algn="ctr"/>
              <a:r>
                <a:rPr lang="de-DE" altLang="de-DE" sz="800"/>
                <a:t>mittel</a:t>
              </a:r>
            </a:p>
          </p:txBody>
        </p:sp>
      </p:grpSp>
      <p:grpSp>
        <p:nvGrpSpPr>
          <p:cNvPr id="3325" name="Group 253"/>
          <p:cNvGrpSpPr>
            <a:grpSpLocks/>
          </p:cNvGrpSpPr>
          <p:nvPr/>
        </p:nvGrpSpPr>
        <p:grpSpPr bwMode="auto">
          <a:xfrm>
            <a:off x="1717675" y="4095750"/>
            <a:ext cx="773113" cy="207963"/>
            <a:chOff x="1553" y="2139"/>
            <a:chExt cx="487" cy="131"/>
          </a:xfrm>
        </p:grpSpPr>
        <p:grpSp>
          <p:nvGrpSpPr>
            <p:cNvPr id="3267" name="Group 195"/>
            <p:cNvGrpSpPr>
              <a:grpSpLocks/>
            </p:cNvGrpSpPr>
            <p:nvPr/>
          </p:nvGrpSpPr>
          <p:grpSpPr bwMode="auto">
            <a:xfrm>
              <a:off x="1555" y="2151"/>
              <a:ext cx="480" cy="115"/>
              <a:chOff x="3197" y="3745"/>
              <a:chExt cx="480" cy="115"/>
            </a:xfrm>
          </p:grpSpPr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H="1">
                <a:off x="3635" y="3810"/>
                <a:ext cx="17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3652" y="3810"/>
                <a:ext cx="14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3644" y="3835"/>
                <a:ext cx="1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1553" y="2139"/>
              <a:ext cx="48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Attribut</a:t>
              </a:r>
            </a:p>
          </p:txBody>
        </p:sp>
      </p:grpSp>
      <p:grpSp>
        <p:nvGrpSpPr>
          <p:cNvPr id="3322" name="Group 250"/>
          <p:cNvGrpSpPr>
            <a:grpSpLocks/>
          </p:cNvGrpSpPr>
          <p:nvPr/>
        </p:nvGrpSpPr>
        <p:grpSpPr bwMode="auto">
          <a:xfrm>
            <a:off x="1719263" y="3008313"/>
            <a:ext cx="771525" cy="484187"/>
            <a:chOff x="1299" y="1477"/>
            <a:chExt cx="486" cy="305"/>
          </a:xfrm>
        </p:grpSpPr>
        <p:grpSp>
          <p:nvGrpSpPr>
            <p:cNvPr id="3260" name="Group 188"/>
            <p:cNvGrpSpPr>
              <a:grpSpLocks/>
            </p:cNvGrpSpPr>
            <p:nvPr/>
          </p:nvGrpSpPr>
          <p:grpSpPr bwMode="auto">
            <a:xfrm>
              <a:off x="1305" y="1479"/>
              <a:ext cx="480" cy="300"/>
              <a:chOff x="2237" y="2593"/>
              <a:chExt cx="480" cy="300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/>
            </p:nvSpPr>
            <p:spPr bwMode="auto">
              <a:xfrm>
                <a:off x="2257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2276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2698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2679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1299" y="1477"/>
              <a:ext cx="4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Daten-</a:t>
              </a:r>
            </a:p>
            <a:p>
              <a:pPr algn="ctr"/>
              <a:r>
                <a:rPr lang="de-DE" altLang="de-DE" sz="800"/>
                <a:t>cluster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487363" y="1238250"/>
            <a:ext cx="790575" cy="508000"/>
            <a:chOff x="612" y="346"/>
            <a:chExt cx="498" cy="320"/>
          </a:xfrm>
        </p:grpSpPr>
        <p:grpSp>
          <p:nvGrpSpPr>
            <p:cNvPr id="30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08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Ereignis</a:t>
              </a:r>
            </a:p>
          </p:txBody>
        </p:sp>
      </p:grpSp>
      <p:grpSp>
        <p:nvGrpSpPr>
          <p:cNvPr id="3312" name="Group 240"/>
          <p:cNvGrpSpPr>
            <a:grpSpLocks/>
          </p:cNvGrpSpPr>
          <p:nvPr/>
        </p:nvGrpSpPr>
        <p:grpSpPr bwMode="auto">
          <a:xfrm>
            <a:off x="500063" y="2128838"/>
            <a:ext cx="765175" cy="474662"/>
            <a:chOff x="617" y="969"/>
            <a:chExt cx="482" cy="299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2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Organisations-</a:t>
              </a:r>
            </a:p>
            <a:p>
              <a:pPr algn="ctr"/>
              <a:r>
                <a:rPr lang="de-DE" altLang="de-DE" sz="800"/>
                <a:t>einheitstyp</a:t>
              </a:r>
            </a:p>
          </p:txBody>
        </p:sp>
      </p:grpSp>
      <p:grpSp>
        <p:nvGrpSpPr>
          <p:cNvPr id="3324" name="Group 252"/>
          <p:cNvGrpSpPr>
            <a:grpSpLocks/>
          </p:cNvGrpSpPr>
          <p:nvPr/>
        </p:nvGrpSpPr>
        <p:grpSpPr bwMode="auto">
          <a:xfrm>
            <a:off x="490538" y="4090988"/>
            <a:ext cx="782637" cy="217487"/>
            <a:chOff x="736" y="2108"/>
            <a:chExt cx="493" cy="137"/>
          </a:xfrm>
        </p:grpSpPr>
        <p:grpSp>
          <p:nvGrpSpPr>
            <p:cNvPr id="3266" name="Group 194"/>
            <p:cNvGrpSpPr>
              <a:grpSpLocks/>
            </p:cNvGrpSpPr>
            <p:nvPr/>
          </p:nvGrpSpPr>
          <p:grpSpPr bwMode="auto">
            <a:xfrm>
              <a:off x="749" y="2123"/>
              <a:ext cx="480" cy="114"/>
              <a:chOff x="749" y="2123"/>
              <a:chExt cx="480" cy="114"/>
            </a:xfrm>
          </p:grpSpPr>
          <p:sp>
            <p:nvSpPr>
              <p:cNvPr id="3197" name="Rectangle 125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9" name="Oval 127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solidFill>
                <a:srgbClr val="BFBFB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0" name="Oval 128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736" y="2108"/>
              <a:ext cx="48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Operation</a:t>
              </a:r>
            </a:p>
          </p:txBody>
        </p:sp>
      </p:grpSp>
      <p:grpSp>
        <p:nvGrpSpPr>
          <p:cNvPr id="3331" name="Group 259"/>
          <p:cNvGrpSpPr>
            <a:grpSpLocks/>
          </p:cNvGrpSpPr>
          <p:nvPr/>
        </p:nvGrpSpPr>
        <p:grpSpPr bwMode="auto">
          <a:xfrm>
            <a:off x="7904163" y="4057650"/>
            <a:ext cx="763587" cy="298450"/>
            <a:chOff x="615" y="2695"/>
            <a:chExt cx="481" cy="188"/>
          </a:xfrm>
        </p:grpSpPr>
        <p:grpSp>
          <p:nvGrpSpPr>
            <p:cNvPr id="3272" name="Group 200"/>
            <p:cNvGrpSpPr>
              <a:grpSpLocks/>
            </p:cNvGrpSpPr>
            <p:nvPr/>
          </p:nvGrpSpPr>
          <p:grpSpPr bwMode="auto">
            <a:xfrm>
              <a:off x="615" y="2699"/>
              <a:ext cx="480" cy="184"/>
              <a:chOff x="615" y="2699"/>
              <a:chExt cx="480" cy="184"/>
            </a:xfrm>
          </p:grpSpPr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615" y="2695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Allgemeine</a:t>
              </a:r>
            </a:p>
            <a:p>
              <a:pPr algn="ctr"/>
              <a:r>
                <a:rPr lang="de-DE" altLang="de-DE" sz="800"/>
                <a:t>Ressource</a:t>
              </a:r>
            </a:p>
          </p:txBody>
        </p:sp>
      </p:grpSp>
      <p:grpSp>
        <p:nvGrpSpPr>
          <p:cNvPr id="3323" name="Group 251"/>
          <p:cNvGrpSpPr>
            <a:grpSpLocks/>
          </p:cNvGrpSpPr>
          <p:nvPr/>
        </p:nvGrpSpPr>
        <p:grpSpPr bwMode="auto">
          <a:xfrm>
            <a:off x="498475" y="3013075"/>
            <a:ext cx="766763" cy="476250"/>
            <a:chOff x="691" y="1479"/>
            <a:chExt cx="483" cy="300"/>
          </a:xfrm>
        </p:grpSpPr>
        <p:grpSp>
          <p:nvGrpSpPr>
            <p:cNvPr id="3259" name="Group 187"/>
            <p:cNvGrpSpPr>
              <a:grpSpLocks/>
            </p:cNvGrpSpPr>
            <p:nvPr/>
          </p:nvGrpSpPr>
          <p:grpSpPr bwMode="auto">
            <a:xfrm>
              <a:off x="691" y="1479"/>
              <a:ext cx="480" cy="300"/>
              <a:chOff x="1421" y="2593"/>
              <a:chExt cx="480" cy="300"/>
            </a:xfrm>
          </p:grpSpPr>
          <p:sp>
            <p:nvSpPr>
              <p:cNvPr id="3162" name="Oval 90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3" name="Oval 91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>
                <a:off x="1490" y="2847"/>
                <a:ext cx="342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" name="Rectangle 236"/>
            <p:cNvSpPr>
              <a:spLocks noChangeArrowheads="1"/>
            </p:cNvSpPr>
            <p:nvPr/>
          </p:nvSpPr>
          <p:spPr bwMode="auto">
            <a:xfrm>
              <a:off x="693" y="1489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Stand-</a:t>
              </a:r>
            </a:p>
            <a:p>
              <a:pPr algn="ctr"/>
              <a:r>
                <a:rPr lang="de-DE" altLang="de-DE" sz="800"/>
                <a:t>ort</a:t>
              </a:r>
            </a:p>
          </p:txBody>
        </p:sp>
      </p:grpSp>
      <p:sp>
        <p:nvSpPr>
          <p:cNvPr id="3342" name="Rectangle 2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Symbole</a:t>
            </a:r>
          </a:p>
        </p:txBody>
      </p:sp>
      <p:sp>
        <p:nvSpPr>
          <p:cNvPr id="3377" name="Text Box 305"/>
          <p:cNvSpPr txBox="1">
            <a:spLocks noChangeArrowheads="1"/>
          </p:cNvSpPr>
          <p:nvPr/>
        </p:nvSpPr>
        <p:spPr bwMode="auto">
          <a:xfrm>
            <a:off x="4751388" y="4689475"/>
            <a:ext cx="396081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400" b="1"/>
              <a:t>Zum Modellieren:</a:t>
            </a:r>
            <a:br>
              <a:rPr lang="de-DE" altLang="de-DE" sz="1400" b="1"/>
            </a:br>
            <a:endParaRPr lang="de-DE" altLang="de-DE" sz="1400" b="1"/>
          </a:p>
          <a:p>
            <a:r>
              <a:rPr lang="de-DE" altLang="de-DE" sz="1400"/>
              <a:t>1. Gewünschte Symbole in eine</a:t>
            </a:r>
          </a:p>
          <a:p>
            <a:r>
              <a:rPr lang="de-DE" altLang="de-DE" sz="1400"/>
              <a:t>	leere Folie kopieren und auf den</a:t>
            </a:r>
          </a:p>
          <a:p>
            <a:r>
              <a:rPr lang="de-DE" altLang="de-DE" sz="1400"/>
              <a:t>	Text klicken, um ihn zu verändern.</a:t>
            </a:r>
          </a:p>
          <a:p>
            <a:r>
              <a:rPr lang="de-DE" altLang="de-DE" sz="1400"/>
              <a:t>2. Verbindung mit „AutoFormen“</a:t>
            </a:r>
          </a:p>
          <a:p>
            <a:r>
              <a:rPr lang="de-DE" altLang="de-DE" sz="1400"/>
              <a:t>	(im Menü links unten), Menüpunkt</a:t>
            </a:r>
          </a:p>
          <a:p>
            <a:r>
              <a:rPr lang="de-DE" altLang="de-DE" sz="1400"/>
              <a:t> 	„Verbindungen“</a:t>
            </a:r>
          </a:p>
        </p:txBody>
      </p:sp>
    </p:spTree>
    <p:extLst>
      <p:ext uri="{BB962C8B-B14F-4D97-AF65-F5344CB8AC3E}">
        <p14:creationId xmlns:p14="http://schemas.microsoft.com/office/powerpoint/2010/main" val="17937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(4:3)</PresentationFormat>
  <Paragraphs>148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Symbole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15</cp:revision>
  <dcterms:created xsi:type="dcterms:W3CDTF">2018-04-02T11:58:47Z</dcterms:created>
  <dcterms:modified xsi:type="dcterms:W3CDTF">2018-04-02T13:05:18Z</dcterms:modified>
</cp:coreProperties>
</file>