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1E36A-AEA6-4324-AF25-F57C05B7BEE2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CB8-EAA4-487C-9D1C-FE897C2CB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52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9586-F2B2-4D9E-8BEF-A4D2B20DC7B5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7"/>
          <p:cNvGrpSpPr>
            <a:grpSpLocks/>
          </p:cNvGrpSpPr>
          <p:nvPr/>
        </p:nvGrpSpPr>
        <p:grpSpPr bwMode="auto">
          <a:xfrm>
            <a:off x="2092326" y="1222375"/>
            <a:ext cx="793750" cy="508000"/>
            <a:chOff x="1236" y="346"/>
            <a:chExt cx="500" cy="320"/>
          </a:xfrm>
        </p:grpSpPr>
        <p:pic>
          <p:nvPicPr>
            <p:cNvPr id="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 erfassen</a:t>
              </a:r>
              <a:endParaRPr lang="de-DE" altLang="de-DE" sz="800" dirty="0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80740" y="1238251"/>
            <a:ext cx="1122909" cy="508000"/>
            <a:chOff x="612" y="346"/>
            <a:chExt cx="498" cy="320"/>
          </a:xfrm>
        </p:grpSpPr>
        <p:grpSp>
          <p:nvGrpSpPr>
            <p:cNvPr id="6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8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 eingegangen</a:t>
              </a:r>
              <a:endParaRPr lang="de-DE" altLang="de-DE" sz="800" dirty="0"/>
            </a:p>
          </p:txBody>
        </p:sp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251522" y="1988840"/>
            <a:ext cx="1455043" cy="508000"/>
            <a:chOff x="612" y="346"/>
            <a:chExt cx="498" cy="320"/>
          </a:xfrm>
        </p:grpSpPr>
        <p:grpSp>
          <p:nvGrpSpPr>
            <p:cNvPr id="12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Bestellwunsch eingegangen</a:t>
              </a:r>
              <a:endParaRPr lang="de-DE" altLang="de-DE" sz="800" dirty="0"/>
            </a:p>
          </p:txBody>
        </p:sp>
      </p:grpSp>
      <p:grpSp>
        <p:nvGrpSpPr>
          <p:cNvPr id="17" name="Group 239"/>
          <p:cNvGrpSpPr>
            <a:grpSpLocks/>
          </p:cNvGrpSpPr>
          <p:nvPr/>
        </p:nvGrpSpPr>
        <p:grpSpPr bwMode="auto">
          <a:xfrm>
            <a:off x="2135744" y="2037363"/>
            <a:ext cx="763587" cy="476251"/>
            <a:chOff x="1277" y="964"/>
            <a:chExt cx="481" cy="300"/>
          </a:xfrm>
        </p:grpSpPr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20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9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Auftragsannahme</a:t>
              </a:r>
              <a:endParaRPr lang="de-DE" altLang="de-DE" sz="800" dirty="0"/>
            </a:p>
          </p:txBody>
        </p:sp>
      </p:grpSp>
      <p:cxnSp>
        <p:nvCxnSpPr>
          <p:cNvPr id="24" name="Gewinkelte Verbindung 23"/>
          <p:cNvCxnSpPr>
            <a:stCxn id="21" idx="0"/>
            <a:endCxn id="3" idx="2"/>
          </p:cNvCxnSpPr>
          <p:nvPr/>
        </p:nvCxnSpPr>
        <p:spPr>
          <a:xfrm rot="16200000" flipV="1">
            <a:off x="2350272" y="1869305"/>
            <a:ext cx="306988" cy="29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8" idx="3"/>
            <a:endCxn id="3" idx="1"/>
          </p:cNvCxnSpPr>
          <p:nvPr/>
        </p:nvCxnSpPr>
        <p:spPr>
          <a:xfrm flipV="1">
            <a:off x="1403649" y="1476376"/>
            <a:ext cx="688679" cy="158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3"/>
            <a:endCxn id="3" idx="1"/>
          </p:cNvCxnSpPr>
          <p:nvPr/>
        </p:nvCxnSpPr>
        <p:spPr>
          <a:xfrm flipV="1">
            <a:off x="1677347" y="1476376"/>
            <a:ext cx="414981" cy="7640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37"/>
          <p:cNvGrpSpPr>
            <a:grpSpLocks/>
          </p:cNvGrpSpPr>
          <p:nvPr/>
        </p:nvGrpSpPr>
        <p:grpSpPr bwMode="auto">
          <a:xfrm>
            <a:off x="3305235" y="1215231"/>
            <a:ext cx="1224136" cy="508000"/>
            <a:chOff x="1236" y="346"/>
            <a:chExt cx="500" cy="320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Warenbestand prüfen</a:t>
              </a:r>
              <a:endParaRPr lang="de-DE" altLang="de-DE" sz="800" dirty="0"/>
            </a:p>
          </p:txBody>
        </p:sp>
      </p:grpSp>
      <p:cxnSp>
        <p:nvCxnSpPr>
          <p:cNvPr id="36" name="Gewinkelte Verbindung 35"/>
          <p:cNvCxnSpPr>
            <a:stCxn id="3" idx="3"/>
            <a:endCxn id="31" idx="1"/>
          </p:cNvCxnSpPr>
          <p:nvPr/>
        </p:nvCxnSpPr>
        <p:spPr>
          <a:xfrm flipV="1">
            <a:off x="2886076" y="1469231"/>
            <a:ext cx="419159" cy="7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61"/>
          <p:cNvGrpSpPr>
            <a:grpSpLocks/>
          </p:cNvGrpSpPr>
          <p:nvPr/>
        </p:nvGrpSpPr>
        <p:grpSpPr bwMode="auto">
          <a:xfrm>
            <a:off x="559619" y="3102745"/>
            <a:ext cx="282575" cy="274637"/>
            <a:chOff x="2479" y="1492"/>
            <a:chExt cx="178" cy="173"/>
          </a:xfrm>
        </p:grpSpPr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43" name="Gewinkelte Verbindung 42"/>
          <p:cNvCxnSpPr>
            <a:stCxn id="32" idx="3"/>
            <a:endCxn id="38" idx="2"/>
          </p:cNvCxnSpPr>
          <p:nvPr/>
        </p:nvCxnSpPr>
        <p:spPr>
          <a:xfrm flipH="1">
            <a:off x="559619" y="1462088"/>
            <a:ext cx="3952614" cy="1777976"/>
          </a:xfrm>
          <a:prstGeom prst="bentConnector5">
            <a:avLst>
              <a:gd name="adj1" fmla="val -5784"/>
              <a:gd name="adj2" fmla="val 72437"/>
              <a:gd name="adj3" fmla="val 10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37"/>
          <p:cNvGrpSpPr>
            <a:grpSpLocks/>
          </p:cNvGrpSpPr>
          <p:nvPr/>
        </p:nvGrpSpPr>
        <p:grpSpPr bwMode="auto">
          <a:xfrm>
            <a:off x="2758501" y="2996952"/>
            <a:ext cx="1224136" cy="508000"/>
            <a:chOff x="1236" y="346"/>
            <a:chExt cx="500" cy="320"/>
          </a:xfrm>
        </p:grpSpPr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Bestellen</a:t>
              </a:r>
              <a:endParaRPr lang="de-DE" altLang="de-DE" sz="800" dirty="0"/>
            </a:p>
          </p:txBody>
        </p:sp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1102317" y="3019003"/>
            <a:ext cx="1122909" cy="508000"/>
            <a:chOff x="612" y="346"/>
            <a:chExt cx="498" cy="320"/>
          </a:xfrm>
        </p:grpSpPr>
        <p:grpSp>
          <p:nvGrpSpPr>
            <p:cNvPr id="52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5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nicht vorhanden</a:t>
              </a:r>
              <a:endParaRPr lang="de-DE" altLang="de-DE" sz="800" dirty="0"/>
            </a:p>
          </p:txBody>
        </p:sp>
      </p:grpSp>
      <p:cxnSp>
        <p:nvCxnSpPr>
          <p:cNvPr id="58" name="Gewinkelte Verbindung 57"/>
          <p:cNvCxnSpPr>
            <a:stCxn id="38" idx="6"/>
            <a:endCxn id="53" idx="1"/>
          </p:cNvCxnSpPr>
          <p:nvPr/>
        </p:nvCxnSpPr>
        <p:spPr>
          <a:xfrm>
            <a:off x="842194" y="3240064"/>
            <a:ext cx="275907" cy="305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54" idx="3"/>
            <a:endCxn id="46" idx="1"/>
          </p:cNvCxnSpPr>
          <p:nvPr/>
        </p:nvCxnSpPr>
        <p:spPr>
          <a:xfrm flipV="1">
            <a:off x="2225226" y="3250952"/>
            <a:ext cx="533275" cy="22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239"/>
          <p:cNvGrpSpPr>
            <a:grpSpLocks/>
          </p:cNvGrpSpPr>
          <p:nvPr/>
        </p:nvGrpSpPr>
        <p:grpSpPr bwMode="auto">
          <a:xfrm>
            <a:off x="2987824" y="3844706"/>
            <a:ext cx="763587" cy="476251"/>
            <a:chOff x="1277" y="964"/>
            <a:chExt cx="481" cy="300"/>
          </a:xfrm>
        </p:grpSpPr>
        <p:grpSp>
          <p:nvGrpSpPr>
            <p:cNvPr id="64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66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7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8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5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Einkauf</a:t>
              </a:r>
              <a:endParaRPr lang="de-DE" altLang="de-DE" sz="800" dirty="0"/>
            </a:p>
          </p:txBody>
        </p:sp>
      </p:grpSp>
      <p:cxnSp>
        <p:nvCxnSpPr>
          <p:cNvPr id="70" name="Gewinkelte Verbindung 69"/>
          <p:cNvCxnSpPr>
            <a:stCxn id="67" idx="0"/>
            <a:endCxn id="46" idx="2"/>
          </p:cNvCxnSpPr>
          <p:nvPr/>
        </p:nvCxnSpPr>
        <p:spPr>
          <a:xfrm rot="5400000" flipH="1" flipV="1">
            <a:off x="3200613" y="3674750"/>
            <a:ext cx="339754" cy="1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22"/>
          <p:cNvGrpSpPr>
            <a:grpSpLocks/>
          </p:cNvGrpSpPr>
          <p:nvPr/>
        </p:nvGrpSpPr>
        <p:grpSpPr bwMode="auto">
          <a:xfrm>
            <a:off x="1098934" y="4669011"/>
            <a:ext cx="1122909" cy="508000"/>
            <a:chOff x="612" y="346"/>
            <a:chExt cx="498" cy="320"/>
          </a:xfrm>
        </p:grpSpPr>
        <p:grpSp>
          <p:nvGrpSpPr>
            <p:cNvPr id="72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7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5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6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vorhanden</a:t>
              </a:r>
              <a:endParaRPr lang="de-DE" altLang="de-DE" sz="800" dirty="0"/>
            </a:p>
          </p:txBody>
        </p:sp>
      </p:grpSp>
      <p:cxnSp>
        <p:nvCxnSpPr>
          <p:cNvPr id="78" name="Gewinkelte Verbindung 77"/>
          <p:cNvCxnSpPr>
            <a:stCxn id="38" idx="4"/>
            <a:endCxn id="74" idx="1"/>
          </p:cNvCxnSpPr>
          <p:nvPr/>
        </p:nvCxnSpPr>
        <p:spPr>
          <a:xfrm rot="16200000" flipH="1">
            <a:off x="127106" y="3951182"/>
            <a:ext cx="1545629" cy="39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237"/>
          <p:cNvGrpSpPr>
            <a:grpSpLocks/>
          </p:cNvGrpSpPr>
          <p:nvPr/>
        </p:nvGrpSpPr>
        <p:grpSpPr bwMode="auto">
          <a:xfrm>
            <a:off x="2699287" y="4666630"/>
            <a:ext cx="1224136" cy="508000"/>
            <a:chOff x="1236" y="346"/>
            <a:chExt cx="500" cy="320"/>
          </a:xfrm>
        </p:grpSpPr>
        <p:pic>
          <p:nvPicPr>
            <p:cNvPr id="8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auslagern</a:t>
              </a:r>
              <a:endParaRPr lang="de-DE" altLang="de-DE" sz="800" dirty="0"/>
            </a:p>
          </p:txBody>
        </p:sp>
      </p:grpSp>
      <p:grpSp>
        <p:nvGrpSpPr>
          <p:cNvPr id="85" name="Group 239"/>
          <p:cNvGrpSpPr>
            <a:grpSpLocks/>
          </p:cNvGrpSpPr>
          <p:nvPr/>
        </p:nvGrpSpPr>
        <p:grpSpPr bwMode="auto">
          <a:xfrm>
            <a:off x="2935681" y="5517232"/>
            <a:ext cx="763587" cy="476251"/>
            <a:chOff x="1277" y="964"/>
            <a:chExt cx="481" cy="300"/>
          </a:xfrm>
        </p:grpSpPr>
        <p:grpSp>
          <p:nvGrpSpPr>
            <p:cNvPr id="86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8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9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7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Lager</a:t>
              </a:r>
              <a:endParaRPr lang="de-DE" altLang="de-DE" sz="800" dirty="0"/>
            </a:p>
          </p:txBody>
        </p:sp>
      </p:grpSp>
      <p:cxnSp>
        <p:nvCxnSpPr>
          <p:cNvPr id="92" name="Gewinkelte Verbindung 91"/>
          <p:cNvCxnSpPr>
            <a:stCxn id="89" idx="0"/>
            <a:endCxn id="84" idx="2"/>
          </p:cNvCxnSpPr>
          <p:nvPr/>
        </p:nvCxnSpPr>
        <p:spPr>
          <a:xfrm rot="16200000" flipV="1">
            <a:off x="3129903" y="5328867"/>
            <a:ext cx="375939" cy="7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93"/>
          <p:cNvCxnSpPr>
            <a:stCxn id="74" idx="3"/>
            <a:endCxn id="83" idx="1"/>
          </p:cNvCxnSpPr>
          <p:nvPr/>
        </p:nvCxnSpPr>
        <p:spPr>
          <a:xfrm flipV="1">
            <a:off x="2221843" y="4920630"/>
            <a:ext cx="477444" cy="23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237"/>
          <p:cNvGrpSpPr>
            <a:grpSpLocks/>
          </p:cNvGrpSpPr>
          <p:nvPr/>
        </p:nvGrpSpPr>
        <p:grpSpPr bwMode="auto">
          <a:xfrm>
            <a:off x="4283968" y="4669011"/>
            <a:ext cx="1224136" cy="508000"/>
            <a:chOff x="1236" y="346"/>
            <a:chExt cx="500" cy="320"/>
          </a:xfrm>
        </p:grpSpPr>
        <p:pic>
          <p:nvPicPr>
            <p:cNvPr id="9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versenden</a:t>
              </a:r>
              <a:endParaRPr lang="de-DE" altLang="de-DE" sz="800" dirty="0"/>
            </a:p>
          </p:txBody>
        </p:sp>
      </p:grpSp>
      <p:cxnSp>
        <p:nvCxnSpPr>
          <p:cNvPr id="100" name="Gewinkelte Verbindung 99"/>
          <p:cNvCxnSpPr>
            <a:stCxn id="84" idx="3"/>
            <a:endCxn id="97" idx="1"/>
          </p:cNvCxnSpPr>
          <p:nvPr/>
        </p:nvCxnSpPr>
        <p:spPr>
          <a:xfrm>
            <a:off x="3906285" y="4913487"/>
            <a:ext cx="377683" cy="95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39"/>
          <p:cNvGrpSpPr>
            <a:grpSpLocks/>
          </p:cNvGrpSpPr>
          <p:nvPr/>
        </p:nvGrpSpPr>
        <p:grpSpPr bwMode="auto">
          <a:xfrm>
            <a:off x="4504334" y="5524375"/>
            <a:ext cx="763587" cy="476251"/>
            <a:chOff x="1277" y="964"/>
            <a:chExt cx="481" cy="300"/>
          </a:xfrm>
        </p:grpSpPr>
        <p:grpSp>
          <p:nvGrpSpPr>
            <p:cNvPr id="102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04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6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3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Versand</a:t>
              </a:r>
              <a:endParaRPr lang="de-DE" altLang="de-DE" sz="800" dirty="0"/>
            </a:p>
          </p:txBody>
        </p:sp>
      </p:grpSp>
      <p:cxnSp>
        <p:nvCxnSpPr>
          <p:cNvPr id="108" name="Gewinkelte Verbindung 107"/>
          <p:cNvCxnSpPr>
            <a:stCxn id="104" idx="0"/>
            <a:endCxn id="97" idx="2"/>
          </p:cNvCxnSpPr>
          <p:nvPr/>
        </p:nvCxnSpPr>
        <p:spPr>
          <a:xfrm rot="5400000" flipH="1" flipV="1">
            <a:off x="4717796" y="5346136"/>
            <a:ext cx="347364" cy="91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5940152" y="4688061"/>
            <a:ext cx="1224136" cy="508000"/>
            <a:chOff x="1236" y="346"/>
            <a:chExt cx="500" cy="320"/>
          </a:xfrm>
        </p:grpSpPr>
        <p:pic>
          <p:nvPicPr>
            <p:cNvPr id="1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Zahlungseingang prüfen</a:t>
              </a:r>
              <a:endParaRPr lang="de-DE" altLang="de-DE" sz="800" dirty="0"/>
            </a:p>
          </p:txBody>
        </p:sp>
      </p:grpSp>
      <p:cxnSp>
        <p:nvCxnSpPr>
          <p:cNvPr id="113" name="Gewinkelte Verbindung 112"/>
          <p:cNvCxnSpPr>
            <a:stCxn id="97" idx="3"/>
            <a:endCxn id="110" idx="1"/>
          </p:cNvCxnSpPr>
          <p:nvPr/>
        </p:nvCxnSpPr>
        <p:spPr>
          <a:xfrm>
            <a:off x="5508104" y="4923011"/>
            <a:ext cx="432048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239"/>
          <p:cNvGrpSpPr>
            <a:grpSpLocks/>
          </p:cNvGrpSpPr>
          <p:nvPr/>
        </p:nvGrpSpPr>
        <p:grpSpPr bwMode="auto">
          <a:xfrm>
            <a:off x="6176546" y="5531518"/>
            <a:ext cx="763587" cy="476251"/>
            <a:chOff x="1277" y="964"/>
            <a:chExt cx="481" cy="300"/>
          </a:xfrm>
        </p:grpSpPr>
        <p:grpSp>
          <p:nvGrpSpPr>
            <p:cNvPr id="115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17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8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9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6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Rechnungswesen</a:t>
              </a:r>
              <a:endParaRPr lang="de-DE" altLang="de-DE" sz="800" dirty="0"/>
            </a:p>
          </p:txBody>
        </p:sp>
      </p:grpSp>
      <p:cxnSp>
        <p:nvCxnSpPr>
          <p:cNvPr id="121" name="Gewinkelte Verbindung 120"/>
          <p:cNvCxnSpPr>
            <a:stCxn id="117" idx="0"/>
            <a:endCxn id="110" idx="2"/>
          </p:cNvCxnSpPr>
          <p:nvPr/>
        </p:nvCxnSpPr>
        <p:spPr>
          <a:xfrm rot="16200000" flipV="1">
            <a:off x="6387949" y="5360333"/>
            <a:ext cx="335457" cy="69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22"/>
          <p:cNvGrpSpPr>
            <a:grpSpLocks/>
          </p:cNvGrpSpPr>
          <p:nvPr/>
        </p:nvGrpSpPr>
        <p:grpSpPr bwMode="auto">
          <a:xfrm>
            <a:off x="7668344" y="4660266"/>
            <a:ext cx="1122909" cy="508000"/>
            <a:chOff x="612" y="346"/>
            <a:chExt cx="498" cy="320"/>
          </a:xfrm>
        </p:grpSpPr>
        <p:grpSp>
          <p:nvGrpSpPr>
            <p:cNvPr id="123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25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 ist abgeschlossen</a:t>
              </a:r>
              <a:endParaRPr lang="de-DE" altLang="de-DE" sz="800" dirty="0"/>
            </a:p>
          </p:txBody>
        </p:sp>
      </p:grpSp>
      <p:cxnSp>
        <p:nvCxnSpPr>
          <p:cNvPr id="129" name="Gewinkelte Verbindung 128"/>
          <p:cNvCxnSpPr>
            <a:stCxn id="111" idx="3"/>
            <a:endCxn id="124" idx="1"/>
          </p:cNvCxnSpPr>
          <p:nvPr/>
        </p:nvCxnSpPr>
        <p:spPr>
          <a:xfrm flipV="1">
            <a:off x="7147150" y="4911886"/>
            <a:ext cx="536978" cy="23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2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37"/>
          <p:cNvGrpSpPr>
            <a:grpSpLocks/>
          </p:cNvGrpSpPr>
          <p:nvPr/>
        </p:nvGrpSpPr>
        <p:grpSpPr bwMode="auto">
          <a:xfrm>
            <a:off x="155184" y="97706"/>
            <a:ext cx="1296144" cy="508000"/>
            <a:chOff x="1236" y="346"/>
            <a:chExt cx="500" cy="320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Auftragsbearbeitung</a:t>
              </a:r>
              <a:endParaRPr lang="de-DE" altLang="de-DE" sz="800" dirty="0"/>
            </a:p>
          </p:txBody>
        </p:sp>
      </p:grpSp>
      <p:grpSp>
        <p:nvGrpSpPr>
          <p:cNvPr id="11" name="Group 237"/>
          <p:cNvGrpSpPr>
            <a:grpSpLocks/>
          </p:cNvGrpSpPr>
          <p:nvPr/>
        </p:nvGrpSpPr>
        <p:grpSpPr bwMode="auto">
          <a:xfrm>
            <a:off x="1103791" y="692696"/>
            <a:ext cx="793750" cy="508000"/>
            <a:chOff x="1236" y="346"/>
            <a:chExt cx="500" cy="320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 erfassen</a:t>
              </a:r>
              <a:endParaRPr lang="de-DE" altLang="de-DE" sz="800" dirty="0"/>
            </a:p>
          </p:txBody>
        </p:sp>
      </p:grpSp>
      <p:grpSp>
        <p:nvGrpSpPr>
          <p:cNvPr id="14" name="Group 237"/>
          <p:cNvGrpSpPr>
            <a:grpSpLocks/>
          </p:cNvGrpSpPr>
          <p:nvPr/>
        </p:nvGrpSpPr>
        <p:grpSpPr bwMode="auto">
          <a:xfrm>
            <a:off x="1093086" y="1196752"/>
            <a:ext cx="1224136" cy="455613"/>
            <a:chOff x="1236" y="358"/>
            <a:chExt cx="500" cy="287"/>
          </a:xfrm>
        </p:grpSpPr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91"/>
              <a:ext cx="50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Warenbestand prüfen</a:t>
              </a:r>
              <a:endParaRPr lang="de-DE" altLang="de-DE" sz="800" dirty="0"/>
            </a:p>
          </p:txBody>
        </p:sp>
      </p:grpSp>
      <p:grpSp>
        <p:nvGrpSpPr>
          <p:cNvPr id="17" name="Group 237"/>
          <p:cNvGrpSpPr>
            <a:grpSpLocks/>
          </p:cNvGrpSpPr>
          <p:nvPr/>
        </p:nvGrpSpPr>
        <p:grpSpPr bwMode="auto">
          <a:xfrm>
            <a:off x="1086966" y="1609749"/>
            <a:ext cx="1224136" cy="455613"/>
            <a:chOff x="1236" y="358"/>
            <a:chExt cx="500" cy="287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439"/>
              <a:ext cx="50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Bestellen</a:t>
              </a:r>
              <a:endParaRPr lang="de-DE" altLang="de-DE" sz="800" dirty="0"/>
            </a:p>
          </p:txBody>
        </p:sp>
      </p:grpSp>
      <p:grpSp>
        <p:nvGrpSpPr>
          <p:cNvPr id="20" name="Group 237"/>
          <p:cNvGrpSpPr>
            <a:grpSpLocks/>
          </p:cNvGrpSpPr>
          <p:nvPr/>
        </p:nvGrpSpPr>
        <p:grpSpPr bwMode="auto">
          <a:xfrm>
            <a:off x="1097671" y="2060848"/>
            <a:ext cx="1224136" cy="455613"/>
            <a:chOff x="1236" y="358"/>
            <a:chExt cx="500" cy="287"/>
          </a:xfrm>
        </p:grpSpPr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61"/>
              <a:ext cx="50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auslagern</a:t>
              </a:r>
              <a:endParaRPr lang="de-DE" altLang="de-DE" sz="800" dirty="0"/>
            </a:p>
          </p:txBody>
        </p:sp>
      </p:grpSp>
      <p:grpSp>
        <p:nvGrpSpPr>
          <p:cNvPr id="23" name="Group 237"/>
          <p:cNvGrpSpPr>
            <a:grpSpLocks/>
          </p:cNvGrpSpPr>
          <p:nvPr/>
        </p:nvGrpSpPr>
        <p:grpSpPr bwMode="auto">
          <a:xfrm>
            <a:off x="1043608" y="5801320"/>
            <a:ext cx="1224136" cy="508000"/>
            <a:chOff x="1236" y="346"/>
            <a:chExt cx="500" cy="320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versenden</a:t>
              </a:r>
              <a:endParaRPr lang="de-DE" altLang="de-DE" sz="800" dirty="0"/>
            </a:p>
          </p:txBody>
        </p:sp>
      </p:grpSp>
      <p:grpSp>
        <p:nvGrpSpPr>
          <p:cNvPr id="26" name="Group 237"/>
          <p:cNvGrpSpPr>
            <a:grpSpLocks/>
          </p:cNvGrpSpPr>
          <p:nvPr/>
        </p:nvGrpSpPr>
        <p:grpSpPr bwMode="auto">
          <a:xfrm>
            <a:off x="1042681" y="6309320"/>
            <a:ext cx="1224136" cy="508000"/>
            <a:chOff x="1236" y="346"/>
            <a:chExt cx="500" cy="320"/>
          </a:xfrm>
        </p:grpSpPr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Zahlungseingang prüfen</a:t>
              </a:r>
              <a:endParaRPr lang="de-DE" altLang="de-DE" sz="800" dirty="0"/>
            </a:p>
          </p:txBody>
        </p:sp>
      </p:grpSp>
      <p:grpSp>
        <p:nvGrpSpPr>
          <p:cNvPr id="29" name="Group 237"/>
          <p:cNvGrpSpPr>
            <a:grpSpLocks/>
          </p:cNvGrpSpPr>
          <p:nvPr/>
        </p:nvGrpSpPr>
        <p:grpSpPr bwMode="auto">
          <a:xfrm>
            <a:off x="2162412" y="2564904"/>
            <a:ext cx="1224136" cy="508000"/>
            <a:chOff x="1248" y="356"/>
            <a:chExt cx="500" cy="320"/>
          </a:xfrm>
        </p:grpSpPr>
        <p:pic>
          <p:nvPicPr>
            <p:cNvPr id="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5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Lieferschein und </a:t>
              </a:r>
            </a:p>
            <a:p>
              <a:pPr algn="ctr"/>
              <a:r>
                <a:rPr lang="de-DE" altLang="de-DE" sz="800" dirty="0" smtClean="0"/>
                <a:t>Rechnung drucken</a:t>
              </a:r>
            </a:p>
          </p:txBody>
        </p:sp>
      </p:grpSp>
      <p:grpSp>
        <p:nvGrpSpPr>
          <p:cNvPr id="32" name="Group 237"/>
          <p:cNvGrpSpPr>
            <a:grpSpLocks/>
          </p:cNvGrpSpPr>
          <p:nvPr/>
        </p:nvGrpSpPr>
        <p:grpSpPr bwMode="auto">
          <a:xfrm>
            <a:off x="2195736" y="3140968"/>
            <a:ext cx="1224136" cy="508000"/>
            <a:chOff x="1248" y="356"/>
            <a:chExt cx="500" cy="320"/>
          </a:xfrm>
        </p:grpSpPr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5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aus Lager </a:t>
              </a:r>
            </a:p>
            <a:p>
              <a:pPr algn="ctr"/>
              <a:r>
                <a:rPr lang="de-DE" altLang="de-DE" sz="800" dirty="0" smtClean="0"/>
                <a:t>entnehmen</a:t>
              </a:r>
            </a:p>
          </p:txBody>
        </p:sp>
      </p:grpSp>
      <p:grpSp>
        <p:nvGrpSpPr>
          <p:cNvPr id="35" name="Group 237"/>
          <p:cNvGrpSpPr>
            <a:grpSpLocks/>
          </p:cNvGrpSpPr>
          <p:nvPr/>
        </p:nvGrpSpPr>
        <p:grpSpPr bwMode="auto">
          <a:xfrm>
            <a:off x="2204120" y="3645024"/>
            <a:ext cx="1287760" cy="411476"/>
            <a:chOff x="1248" y="358"/>
            <a:chExt cx="500" cy="287"/>
          </a:xfrm>
        </p:grpSpPr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411"/>
              <a:ext cx="50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überprüfen</a:t>
              </a:r>
            </a:p>
          </p:txBody>
        </p:sp>
      </p:grpSp>
      <p:grpSp>
        <p:nvGrpSpPr>
          <p:cNvPr id="41" name="Group 237"/>
          <p:cNvGrpSpPr>
            <a:grpSpLocks/>
          </p:cNvGrpSpPr>
          <p:nvPr/>
        </p:nvGrpSpPr>
        <p:grpSpPr bwMode="auto">
          <a:xfrm>
            <a:off x="2195736" y="4073128"/>
            <a:ext cx="1512168" cy="508000"/>
            <a:chOff x="1248" y="356"/>
            <a:chExt cx="500" cy="320"/>
          </a:xfrm>
        </p:grpSpPr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5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als fehlerhaft verbuchen</a:t>
              </a:r>
            </a:p>
          </p:txBody>
        </p:sp>
      </p:grpSp>
      <p:grpSp>
        <p:nvGrpSpPr>
          <p:cNvPr id="44" name="Group 237"/>
          <p:cNvGrpSpPr>
            <a:grpSpLocks/>
          </p:cNvGrpSpPr>
          <p:nvPr/>
        </p:nvGrpSpPr>
        <p:grpSpPr bwMode="auto">
          <a:xfrm>
            <a:off x="2204120" y="4581128"/>
            <a:ext cx="1287760" cy="411476"/>
            <a:chOff x="1248" y="358"/>
            <a:chExt cx="500" cy="287"/>
          </a:xfrm>
        </p:grpSpPr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411"/>
              <a:ext cx="50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aussortieren</a:t>
              </a:r>
            </a:p>
          </p:txBody>
        </p:sp>
      </p:grpSp>
      <p:grpSp>
        <p:nvGrpSpPr>
          <p:cNvPr id="48" name="Group 237"/>
          <p:cNvGrpSpPr>
            <a:grpSpLocks/>
          </p:cNvGrpSpPr>
          <p:nvPr/>
        </p:nvGrpSpPr>
        <p:grpSpPr bwMode="auto">
          <a:xfrm>
            <a:off x="2195736" y="4889732"/>
            <a:ext cx="1287760" cy="411476"/>
            <a:chOff x="1248" y="358"/>
            <a:chExt cx="500" cy="287"/>
          </a:xfrm>
        </p:grpSpPr>
        <p:pic>
          <p:nvPicPr>
            <p:cNvPr id="4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411"/>
              <a:ext cx="50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Entnahme verbuchen</a:t>
              </a:r>
            </a:p>
          </p:txBody>
        </p:sp>
      </p:grpSp>
      <p:grpSp>
        <p:nvGrpSpPr>
          <p:cNvPr id="51" name="Group 237"/>
          <p:cNvGrpSpPr>
            <a:grpSpLocks/>
          </p:cNvGrpSpPr>
          <p:nvPr/>
        </p:nvGrpSpPr>
        <p:grpSpPr bwMode="auto">
          <a:xfrm>
            <a:off x="2195736" y="5301456"/>
            <a:ext cx="1512168" cy="431800"/>
            <a:chOff x="1248" y="356"/>
            <a:chExt cx="500" cy="272"/>
          </a:xfrm>
        </p:grpSpPr>
        <p:pic>
          <p:nvPicPr>
            <p:cNvPr id="5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56"/>
              <a:ext cx="5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für den Versand</a:t>
              </a:r>
            </a:p>
            <a:p>
              <a:pPr algn="ctr"/>
              <a:r>
                <a:rPr lang="de-DE" altLang="de-DE" sz="800" dirty="0" smtClean="0"/>
                <a:t>bereitlegen</a:t>
              </a:r>
            </a:p>
          </p:txBody>
        </p:sp>
      </p:grpSp>
      <p:cxnSp>
        <p:nvCxnSpPr>
          <p:cNvPr id="55" name="Gewinkelte Verbindung 54"/>
          <p:cNvCxnSpPr>
            <a:stCxn id="9" idx="2"/>
            <a:endCxn id="13" idx="1"/>
          </p:cNvCxnSpPr>
          <p:nvPr/>
        </p:nvCxnSpPr>
        <p:spPr>
          <a:xfrm rot="16200000" flipH="1">
            <a:off x="796125" y="612836"/>
            <a:ext cx="333847" cy="3195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9" idx="2"/>
            <a:endCxn id="15" idx="1"/>
          </p:cNvCxnSpPr>
          <p:nvPr/>
        </p:nvCxnSpPr>
        <p:spPr>
          <a:xfrm rot="16200000" flipH="1">
            <a:off x="536363" y="872599"/>
            <a:ext cx="823616" cy="289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9" idx="2"/>
            <a:endCxn id="18" idx="1"/>
          </p:cNvCxnSpPr>
          <p:nvPr/>
        </p:nvCxnSpPr>
        <p:spPr>
          <a:xfrm rot="16200000" flipH="1">
            <a:off x="324821" y="1084141"/>
            <a:ext cx="1240581" cy="283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9" idx="2"/>
            <a:endCxn id="21" idx="1"/>
          </p:cNvCxnSpPr>
          <p:nvPr/>
        </p:nvCxnSpPr>
        <p:spPr>
          <a:xfrm rot="16200000" flipH="1">
            <a:off x="118514" y="1290447"/>
            <a:ext cx="1663899" cy="2944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21" idx="2"/>
            <a:endCxn id="30" idx="1"/>
          </p:cNvCxnSpPr>
          <p:nvPr/>
        </p:nvCxnSpPr>
        <p:spPr>
          <a:xfrm rot="16200000" flipH="1">
            <a:off x="1763423" y="2419914"/>
            <a:ext cx="345305" cy="452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21" idx="2"/>
            <a:endCxn id="34" idx="1"/>
          </p:cNvCxnSpPr>
          <p:nvPr/>
        </p:nvCxnSpPr>
        <p:spPr>
          <a:xfrm rot="16200000" flipH="1">
            <a:off x="1503562" y="2679775"/>
            <a:ext cx="898351" cy="485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21" idx="2"/>
            <a:endCxn id="36" idx="1"/>
          </p:cNvCxnSpPr>
          <p:nvPr/>
        </p:nvCxnSpPr>
        <p:spPr>
          <a:xfrm rot="16200000" flipH="1">
            <a:off x="1264046" y="2919291"/>
            <a:ext cx="1385766" cy="494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21" idx="2"/>
            <a:endCxn id="42" idx="1"/>
          </p:cNvCxnSpPr>
          <p:nvPr/>
        </p:nvCxnSpPr>
        <p:spPr>
          <a:xfrm rot="16200000" flipH="1">
            <a:off x="1025973" y="3157364"/>
            <a:ext cx="1853529" cy="485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winkelte Verbindung 70"/>
          <p:cNvCxnSpPr>
            <a:stCxn id="21" idx="2"/>
            <a:endCxn id="45" idx="1"/>
          </p:cNvCxnSpPr>
          <p:nvPr/>
        </p:nvCxnSpPr>
        <p:spPr>
          <a:xfrm rot="16200000" flipH="1">
            <a:off x="795994" y="3387343"/>
            <a:ext cx="2321870" cy="494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 Verbindung 72"/>
          <p:cNvCxnSpPr>
            <a:stCxn id="21" idx="2"/>
            <a:endCxn id="52" idx="1"/>
          </p:cNvCxnSpPr>
          <p:nvPr/>
        </p:nvCxnSpPr>
        <p:spPr>
          <a:xfrm rot="16200000" flipH="1">
            <a:off x="430859" y="3752478"/>
            <a:ext cx="3043757" cy="485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22" idx="2"/>
            <a:endCxn id="49" idx="1"/>
          </p:cNvCxnSpPr>
          <p:nvPr/>
        </p:nvCxnSpPr>
        <p:spPr>
          <a:xfrm rot="16200000" flipH="1">
            <a:off x="661992" y="3570329"/>
            <a:ext cx="2587612" cy="479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76"/>
          <p:cNvCxnSpPr>
            <a:stCxn id="9" idx="2"/>
            <a:endCxn id="24" idx="1"/>
          </p:cNvCxnSpPr>
          <p:nvPr/>
        </p:nvCxnSpPr>
        <p:spPr>
          <a:xfrm rot="16200000" flipH="1">
            <a:off x="-1801375" y="3210337"/>
            <a:ext cx="5449614" cy="2403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/>
          <p:cNvCxnSpPr>
            <a:stCxn id="9" idx="2"/>
            <a:endCxn id="28" idx="1"/>
          </p:cNvCxnSpPr>
          <p:nvPr/>
        </p:nvCxnSpPr>
        <p:spPr>
          <a:xfrm rot="16200000" flipH="1">
            <a:off x="-2037577" y="3446539"/>
            <a:ext cx="5950471" cy="2688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7"/>
          <p:cNvGrpSpPr>
            <a:grpSpLocks/>
          </p:cNvGrpSpPr>
          <p:nvPr/>
        </p:nvGrpSpPr>
        <p:grpSpPr bwMode="auto">
          <a:xfrm>
            <a:off x="2092326" y="1222375"/>
            <a:ext cx="793750" cy="508000"/>
            <a:chOff x="1236" y="346"/>
            <a:chExt cx="500" cy="320"/>
          </a:xfrm>
        </p:grpSpPr>
        <p:pic>
          <p:nvPicPr>
            <p:cNvPr id="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 erfassen</a:t>
              </a:r>
              <a:endParaRPr lang="de-DE" altLang="de-DE" sz="800" dirty="0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80740" y="1238251"/>
            <a:ext cx="1122909" cy="508000"/>
            <a:chOff x="612" y="346"/>
            <a:chExt cx="498" cy="320"/>
          </a:xfrm>
        </p:grpSpPr>
        <p:grpSp>
          <p:nvGrpSpPr>
            <p:cNvPr id="6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8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 eingegangen</a:t>
              </a:r>
              <a:endParaRPr lang="de-DE" altLang="de-DE" sz="800" dirty="0"/>
            </a:p>
          </p:txBody>
        </p:sp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251522" y="1988840"/>
            <a:ext cx="1455043" cy="508000"/>
            <a:chOff x="612" y="346"/>
            <a:chExt cx="498" cy="320"/>
          </a:xfrm>
        </p:grpSpPr>
        <p:grpSp>
          <p:nvGrpSpPr>
            <p:cNvPr id="12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Bestellwunsch eingegangen</a:t>
              </a:r>
              <a:endParaRPr lang="de-DE" altLang="de-DE" sz="800" dirty="0"/>
            </a:p>
          </p:txBody>
        </p:sp>
      </p:grpSp>
      <p:grpSp>
        <p:nvGrpSpPr>
          <p:cNvPr id="17" name="Group 239"/>
          <p:cNvGrpSpPr>
            <a:grpSpLocks/>
          </p:cNvGrpSpPr>
          <p:nvPr/>
        </p:nvGrpSpPr>
        <p:grpSpPr bwMode="auto">
          <a:xfrm>
            <a:off x="2135744" y="2037363"/>
            <a:ext cx="763587" cy="476251"/>
            <a:chOff x="1277" y="964"/>
            <a:chExt cx="481" cy="300"/>
          </a:xfrm>
        </p:grpSpPr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20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9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Auftragsannahme</a:t>
              </a:r>
              <a:endParaRPr lang="de-DE" altLang="de-DE" sz="800" dirty="0"/>
            </a:p>
          </p:txBody>
        </p:sp>
      </p:grpSp>
      <p:cxnSp>
        <p:nvCxnSpPr>
          <p:cNvPr id="24" name="Gewinkelte Verbindung 23"/>
          <p:cNvCxnSpPr>
            <a:stCxn id="21" idx="0"/>
            <a:endCxn id="3" idx="2"/>
          </p:cNvCxnSpPr>
          <p:nvPr/>
        </p:nvCxnSpPr>
        <p:spPr>
          <a:xfrm rot="16200000" flipV="1">
            <a:off x="2350272" y="1869305"/>
            <a:ext cx="306988" cy="29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8" idx="3"/>
            <a:endCxn id="3" idx="1"/>
          </p:cNvCxnSpPr>
          <p:nvPr/>
        </p:nvCxnSpPr>
        <p:spPr>
          <a:xfrm flipV="1">
            <a:off x="1403649" y="1476376"/>
            <a:ext cx="688679" cy="158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3"/>
            <a:endCxn id="3" idx="1"/>
          </p:cNvCxnSpPr>
          <p:nvPr/>
        </p:nvCxnSpPr>
        <p:spPr>
          <a:xfrm flipV="1">
            <a:off x="1677347" y="1476376"/>
            <a:ext cx="414981" cy="7640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37"/>
          <p:cNvGrpSpPr>
            <a:grpSpLocks/>
          </p:cNvGrpSpPr>
          <p:nvPr/>
        </p:nvGrpSpPr>
        <p:grpSpPr bwMode="auto">
          <a:xfrm>
            <a:off x="3305235" y="1215231"/>
            <a:ext cx="1224136" cy="508000"/>
            <a:chOff x="1236" y="346"/>
            <a:chExt cx="500" cy="320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Warenbestand prüfen</a:t>
              </a:r>
              <a:endParaRPr lang="de-DE" altLang="de-DE" sz="800" dirty="0"/>
            </a:p>
          </p:txBody>
        </p:sp>
      </p:grpSp>
      <p:cxnSp>
        <p:nvCxnSpPr>
          <p:cNvPr id="36" name="Gewinkelte Verbindung 35"/>
          <p:cNvCxnSpPr>
            <a:stCxn id="3" idx="3"/>
            <a:endCxn id="31" idx="1"/>
          </p:cNvCxnSpPr>
          <p:nvPr/>
        </p:nvCxnSpPr>
        <p:spPr>
          <a:xfrm flipV="1">
            <a:off x="2886076" y="1469231"/>
            <a:ext cx="419159" cy="7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61"/>
          <p:cNvGrpSpPr>
            <a:grpSpLocks/>
          </p:cNvGrpSpPr>
          <p:nvPr/>
        </p:nvGrpSpPr>
        <p:grpSpPr bwMode="auto">
          <a:xfrm>
            <a:off x="559619" y="3102745"/>
            <a:ext cx="282575" cy="274637"/>
            <a:chOff x="2479" y="1492"/>
            <a:chExt cx="178" cy="173"/>
          </a:xfrm>
        </p:grpSpPr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43" name="Gewinkelte Verbindung 42"/>
          <p:cNvCxnSpPr>
            <a:stCxn id="32" idx="3"/>
            <a:endCxn id="38" idx="2"/>
          </p:cNvCxnSpPr>
          <p:nvPr/>
        </p:nvCxnSpPr>
        <p:spPr>
          <a:xfrm flipH="1">
            <a:off x="559619" y="1462088"/>
            <a:ext cx="3952614" cy="1777976"/>
          </a:xfrm>
          <a:prstGeom prst="bentConnector5">
            <a:avLst>
              <a:gd name="adj1" fmla="val -5784"/>
              <a:gd name="adj2" fmla="val 72437"/>
              <a:gd name="adj3" fmla="val 10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37"/>
          <p:cNvGrpSpPr>
            <a:grpSpLocks/>
          </p:cNvGrpSpPr>
          <p:nvPr/>
        </p:nvGrpSpPr>
        <p:grpSpPr bwMode="auto">
          <a:xfrm>
            <a:off x="2758501" y="2996952"/>
            <a:ext cx="1224136" cy="508000"/>
            <a:chOff x="1236" y="346"/>
            <a:chExt cx="500" cy="320"/>
          </a:xfrm>
        </p:grpSpPr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Bestellen</a:t>
              </a:r>
              <a:endParaRPr lang="de-DE" altLang="de-DE" sz="800" dirty="0"/>
            </a:p>
          </p:txBody>
        </p:sp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1102317" y="3019003"/>
            <a:ext cx="1122909" cy="508000"/>
            <a:chOff x="612" y="346"/>
            <a:chExt cx="498" cy="320"/>
          </a:xfrm>
        </p:grpSpPr>
        <p:grpSp>
          <p:nvGrpSpPr>
            <p:cNvPr id="52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5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nicht vorhanden</a:t>
              </a:r>
              <a:endParaRPr lang="de-DE" altLang="de-DE" sz="800" dirty="0"/>
            </a:p>
          </p:txBody>
        </p:sp>
      </p:grpSp>
      <p:cxnSp>
        <p:nvCxnSpPr>
          <p:cNvPr id="58" name="Gewinkelte Verbindung 57"/>
          <p:cNvCxnSpPr>
            <a:stCxn id="38" idx="6"/>
            <a:endCxn id="53" idx="1"/>
          </p:cNvCxnSpPr>
          <p:nvPr/>
        </p:nvCxnSpPr>
        <p:spPr>
          <a:xfrm>
            <a:off x="842194" y="3240064"/>
            <a:ext cx="275907" cy="305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54" idx="3"/>
            <a:endCxn id="46" idx="1"/>
          </p:cNvCxnSpPr>
          <p:nvPr/>
        </p:nvCxnSpPr>
        <p:spPr>
          <a:xfrm flipV="1">
            <a:off x="2225226" y="3250952"/>
            <a:ext cx="533275" cy="22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239"/>
          <p:cNvGrpSpPr>
            <a:grpSpLocks/>
          </p:cNvGrpSpPr>
          <p:nvPr/>
        </p:nvGrpSpPr>
        <p:grpSpPr bwMode="auto">
          <a:xfrm>
            <a:off x="2987824" y="3844706"/>
            <a:ext cx="763587" cy="476251"/>
            <a:chOff x="1277" y="964"/>
            <a:chExt cx="481" cy="300"/>
          </a:xfrm>
        </p:grpSpPr>
        <p:grpSp>
          <p:nvGrpSpPr>
            <p:cNvPr id="64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66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7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8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5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Einkauf</a:t>
              </a:r>
              <a:endParaRPr lang="de-DE" altLang="de-DE" sz="800" dirty="0"/>
            </a:p>
          </p:txBody>
        </p:sp>
      </p:grpSp>
      <p:cxnSp>
        <p:nvCxnSpPr>
          <p:cNvPr id="70" name="Gewinkelte Verbindung 69"/>
          <p:cNvCxnSpPr>
            <a:stCxn id="67" idx="0"/>
            <a:endCxn id="46" idx="2"/>
          </p:cNvCxnSpPr>
          <p:nvPr/>
        </p:nvCxnSpPr>
        <p:spPr>
          <a:xfrm rot="5400000" flipH="1" flipV="1">
            <a:off x="3200613" y="3674750"/>
            <a:ext cx="339754" cy="1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22"/>
          <p:cNvGrpSpPr>
            <a:grpSpLocks/>
          </p:cNvGrpSpPr>
          <p:nvPr/>
        </p:nvGrpSpPr>
        <p:grpSpPr bwMode="auto">
          <a:xfrm>
            <a:off x="1098934" y="4669011"/>
            <a:ext cx="785903" cy="508000"/>
            <a:chOff x="612" y="346"/>
            <a:chExt cx="498" cy="320"/>
          </a:xfrm>
        </p:grpSpPr>
        <p:grpSp>
          <p:nvGrpSpPr>
            <p:cNvPr id="72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7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5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6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</a:t>
              </a:r>
            </a:p>
            <a:p>
              <a:pPr algn="ctr"/>
              <a:r>
                <a:rPr lang="de-DE" altLang="de-DE" sz="800" dirty="0" smtClean="0"/>
                <a:t> vorhanden</a:t>
              </a:r>
              <a:endParaRPr lang="de-DE" altLang="de-DE" sz="800" dirty="0"/>
            </a:p>
          </p:txBody>
        </p:sp>
      </p:grpSp>
      <p:cxnSp>
        <p:nvCxnSpPr>
          <p:cNvPr id="78" name="Gewinkelte Verbindung 77"/>
          <p:cNvCxnSpPr>
            <a:stCxn id="38" idx="4"/>
            <a:endCxn id="74" idx="1"/>
          </p:cNvCxnSpPr>
          <p:nvPr/>
        </p:nvCxnSpPr>
        <p:spPr>
          <a:xfrm rot="16200000" flipH="1">
            <a:off x="127106" y="3951182"/>
            <a:ext cx="1545629" cy="39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237"/>
          <p:cNvGrpSpPr>
            <a:grpSpLocks/>
          </p:cNvGrpSpPr>
          <p:nvPr/>
        </p:nvGrpSpPr>
        <p:grpSpPr bwMode="auto">
          <a:xfrm>
            <a:off x="2051720" y="4666630"/>
            <a:ext cx="1224136" cy="508000"/>
            <a:chOff x="1236" y="346"/>
            <a:chExt cx="500" cy="320"/>
          </a:xfrm>
        </p:grpSpPr>
        <p:pic>
          <p:nvPicPr>
            <p:cNvPr id="8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auslagern</a:t>
              </a:r>
              <a:endParaRPr lang="de-DE" altLang="de-DE" sz="800" dirty="0"/>
            </a:p>
          </p:txBody>
        </p:sp>
      </p:grpSp>
      <p:grpSp>
        <p:nvGrpSpPr>
          <p:cNvPr id="85" name="Group 239"/>
          <p:cNvGrpSpPr>
            <a:grpSpLocks/>
          </p:cNvGrpSpPr>
          <p:nvPr/>
        </p:nvGrpSpPr>
        <p:grpSpPr bwMode="auto">
          <a:xfrm>
            <a:off x="2296245" y="5517232"/>
            <a:ext cx="763587" cy="476251"/>
            <a:chOff x="1277" y="964"/>
            <a:chExt cx="481" cy="300"/>
          </a:xfrm>
        </p:grpSpPr>
        <p:grpSp>
          <p:nvGrpSpPr>
            <p:cNvPr id="86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88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9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7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Lager</a:t>
              </a:r>
              <a:endParaRPr lang="de-DE" altLang="de-DE" sz="800" dirty="0"/>
            </a:p>
          </p:txBody>
        </p:sp>
      </p:grpSp>
      <p:cxnSp>
        <p:nvCxnSpPr>
          <p:cNvPr id="92" name="Gewinkelte Verbindung 91"/>
          <p:cNvCxnSpPr>
            <a:stCxn id="89" idx="0"/>
            <a:endCxn id="84" idx="2"/>
          </p:cNvCxnSpPr>
          <p:nvPr/>
        </p:nvCxnSpPr>
        <p:spPr>
          <a:xfrm rot="16200000" flipV="1">
            <a:off x="2486402" y="5324801"/>
            <a:ext cx="375939" cy="89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93"/>
          <p:cNvCxnSpPr>
            <a:stCxn id="74" idx="3"/>
            <a:endCxn id="83" idx="1"/>
          </p:cNvCxnSpPr>
          <p:nvPr/>
        </p:nvCxnSpPr>
        <p:spPr>
          <a:xfrm flipV="1">
            <a:off x="1884837" y="4920630"/>
            <a:ext cx="166883" cy="23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237"/>
          <p:cNvGrpSpPr>
            <a:grpSpLocks/>
          </p:cNvGrpSpPr>
          <p:nvPr/>
        </p:nvGrpSpPr>
        <p:grpSpPr bwMode="auto">
          <a:xfrm>
            <a:off x="5442025" y="4669011"/>
            <a:ext cx="1002183" cy="508000"/>
            <a:chOff x="1236" y="346"/>
            <a:chExt cx="500" cy="320"/>
          </a:xfrm>
        </p:grpSpPr>
        <p:pic>
          <p:nvPicPr>
            <p:cNvPr id="9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</a:t>
              </a:r>
            </a:p>
            <a:p>
              <a:pPr algn="ctr"/>
              <a:r>
                <a:rPr lang="de-DE" altLang="de-DE" sz="800" dirty="0" smtClean="0"/>
                <a:t>versenden</a:t>
              </a:r>
              <a:endParaRPr lang="de-DE" altLang="de-DE" sz="800" dirty="0"/>
            </a:p>
          </p:txBody>
        </p:sp>
      </p:grpSp>
      <p:grpSp>
        <p:nvGrpSpPr>
          <p:cNvPr id="101" name="Group 239"/>
          <p:cNvGrpSpPr>
            <a:grpSpLocks/>
          </p:cNvGrpSpPr>
          <p:nvPr/>
        </p:nvGrpSpPr>
        <p:grpSpPr bwMode="auto">
          <a:xfrm>
            <a:off x="5608613" y="5524375"/>
            <a:ext cx="763587" cy="476251"/>
            <a:chOff x="1277" y="964"/>
            <a:chExt cx="481" cy="300"/>
          </a:xfrm>
        </p:grpSpPr>
        <p:grpSp>
          <p:nvGrpSpPr>
            <p:cNvPr id="102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04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6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3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Versand</a:t>
              </a:r>
              <a:endParaRPr lang="de-DE" altLang="de-DE" sz="800" dirty="0"/>
            </a:p>
          </p:txBody>
        </p:sp>
      </p:grpSp>
      <p:cxnSp>
        <p:nvCxnSpPr>
          <p:cNvPr id="108" name="Gewinkelte Verbindung 107"/>
          <p:cNvCxnSpPr>
            <a:stCxn id="104" idx="0"/>
            <a:endCxn id="97" idx="2"/>
          </p:cNvCxnSpPr>
          <p:nvPr/>
        </p:nvCxnSpPr>
        <p:spPr>
          <a:xfrm rot="16200000" flipV="1">
            <a:off x="5793477" y="5326651"/>
            <a:ext cx="347364" cy="480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6732240" y="4688061"/>
            <a:ext cx="1152128" cy="508000"/>
            <a:chOff x="1236" y="346"/>
            <a:chExt cx="500" cy="320"/>
          </a:xfrm>
        </p:grpSpPr>
        <p:pic>
          <p:nvPicPr>
            <p:cNvPr id="1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Zahlungseingang</a:t>
              </a:r>
            </a:p>
            <a:p>
              <a:pPr algn="ctr"/>
              <a:r>
                <a:rPr lang="de-DE" altLang="de-DE" sz="800" dirty="0" smtClean="0"/>
                <a:t>prüfen</a:t>
              </a:r>
              <a:endParaRPr lang="de-DE" altLang="de-DE" sz="800" dirty="0"/>
            </a:p>
          </p:txBody>
        </p:sp>
      </p:grpSp>
      <p:cxnSp>
        <p:nvCxnSpPr>
          <p:cNvPr id="113" name="Gewinkelte Verbindung 112"/>
          <p:cNvCxnSpPr>
            <a:stCxn id="97" idx="3"/>
            <a:endCxn id="110" idx="1"/>
          </p:cNvCxnSpPr>
          <p:nvPr/>
        </p:nvCxnSpPr>
        <p:spPr>
          <a:xfrm>
            <a:off x="6444208" y="4923011"/>
            <a:ext cx="288032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239"/>
          <p:cNvGrpSpPr>
            <a:grpSpLocks/>
          </p:cNvGrpSpPr>
          <p:nvPr/>
        </p:nvGrpSpPr>
        <p:grpSpPr bwMode="auto">
          <a:xfrm>
            <a:off x="6948264" y="5531518"/>
            <a:ext cx="763587" cy="476251"/>
            <a:chOff x="1277" y="964"/>
            <a:chExt cx="481" cy="300"/>
          </a:xfrm>
        </p:grpSpPr>
        <p:grpSp>
          <p:nvGrpSpPr>
            <p:cNvPr id="115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117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8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9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6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Rechnungswesen</a:t>
              </a:r>
              <a:endParaRPr lang="de-DE" altLang="de-DE" sz="800" dirty="0"/>
            </a:p>
          </p:txBody>
        </p:sp>
      </p:grpSp>
      <p:cxnSp>
        <p:nvCxnSpPr>
          <p:cNvPr id="121" name="Gewinkelte Verbindung 120"/>
          <p:cNvCxnSpPr>
            <a:stCxn id="117" idx="0"/>
            <a:endCxn id="110" idx="2"/>
          </p:cNvCxnSpPr>
          <p:nvPr/>
        </p:nvCxnSpPr>
        <p:spPr>
          <a:xfrm rot="16200000" flipV="1">
            <a:off x="7151850" y="5352516"/>
            <a:ext cx="335457" cy="225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22"/>
          <p:cNvGrpSpPr>
            <a:grpSpLocks/>
          </p:cNvGrpSpPr>
          <p:nvPr/>
        </p:nvGrpSpPr>
        <p:grpSpPr bwMode="auto">
          <a:xfrm>
            <a:off x="8172400" y="4660266"/>
            <a:ext cx="978893" cy="508000"/>
            <a:chOff x="612" y="346"/>
            <a:chExt cx="498" cy="320"/>
          </a:xfrm>
        </p:grpSpPr>
        <p:grpSp>
          <p:nvGrpSpPr>
            <p:cNvPr id="123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25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Auftrag ist</a:t>
              </a:r>
            </a:p>
            <a:p>
              <a:pPr algn="ctr"/>
              <a:r>
                <a:rPr lang="de-DE" altLang="de-DE" sz="800" dirty="0" smtClean="0"/>
                <a:t> abgeschlossen</a:t>
              </a:r>
              <a:endParaRPr lang="de-DE" altLang="de-DE" sz="800" dirty="0"/>
            </a:p>
          </p:txBody>
        </p:sp>
      </p:grpSp>
      <p:cxnSp>
        <p:nvCxnSpPr>
          <p:cNvPr id="129" name="Gewinkelte Verbindung 128"/>
          <p:cNvCxnSpPr>
            <a:stCxn id="111" idx="3"/>
            <a:endCxn id="124" idx="1"/>
          </p:cNvCxnSpPr>
          <p:nvPr/>
        </p:nvCxnSpPr>
        <p:spPr>
          <a:xfrm flipV="1">
            <a:off x="7868238" y="4911886"/>
            <a:ext cx="317922" cy="23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47" idx="0"/>
            <a:endCxn id="31" idx="2"/>
          </p:cNvCxnSpPr>
          <p:nvPr/>
        </p:nvCxnSpPr>
        <p:spPr>
          <a:xfrm rot="5400000" flipH="1" flipV="1">
            <a:off x="3000611" y="2099311"/>
            <a:ext cx="1292771" cy="5406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61"/>
          <p:cNvGrpSpPr>
            <a:grpSpLocks/>
          </p:cNvGrpSpPr>
          <p:nvPr/>
        </p:nvGrpSpPr>
        <p:grpSpPr bwMode="auto">
          <a:xfrm>
            <a:off x="3563888" y="4774567"/>
            <a:ext cx="282575" cy="274637"/>
            <a:chOff x="2479" y="1492"/>
            <a:chExt cx="178" cy="173"/>
          </a:xfrm>
        </p:grpSpPr>
        <p:sp>
          <p:nvSpPr>
            <p:cNvPr id="112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0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8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0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31" name="Group 22"/>
          <p:cNvGrpSpPr>
            <a:grpSpLocks/>
          </p:cNvGrpSpPr>
          <p:nvPr/>
        </p:nvGrpSpPr>
        <p:grpSpPr bwMode="auto">
          <a:xfrm>
            <a:off x="4067944" y="4683299"/>
            <a:ext cx="1122909" cy="508000"/>
            <a:chOff x="612" y="346"/>
            <a:chExt cx="498" cy="320"/>
          </a:xfrm>
        </p:grpSpPr>
        <p:grpSp>
          <p:nvGrpSpPr>
            <p:cNvPr id="132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3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5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6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Ware ausgelagert</a:t>
              </a:r>
              <a:endParaRPr lang="de-DE" altLang="de-DE" sz="800" dirty="0"/>
            </a:p>
          </p:txBody>
        </p:sp>
      </p:grpSp>
      <p:cxnSp>
        <p:nvCxnSpPr>
          <p:cNvPr id="29" name="Gewinkelte Verbindung 28"/>
          <p:cNvCxnSpPr>
            <a:stCxn id="120" idx="6"/>
            <a:endCxn id="133" idx="1"/>
          </p:cNvCxnSpPr>
          <p:nvPr/>
        </p:nvCxnSpPr>
        <p:spPr>
          <a:xfrm>
            <a:off x="3846463" y="4911886"/>
            <a:ext cx="237265" cy="230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83" idx="3"/>
            <a:endCxn id="112" idx="2"/>
          </p:cNvCxnSpPr>
          <p:nvPr/>
        </p:nvCxnSpPr>
        <p:spPr>
          <a:xfrm flipV="1">
            <a:off x="3275856" y="4911886"/>
            <a:ext cx="288032" cy="87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134" idx="3"/>
            <a:endCxn id="97" idx="1"/>
          </p:cNvCxnSpPr>
          <p:nvPr/>
        </p:nvCxnSpPr>
        <p:spPr>
          <a:xfrm flipV="1">
            <a:off x="5190853" y="4923011"/>
            <a:ext cx="251172" cy="142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22"/>
          <p:cNvGrpSpPr>
            <a:grpSpLocks/>
          </p:cNvGrpSpPr>
          <p:nvPr/>
        </p:nvGrpSpPr>
        <p:grpSpPr bwMode="auto">
          <a:xfrm>
            <a:off x="4067944" y="4061141"/>
            <a:ext cx="1122909" cy="508000"/>
            <a:chOff x="612" y="346"/>
            <a:chExt cx="498" cy="320"/>
          </a:xfrm>
        </p:grpSpPr>
        <p:grpSp>
          <p:nvGrpSpPr>
            <p:cNvPr id="138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140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1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2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9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 smtClean="0"/>
                <a:t>Nachbestellung</a:t>
              </a:r>
            </a:p>
            <a:p>
              <a:pPr algn="ctr"/>
              <a:r>
                <a:rPr lang="de-DE" altLang="de-DE" sz="800" dirty="0" smtClean="0"/>
                <a:t> erforderlich</a:t>
              </a:r>
              <a:endParaRPr lang="de-DE" altLang="de-DE" sz="800" dirty="0"/>
            </a:p>
          </p:txBody>
        </p:sp>
      </p:grpSp>
      <p:cxnSp>
        <p:nvCxnSpPr>
          <p:cNvPr id="48" name="Gewinkelte Verbindung 47"/>
          <p:cNvCxnSpPr>
            <a:stCxn id="120" idx="0"/>
            <a:endCxn id="139" idx="1"/>
          </p:cNvCxnSpPr>
          <p:nvPr/>
        </p:nvCxnSpPr>
        <p:spPr>
          <a:xfrm rot="5400000" flipH="1" flipV="1">
            <a:off x="3663549" y="4354388"/>
            <a:ext cx="461806" cy="3785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140" idx="0"/>
            <a:endCxn id="46" idx="3"/>
          </p:cNvCxnSpPr>
          <p:nvPr/>
        </p:nvCxnSpPr>
        <p:spPr>
          <a:xfrm rot="16200000" flipV="1">
            <a:off x="3900924" y="3332666"/>
            <a:ext cx="810189" cy="646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1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" name="Group 61"/>
          <p:cNvGrpSpPr>
            <a:grpSpLocks/>
          </p:cNvGrpSpPr>
          <p:nvPr/>
        </p:nvGrpSpPr>
        <p:grpSpPr bwMode="auto">
          <a:xfrm>
            <a:off x="5111752" y="1354139"/>
            <a:ext cx="282575" cy="274637"/>
            <a:chOff x="2479" y="1492"/>
            <a:chExt cx="178" cy="173"/>
          </a:xfrm>
        </p:grpSpPr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81" name="Group 209"/>
          <p:cNvGrpSpPr>
            <a:grpSpLocks/>
          </p:cNvGrpSpPr>
          <p:nvPr/>
        </p:nvGrpSpPr>
        <p:grpSpPr bwMode="auto">
          <a:xfrm>
            <a:off x="7902577" y="1249364"/>
            <a:ext cx="765175" cy="484187"/>
            <a:chOff x="4037" y="328"/>
            <a:chExt cx="482" cy="305"/>
          </a:xfrm>
        </p:grpSpPr>
        <p:grpSp>
          <p:nvGrpSpPr>
            <p:cNvPr id="3135" name="Group 63"/>
            <p:cNvGrpSpPr>
              <a:grpSpLocks/>
            </p:cNvGrpSpPr>
            <p:nvPr/>
          </p:nvGrpSpPr>
          <p:grpSpPr bwMode="auto">
            <a:xfrm>
              <a:off x="4037" y="328"/>
              <a:ext cx="480" cy="299"/>
              <a:chOff x="1800" y="1951"/>
              <a:chExt cx="480" cy="299"/>
            </a:xfrm>
          </p:grpSpPr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79" name="Rectangle 207"/>
            <p:cNvSpPr>
              <a:spLocks noChangeArrowheads="1"/>
            </p:cNvSpPr>
            <p:nvPr/>
          </p:nvSpPr>
          <p:spPr bwMode="auto">
            <a:xfrm>
              <a:off x="4038" y="334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5" name="Group 243"/>
          <p:cNvGrpSpPr>
            <a:grpSpLocks/>
          </p:cNvGrpSpPr>
          <p:nvPr/>
        </p:nvGrpSpPr>
        <p:grpSpPr bwMode="auto">
          <a:xfrm>
            <a:off x="7904163" y="2127249"/>
            <a:ext cx="762000" cy="476251"/>
            <a:chOff x="4791" y="932"/>
            <a:chExt cx="480" cy="300"/>
          </a:xfrm>
        </p:grpSpPr>
        <p:grpSp>
          <p:nvGrpSpPr>
            <p:cNvPr id="3258" name="Group 186"/>
            <p:cNvGrpSpPr>
              <a:grpSpLocks/>
            </p:cNvGrpSpPr>
            <p:nvPr/>
          </p:nvGrpSpPr>
          <p:grpSpPr bwMode="auto">
            <a:xfrm>
              <a:off x="4791" y="932"/>
              <a:ext cx="480" cy="300"/>
              <a:chOff x="4791" y="932"/>
              <a:chExt cx="480" cy="300"/>
            </a:xfrm>
          </p:grpSpPr>
          <p:sp>
            <p:nvSpPr>
              <p:cNvPr id="3158" name="Oval 86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9" name="Oval 87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0" name="Oval 88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1" name="Oval 89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4794" y="940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Gruppe</a:t>
              </a:r>
            </a:p>
          </p:txBody>
        </p:sp>
      </p:grpSp>
      <p:grpSp>
        <p:nvGrpSpPr>
          <p:cNvPr id="3318" name="Group 246"/>
          <p:cNvGrpSpPr>
            <a:grpSpLocks/>
          </p:cNvGrpSpPr>
          <p:nvPr/>
        </p:nvGrpSpPr>
        <p:grpSpPr bwMode="auto">
          <a:xfrm>
            <a:off x="7904163" y="2973389"/>
            <a:ext cx="762000" cy="555625"/>
            <a:chOff x="4896" y="1485"/>
            <a:chExt cx="480" cy="350"/>
          </a:xfrm>
        </p:grpSpPr>
        <p:grpSp>
          <p:nvGrpSpPr>
            <p:cNvPr id="3265" name="Group 193"/>
            <p:cNvGrpSpPr>
              <a:grpSpLocks/>
            </p:cNvGrpSpPr>
            <p:nvPr/>
          </p:nvGrpSpPr>
          <p:grpSpPr bwMode="auto">
            <a:xfrm>
              <a:off x="4896" y="1489"/>
              <a:ext cx="480" cy="346"/>
              <a:chOff x="1469" y="3649"/>
              <a:chExt cx="480" cy="346"/>
            </a:xfrm>
          </p:grpSpPr>
          <p:sp>
            <p:nvSpPr>
              <p:cNvPr id="3193" name="Rectangle 121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4" name="Rectangle 122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5" name="Line 123"/>
              <p:cNvSpPr>
                <a:spLocks noChangeShapeType="1"/>
              </p:cNvSpPr>
              <p:nvPr/>
            </p:nvSpPr>
            <p:spPr bwMode="auto">
              <a:xfrm>
                <a:off x="1469" y="3971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6" name="Line 124"/>
              <p:cNvSpPr>
                <a:spLocks noChangeShapeType="1"/>
              </p:cNvSpPr>
              <p:nvPr/>
            </p:nvSpPr>
            <p:spPr bwMode="auto">
              <a:xfrm>
                <a:off x="1469" y="3949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0" name="Rectangle 218"/>
            <p:cNvSpPr>
              <a:spLocks noChangeArrowheads="1"/>
            </p:cNvSpPr>
            <p:nvPr/>
          </p:nvSpPr>
          <p:spPr bwMode="auto">
            <a:xfrm>
              <a:off x="4901" y="1485"/>
              <a:ext cx="46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Klasse</a:t>
              </a:r>
            </a:p>
          </p:txBody>
        </p:sp>
      </p:grpSp>
      <p:grpSp>
        <p:nvGrpSpPr>
          <p:cNvPr id="3282" name="Group 210"/>
          <p:cNvGrpSpPr>
            <a:grpSpLocks/>
          </p:cNvGrpSpPr>
          <p:nvPr/>
        </p:nvGrpSpPr>
        <p:grpSpPr bwMode="auto">
          <a:xfrm>
            <a:off x="6680202" y="1250951"/>
            <a:ext cx="784225" cy="481013"/>
            <a:chOff x="4685" y="363"/>
            <a:chExt cx="494" cy="303"/>
          </a:xfrm>
        </p:grpSpPr>
        <p:grpSp>
          <p:nvGrpSpPr>
            <p:cNvPr id="3136" name="Group 64"/>
            <p:cNvGrpSpPr>
              <a:grpSpLocks/>
            </p:cNvGrpSpPr>
            <p:nvPr/>
          </p:nvGrpSpPr>
          <p:grpSpPr bwMode="auto">
            <a:xfrm>
              <a:off x="4699" y="367"/>
              <a:ext cx="480" cy="299"/>
              <a:chOff x="2424" y="1951"/>
              <a:chExt cx="480" cy="299"/>
            </a:xfrm>
          </p:grpSpPr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0" name="Rectangle 208"/>
            <p:cNvSpPr>
              <a:spLocks noChangeArrowheads="1"/>
            </p:cNvSpPr>
            <p:nvPr/>
          </p:nvSpPr>
          <p:spPr bwMode="auto">
            <a:xfrm>
              <a:off x="4685" y="363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6" name="Group 244"/>
          <p:cNvGrpSpPr>
            <a:grpSpLocks/>
          </p:cNvGrpSpPr>
          <p:nvPr/>
        </p:nvGrpSpPr>
        <p:grpSpPr bwMode="auto">
          <a:xfrm>
            <a:off x="6689727" y="2219326"/>
            <a:ext cx="766763" cy="292100"/>
            <a:chOff x="4183" y="1008"/>
            <a:chExt cx="483" cy="184"/>
          </a:xfrm>
        </p:grpSpPr>
        <p:grpSp>
          <p:nvGrpSpPr>
            <p:cNvPr id="3257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3156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7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Person</a:t>
              </a:r>
            </a:p>
          </p:txBody>
        </p:sp>
      </p:grpSp>
      <p:grpSp>
        <p:nvGrpSpPr>
          <p:cNvPr id="3334" name="Group 262"/>
          <p:cNvGrpSpPr>
            <a:grpSpLocks/>
          </p:cNvGrpSpPr>
          <p:nvPr/>
        </p:nvGrpSpPr>
        <p:grpSpPr bwMode="auto">
          <a:xfrm>
            <a:off x="6694490" y="2971801"/>
            <a:ext cx="757237" cy="560388"/>
            <a:chOff x="4228" y="1482"/>
            <a:chExt cx="477" cy="353"/>
          </a:xfrm>
        </p:grpSpPr>
        <p:grpSp>
          <p:nvGrpSpPr>
            <p:cNvPr id="3264" name="Group 192"/>
            <p:cNvGrpSpPr>
              <a:grpSpLocks/>
            </p:cNvGrpSpPr>
            <p:nvPr/>
          </p:nvGrpSpPr>
          <p:grpSpPr bwMode="auto">
            <a:xfrm>
              <a:off x="4228" y="1482"/>
              <a:ext cx="477" cy="348"/>
              <a:chOff x="3245" y="3098"/>
              <a:chExt cx="618" cy="455"/>
            </a:xfrm>
          </p:grpSpPr>
          <p:sp>
            <p:nvSpPr>
              <p:cNvPr id="3189" name="Freeform 117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solidFill>
                <a:srgbClr val="FFFF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0" name="Freeform 118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2" name="Rectangle 120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1" name="Rectangle 219"/>
            <p:cNvSpPr>
              <a:spLocks noChangeArrowheads="1"/>
            </p:cNvSpPr>
            <p:nvPr/>
          </p:nvSpPr>
          <p:spPr bwMode="auto">
            <a:xfrm>
              <a:off x="4235" y="1490"/>
              <a:ext cx="45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Paket</a:t>
              </a:r>
            </a:p>
          </p:txBody>
        </p:sp>
      </p:grpSp>
      <p:grpSp>
        <p:nvGrpSpPr>
          <p:cNvPr id="3328" name="Group 256"/>
          <p:cNvGrpSpPr>
            <a:grpSpLocks/>
          </p:cNvGrpSpPr>
          <p:nvPr/>
        </p:nvGrpSpPr>
        <p:grpSpPr bwMode="auto">
          <a:xfrm>
            <a:off x="6689727" y="3959226"/>
            <a:ext cx="765175" cy="484188"/>
            <a:chOff x="4647" y="2142"/>
            <a:chExt cx="482" cy="305"/>
          </a:xfrm>
        </p:grpSpPr>
        <p:grpSp>
          <p:nvGrpSpPr>
            <p:cNvPr id="3271" name="Group 199"/>
            <p:cNvGrpSpPr>
              <a:grpSpLocks/>
            </p:cNvGrpSpPr>
            <p:nvPr/>
          </p:nvGrpSpPr>
          <p:grpSpPr bwMode="auto">
            <a:xfrm>
              <a:off x="4647" y="2142"/>
              <a:ext cx="480" cy="305"/>
              <a:chOff x="3869" y="4129"/>
              <a:chExt cx="480" cy="305"/>
            </a:xfrm>
          </p:grpSpPr>
          <p:sp>
            <p:nvSpPr>
              <p:cNvPr id="3216" name="Rectangle 144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8" name="Line 146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1" cy="3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9" name="Line 147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0" name="Line 148"/>
              <p:cNvSpPr>
                <a:spLocks noChangeShapeType="1"/>
              </p:cNvSpPr>
              <p:nvPr/>
            </p:nvSpPr>
            <p:spPr bwMode="auto">
              <a:xfrm>
                <a:off x="4267" y="4411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1" name="Line 149"/>
              <p:cNvSpPr>
                <a:spLocks noChangeShapeType="1"/>
              </p:cNvSpPr>
              <p:nvPr/>
            </p:nvSpPr>
            <p:spPr bwMode="auto">
              <a:xfrm>
                <a:off x="4266" y="4427"/>
                <a:ext cx="27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2" name="Line 150"/>
              <p:cNvSpPr>
                <a:spLocks noChangeShapeType="1"/>
              </p:cNvSpPr>
              <p:nvPr/>
            </p:nvSpPr>
            <p:spPr bwMode="auto">
              <a:xfrm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3" name="Line 151"/>
              <p:cNvSpPr>
                <a:spLocks noChangeShapeType="1"/>
              </p:cNvSpPr>
              <p:nvPr/>
            </p:nvSpPr>
            <p:spPr bwMode="auto">
              <a:xfrm flipV="1"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4" name="Line 152"/>
              <p:cNvSpPr>
                <a:spLocks noChangeShapeType="1"/>
              </p:cNvSpPr>
              <p:nvPr/>
            </p:nvSpPr>
            <p:spPr bwMode="auto">
              <a:xfrm>
                <a:off x="389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5" name="Line 153"/>
              <p:cNvSpPr>
                <a:spLocks noChangeShapeType="1"/>
              </p:cNvSpPr>
              <p:nvPr/>
            </p:nvSpPr>
            <p:spPr bwMode="auto">
              <a:xfrm>
                <a:off x="3923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6" name="Line 154"/>
              <p:cNvSpPr>
                <a:spLocks noChangeShapeType="1"/>
              </p:cNvSpPr>
              <p:nvPr/>
            </p:nvSpPr>
            <p:spPr bwMode="auto">
              <a:xfrm>
                <a:off x="4290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7" name="Line 155"/>
              <p:cNvSpPr>
                <a:spLocks noChangeShapeType="1"/>
              </p:cNvSpPr>
              <p:nvPr/>
            </p:nvSpPr>
            <p:spPr bwMode="auto">
              <a:xfrm>
                <a:off x="431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3" name="Rectangle 221"/>
            <p:cNvSpPr>
              <a:spLocks noChangeArrowheads="1"/>
            </p:cNvSpPr>
            <p:nvPr/>
          </p:nvSpPr>
          <p:spPr bwMode="auto">
            <a:xfrm>
              <a:off x="4654" y="2150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</a:p>
            <a:p>
              <a:pPr algn="ctr"/>
              <a:r>
                <a:rPr lang="de-DE" altLang="de-DE" sz="800"/>
                <a:t>dungs-</a:t>
              </a:r>
            </a:p>
            <a:p>
              <a:pPr algn="ctr"/>
              <a:r>
                <a:rPr lang="de-DE" altLang="de-DE" sz="800"/>
                <a:t>system</a:t>
              </a:r>
            </a:p>
          </p:txBody>
        </p:sp>
      </p:grp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5797550" y="1346201"/>
            <a:ext cx="304800" cy="292100"/>
            <a:chOff x="2952" y="1490"/>
            <a:chExt cx="192" cy="184"/>
          </a:xfrm>
        </p:grpSpPr>
        <p:sp>
          <p:nvSpPr>
            <p:cNvPr id="3112" name="Oval 40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 flipH="1" flipV="1">
              <a:off x="3006" y="1552"/>
              <a:ext cx="42" cy="7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 flipV="1">
              <a:off x="3048" y="1549"/>
              <a:ext cx="42" cy="8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56" name="Group 184"/>
          <p:cNvGrpSpPr>
            <a:grpSpLocks/>
          </p:cNvGrpSpPr>
          <p:nvPr/>
        </p:nvGrpSpPr>
        <p:grpSpPr bwMode="auto">
          <a:xfrm>
            <a:off x="5481638" y="2217739"/>
            <a:ext cx="762000" cy="293687"/>
            <a:chOff x="1517" y="2305"/>
            <a:chExt cx="480" cy="185"/>
          </a:xfrm>
        </p:grpSpPr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5" name="Freeform 83"/>
            <p:cNvSpPr>
              <a:spLocks noEditPoints="1"/>
            </p:cNvSpPr>
            <p:nvPr/>
          </p:nvSpPr>
          <p:spPr bwMode="auto">
            <a:xfrm>
              <a:off x="1533" y="2309"/>
              <a:ext cx="6" cy="156"/>
            </a:xfrm>
            <a:custGeom>
              <a:avLst/>
              <a:gdLst>
                <a:gd name="T0" fmla="*/ 16 w 16"/>
                <a:gd name="T1" fmla="*/ 8 h 417"/>
                <a:gd name="T2" fmla="*/ 16 w 16"/>
                <a:gd name="T3" fmla="*/ 9 h 417"/>
                <a:gd name="T4" fmla="*/ 8 w 16"/>
                <a:gd name="T5" fmla="*/ 17 h 417"/>
                <a:gd name="T6" fmla="*/ 0 w 16"/>
                <a:gd name="T7" fmla="*/ 9 h 417"/>
                <a:gd name="T8" fmla="*/ 0 w 16"/>
                <a:gd name="T9" fmla="*/ 8 h 417"/>
                <a:gd name="T10" fmla="*/ 8 w 16"/>
                <a:gd name="T11" fmla="*/ 0 h 417"/>
                <a:gd name="T12" fmla="*/ 16 w 16"/>
                <a:gd name="T13" fmla="*/ 8 h 417"/>
                <a:gd name="T14" fmla="*/ 16 w 16"/>
                <a:gd name="T15" fmla="*/ 89 h 417"/>
                <a:gd name="T16" fmla="*/ 16 w 16"/>
                <a:gd name="T17" fmla="*/ 89 h 417"/>
                <a:gd name="T18" fmla="*/ 8 w 16"/>
                <a:gd name="T19" fmla="*/ 97 h 417"/>
                <a:gd name="T20" fmla="*/ 0 w 16"/>
                <a:gd name="T21" fmla="*/ 89 h 417"/>
                <a:gd name="T22" fmla="*/ 0 w 16"/>
                <a:gd name="T23" fmla="*/ 89 h 417"/>
                <a:gd name="T24" fmla="*/ 8 w 16"/>
                <a:gd name="T25" fmla="*/ 81 h 417"/>
                <a:gd name="T26" fmla="*/ 16 w 16"/>
                <a:gd name="T27" fmla="*/ 89 h 417"/>
                <a:gd name="T28" fmla="*/ 16 w 16"/>
                <a:gd name="T29" fmla="*/ 169 h 417"/>
                <a:gd name="T30" fmla="*/ 16 w 16"/>
                <a:gd name="T31" fmla="*/ 169 h 417"/>
                <a:gd name="T32" fmla="*/ 8 w 16"/>
                <a:gd name="T33" fmla="*/ 177 h 417"/>
                <a:gd name="T34" fmla="*/ 0 w 16"/>
                <a:gd name="T35" fmla="*/ 169 h 417"/>
                <a:gd name="T36" fmla="*/ 0 w 16"/>
                <a:gd name="T37" fmla="*/ 169 h 417"/>
                <a:gd name="T38" fmla="*/ 8 w 16"/>
                <a:gd name="T39" fmla="*/ 161 h 417"/>
                <a:gd name="T40" fmla="*/ 16 w 16"/>
                <a:gd name="T41" fmla="*/ 169 h 417"/>
                <a:gd name="T42" fmla="*/ 16 w 16"/>
                <a:gd name="T43" fmla="*/ 249 h 417"/>
                <a:gd name="T44" fmla="*/ 16 w 16"/>
                <a:gd name="T45" fmla="*/ 249 h 417"/>
                <a:gd name="T46" fmla="*/ 8 w 16"/>
                <a:gd name="T47" fmla="*/ 257 h 417"/>
                <a:gd name="T48" fmla="*/ 0 w 16"/>
                <a:gd name="T49" fmla="*/ 249 h 417"/>
                <a:gd name="T50" fmla="*/ 0 w 16"/>
                <a:gd name="T51" fmla="*/ 249 h 417"/>
                <a:gd name="T52" fmla="*/ 8 w 16"/>
                <a:gd name="T53" fmla="*/ 241 h 417"/>
                <a:gd name="T54" fmla="*/ 16 w 16"/>
                <a:gd name="T55" fmla="*/ 249 h 417"/>
                <a:gd name="T56" fmla="*/ 16 w 16"/>
                <a:gd name="T57" fmla="*/ 329 h 417"/>
                <a:gd name="T58" fmla="*/ 16 w 16"/>
                <a:gd name="T59" fmla="*/ 329 h 417"/>
                <a:gd name="T60" fmla="*/ 8 w 16"/>
                <a:gd name="T61" fmla="*/ 337 h 417"/>
                <a:gd name="T62" fmla="*/ 0 w 16"/>
                <a:gd name="T63" fmla="*/ 329 h 417"/>
                <a:gd name="T64" fmla="*/ 0 w 16"/>
                <a:gd name="T65" fmla="*/ 329 h 417"/>
                <a:gd name="T66" fmla="*/ 8 w 16"/>
                <a:gd name="T67" fmla="*/ 321 h 417"/>
                <a:gd name="T68" fmla="*/ 16 w 16"/>
                <a:gd name="T69" fmla="*/ 329 h 417"/>
                <a:gd name="T70" fmla="*/ 16 w 16"/>
                <a:gd name="T71" fmla="*/ 409 h 417"/>
                <a:gd name="T72" fmla="*/ 16 w 16"/>
                <a:gd name="T73" fmla="*/ 409 h 417"/>
                <a:gd name="T74" fmla="*/ 8 w 16"/>
                <a:gd name="T75" fmla="*/ 417 h 417"/>
                <a:gd name="T76" fmla="*/ 0 w 16"/>
                <a:gd name="T77" fmla="*/ 409 h 417"/>
                <a:gd name="T78" fmla="*/ 0 w 16"/>
                <a:gd name="T79" fmla="*/ 409 h 417"/>
                <a:gd name="T80" fmla="*/ 8 w 16"/>
                <a:gd name="T81" fmla="*/ 401 h 417"/>
                <a:gd name="T82" fmla="*/ 16 w 16"/>
                <a:gd name="T83" fmla="*/ 4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417">
                  <a:moveTo>
                    <a:pt x="16" y="8"/>
                  </a:moveTo>
                  <a:lnTo>
                    <a:pt x="16" y="9"/>
                  </a:lnTo>
                  <a:cubicBezTo>
                    <a:pt x="16" y="13"/>
                    <a:pt x="13" y="17"/>
                    <a:pt x="8" y="17"/>
                  </a:cubicBezTo>
                  <a:cubicBezTo>
                    <a:pt x="4" y="17"/>
                    <a:pt x="0" y="13"/>
                    <a:pt x="0" y="9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89"/>
                  </a:moveTo>
                  <a:lnTo>
                    <a:pt x="16" y="89"/>
                  </a:lnTo>
                  <a:cubicBezTo>
                    <a:pt x="16" y="93"/>
                    <a:pt x="13" y="97"/>
                    <a:pt x="8" y="97"/>
                  </a:cubicBezTo>
                  <a:cubicBezTo>
                    <a:pt x="4" y="97"/>
                    <a:pt x="0" y="93"/>
                    <a:pt x="0" y="89"/>
                  </a:cubicBezTo>
                  <a:lnTo>
                    <a:pt x="0" y="89"/>
                  </a:lnTo>
                  <a:cubicBezTo>
                    <a:pt x="0" y="84"/>
                    <a:pt x="4" y="81"/>
                    <a:pt x="8" y="81"/>
                  </a:cubicBezTo>
                  <a:cubicBezTo>
                    <a:pt x="13" y="81"/>
                    <a:pt x="16" y="84"/>
                    <a:pt x="16" y="89"/>
                  </a:cubicBezTo>
                  <a:close/>
                  <a:moveTo>
                    <a:pt x="16" y="169"/>
                  </a:moveTo>
                  <a:lnTo>
                    <a:pt x="16" y="169"/>
                  </a:lnTo>
                  <a:cubicBezTo>
                    <a:pt x="16" y="173"/>
                    <a:pt x="13" y="177"/>
                    <a:pt x="8" y="177"/>
                  </a:cubicBezTo>
                  <a:cubicBezTo>
                    <a:pt x="4" y="177"/>
                    <a:pt x="0" y="173"/>
                    <a:pt x="0" y="169"/>
                  </a:cubicBezTo>
                  <a:lnTo>
                    <a:pt x="0" y="169"/>
                  </a:lnTo>
                  <a:cubicBezTo>
                    <a:pt x="0" y="164"/>
                    <a:pt x="4" y="161"/>
                    <a:pt x="8" y="161"/>
                  </a:cubicBezTo>
                  <a:cubicBezTo>
                    <a:pt x="13" y="161"/>
                    <a:pt x="16" y="164"/>
                    <a:pt x="16" y="169"/>
                  </a:cubicBezTo>
                  <a:close/>
                  <a:moveTo>
                    <a:pt x="16" y="249"/>
                  </a:moveTo>
                  <a:lnTo>
                    <a:pt x="16" y="249"/>
                  </a:lnTo>
                  <a:cubicBezTo>
                    <a:pt x="16" y="253"/>
                    <a:pt x="13" y="257"/>
                    <a:pt x="8" y="257"/>
                  </a:cubicBezTo>
                  <a:cubicBezTo>
                    <a:pt x="4" y="257"/>
                    <a:pt x="0" y="253"/>
                    <a:pt x="0" y="249"/>
                  </a:cubicBezTo>
                  <a:lnTo>
                    <a:pt x="0" y="249"/>
                  </a:lnTo>
                  <a:cubicBezTo>
                    <a:pt x="0" y="244"/>
                    <a:pt x="4" y="241"/>
                    <a:pt x="8" y="241"/>
                  </a:cubicBezTo>
                  <a:cubicBezTo>
                    <a:pt x="13" y="241"/>
                    <a:pt x="16" y="244"/>
                    <a:pt x="16" y="249"/>
                  </a:cubicBezTo>
                  <a:close/>
                  <a:moveTo>
                    <a:pt x="16" y="329"/>
                  </a:moveTo>
                  <a:lnTo>
                    <a:pt x="16" y="329"/>
                  </a:lnTo>
                  <a:cubicBezTo>
                    <a:pt x="16" y="333"/>
                    <a:pt x="13" y="337"/>
                    <a:pt x="8" y="337"/>
                  </a:cubicBezTo>
                  <a:cubicBezTo>
                    <a:pt x="4" y="337"/>
                    <a:pt x="0" y="333"/>
                    <a:pt x="0" y="329"/>
                  </a:cubicBezTo>
                  <a:lnTo>
                    <a:pt x="0" y="329"/>
                  </a:lnTo>
                  <a:cubicBezTo>
                    <a:pt x="0" y="324"/>
                    <a:pt x="4" y="321"/>
                    <a:pt x="8" y="321"/>
                  </a:cubicBezTo>
                  <a:cubicBezTo>
                    <a:pt x="13" y="321"/>
                    <a:pt x="16" y="324"/>
                    <a:pt x="16" y="329"/>
                  </a:cubicBezTo>
                  <a:close/>
                  <a:moveTo>
                    <a:pt x="16" y="409"/>
                  </a:moveTo>
                  <a:lnTo>
                    <a:pt x="16" y="409"/>
                  </a:lnTo>
                  <a:cubicBezTo>
                    <a:pt x="16" y="413"/>
                    <a:pt x="13" y="417"/>
                    <a:pt x="8" y="417"/>
                  </a:cubicBezTo>
                  <a:cubicBezTo>
                    <a:pt x="4" y="417"/>
                    <a:pt x="0" y="413"/>
                    <a:pt x="0" y="409"/>
                  </a:cubicBezTo>
                  <a:lnTo>
                    <a:pt x="0" y="409"/>
                  </a:lnTo>
                  <a:cubicBezTo>
                    <a:pt x="0" y="404"/>
                    <a:pt x="4" y="401"/>
                    <a:pt x="8" y="401"/>
                  </a:cubicBezTo>
                  <a:cubicBezTo>
                    <a:pt x="13" y="401"/>
                    <a:pt x="16" y="404"/>
                    <a:pt x="16" y="4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287" name="Rectangle 215"/>
          <p:cNvSpPr>
            <a:spLocks noChangeArrowheads="1"/>
          </p:cNvSpPr>
          <p:nvPr/>
        </p:nvSpPr>
        <p:spPr bwMode="auto">
          <a:xfrm>
            <a:off x="5489575" y="2217739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de-DE" sz="800"/>
              <a:t>Personentyp</a:t>
            </a:r>
          </a:p>
          <a:p>
            <a:pPr algn="ctr"/>
            <a:r>
              <a:rPr lang="de-DE" altLang="de-DE" sz="800"/>
              <a:t>(Rolle)</a:t>
            </a:r>
          </a:p>
        </p:txBody>
      </p:sp>
      <p:grpSp>
        <p:nvGrpSpPr>
          <p:cNvPr id="3319" name="Group 247"/>
          <p:cNvGrpSpPr>
            <a:grpSpLocks/>
          </p:cNvGrpSpPr>
          <p:nvPr/>
        </p:nvGrpSpPr>
        <p:grpSpPr bwMode="auto">
          <a:xfrm>
            <a:off x="5480052" y="3014664"/>
            <a:ext cx="765175" cy="473075"/>
            <a:chOff x="3417" y="1502"/>
            <a:chExt cx="482" cy="298"/>
          </a:xfrm>
        </p:grpSpPr>
        <p:grpSp>
          <p:nvGrpSpPr>
            <p:cNvPr id="3263" name="Group 191"/>
            <p:cNvGrpSpPr>
              <a:grpSpLocks/>
            </p:cNvGrpSpPr>
            <p:nvPr/>
          </p:nvGrpSpPr>
          <p:grpSpPr bwMode="auto">
            <a:xfrm>
              <a:off x="3417" y="1504"/>
              <a:ext cx="482" cy="296"/>
              <a:chOff x="2332" y="3117"/>
              <a:chExt cx="482" cy="296"/>
            </a:xfrm>
          </p:grpSpPr>
          <p:sp>
            <p:nvSpPr>
              <p:cNvPr id="3181" name="Freeform 109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solidFill>
                <a:srgbClr val="B3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2" name="Freeform 110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3" name="Oval 111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4" name="Oval 112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5" name="Oval 113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6" name="Oval 114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7" name="Oval 115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8" name="Oval 116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2" name="Rectangle 220"/>
            <p:cNvSpPr>
              <a:spLocks noChangeArrowheads="1"/>
            </p:cNvSpPr>
            <p:nvPr/>
          </p:nvSpPr>
          <p:spPr bwMode="auto">
            <a:xfrm>
              <a:off x="3418" y="1502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Dokumentiertes</a:t>
              </a:r>
            </a:p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29" name="Group 257"/>
          <p:cNvGrpSpPr>
            <a:grpSpLocks/>
          </p:cNvGrpSpPr>
          <p:nvPr/>
        </p:nvGrpSpPr>
        <p:grpSpPr bwMode="auto">
          <a:xfrm>
            <a:off x="5476877" y="3962400"/>
            <a:ext cx="771525" cy="476251"/>
            <a:chOff x="3796" y="2103"/>
            <a:chExt cx="486" cy="300"/>
          </a:xfrm>
        </p:grpSpPr>
        <p:grpSp>
          <p:nvGrpSpPr>
            <p:cNvPr id="3270" name="Group 198"/>
            <p:cNvGrpSpPr>
              <a:grpSpLocks/>
            </p:cNvGrpSpPr>
            <p:nvPr/>
          </p:nvGrpSpPr>
          <p:grpSpPr bwMode="auto">
            <a:xfrm>
              <a:off x="3802" y="2103"/>
              <a:ext cx="480" cy="300"/>
              <a:chOff x="3101" y="4129"/>
              <a:chExt cx="480" cy="300"/>
            </a:xfrm>
          </p:grpSpPr>
          <p:sp>
            <p:nvSpPr>
              <p:cNvPr id="3210" name="Rectangle 138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2" name="Line 140"/>
              <p:cNvSpPr>
                <a:spLocks noChangeShapeType="1"/>
              </p:cNvSpPr>
              <p:nvPr/>
            </p:nvSpPr>
            <p:spPr bwMode="auto">
              <a:xfrm>
                <a:off x="3130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3" name="Line 141"/>
              <p:cNvSpPr>
                <a:spLocks noChangeShapeType="1"/>
              </p:cNvSpPr>
              <p:nvPr/>
            </p:nvSpPr>
            <p:spPr bwMode="auto">
              <a:xfrm>
                <a:off x="3159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4" name="Line 142"/>
              <p:cNvSpPr>
                <a:spLocks noChangeShapeType="1"/>
              </p:cNvSpPr>
              <p:nvPr/>
            </p:nvSpPr>
            <p:spPr bwMode="auto">
              <a:xfrm>
                <a:off x="3524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5" name="Line 143"/>
              <p:cNvSpPr>
                <a:spLocks noChangeShapeType="1"/>
              </p:cNvSpPr>
              <p:nvPr/>
            </p:nvSpPr>
            <p:spPr bwMode="auto">
              <a:xfrm>
                <a:off x="3552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4" name="Rectangle 222"/>
            <p:cNvSpPr>
              <a:spLocks noChangeArrowheads="1"/>
            </p:cNvSpPr>
            <p:nvPr/>
          </p:nvSpPr>
          <p:spPr bwMode="auto">
            <a:xfrm>
              <a:off x="3796" y="2114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  <a:br>
                <a:rPr lang="de-DE" altLang="de-DE" sz="800"/>
              </a:br>
              <a:r>
                <a:rPr lang="de-DE" altLang="de-DE" sz="800"/>
                <a:t>dungssys-</a:t>
              </a:r>
            </a:p>
            <a:p>
              <a:pPr algn="ctr"/>
              <a:r>
                <a:rPr lang="de-DE" altLang="de-DE" sz="800"/>
                <a:t>temtyp</a:t>
              </a:r>
            </a:p>
          </p:txBody>
        </p:sp>
      </p:grp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4481513" y="1344614"/>
            <a:ext cx="304800" cy="293687"/>
            <a:chOff x="2088" y="1482"/>
            <a:chExt cx="192" cy="185"/>
          </a:xfrm>
        </p:grpSpPr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H="1">
              <a:off x="2140" y="1532"/>
              <a:ext cx="46" cy="6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186" y="1532"/>
              <a:ext cx="46" cy="6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314" name="Group 242"/>
          <p:cNvGrpSpPr>
            <a:grpSpLocks/>
          </p:cNvGrpSpPr>
          <p:nvPr/>
        </p:nvGrpSpPr>
        <p:grpSpPr bwMode="auto">
          <a:xfrm>
            <a:off x="4279902" y="2217739"/>
            <a:ext cx="765175" cy="295275"/>
            <a:chOff x="2691" y="1009"/>
            <a:chExt cx="482" cy="186"/>
          </a:xfrm>
        </p:grpSpPr>
        <p:grpSp>
          <p:nvGrpSpPr>
            <p:cNvPr id="314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129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0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6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Stelle</a:t>
              </a:r>
            </a:p>
          </p:txBody>
        </p:sp>
      </p:grpSp>
      <p:grpSp>
        <p:nvGrpSpPr>
          <p:cNvPr id="3327" name="Group 255"/>
          <p:cNvGrpSpPr>
            <a:grpSpLocks/>
          </p:cNvGrpSpPr>
          <p:nvPr/>
        </p:nvGrpSpPr>
        <p:grpSpPr bwMode="auto">
          <a:xfrm>
            <a:off x="4281488" y="3962400"/>
            <a:ext cx="762000" cy="476251"/>
            <a:chOff x="3072" y="2065"/>
            <a:chExt cx="480" cy="300"/>
          </a:xfrm>
        </p:grpSpPr>
        <p:grpSp>
          <p:nvGrpSpPr>
            <p:cNvPr id="3269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3208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9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5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</a:t>
              </a:r>
            </a:p>
          </p:txBody>
        </p:sp>
      </p:grpSp>
      <p:grpSp>
        <p:nvGrpSpPr>
          <p:cNvPr id="3320" name="Group 248"/>
          <p:cNvGrpSpPr>
            <a:grpSpLocks/>
          </p:cNvGrpSpPr>
          <p:nvPr/>
        </p:nvGrpSpPr>
        <p:grpSpPr bwMode="auto">
          <a:xfrm>
            <a:off x="4313238" y="3028951"/>
            <a:ext cx="698500" cy="444500"/>
            <a:chOff x="2739" y="1507"/>
            <a:chExt cx="440" cy="280"/>
          </a:xfrm>
        </p:grpSpPr>
        <p:grpSp>
          <p:nvGrpSpPr>
            <p:cNvPr id="3262" name="Group 190"/>
            <p:cNvGrpSpPr>
              <a:grpSpLocks/>
            </p:cNvGrpSpPr>
            <p:nvPr/>
          </p:nvGrpSpPr>
          <p:grpSpPr bwMode="auto">
            <a:xfrm>
              <a:off x="2739" y="1507"/>
              <a:ext cx="439" cy="280"/>
              <a:chOff x="1462" y="3081"/>
              <a:chExt cx="439" cy="280"/>
            </a:xfrm>
          </p:grpSpPr>
          <p:sp>
            <p:nvSpPr>
              <p:cNvPr id="3173" name="Oval 101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4" name="Oval 102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5" name="Oval 103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6" name="Oval 104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7" name="Oval 105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8" name="Oval 106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9" name="Oval 107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0" name="Oval 108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6" name="Rectangle 224"/>
            <p:cNvSpPr>
              <a:spLocks noChangeArrowheads="1"/>
            </p:cNvSpPr>
            <p:nvPr/>
          </p:nvSpPr>
          <p:spPr bwMode="auto">
            <a:xfrm>
              <a:off x="2752" y="1508"/>
              <a:ext cx="42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33" name="Group 261"/>
          <p:cNvGrpSpPr>
            <a:grpSpLocks/>
          </p:cNvGrpSpPr>
          <p:nvPr/>
        </p:nvGrpSpPr>
        <p:grpSpPr bwMode="auto">
          <a:xfrm>
            <a:off x="3009900" y="4965700"/>
            <a:ext cx="762000" cy="312739"/>
            <a:chOff x="3088" y="2738"/>
            <a:chExt cx="480" cy="197"/>
          </a:xfrm>
        </p:grpSpPr>
        <p:grpSp>
          <p:nvGrpSpPr>
            <p:cNvPr id="3275" name="Group 203"/>
            <p:cNvGrpSpPr>
              <a:grpSpLocks/>
            </p:cNvGrpSpPr>
            <p:nvPr/>
          </p:nvGrpSpPr>
          <p:grpSpPr bwMode="auto">
            <a:xfrm>
              <a:off x="3088" y="2741"/>
              <a:ext cx="480" cy="190"/>
              <a:chOff x="4013" y="4609"/>
              <a:chExt cx="480" cy="190"/>
            </a:xfrm>
          </p:grpSpPr>
          <p:sp>
            <p:nvSpPr>
              <p:cNvPr id="3247" name="Freeform 175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8" name="Freeform 176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9" name="Line 177"/>
              <p:cNvSpPr>
                <a:spLocks noChangeShapeType="1"/>
              </p:cNvSpPr>
              <p:nvPr/>
            </p:nvSpPr>
            <p:spPr bwMode="auto">
              <a:xfrm>
                <a:off x="4013" y="4778"/>
                <a:ext cx="474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1" name="Rectangle 229"/>
            <p:cNvSpPr>
              <a:spLocks noChangeArrowheads="1"/>
            </p:cNvSpPr>
            <p:nvPr/>
          </p:nvSpPr>
          <p:spPr bwMode="auto">
            <a:xfrm>
              <a:off x="3095" y="2738"/>
              <a:ext cx="45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10" name="Group 238"/>
          <p:cNvGrpSpPr>
            <a:grpSpLocks/>
          </p:cNvGrpSpPr>
          <p:nvPr/>
        </p:nvGrpSpPr>
        <p:grpSpPr bwMode="auto">
          <a:xfrm>
            <a:off x="2932115" y="1165225"/>
            <a:ext cx="915987" cy="654051"/>
            <a:chOff x="1916" y="346"/>
            <a:chExt cx="577" cy="41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" y="346"/>
              <a:ext cx="577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78" name="Rectangle 206"/>
            <p:cNvSpPr>
              <a:spLocks noChangeArrowheads="1"/>
            </p:cNvSpPr>
            <p:nvPr/>
          </p:nvSpPr>
          <p:spPr bwMode="auto">
            <a:xfrm>
              <a:off x="1931" y="357"/>
              <a:ext cx="547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Prozess-</a:t>
              </a:r>
            </a:p>
            <a:p>
              <a:pPr algn="ctr"/>
              <a:r>
                <a:rPr lang="de-DE" altLang="de-DE" sz="800"/>
                <a:t>wegweiser</a:t>
              </a:r>
            </a:p>
          </p:txBody>
        </p:sp>
      </p:grpSp>
      <p:grpSp>
        <p:nvGrpSpPr>
          <p:cNvPr id="3313" name="Group 241"/>
          <p:cNvGrpSpPr>
            <a:grpSpLocks/>
          </p:cNvGrpSpPr>
          <p:nvPr/>
        </p:nvGrpSpPr>
        <p:grpSpPr bwMode="auto">
          <a:xfrm>
            <a:off x="3008315" y="2219326"/>
            <a:ext cx="763587" cy="292100"/>
            <a:chOff x="1990" y="1020"/>
            <a:chExt cx="481" cy="184"/>
          </a:xfrm>
        </p:grpSpPr>
        <p:grpSp>
          <p:nvGrpSpPr>
            <p:cNvPr id="3139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126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7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8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5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Stellentyp</a:t>
              </a:r>
            </a:p>
          </p:txBody>
        </p:sp>
      </p:grpSp>
      <p:grpSp>
        <p:nvGrpSpPr>
          <p:cNvPr id="3326" name="Group 254"/>
          <p:cNvGrpSpPr>
            <a:grpSpLocks/>
          </p:cNvGrpSpPr>
          <p:nvPr/>
        </p:nvGrpSpPr>
        <p:grpSpPr bwMode="auto">
          <a:xfrm>
            <a:off x="3003552" y="3957639"/>
            <a:ext cx="773113" cy="485775"/>
            <a:chOff x="2284" y="2065"/>
            <a:chExt cx="487" cy="306"/>
          </a:xfrm>
        </p:grpSpPr>
        <p:grpSp>
          <p:nvGrpSpPr>
            <p:cNvPr id="3268" name="Group 196"/>
            <p:cNvGrpSpPr>
              <a:grpSpLocks/>
            </p:cNvGrpSpPr>
            <p:nvPr/>
          </p:nvGrpSpPr>
          <p:grpSpPr bwMode="auto">
            <a:xfrm>
              <a:off x="2284" y="2065"/>
              <a:ext cx="482" cy="306"/>
              <a:chOff x="1468" y="4168"/>
              <a:chExt cx="482" cy="306"/>
            </a:xfrm>
          </p:grpSpPr>
          <p:sp>
            <p:nvSpPr>
              <p:cNvPr id="3206" name="Rectangle 134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7" name="Rectangle 135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7" name="Rectangle 225"/>
            <p:cNvSpPr>
              <a:spLocks noChangeArrowheads="1"/>
            </p:cNvSpPr>
            <p:nvPr/>
          </p:nvSpPr>
          <p:spPr bwMode="auto">
            <a:xfrm>
              <a:off x="2284" y="2072"/>
              <a:ext cx="48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Objektzustand /</a:t>
              </a:r>
            </a:p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21" name="Group 249"/>
          <p:cNvGrpSpPr>
            <a:grpSpLocks/>
          </p:cNvGrpSpPr>
          <p:nvPr/>
        </p:nvGrpSpPr>
        <p:grpSpPr bwMode="auto">
          <a:xfrm>
            <a:off x="3003552" y="3013075"/>
            <a:ext cx="773113" cy="476251"/>
            <a:chOff x="2038" y="1454"/>
            <a:chExt cx="487" cy="300"/>
          </a:xfrm>
        </p:grpSpPr>
        <p:grpSp>
          <p:nvGrpSpPr>
            <p:cNvPr id="3261" name="Group 189"/>
            <p:cNvGrpSpPr>
              <a:grpSpLocks/>
            </p:cNvGrpSpPr>
            <p:nvPr/>
          </p:nvGrpSpPr>
          <p:grpSpPr bwMode="auto">
            <a:xfrm>
              <a:off x="2045" y="1454"/>
              <a:ext cx="480" cy="300"/>
              <a:chOff x="3149" y="2635"/>
              <a:chExt cx="480" cy="300"/>
            </a:xfrm>
          </p:grpSpPr>
          <p:sp>
            <p:nvSpPr>
              <p:cNvPr id="3171" name="Rectangle 99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2" name="Rectangle 100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8" name="Rectangle 226"/>
            <p:cNvSpPr>
              <a:spLocks noChangeArrowheads="1"/>
            </p:cNvSpPr>
            <p:nvPr/>
          </p:nvSpPr>
          <p:spPr bwMode="auto">
            <a:xfrm>
              <a:off x="2038" y="1454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Datenobjekt</a:t>
              </a:r>
            </a:p>
          </p:txBody>
        </p:sp>
      </p:grpSp>
      <p:grpSp>
        <p:nvGrpSpPr>
          <p:cNvPr id="3330" name="Group 258"/>
          <p:cNvGrpSpPr>
            <a:grpSpLocks/>
          </p:cNvGrpSpPr>
          <p:nvPr/>
        </p:nvGrpSpPr>
        <p:grpSpPr bwMode="auto">
          <a:xfrm>
            <a:off x="1736725" y="4827588"/>
            <a:ext cx="762000" cy="588963"/>
            <a:chOff x="2324" y="2651"/>
            <a:chExt cx="480" cy="371"/>
          </a:xfrm>
        </p:grpSpPr>
        <p:grpSp>
          <p:nvGrpSpPr>
            <p:cNvPr id="3274" name="Group 202"/>
            <p:cNvGrpSpPr>
              <a:grpSpLocks/>
            </p:cNvGrpSpPr>
            <p:nvPr/>
          </p:nvGrpSpPr>
          <p:grpSpPr bwMode="auto">
            <a:xfrm>
              <a:off x="2324" y="2651"/>
              <a:ext cx="480" cy="369"/>
              <a:chOff x="3149" y="4513"/>
              <a:chExt cx="480" cy="369"/>
            </a:xfrm>
          </p:grpSpPr>
          <p:sp>
            <p:nvSpPr>
              <p:cNvPr id="3245" name="Freeform 173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6" name="Freeform 174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2" name="Rectangle 230"/>
            <p:cNvSpPr>
              <a:spLocks noChangeArrowheads="1"/>
            </p:cNvSpPr>
            <p:nvPr/>
          </p:nvSpPr>
          <p:spPr bwMode="auto">
            <a:xfrm>
              <a:off x="2329" y="2729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Ziel</a:t>
              </a:r>
            </a:p>
          </p:txBody>
        </p:sp>
      </p:grpSp>
      <p:grpSp>
        <p:nvGrpSpPr>
          <p:cNvPr id="3309" name="Group 237"/>
          <p:cNvGrpSpPr>
            <a:grpSpLocks/>
          </p:cNvGrpSpPr>
          <p:nvPr/>
        </p:nvGrpSpPr>
        <p:grpSpPr bwMode="auto">
          <a:xfrm>
            <a:off x="1706563" y="1238251"/>
            <a:ext cx="793750" cy="508000"/>
            <a:chOff x="1236" y="346"/>
            <a:chExt cx="500" cy="32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/>
                <a:t>Funktion</a:t>
              </a:r>
            </a:p>
          </p:txBody>
        </p:sp>
      </p:grpSp>
      <p:grpSp>
        <p:nvGrpSpPr>
          <p:cNvPr id="3311" name="Group 239"/>
          <p:cNvGrpSpPr>
            <a:grpSpLocks/>
          </p:cNvGrpSpPr>
          <p:nvPr/>
        </p:nvGrpSpPr>
        <p:grpSpPr bwMode="auto">
          <a:xfrm>
            <a:off x="1722440" y="2127249"/>
            <a:ext cx="763587" cy="476251"/>
            <a:chOff x="1277" y="964"/>
            <a:chExt cx="481" cy="300"/>
          </a:xfrm>
        </p:grpSpPr>
        <p:grpSp>
          <p:nvGrpSpPr>
            <p:cNvPr id="313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3123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4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5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4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Organisa-</a:t>
              </a:r>
            </a:p>
            <a:p>
              <a:pPr algn="ctr"/>
              <a:r>
                <a:rPr lang="de-DE" altLang="de-DE" sz="800"/>
                <a:t>tionseinheit</a:t>
              </a:r>
            </a:p>
          </p:txBody>
        </p:sp>
      </p:grpSp>
      <p:grpSp>
        <p:nvGrpSpPr>
          <p:cNvPr id="3332" name="Group 260"/>
          <p:cNvGrpSpPr>
            <a:grpSpLocks/>
          </p:cNvGrpSpPr>
          <p:nvPr/>
        </p:nvGrpSpPr>
        <p:grpSpPr bwMode="auto">
          <a:xfrm>
            <a:off x="493713" y="4883150"/>
            <a:ext cx="774700" cy="477839"/>
            <a:chOff x="1500" y="2660"/>
            <a:chExt cx="488" cy="301"/>
          </a:xfrm>
        </p:grpSpPr>
        <p:grpSp>
          <p:nvGrpSpPr>
            <p:cNvPr id="3273" name="Group 201"/>
            <p:cNvGrpSpPr>
              <a:grpSpLocks/>
            </p:cNvGrpSpPr>
            <p:nvPr/>
          </p:nvGrpSpPr>
          <p:grpSpPr bwMode="auto">
            <a:xfrm>
              <a:off x="1508" y="2660"/>
              <a:ext cx="480" cy="300"/>
              <a:chOff x="2285" y="4609"/>
              <a:chExt cx="480" cy="300"/>
            </a:xfrm>
          </p:grpSpPr>
          <p:sp>
            <p:nvSpPr>
              <p:cNvPr id="3230" name="Rectangle 158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1" name="Rectangle 159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2" name="Line 160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3" name="Line 161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4" name="Line 162"/>
              <p:cNvSpPr>
                <a:spLocks noChangeShapeType="1"/>
              </p:cNvSpPr>
              <p:nvPr/>
            </p:nvSpPr>
            <p:spPr bwMode="auto">
              <a:xfrm>
                <a:off x="2696" y="4882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5" name="Line 163"/>
              <p:cNvSpPr>
                <a:spLocks noChangeShapeType="1"/>
              </p:cNvSpPr>
              <p:nvPr/>
            </p:nvSpPr>
            <p:spPr bwMode="auto">
              <a:xfrm>
                <a:off x="2696" y="4897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6" name="Line 164"/>
              <p:cNvSpPr>
                <a:spLocks noChangeShapeType="1"/>
              </p:cNvSpPr>
              <p:nvPr/>
            </p:nvSpPr>
            <p:spPr bwMode="auto">
              <a:xfrm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7" name="Line 165"/>
              <p:cNvSpPr>
                <a:spLocks noChangeShapeType="1"/>
              </p:cNvSpPr>
              <p:nvPr/>
            </p:nvSpPr>
            <p:spPr bwMode="auto">
              <a:xfrm flipV="1"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8" name="Oval 166"/>
              <p:cNvSpPr>
                <a:spLocks noChangeArrowheads="1"/>
              </p:cNvSpPr>
              <p:nvPr/>
            </p:nvSpPr>
            <p:spPr bwMode="auto">
              <a:xfrm>
                <a:off x="2705" y="4642"/>
                <a:ext cx="41" cy="48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9" name="Freeform 167"/>
              <p:cNvSpPr>
                <a:spLocks noEditPoints="1"/>
              </p:cNvSpPr>
              <p:nvPr/>
            </p:nvSpPr>
            <p:spPr bwMode="auto">
              <a:xfrm>
                <a:off x="2705" y="4640"/>
                <a:ext cx="44" cy="48"/>
              </a:xfrm>
              <a:custGeom>
                <a:avLst/>
                <a:gdLst>
                  <a:gd name="T0" fmla="*/ 99 w 116"/>
                  <a:gd name="T1" fmla="*/ 75 h 128"/>
                  <a:gd name="T2" fmla="*/ 99 w 116"/>
                  <a:gd name="T3" fmla="*/ 75 h 128"/>
                  <a:gd name="T4" fmla="*/ 108 w 116"/>
                  <a:gd name="T5" fmla="*/ 69 h 128"/>
                  <a:gd name="T6" fmla="*/ 115 w 116"/>
                  <a:gd name="T7" fmla="*/ 78 h 128"/>
                  <a:gd name="T8" fmla="*/ 115 w 116"/>
                  <a:gd name="T9" fmla="*/ 78 h 128"/>
                  <a:gd name="T10" fmla="*/ 106 w 116"/>
                  <a:gd name="T11" fmla="*/ 85 h 128"/>
                  <a:gd name="T12" fmla="*/ 99 w 116"/>
                  <a:gd name="T13" fmla="*/ 75 h 128"/>
                  <a:gd name="T14" fmla="*/ 73 w 116"/>
                  <a:gd name="T15" fmla="*/ 16 h 128"/>
                  <a:gd name="T16" fmla="*/ 73 w 116"/>
                  <a:gd name="T17" fmla="*/ 16 h 128"/>
                  <a:gd name="T18" fmla="*/ 68 w 116"/>
                  <a:gd name="T19" fmla="*/ 7 h 128"/>
                  <a:gd name="T20" fmla="*/ 77 w 116"/>
                  <a:gd name="T21" fmla="*/ 1 h 128"/>
                  <a:gd name="T22" fmla="*/ 77 w 116"/>
                  <a:gd name="T23" fmla="*/ 1 h 128"/>
                  <a:gd name="T24" fmla="*/ 83 w 116"/>
                  <a:gd name="T25" fmla="*/ 10 h 128"/>
                  <a:gd name="T26" fmla="*/ 73 w 116"/>
                  <a:gd name="T27" fmla="*/ 16 h 128"/>
                  <a:gd name="T28" fmla="*/ 16 w 116"/>
                  <a:gd name="T29" fmla="*/ 39 h 128"/>
                  <a:gd name="T30" fmla="*/ 16 w 116"/>
                  <a:gd name="T31" fmla="*/ 39 h 128"/>
                  <a:gd name="T32" fmla="*/ 5 w 116"/>
                  <a:gd name="T33" fmla="*/ 42 h 128"/>
                  <a:gd name="T34" fmla="*/ 2 w 116"/>
                  <a:gd name="T35" fmla="*/ 31 h 128"/>
                  <a:gd name="T36" fmla="*/ 2 w 116"/>
                  <a:gd name="T37" fmla="*/ 31 h 128"/>
                  <a:gd name="T38" fmla="*/ 13 w 116"/>
                  <a:gd name="T39" fmla="*/ 28 h 128"/>
                  <a:gd name="T40" fmla="*/ 16 w 116"/>
                  <a:gd name="T41" fmla="*/ 39 h 128"/>
                  <a:gd name="T42" fmla="*/ 22 w 116"/>
                  <a:gd name="T43" fmla="*/ 107 h 128"/>
                  <a:gd name="T44" fmla="*/ 22 w 116"/>
                  <a:gd name="T45" fmla="*/ 107 h 128"/>
                  <a:gd name="T46" fmla="*/ 19 w 116"/>
                  <a:gd name="T47" fmla="*/ 118 h 128"/>
                  <a:gd name="T48" fmla="*/ 8 w 116"/>
                  <a:gd name="T49" fmla="*/ 115 h 128"/>
                  <a:gd name="T50" fmla="*/ 8 w 116"/>
                  <a:gd name="T51" fmla="*/ 115 h 128"/>
                  <a:gd name="T52" fmla="*/ 11 w 116"/>
                  <a:gd name="T53" fmla="*/ 104 h 128"/>
                  <a:gd name="T54" fmla="*/ 22 w 116"/>
                  <a:gd name="T55" fmla="*/ 107 h 128"/>
                  <a:gd name="T56" fmla="*/ 80 w 116"/>
                  <a:gd name="T57" fmla="*/ 113 h 128"/>
                  <a:gd name="T58" fmla="*/ 80 w 116"/>
                  <a:gd name="T59" fmla="*/ 113 h 128"/>
                  <a:gd name="T60" fmla="*/ 91 w 116"/>
                  <a:gd name="T61" fmla="*/ 114 h 128"/>
                  <a:gd name="T62" fmla="*/ 90 w 116"/>
                  <a:gd name="T63" fmla="*/ 125 h 128"/>
                  <a:gd name="T64" fmla="*/ 90 w 116"/>
                  <a:gd name="T65" fmla="*/ 125 h 128"/>
                  <a:gd name="T66" fmla="*/ 79 w 116"/>
                  <a:gd name="T67" fmla="*/ 124 h 128"/>
                  <a:gd name="T68" fmla="*/ 80 w 116"/>
                  <a:gd name="T69" fmla="*/ 11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6" h="128">
                    <a:moveTo>
                      <a:pt x="99" y="75"/>
                    </a:moveTo>
                    <a:lnTo>
                      <a:pt x="99" y="75"/>
                    </a:lnTo>
                    <a:cubicBezTo>
                      <a:pt x="100" y="71"/>
                      <a:pt x="104" y="68"/>
                      <a:pt x="108" y="69"/>
                    </a:cubicBezTo>
                    <a:cubicBezTo>
                      <a:pt x="113" y="69"/>
                      <a:pt x="116" y="73"/>
                      <a:pt x="115" y="78"/>
                    </a:cubicBezTo>
                    <a:lnTo>
                      <a:pt x="115" y="78"/>
                    </a:lnTo>
                    <a:cubicBezTo>
                      <a:pt x="114" y="82"/>
                      <a:pt x="110" y="85"/>
                      <a:pt x="106" y="85"/>
                    </a:cubicBezTo>
                    <a:cubicBezTo>
                      <a:pt x="101" y="84"/>
                      <a:pt x="98" y="80"/>
                      <a:pt x="99" y="75"/>
                    </a:cubicBezTo>
                    <a:close/>
                    <a:moveTo>
                      <a:pt x="73" y="16"/>
                    </a:moveTo>
                    <a:lnTo>
                      <a:pt x="73" y="16"/>
                    </a:lnTo>
                    <a:cubicBezTo>
                      <a:pt x="69" y="15"/>
                      <a:pt x="67" y="11"/>
                      <a:pt x="68" y="7"/>
                    </a:cubicBezTo>
                    <a:cubicBezTo>
                      <a:pt x="69" y="2"/>
                      <a:pt x="73" y="0"/>
                      <a:pt x="77" y="1"/>
                    </a:cubicBezTo>
                    <a:lnTo>
                      <a:pt x="77" y="1"/>
                    </a:lnTo>
                    <a:cubicBezTo>
                      <a:pt x="82" y="2"/>
                      <a:pt x="84" y="6"/>
                      <a:pt x="83" y="10"/>
                    </a:cubicBezTo>
                    <a:cubicBezTo>
                      <a:pt x="82" y="15"/>
                      <a:pt x="78" y="17"/>
                      <a:pt x="73" y="16"/>
                    </a:cubicBezTo>
                    <a:close/>
                    <a:moveTo>
                      <a:pt x="16" y="39"/>
                    </a:moveTo>
                    <a:lnTo>
                      <a:pt x="16" y="39"/>
                    </a:lnTo>
                    <a:cubicBezTo>
                      <a:pt x="13" y="43"/>
                      <a:pt x="8" y="44"/>
                      <a:pt x="5" y="42"/>
                    </a:cubicBezTo>
                    <a:cubicBezTo>
                      <a:pt x="1" y="40"/>
                      <a:pt x="0" y="35"/>
                      <a:pt x="2" y="31"/>
                    </a:cubicBezTo>
                    <a:lnTo>
                      <a:pt x="2" y="31"/>
                    </a:lnTo>
                    <a:cubicBezTo>
                      <a:pt x="4" y="27"/>
                      <a:pt x="9" y="26"/>
                      <a:pt x="13" y="28"/>
                    </a:cubicBezTo>
                    <a:cubicBezTo>
                      <a:pt x="17" y="31"/>
                      <a:pt x="18" y="36"/>
                      <a:pt x="16" y="39"/>
                    </a:cubicBezTo>
                    <a:close/>
                    <a:moveTo>
                      <a:pt x="22" y="107"/>
                    </a:moveTo>
                    <a:lnTo>
                      <a:pt x="22" y="107"/>
                    </a:lnTo>
                    <a:cubicBezTo>
                      <a:pt x="24" y="111"/>
                      <a:pt x="23" y="115"/>
                      <a:pt x="19" y="118"/>
                    </a:cubicBezTo>
                    <a:cubicBezTo>
                      <a:pt x="15" y="120"/>
                      <a:pt x="10" y="118"/>
                      <a:pt x="8" y="115"/>
                    </a:cubicBezTo>
                    <a:lnTo>
                      <a:pt x="8" y="115"/>
                    </a:lnTo>
                    <a:cubicBezTo>
                      <a:pt x="6" y="111"/>
                      <a:pt x="7" y="106"/>
                      <a:pt x="11" y="104"/>
                    </a:cubicBezTo>
                    <a:cubicBezTo>
                      <a:pt x="15" y="101"/>
                      <a:pt x="20" y="103"/>
                      <a:pt x="22" y="107"/>
                    </a:cubicBezTo>
                    <a:close/>
                    <a:moveTo>
                      <a:pt x="80" y="113"/>
                    </a:moveTo>
                    <a:lnTo>
                      <a:pt x="80" y="113"/>
                    </a:lnTo>
                    <a:cubicBezTo>
                      <a:pt x="84" y="110"/>
                      <a:pt x="89" y="111"/>
                      <a:pt x="91" y="114"/>
                    </a:cubicBezTo>
                    <a:cubicBezTo>
                      <a:pt x="94" y="118"/>
                      <a:pt x="94" y="123"/>
                      <a:pt x="90" y="125"/>
                    </a:cubicBezTo>
                    <a:lnTo>
                      <a:pt x="90" y="125"/>
                    </a:lnTo>
                    <a:cubicBezTo>
                      <a:pt x="87" y="128"/>
                      <a:pt x="81" y="127"/>
                      <a:pt x="79" y="124"/>
                    </a:cubicBezTo>
                    <a:cubicBezTo>
                      <a:pt x="76" y="120"/>
                      <a:pt x="77" y="115"/>
                      <a:pt x="80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0" name="Oval 168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1" name="Oval 169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2" name="Oval 170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3" name="Oval 171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4" name="Line 172"/>
              <p:cNvSpPr>
                <a:spLocks noChangeShapeType="1"/>
              </p:cNvSpPr>
              <p:nvPr/>
            </p:nvSpPr>
            <p:spPr bwMode="auto">
              <a:xfrm>
                <a:off x="2688" y="460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1500" y="2674"/>
              <a:ext cx="48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Betriebs-</a:t>
              </a:r>
            </a:p>
            <a:p>
              <a:pPr algn="ctr"/>
              <a:r>
                <a:rPr lang="de-DE" altLang="de-DE" sz="800"/>
                <a:t>mittel</a:t>
              </a:r>
            </a:p>
          </p:txBody>
        </p:sp>
      </p:grpSp>
      <p:grpSp>
        <p:nvGrpSpPr>
          <p:cNvPr id="3325" name="Group 253"/>
          <p:cNvGrpSpPr>
            <a:grpSpLocks/>
          </p:cNvGrpSpPr>
          <p:nvPr/>
        </p:nvGrpSpPr>
        <p:grpSpPr bwMode="auto">
          <a:xfrm>
            <a:off x="1717677" y="4095751"/>
            <a:ext cx="773113" cy="207963"/>
            <a:chOff x="1553" y="2139"/>
            <a:chExt cx="487" cy="131"/>
          </a:xfrm>
        </p:grpSpPr>
        <p:grpSp>
          <p:nvGrpSpPr>
            <p:cNvPr id="3267" name="Group 195"/>
            <p:cNvGrpSpPr>
              <a:grpSpLocks/>
            </p:cNvGrpSpPr>
            <p:nvPr/>
          </p:nvGrpSpPr>
          <p:grpSpPr bwMode="auto">
            <a:xfrm>
              <a:off x="1555" y="2151"/>
              <a:ext cx="480" cy="115"/>
              <a:chOff x="3197" y="3745"/>
              <a:chExt cx="480" cy="115"/>
            </a:xfrm>
          </p:grpSpPr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3" name="Line 131"/>
              <p:cNvSpPr>
                <a:spLocks noChangeShapeType="1"/>
              </p:cNvSpPr>
              <p:nvPr/>
            </p:nvSpPr>
            <p:spPr bwMode="auto">
              <a:xfrm flipH="1">
                <a:off x="3635" y="3810"/>
                <a:ext cx="17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4" name="Line 132"/>
              <p:cNvSpPr>
                <a:spLocks noChangeShapeType="1"/>
              </p:cNvSpPr>
              <p:nvPr/>
            </p:nvSpPr>
            <p:spPr bwMode="auto">
              <a:xfrm>
                <a:off x="3652" y="3810"/>
                <a:ext cx="14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5" name="Line 133"/>
              <p:cNvSpPr>
                <a:spLocks noChangeShapeType="1"/>
              </p:cNvSpPr>
              <p:nvPr/>
            </p:nvSpPr>
            <p:spPr bwMode="auto">
              <a:xfrm>
                <a:off x="3644" y="3835"/>
                <a:ext cx="1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4" name="Rectangle 232"/>
            <p:cNvSpPr>
              <a:spLocks noChangeArrowheads="1"/>
            </p:cNvSpPr>
            <p:nvPr/>
          </p:nvSpPr>
          <p:spPr bwMode="auto">
            <a:xfrm>
              <a:off x="1553" y="2139"/>
              <a:ext cx="48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Attribut</a:t>
              </a:r>
            </a:p>
          </p:txBody>
        </p:sp>
      </p:grpSp>
      <p:grpSp>
        <p:nvGrpSpPr>
          <p:cNvPr id="3322" name="Group 250"/>
          <p:cNvGrpSpPr>
            <a:grpSpLocks/>
          </p:cNvGrpSpPr>
          <p:nvPr/>
        </p:nvGrpSpPr>
        <p:grpSpPr bwMode="auto">
          <a:xfrm>
            <a:off x="1719265" y="3008313"/>
            <a:ext cx="771525" cy="484187"/>
            <a:chOff x="1299" y="1477"/>
            <a:chExt cx="486" cy="305"/>
          </a:xfrm>
        </p:grpSpPr>
        <p:grpSp>
          <p:nvGrpSpPr>
            <p:cNvPr id="3260" name="Group 188"/>
            <p:cNvGrpSpPr>
              <a:grpSpLocks/>
            </p:cNvGrpSpPr>
            <p:nvPr/>
          </p:nvGrpSpPr>
          <p:grpSpPr bwMode="auto">
            <a:xfrm>
              <a:off x="1305" y="1479"/>
              <a:ext cx="480" cy="300"/>
              <a:chOff x="2237" y="2593"/>
              <a:chExt cx="480" cy="300"/>
            </a:xfrm>
          </p:grpSpPr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7" name="Line 95"/>
              <p:cNvSpPr>
                <a:spLocks noChangeShapeType="1"/>
              </p:cNvSpPr>
              <p:nvPr/>
            </p:nvSpPr>
            <p:spPr bwMode="auto">
              <a:xfrm>
                <a:off x="2257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/>
            </p:nvSpPr>
            <p:spPr bwMode="auto">
              <a:xfrm>
                <a:off x="2276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/>
            </p:nvSpPr>
            <p:spPr bwMode="auto">
              <a:xfrm>
                <a:off x="2698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/>
            </p:nvSpPr>
            <p:spPr bwMode="auto">
              <a:xfrm>
                <a:off x="2679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auto">
            <a:xfrm>
              <a:off x="1299" y="1477"/>
              <a:ext cx="4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Daten-</a:t>
              </a:r>
            </a:p>
            <a:p>
              <a:pPr algn="ctr"/>
              <a:r>
                <a:rPr lang="de-DE" altLang="de-DE" sz="800"/>
                <a:t>cluster</a:t>
              </a:r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487365" y="1238251"/>
            <a:ext cx="790575" cy="508000"/>
            <a:chOff x="612" y="346"/>
            <a:chExt cx="498" cy="320"/>
          </a:xfrm>
        </p:grpSpPr>
        <p:grpSp>
          <p:nvGrpSpPr>
            <p:cNvPr id="3085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308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/>
                <a:t>Ereignis</a:t>
              </a:r>
            </a:p>
          </p:txBody>
        </p:sp>
      </p:grpSp>
      <p:grpSp>
        <p:nvGrpSpPr>
          <p:cNvPr id="3312" name="Group 240"/>
          <p:cNvGrpSpPr>
            <a:grpSpLocks/>
          </p:cNvGrpSpPr>
          <p:nvPr/>
        </p:nvGrpSpPr>
        <p:grpSpPr bwMode="auto">
          <a:xfrm>
            <a:off x="500065" y="2128838"/>
            <a:ext cx="765175" cy="474663"/>
            <a:chOff x="617" y="969"/>
            <a:chExt cx="482" cy="299"/>
          </a:xfrm>
        </p:grpSpPr>
        <p:grpSp>
          <p:nvGrpSpPr>
            <p:cNvPr id="3137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3120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1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2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3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Organisations-</a:t>
              </a:r>
            </a:p>
            <a:p>
              <a:pPr algn="ctr"/>
              <a:r>
                <a:rPr lang="de-DE" altLang="de-DE" sz="800"/>
                <a:t>einheitstyp</a:t>
              </a:r>
            </a:p>
          </p:txBody>
        </p:sp>
      </p:grpSp>
      <p:grpSp>
        <p:nvGrpSpPr>
          <p:cNvPr id="3324" name="Group 252"/>
          <p:cNvGrpSpPr>
            <a:grpSpLocks/>
          </p:cNvGrpSpPr>
          <p:nvPr/>
        </p:nvGrpSpPr>
        <p:grpSpPr bwMode="auto">
          <a:xfrm>
            <a:off x="490540" y="4090990"/>
            <a:ext cx="782637" cy="217487"/>
            <a:chOff x="736" y="2108"/>
            <a:chExt cx="493" cy="137"/>
          </a:xfrm>
        </p:grpSpPr>
        <p:grpSp>
          <p:nvGrpSpPr>
            <p:cNvPr id="3266" name="Group 194"/>
            <p:cNvGrpSpPr>
              <a:grpSpLocks/>
            </p:cNvGrpSpPr>
            <p:nvPr/>
          </p:nvGrpSpPr>
          <p:grpSpPr bwMode="auto">
            <a:xfrm>
              <a:off x="749" y="2123"/>
              <a:ext cx="480" cy="114"/>
              <a:chOff x="749" y="2123"/>
              <a:chExt cx="480" cy="114"/>
            </a:xfrm>
          </p:grpSpPr>
          <p:sp>
            <p:nvSpPr>
              <p:cNvPr id="3197" name="Rectangle 125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8" name="Rectangle 126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9" name="Oval 127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solidFill>
                <a:srgbClr val="BFBFB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0" name="Oval 128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5" name="Rectangle 233"/>
            <p:cNvSpPr>
              <a:spLocks noChangeArrowheads="1"/>
            </p:cNvSpPr>
            <p:nvPr/>
          </p:nvSpPr>
          <p:spPr bwMode="auto">
            <a:xfrm>
              <a:off x="736" y="2108"/>
              <a:ext cx="48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Operation</a:t>
              </a:r>
            </a:p>
          </p:txBody>
        </p:sp>
      </p:grpSp>
      <p:grpSp>
        <p:nvGrpSpPr>
          <p:cNvPr id="3331" name="Group 259"/>
          <p:cNvGrpSpPr>
            <a:grpSpLocks/>
          </p:cNvGrpSpPr>
          <p:nvPr/>
        </p:nvGrpSpPr>
        <p:grpSpPr bwMode="auto">
          <a:xfrm>
            <a:off x="7904165" y="4057649"/>
            <a:ext cx="763587" cy="298451"/>
            <a:chOff x="615" y="2695"/>
            <a:chExt cx="481" cy="188"/>
          </a:xfrm>
        </p:grpSpPr>
        <p:grpSp>
          <p:nvGrpSpPr>
            <p:cNvPr id="3272" name="Group 200"/>
            <p:cNvGrpSpPr>
              <a:grpSpLocks/>
            </p:cNvGrpSpPr>
            <p:nvPr/>
          </p:nvGrpSpPr>
          <p:grpSpPr bwMode="auto">
            <a:xfrm>
              <a:off x="615" y="2699"/>
              <a:ext cx="480" cy="184"/>
              <a:chOff x="615" y="2699"/>
              <a:chExt cx="480" cy="184"/>
            </a:xfrm>
          </p:grpSpPr>
          <p:sp>
            <p:nvSpPr>
              <p:cNvPr id="3228" name="Rectangle 156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9" name="Rectangle 157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6" name="Rectangle 234"/>
            <p:cNvSpPr>
              <a:spLocks noChangeArrowheads="1"/>
            </p:cNvSpPr>
            <p:nvPr/>
          </p:nvSpPr>
          <p:spPr bwMode="auto">
            <a:xfrm>
              <a:off x="615" y="2695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Allgemeine</a:t>
              </a:r>
            </a:p>
            <a:p>
              <a:pPr algn="ctr"/>
              <a:r>
                <a:rPr lang="de-DE" altLang="de-DE" sz="800"/>
                <a:t>Ressource</a:t>
              </a:r>
            </a:p>
          </p:txBody>
        </p:sp>
      </p:grpSp>
      <p:grpSp>
        <p:nvGrpSpPr>
          <p:cNvPr id="3323" name="Group 251"/>
          <p:cNvGrpSpPr>
            <a:grpSpLocks/>
          </p:cNvGrpSpPr>
          <p:nvPr/>
        </p:nvGrpSpPr>
        <p:grpSpPr bwMode="auto">
          <a:xfrm>
            <a:off x="498477" y="3013075"/>
            <a:ext cx="766763" cy="476251"/>
            <a:chOff x="691" y="1479"/>
            <a:chExt cx="483" cy="300"/>
          </a:xfrm>
        </p:grpSpPr>
        <p:grpSp>
          <p:nvGrpSpPr>
            <p:cNvPr id="3259" name="Group 187"/>
            <p:cNvGrpSpPr>
              <a:grpSpLocks/>
            </p:cNvGrpSpPr>
            <p:nvPr/>
          </p:nvGrpSpPr>
          <p:grpSpPr bwMode="auto">
            <a:xfrm>
              <a:off x="691" y="1479"/>
              <a:ext cx="480" cy="300"/>
              <a:chOff x="1421" y="2593"/>
              <a:chExt cx="480" cy="300"/>
            </a:xfrm>
          </p:grpSpPr>
          <p:sp>
            <p:nvSpPr>
              <p:cNvPr id="3162" name="Oval 90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3" name="Oval 91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/>
            </p:nvSpPr>
            <p:spPr bwMode="auto">
              <a:xfrm>
                <a:off x="1490" y="2847"/>
                <a:ext cx="342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8" name="Rectangle 236"/>
            <p:cNvSpPr>
              <a:spLocks noChangeArrowheads="1"/>
            </p:cNvSpPr>
            <p:nvPr/>
          </p:nvSpPr>
          <p:spPr bwMode="auto">
            <a:xfrm>
              <a:off x="693" y="1489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Stand-</a:t>
              </a:r>
            </a:p>
            <a:p>
              <a:pPr algn="ctr"/>
              <a:r>
                <a:rPr lang="de-DE" altLang="de-DE" sz="800"/>
                <a:t>ort</a:t>
              </a:r>
            </a:p>
          </p:txBody>
        </p:sp>
      </p:grpSp>
      <p:sp>
        <p:nvSpPr>
          <p:cNvPr id="3342" name="Rectangle 2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Symbole</a:t>
            </a:r>
          </a:p>
        </p:txBody>
      </p:sp>
      <p:sp>
        <p:nvSpPr>
          <p:cNvPr id="3377" name="Text Box 305"/>
          <p:cNvSpPr txBox="1">
            <a:spLocks noChangeArrowheads="1"/>
          </p:cNvSpPr>
          <p:nvPr/>
        </p:nvSpPr>
        <p:spPr bwMode="auto">
          <a:xfrm>
            <a:off x="4751388" y="4689476"/>
            <a:ext cx="39608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1400" b="1"/>
              <a:t>Zum Modellieren:</a:t>
            </a:r>
            <a:br>
              <a:rPr lang="de-DE" altLang="de-DE" sz="1400" b="1"/>
            </a:br>
            <a:endParaRPr lang="de-DE" altLang="de-DE" sz="1400" b="1"/>
          </a:p>
          <a:p>
            <a:r>
              <a:rPr lang="de-DE" altLang="de-DE" sz="1400"/>
              <a:t>1. Gewünschte Symbole in eine</a:t>
            </a:r>
          </a:p>
          <a:p>
            <a:r>
              <a:rPr lang="de-DE" altLang="de-DE" sz="1400"/>
              <a:t>	leere Folie kopieren und auf den</a:t>
            </a:r>
          </a:p>
          <a:p>
            <a:r>
              <a:rPr lang="de-DE" altLang="de-DE" sz="1400"/>
              <a:t>	Text klicken, um ihn zu verändern.</a:t>
            </a:r>
          </a:p>
          <a:p>
            <a:r>
              <a:rPr lang="de-DE" altLang="de-DE" sz="1400"/>
              <a:t>2. Verbindung mit „AutoFormen“</a:t>
            </a:r>
          </a:p>
          <a:p>
            <a:r>
              <a:rPr lang="de-DE" altLang="de-DE" sz="1400"/>
              <a:t>	(im Menü links unten), Menüpunkt</a:t>
            </a:r>
          </a:p>
          <a:p>
            <a:r>
              <a:rPr lang="de-DE" altLang="de-DE" sz="1400"/>
              <a:t> 	„Verbindungen“</a:t>
            </a:r>
          </a:p>
        </p:txBody>
      </p:sp>
    </p:spTree>
    <p:extLst>
      <p:ext uri="{BB962C8B-B14F-4D97-AF65-F5344CB8AC3E}">
        <p14:creationId xmlns:p14="http://schemas.microsoft.com/office/powerpoint/2010/main" val="12039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111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PowerPoint-Präsentation</vt:lpstr>
      <vt:lpstr>PowerPoint-Präsentation</vt:lpstr>
      <vt:lpstr>PowerPoint-Präsentation</vt:lpstr>
      <vt:lpstr>Symbole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6</cp:revision>
  <dcterms:created xsi:type="dcterms:W3CDTF">2018-04-02T13:13:23Z</dcterms:created>
  <dcterms:modified xsi:type="dcterms:W3CDTF">2018-04-02T14:03:54Z</dcterms:modified>
</cp:coreProperties>
</file>